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257" r:id="rId4"/>
    <p:sldId id="261" r:id="rId5"/>
    <p:sldId id="265" r:id="rId6"/>
    <p:sldId id="258"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63" r:id="rId27"/>
    <p:sldId id="285" r:id="rId28"/>
    <p:sldId id="260" r:id="rId29"/>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658" y="3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379B4-1C07-4D15-932E-246E0F83C548}"/>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98BE560-3A98-4572-9827-B2E8F640BBB8}"/>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61C7A91-A759-4B54-8383-77889307073B}"/>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778896C-AE94-4D4C-95DE-98EF0E648A60}"/>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2C3D9E4-4EBA-496A-9DD1-8F7092446A87}"/>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7790DB-D680-43FB-AF89-FCC2B633DDAC}"/>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8" name="Marcador de pie de página 7">
            <a:extLst>
              <a:ext uri="{FF2B5EF4-FFF2-40B4-BE49-F238E27FC236}">
                <a16:creationId xmlns:a16="http://schemas.microsoft.com/office/drawing/2014/main" id="{4617222B-BE51-482B-BA2E-EB39AC5CFFD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FDCE16C3-DA6D-41E3-AD39-8F32E97BA057}"/>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284561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93A3F-9129-4451-83AB-A63F9CE1AEFD}"/>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F0DF4D5-E289-4B98-88A1-45A89FCFEDA4}"/>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4" name="Marcador de pie de página 3">
            <a:extLst>
              <a:ext uri="{FF2B5EF4-FFF2-40B4-BE49-F238E27FC236}">
                <a16:creationId xmlns:a16="http://schemas.microsoft.com/office/drawing/2014/main" id="{86208C41-13EF-4402-9187-E5BFB0DCF5F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A9584DCE-CA46-4CDC-8DFB-D6B70D709688}"/>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30327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240B059-6684-46D2-8430-107ADA6DA67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3" name="Marcador de pie de página 2">
            <a:extLst>
              <a:ext uri="{FF2B5EF4-FFF2-40B4-BE49-F238E27FC236}">
                <a16:creationId xmlns:a16="http://schemas.microsoft.com/office/drawing/2014/main" id="{DC78B675-5858-4FDD-A471-FE91AE6C973F}"/>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A57FF813-BE02-496F-99F0-B07A4132E8C2}"/>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2992925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666AD-6CB7-4000-BF5F-0EC4800684FB}"/>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CA4AD3-04B0-457C-8539-181B8CEF2A0A}"/>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AFEFE05-0179-406A-915E-465CDD31972B}"/>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BF3DDC-FF30-461B-AF9A-FFD52D4C48AA}"/>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6" name="Marcador de pie de página 5">
            <a:extLst>
              <a:ext uri="{FF2B5EF4-FFF2-40B4-BE49-F238E27FC236}">
                <a16:creationId xmlns:a16="http://schemas.microsoft.com/office/drawing/2014/main" id="{6932B3CC-CE5A-4375-80AD-F50A21FB8BF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1CBB358E-3631-4137-80DA-F1169735AA6C}"/>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73307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AC8F71-821B-4DDD-9A9E-2276A46F1B6C}"/>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7F30694-BDAB-4158-9F58-A816230CDE2C}"/>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1C7BC6-8AE8-4948-AC95-B4E586A9480A}"/>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72B5CB-458D-4FBF-B67D-CD384338ACE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6" name="Marcador de pie de página 5">
            <a:extLst>
              <a:ext uri="{FF2B5EF4-FFF2-40B4-BE49-F238E27FC236}">
                <a16:creationId xmlns:a16="http://schemas.microsoft.com/office/drawing/2014/main" id="{8CD7EEA8-9033-4B45-B699-9D22F5564B4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2DC0DC3-857C-4636-9EF3-176A87D26A6F}"/>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3625993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D7254-0017-4063-8FFE-014AED9F7289}"/>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D9A3F45-2404-42BF-A3CB-475AC9F8A6D5}"/>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0FDFF-2557-4C4E-ADA7-16C7E4AF073D}"/>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5" name="Marcador de pie de página 4">
            <a:extLst>
              <a:ext uri="{FF2B5EF4-FFF2-40B4-BE49-F238E27FC236}">
                <a16:creationId xmlns:a16="http://schemas.microsoft.com/office/drawing/2014/main" id="{D626823A-1E88-4D82-BE42-0D33555E926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30B1C89-968A-408A-8419-8AC375AC2C33}"/>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1338961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78A8CC-23FC-4BF2-B5A2-A5518DA061CA}"/>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128C344-1DCA-40CB-A46B-4EAA87979B75}"/>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60669FF-4B2F-4E91-98D6-A98605384568}"/>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5" name="Marcador de pie de página 4">
            <a:extLst>
              <a:ext uri="{FF2B5EF4-FFF2-40B4-BE49-F238E27FC236}">
                <a16:creationId xmlns:a16="http://schemas.microsoft.com/office/drawing/2014/main" id="{C758AB9B-993A-4EE5-BAB5-F4E797F51AC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3525BFB-6BC5-416B-940E-3351575D2E45}"/>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24770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7" name="Holder 7"/>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5" name="Holder 5"/>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71A2526-BB42-44A7-9BFA-739BA3875256}"/>
              </a:ext>
            </a:extLst>
          </p:cNvPr>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8" name="Imagen 7">
            <a:extLst>
              <a:ext uri="{FF2B5EF4-FFF2-40B4-BE49-F238E27FC236}">
                <a16:creationId xmlns:a16="http://schemas.microsoft.com/office/drawing/2014/main" id="{0C4D580D-FCED-46CE-BDAF-687D96276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pic>
        <p:nvPicPr>
          <p:cNvPr id="10" name="Imagen 9">
            <a:extLst>
              <a:ext uri="{FF2B5EF4-FFF2-40B4-BE49-F238E27FC236}">
                <a16:creationId xmlns:a16="http://schemas.microsoft.com/office/drawing/2014/main" id="{C8AAE7A4-C0ED-4F3B-BDD6-BC856696A3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54296" y="647700"/>
            <a:ext cx="3295504" cy="6155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B98F2-BEDB-4281-A58E-69FBA4A6DC57}"/>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7BD7875-FD6A-4BA9-81F5-04CB572F54F5}"/>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58FCA3-7355-42E6-82A8-A1A130D2FB94}"/>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5" name="Marcador de pie de página 4">
            <a:extLst>
              <a:ext uri="{FF2B5EF4-FFF2-40B4-BE49-F238E27FC236}">
                <a16:creationId xmlns:a16="http://schemas.microsoft.com/office/drawing/2014/main" id="{D464FD0A-4DAE-4F76-AC47-852A5E3DF945}"/>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D56F499-A829-43A7-9EDB-0514C0F951DB}"/>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123707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2EBF64-7382-4B70-8EAF-D40744FB7F77}"/>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034208-54B0-473B-881D-D34B2BD76C37}"/>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ADF1CD-13DE-4849-9D7C-B397D5DFB7A0}"/>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5" name="Marcador de pie de página 4">
            <a:extLst>
              <a:ext uri="{FF2B5EF4-FFF2-40B4-BE49-F238E27FC236}">
                <a16:creationId xmlns:a16="http://schemas.microsoft.com/office/drawing/2014/main" id="{C2E59AAE-1950-401F-9AB2-84CC881858D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F7687717-E9C2-4CE0-AED6-EE5BA78160D5}"/>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163652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EBD07-13C2-48F7-9BDE-0F9895C53EF9}"/>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22C64-162F-43E5-9B2B-10410DCCCBEF}"/>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2B5C9A9-8115-4934-AFD3-0420E5E515A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5" name="Marcador de pie de página 4">
            <a:extLst>
              <a:ext uri="{FF2B5EF4-FFF2-40B4-BE49-F238E27FC236}">
                <a16:creationId xmlns:a16="http://schemas.microsoft.com/office/drawing/2014/main" id="{7983A882-97DF-4225-8523-AD256D6F5ACE}"/>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7105E9D-5629-4048-A634-EA7D8375BE80}"/>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132688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C4495-5040-4BF3-AF0F-4DAD9B61EB96}"/>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00E858-2DAA-401C-809B-D1D0E73A7BF7}"/>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5AAAA95-7460-4D7A-9CCE-A42C7A993C56}"/>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A787C5E-0EF9-40A0-9903-3482FE527D30}"/>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6" name="Marcador de pie de página 5">
            <a:extLst>
              <a:ext uri="{FF2B5EF4-FFF2-40B4-BE49-F238E27FC236}">
                <a16:creationId xmlns:a16="http://schemas.microsoft.com/office/drawing/2014/main" id="{29D2B744-F62B-47F2-9E1E-D9D33BA179F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27FF26E6-11B4-44BA-94F8-BAC05D22D8C7}"/>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28861771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a:p>
        </p:txBody>
      </p:sp>
      <p:sp>
        <p:nvSpPr>
          <p:cNvPr id="17" name="bg object 17"/>
          <p:cNvSpPr/>
          <p:nvPr/>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a:p>
        </p:txBody>
      </p:sp>
      <p:sp>
        <p:nvSpPr>
          <p:cNvPr id="9" name="CuadroTexto 8">
            <a:extLst>
              <a:ext uri="{FF2B5EF4-FFF2-40B4-BE49-F238E27FC236}">
                <a16:creationId xmlns:a16="http://schemas.microsoft.com/office/drawing/2014/main" id="{67A40CEB-C860-46C0-9FC4-B7B3446FC83F}"/>
              </a:ext>
            </a:extLst>
          </p:cNvPr>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10" name="Imagen 9">
            <a:extLst>
              <a:ext uri="{FF2B5EF4-FFF2-40B4-BE49-F238E27FC236}">
                <a16:creationId xmlns:a16="http://schemas.microsoft.com/office/drawing/2014/main" id="{82BEF812-CEEA-4FDB-A982-FFFAD796BFA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ECA2F5EC-8223-4977-8D49-4EAE8F41115E}"/>
              </a:ext>
            </a:extLst>
          </p:cNvPr>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8" name="Imagen 7">
            <a:extLst>
              <a:ext uri="{FF2B5EF4-FFF2-40B4-BE49-F238E27FC236}">
                <a16:creationId xmlns:a16="http://schemas.microsoft.com/office/drawing/2014/main" id="{176DBB90-06CC-47F8-90E1-9C0D4C4039A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sp>
        <p:nvSpPr>
          <p:cNvPr id="9" name="bg object 16">
            <a:extLst>
              <a:ext uri="{FF2B5EF4-FFF2-40B4-BE49-F238E27FC236}">
                <a16:creationId xmlns:a16="http://schemas.microsoft.com/office/drawing/2014/main" id="{6E0D0EE0-4BE0-4E74-A49D-EA1F919D42AC}"/>
              </a:ext>
            </a:extLst>
          </p:cNvPr>
          <p:cNvSpPr/>
          <p:nvPr userDrawn="1"/>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a:p>
        </p:txBody>
      </p:sp>
      <p:sp>
        <p:nvSpPr>
          <p:cNvPr id="10" name="bg object 17">
            <a:extLst>
              <a:ext uri="{FF2B5EF4-FFF2-40B4-BE49-F238E27FC236}">
                <a16:creationId xmlns:a16="http://schemas.microsoft.com/office/drawing/2014/main" id="{9A78C2F4-F608-4536-B6A9-CB535B264D12}"/>
              </a:ext>
            </a:extLst>
          </p:cNvPr>
          <p:cNvSpPr/>
          <p:nvPr userDrawn="1"/>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a:p>
        </p:txBody>
      </p:sp>
    </p:spTree>
    <p:extLst>
      <p:ext uri="{BB962C8B-B14F-4D97-AF65-F5344CB8AC3E}">
        <p14:creationId xmlns:p14="http://schemas.microsoft.com/office/powerpoint/2010/main" val="324972913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a:p>
        </p:txBody>
      </p:sp>
      <p:sp>
        <p:nvSpPr>
          <p:cNvPr id="4" name="CuadroTexto 3">
            <a:extLst>
              <a:ext uri="{FF2B5EF4-FFF2-40B4-BE49-F238E27FC236}">
                <a16:creationId xmlns:a16="http://schemas.microsoft.com/office/drawing/2014/main" id="{C333D515-40D9-40AB-8BE9-86E3A1984B29}"/>
              </a:ext>
            </a:extLst>
          </p:cNvPr>
          <p:cNvSpPr txBox="1"/>
          <p:nvPr/>
        </p:nvSpPr>
        <p:spPr>
          <a:xfrm>
            <a:off x="2438400" y="6591300"/>
            <a:ext cx="1386009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pl-PL" sz="4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Wprowadzenie do technologii BSP i jej przyszłość</a:t>
            </a:r>
          </a:p>
        </p:txBody>
      </p:sp>
      <p:sp>
        <p:nvSpPr>
          <p:cNvPr id="7" name="CuadroTexto 6">
            <a:extLst>
              <a:ext uri="{FF2B5EF4-FFF2-40B4-BE49-F238E27FC236}">
                <a16:creationId xmlns:a16="http://schemas.microsoft.com/office/drawing/2014/main" id="{1DAA2F93-7657-40AF-885B-4DEEA3034CDF}"/>
              </a:ext>
            </a:extLst>
          </p:cNvPr>
          <p:cNvSpPr txBox="1"/>
          <p:nvPr/>
        </p:nvSpPr>
        <p:spPr>
          <a:xfrm>
            <a:off x="4436660" y="9242612"/>
            <a:ext cx="13013140" cy="615553"/>
          </a:xfrm>
          <a:prstGeom prst="rect">
            <a:avLst/>
          </a:prstGeom>
          <a:noFill/>
        </p:spPr>
        <p:txBody>
          <a:bodyPr wrap="square">
            <a:spAutoFit/>
          </a:bodyPr>
          <a:lstStyle/>
          <a:p>
            <a:pPr algn="just"/>
            <a:r>
              <a:rPr lang="pl-PL" sz="1700" b="0" i="0" u="none" strike="noStrike">
                <a:solidFill>
                  <a:srgbClr val="000000"/>
                </a:solidFill>
              </a:rPr>
              <a:t>„Wsparcie Komisji Europejskiej dla powstania niniejszej publikacji nie oznacza poparcia dla treści, które odzwierciedlają jedynie poglądy autorów, a Komisja nie ponosi odpowiedzialności za jakiekolwiek wykorzystanie zawartych w niej informacji”.</a:t>
            </a:r>
          </a:p>
        </p:txBody>
      </p:sp>
      <p:pic>
        <p:nvPicPr>
          <p:cNvPr id="8" name="Imagen 7">
            <a:extLst>
              <a:ext uri="{FF2B5EF4-FFF2-40B4-BE49-F238E27FC236}">
                <a16:creationId xmlns:a16="http://schemas.microsoft.com/office/drawing/2014/main" id="{A3D3CBD7-1C82-42C7-85C6-57C71E15EE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pic>
        <p:nvPicPr>
          <p:cNvPr id="10" name="Imagen 9">
            <a:extLst>
              <a:ext uri="{FF2B5EF4-FFF2-40B4-BE49-F238E27FC236}">
                <a16:creationId xmlns:a16="http://schemas.microsoft.com/office/drawing/2014/main" id="{8742D52D-8541-46C6-B7F3-79615794D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251" y="2781300"/>
            <a:ext cx="13631498" cy="2546169"/>
          </a:xfrm>
          <a:prstGeom prst="rect">
            <a:avLst/>
          </a:prstGeom>
        </p:spPr>
      </p:pic>
      <p:sp>
        <p:nvSpPr>
          <p:cNvPr id="11" name="CuadroTexto 10">
            <a:extLst>
              <a:ext uri="{FF2B5EF4-FFF2-40B4-BE49-F238E27FC236}">
                <a16:creationId xmlns:a16="http://schemas.microsoft.com/office/drawing/2014/main" id="{E10A5014-CA9D-B35B-E9D6-018A78961E2A}"/>
              </a:ext>
            </a:extLst>
          </p:cNvPr>
          <p:cNvSpPr txBox="1"/>
          <p:nvPr/>
        </p:nvSpPr>
        <p:spPr>
          <a:xfrm>
            <a:off x="4572000" y="7795224"/>
            <a:ext cx="9144000" cy="584775"/>
          </a:xfrm>
          <a:prstGeom prst="rect">
            <a:avLst/>
          </a:prstGeom>
          <a:noFill/>
        </p:spPr>
        <p:txBody>
          <a:bodyPr wrap="square">
            <a:spAutoFit/>
          </a:bodyPr>
          <a:lstStyle/>
          <a:p>
            <a:pPr marL="12700" algn="ctr">
              <a:lnSpc>
                <a:spcPct val="100000"/>
              </a:lnSpc>
              <a:spcBef>
                <a:spcPts val="100"/>
              </a:spcBef>
            </a:pPr>
            <a:r>
              <a:rPr lang="pl-PL" sz="3200" b="1" dirty="0">
                <a:latin typeface="Century Gothic" panose="020B0502020202020204" pitchFamily="34" charset="0"/>
                <a:ea typeface="Microsoft Sans Serif" panose="020B0604020202020204" pitchFamily="34" charset="0"/>
                <a:cs typeface="Microsoft Sans Serif" panose="020B0604020202020204" pitchFamily="34" charset="0"/>
              </a:rPr>
              <a:t>Partner</a:t>
            </a:r>
            <a:r>
              <a:rPr lang="pl-PL" sz="32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pl-PL" sz="3200" b="1" dirty="0" err="1">
                <a:latin typeface="Century Gothic" panose="020B0502020202020204" pitchFamily="34" charset="0"/>
                <a:ea typeface="Microsoft Sans Serif" panose="020B0604020202020204" pitchFamily="34" charset="0"/>
                <a:cs typeface="Microsoft Sans Serif" panose="020B0604020202020204" pitchFamily="34" charset="0"/>
              </a:rPr>
              <a:t>Dronemasters</a:t>
            </a:r>
            <a:endParaRPr lang="pl-PL" sz="3200"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725400" cy="800219"/>
          </a:xfrm>
          <a:prstGeom prst="rect">
            <a:avLst/>
          </a:prstGeom>
          <a:noFill/>
        </p:spPr>
        <p:txBody>
          <a:bodyPr wrap="square" rtlCol="0">
            <a:spAutoFit/>
          </a:bodyPr>
          <a:lstStyle/>
          <a:p>
            <a:r>
              <a:rPr lang="pl-PL" sz="46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Wprowadzenie do BSP i ich zastosowania</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Ładowność (payload)</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028700" y="2095500"/>
            <a:ext cx="9715500" cy="6132833"/>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pl-PL" sz="2200" dirty="0">
                <a:solidFill>
                  <a:srgbClr val="212529"/>
                </a:solidFill>
                <a:latin typeface="Source Sans Pro" panose="020F0502020204030204" pitchFamily="34" charset="0"/>
              </a:rPr>
              <a:t>Ładowność (</a:t>
            </a:r>
            <a:r>
              <a:rPr lang="pl-PL" sz="2200" dirty="0" err="1">
                <a:solidFill>
                  <a:srgbClr val="212529"/>
                </a:solidFill>
                <a:latin typeface="Source Sans Pro" panose="020F0502020204030204" pitchFamily="34" charset="0"/>
              </a:rPr>
              <a:t>payload</a:t>
            </a:r>
            <a:r>
              <a:rPr lang="pl-PL" sz="2200" dirty="0">
                <a:solidFill>
                  <a:srgbClr val="212529"/>
                </a:solidFill>
                <a:latin typeface="Source Sans Pro" panose="020F0502020204030204" pitchFamily="34" charset="0"/>
              </a:rPr>
              <a:t>) to maksymalna masa ładunku, jaką może unieść BSP. Nie wlicza się do niej masy samej platformy. </a:t>
            </a:r>
          </a:p>
          <a:p>
            <a:pPr marL="342900" indent="-342900">
              <a:lnSpc>
                <a:spcPct val="150000"/>
              </a:lnSpc>
              <a:buFont typeface="Arial" panose="020B0604020202020204" pitchFamily="34" charset="0"/>
              <a:buChar char="•"/>
              <a:defRPr/>
            </a:pPr>
            <a:r>
              <a:rPr lang="pl-PL" sz="2200" dirty="0">
                <a:solidFill>
                  <a:srgbClr val="212529"/>
                </a:solidFill>
                <a:latin typeface="Source Sans Pro" panose="020F0502020204030204" pitchFamily="34" charset="0"/>
              </a:rPr>
              <a:t>Rodzaje dodatkowych ładunków różnią się w zależności od celu misji realizowanej przez platformę. Zazwyczaj są to systemy używane do gromadzenia danych, takich jak obrazy, filmy, temperatura, współrzędne itp.</a:t>
            </a:r>
          </a:p>
          <a:p>
            <a:pPr marL="342900" indent="-342900">
              <a:lnSpc>
                <a:spcPct val="150000"/>
              </a:lnSpc>
              <a:buFont typeface="Arial" panose="020B0604020202020204" pitchFamily="34" charset="0"/>
              <a:buChar char="•"/>
              <a:defRPr/>
            </a:pPr>
            <a:r>
              <a:rPr lang="pl-PL" sz="2200" dirty="0">
                <a:solidFill>
                  <a:srgbClr val="212529"/>
                </a:solidFill>
                <a:latin typeface="Source Sans Pro" panose="020F0502020204030204" pitchFamily="34" charset="0"/>
              </a:rPr>
              <a:t>Do typowych ładunków BSP należą:</a:t>
            </a:r>
          </a:p>
          <a:p>
            <a:pPr marL="800100" lvl="1" indent="-342900">
              <a:lnSpc>
                <a:spcPct val="150000"/>
              </a:lnSpc>
              <a:buFont typeface="Arial" panose="020B0604020202020204" pitchFamily="34" charset="0"/>
              <a:buChar char="•"/>
              <a:defRPr/>
            </a:pPr>
            <a:r>
              <a:rPr lang="pl-PL" sz="2200" b="1" dirty="0">
                <a:solidFill>
                  <a:srgbClr val="212529"/>
                </a:solidFill>
                <a:latin typeface="Source Sans Pro" panose="020F0502020204030204" pitchFamily="34" charset="0"/>
              </a:rPr>
              <a:t>Czujniki elektrooptyczne</a:t>
            </a:r>
          </a:p>
          <a:p>
            <a:pPr marL="800100" lvl="1" indent="-342900">
              <a:lnSpc>
                <a:spcPct val="150000"/>
              </a:lnSpc>
              <a:buFont typeface="Arial" panose="020B0604020202020204" pitchFamily="34" charset="0"/>
              <a:buChar char="•"/>
              <a:defRPr/>
            </a:pPr>
            <a:r>
              <a:rPr lang="pl-PL" sz="2200" b="1" dirty="0">
                <a:solidFill>
                  <a:srgbClr val="212529"/>
                </a:solidFill>
                <a:latin typeface="Source Sans Pro" panose="020F0502020204030204" pitchFamily="34" charset="0"/>
              </a:rPr>
              <a:t>Czujniki widma światła widzialnego RGB</a:t>
            </a:r>
          </a:p>
          <a:p>
            <a:pPr marL="800100" lvl="1" indent="-342900">
              <a:lnSpc>
                <a:spcPct val="150000"/>
              </a:lnSpc>
              <a:buFont typeface="Arial" panose="020B0604020202020204" pitchFamily="34" charset="0"/>
              <a:buChar char="•"/>
              <a:defRPr/>
            </a:pPr>
            <a:r>
              <a:rPr lang="pl-PL" sz="2200" b="1" dirty="0">
                <a:solidFill>
                  <a:srgbClr val="212529"/>
                </a:solidFill>
                <a:latin typeface="Source Sans Pro" panose="020F0502020204030204" pitchFamily="34" charset="0"/>
              </a:rPr>
              <a:t>Czujniki podczerwieni (IR)</a:t>
            </a:r>
          </a:p>
          <a:p>
            <a:pPr marL="800100" lvl="1" indent="-342900">
              <a:lnSpc>
                <a:spcPct val="150000"/>
              </a:lnSpc>
              <a:buFont typeface="Arial" panose="020B0604020202020204" pitchFamily="34" charset="0"/>
              <a:buChar char="•"/>
              <a:defRPr/>
            </a:pPr>
            <a:r>
              <a:rPr lang="pl-PL" sz="2200" b="1" dirty="0">
                <a:solidFill>
                  <a:srgbClr val="212529"/>
                </a:solidFill>
                <a:latin typeface="Source Sans Pro" panose="020F0502020204030204" pitchFamily="34" charset="0"/>
              </a:rPr>
              <a:t>Czujniki </a:t>
            </a:r>
            <a:r>
              <a:rPr lang="pl-PL" sz="2200" b="1" dirty="0" err="1">
                <a:solidFill>
                  <a:srgbClr val="212529"/>
                </a:solidFill>
                <a:latin typeface="Source Sans Pro" panose="020F0502020204030204" pitchFamily="34" charset="0"/>
              </a:rPr>
              <a:t>LiDAR</a:t>
            </a:r>
            <a:r>
              <a:rPr lang="pl-PL" sz="2200" dirty="0">
                <a:solidFill>
                  <a:srgbClr val="212529"/>
                </a:solidFill>
                <a:latin typeface="Source Sans Pro" panose="020F0502020204030204" pitchFamily="34" charset="0"/>
              </a:rPr>
              <a:t> (skanowanie laserowe)</a:t>
            </a:r>
          </a:p>
          <a:p>
            <a:pPr marL="800100" lvl="1" indent="-342900">
              <a:lnSpc>
                <a:spcPct val="150000"/>
              </a:lnSpc>
              <a:buFont typeface="Arial" panose="020B0604020202020204" pitchFamily="34" charset="0"/>
              <a:buChar char="•"/>
              <a:defRPr/>
            </a:pPr>
            <a:r>
              <a:rPr lang="pl-PL" sz="2200" b="1" dirty="0">
                <a:solidFill>
                  <a:srgbClr val="212529"/>
                </a:solidFill>
                <a:latin typeface="Source Sans Pro" panose="020F0502020204030204" pitchFamily="34" charset="0"/>
              </a:rPr>
              <a:t>SAR</a:t>
            </a:r>
            <a:r>
              <a:rPr lang="pl-PL" sz="2200" dirty="0">
                <a:solidFill>
                  <a:srgbClr val="212529"/>
                </a:solidFill>
                <a:latin typeface="Source Sans Pro" panose="020F0502020204030204" pitchFamily="34" charset="0"/>
              </a:rPr>
              <a:t> (radar z syntetyczną aperturą)</a:t>
            </a:r>
          </a:p>
          <a:p>
            <a:pPr lvl="1">
              <a:lnSpc>
                <a:spcPct val="150000"/>
              </a:lnSpc>
              <a:defRPr/>
            </a:pPr>
            <a:endParaRPr lang="en-US" sz="2200" dirty="0">
              <a:solidFill>
                <a:srgbClr val="212529"/>
              </a:solidFill>
              <a:latin typeface="Source Sans Pro" panose="020F0502020204030204" pitchFamily="34" charset="0"/>
            </a:endParaRPr>
          </a:p>
        </p:txBody>
      </p:sp>
      <p:pic>
        <p:nvPicPr>
          <p:cNvPr id="6146" name="Picture 2" descr="Drone Gimbal Camera| optical zoom, thermal imaging, night vision Camera">
            <a:extLst>
              <a:ext uri="{FF2B5EF4-FFF2-40B4-BE49-F238E27FC236}">
                <a16:creationId xmlns:a16="http://schemas.microsoft.com/office/drawing/2014/main" id="{C2BF955D-57D5-D00A-5567-39BD54698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5586" y="1555142"/>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JI's new interchangeable-lens drone camera takes aim at filmmakers |  TechCrunch">
            <a:extLst>
              <a:ext uri="{FF2B5EF4-FFF2-40B4-BE49-F238E27FC236}">
                <a16:creationId xmlns:a16="http://schemas.microsoft.com/office/drawing/2014/main" id="{FB141519-93F9-862E-AA38-A51EA71FAE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5600" y="3132560"/>
            <a:ext cx="4495800" cy="25283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LIR Solutions for Unmanned Aerial Systems | Teledyne FLIR">
            <a:extLst>
              <a:ext uri="{FF2B5EF4-FFF2-40B4-BE49-F238E27FC236}">
                <a16:creationId xmlns:a16="http://schemas.microsoft.com/office/drawing/2014/main" id="{F8C077EA-3AE4-361E-B7F3-0407B63F6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255466"/>
            <a:ext cx="3238500" cy="337343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DJI Zenmuse L1 LiDAR &amp; RGB Sensor for Matrice 300 RTK">
            <a:extLst>
              <a:ext uri="{FF2B5EF4-FFF2-40B4-BE49-F238E27FC236}">
                <a16:creationId xmlns:a16="http://schemas.microsoft.com/office/drawing/2014/main" id="{07930E37-967A-E977-B2E4-933DD8D3B4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11667" y="5916785"/>
            <a:ext cx="3253533" cy="32535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CB817C6-B857-E892-4A4C-0990AB235EEE}"/>
              </a:ext>
            </a:extLst>
          </p:cNvPr>
          <p:cNvSpPr txBox="1"/>
          <p:nvPr/>
        </p:nvSpPr>
        <p:spPr>
          <a:xfrm>
            <a:off x="10659311" y="4438760"/>
            <a:ext cx="4781550" cy="369332"/>
          </a:xfrm>
          <a:prstGeom prst="rect">
            <a:avLst/>
          </a:prstGeom>
          <a:noFill/>
        </p:spPr>
        <p:txBody>
          <a:bodyPr wrap="square" rtlCol="0">
            <a:spAutoFit/>
          </a:bodyPr>
          <a:lstStyle/>
          <a:p>
            <a:pPr algn="ctr"/>
            <a:r>
              <a:rPr lang="pl-PL"/>
              <a:t>Rys. 13 Czujnik elektrooptyczny</a:t>
            </a:r>
          </a:p>
        </p:txBody>
      </p:sp>
      <p:pic>
        <p:nvPicPr>
          <p:cNvPr id="6154" name="Picture 10" descr="Leonardo to provide PicoSAR AESA radar for French Army's Patroller UAVs –  Atlantic Organization for Security (AOS)">
            <a:extLst>
              <a:ext uri="{FF2B5EF4-FFF2-40B4-BE49-F238E27FC236}">
                <a16:creationId xmlns:a16="http://schemas.microsoft.com/office/drawing/2014/main" id="{4785697E-86F9-D6E0-406E-BF2FF04CB9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20800" y="6186139"/>
            <a:ext cx="3667125" cy="24486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E9A3BD1-94B9-E554-462D-D045D58925C1}"/>
              </a:ext>
            </a:extLst>
          </p:cNvPr>
          <p:cNvSpPr txBox="1"/>
          <p:nvPr/>
        </p:nvSpPr>
        <p:spPr>
          <a:xfrm>
            <a:off x="13463587" y="5304767"/>
            <a:ext cx="4781550" cy="369332"/>
          </a:xfrm>
          <a:prstGeom prst="rect">
            <a:avLst/>
          </a:prstGeom>
          <a:noFill/>
        </p:spPr>
        <p:txBody>
          <a:bodyPr wrap="square" rtlCol="0">
            <a:spAutoFit/>
          </a:bodyPr>
          <a:lstStyle/>
          <a:p>
            <a:pPr algn="ctr"/>
            <a:r>
              <a:rPr lang="pl-PL" dirty="0"/>
              <a:t>Rys. 14 Czujnik widma światła widzialnego RGB</a:t>
            </a:r>
          </a:p>
        </p:txBody>
      </p:sp>
      <p:sp>
        <p:nvSpPr>
          <p:cNvPr id="6" name="TextBox 5">
            <a:extLst>
              <a:ext uri="{FF2B5EF4-FFF2-40B4-BE49-F238E27FC236}">
                <a16:creationId xmlns:a16="http://schemas.microsoft.com/office/drawing/2014/main" id="{510067EF-D75B-46DC-92AC-E70DE85AA7D1}"/>
              </a:ext>
            </a:extLst>
          </p:cNvPr>
          <p:cNvSpPr txBox="1"/>
          <p:nvPr/>
        </p:nvSpPr>
        <p:spPr>
          <a:xfrm>
            <a:off x="6670675" y="6959442"/>
            <a:ext cx="4781550" cy="369332"/>
          </a:xfrm>
          <a:prstGeom prst="rect">
            <a:avLst/>
          </a:prstGeom>
          <a:noFill/>
        </p:spPr>
        <p:txBody>
          <a:bodyPr wrap="square" rtlCol="0">
            <a:spAutoFit/>
          </a:bodyPr>
          <a:lstStyle/>
          <a:p>
            <a:pPr algn="ctr"/>
            <a:r>
              <a:rPr lang="pl-PL"/>
              <a:t>Rys. 15 Czujnik podczerwieni</a:t>
            </a:r>
          </a:p>
        </p:txBody>
      </p:sp>
      <p:sp>
        <p:nvSpPr>
          <p:cNvPr id="8" name="TextBox 7">
            <a:extLst>
              <a:ext uri="{FF2B5EF4-FFF2-40B4-BE49-F238E27FC236}">
                <a16:creationId xmlns:a16="http://schemas.microsoft.com/office/drawing/2014/main" id="{A3C4315C-8F9F-B43D-6CFC-52ED3A3B0D06}"/>
              </a:ext>
            </a:extLst>
          </p:cNvPr>
          <p:cNvSpPr txBox="1"/>
          <p:nvPr/>
        </p:nvSpPr>
        <p:spPr>
          <a:xfrm>
            <a:off x="9467850" y="8689853"/>
            <a:ext cx="4781550" cy="369332"/>
          </a:xfrm>
          <a:prstGeom prst="rect">
            <a:avLst/>
          </a:prstGeom>
          <a:noFill/>
        </p:spPr>
        <p:txBody>
          <a:bodyPr wrap="square" rtlCol="0">
            <a:spAutoFit/>
          </a:bodyPr>
          <a:lstStyle/>
          <a:p>
            <a:pPr algn="ctr"/>
            <a:r>
              <a:rPr lang="pl-PL"/>
              <a:t>Rys. 16 Czujnik LiDAR</a:t>
            </a:r>
          </a:p>
        </p:txBody>
      </p:sp>
      <p:sp>
        <p:nvSpPr>
          <p:cNvPr id="9" name="TextBox 8">
            <a:extLst>
              <a:ext uri="{FF2B5EF4-FFF2-40B4-BE49-F238E27FC236}">
                <a16:creationId xmlns:a16="http://schemas.microsoft.com/office/drawing/2014/main" id="{FAAE1B4B-EAF3-7C60-7223-508079C76C23}"/>
              </a:ext>
            </a:extLst>
          </p:cNvPr>
          <p:cNvSpPr txBox="1"/>
          <p:nvPr/>
        </p:nvSpPr>
        <p:spPr>
          <a:xfrm>
            <a:off x="13583486" y="8634794"/>
            <a:ext cx="4781550" cy="369332"/>
          </a:xfrm>
          <a:prstGeom prst="rect">
            <a:avLst/>
          </a:prstGeom>
          <a:noFill/>
        </p:spPr>
        <p:txBody>
          <a:bodyPr wrap="square" rtlCol="0">
            <a:spAutoFit/>
          </a:bodyPr>
          <a:lstStyle/>
          <a:p>
            <a:pPr algn="ctr"/>
            <a:r>
              <a:rPr lang="pl-PL"/>
              <a:t>Rys. 17 Radar SAR</a:t>
            </a:r>
          </a:p>
        </p:txBody>
      </p:sp>
    </p:spTree>
    <p:extLst>
      <p:ext uri="{BB962C8B-B14F-4D97-AF65-F5344CB8AC3E}">
        <p14:creationId xmlns:p14="http://schemas.microsoft.com/office/powerpoint/2010/main" val="247033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649200" cy="800219"/>
          </a:xfrm>
          <a:prstGeom prst="rect">
            <a:avLst/>
          </a:prstGeom>
          <a:noFill/>
        </p:spPr>
        <p:txBody>
          <a:bodyPr wrap="square" rtlCol="0">
            <a:spAutoFit/>
          </a:bodyPr>
          <a:lstStyle/>
          <a:p>
            <a:r>
              <a:rPr lang="pl-PL" sz="46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Wprowadzenie do BSP i ich zastosowania</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Oprogramowanie BSP</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12435"/>
            <a:ext cx="7543800" cy="6504666"/>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Oprogramowanie jest kluczowym elementem BSP, niezależnie od poziomu autonomii danego bezzałogowego statku powietrznego.</a:t>
            </a:r>
          </a:p>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Pokładowy autopilot, naziemne przetwarzanie danych i wiele innych funkcji jest dziś realizowanych przez oprogramowanie.</a:t>
            </a:r>
          </a:p>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Typowe oprogramowanie, które jest obecnie dostępne na rynku:</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Oprogramowanie do zarządzania flotą BSP</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Oprogramowanie autopilota</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Oprogramowanie do zarządzania danymi z czujników</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Oprogramowanie do fotogrametrii analitycznej</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Wykrywanie zmian i uczenie maszynowe </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Oprogramowanie do wizji komputerowej</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Oprogramowanie do autonomicznego planowania trasy lotu</a:t>
            </a:r>
          </a:p>
          <a:p>
            <a:pPr lvl="1">
              <a:lnSpc>
                <a:spcPct val="150000"/>
              </a:lnSpc>
              <a:defRPr/>
            </a:pPr>
            <a:endParaRPr lang="en-US" sz="2100" dirty="0">
              <a:solidFill>
                <a:srgbClr val="212529"/>
              </a:solidFill>
              <a:latin typeface="Source Sans Pro" panose="020F050202020403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14012111" y="3086100"/>
            <a:ext cx="4038600" cy="646331"/>
          </a:xfrm>
          <a:prstGeom prst="rect">
            <a:avLst/>
          </a:prstGeom>
          <a:noFill/>
        </p:spPr>
        <p:txBody>
          <a:bodyPr wrap="square" rtlCol="0">
            <a:spAutoFit/>
          </a:bodyPr>
          <a:lstStyle/>
          <a:p>
            <a:pPr algn="ctr"/>
            <a:r>
              <a:rPr lang="pl-PL"/>
              <a:t>Rys. 18 Interfejs użytkownika do planowania trasy lotu BSP</a:t>
            </a:r>
          </a:p>
        </p:txBody>
      </p:sp>
      <p:pic>
        <p:nvPicPr>
          <p:cNvPr id="7170" name="Picture 2" descr="DroneShield launches DroneOptID camera-based drone tracking software -  Unmanned airspace">
            <a:extLst>
              <a:ext uri="{FF2B5EF4-FFF2-40B4-BE49-F238E27FC236}">
                <a16:creationId xmlns:a16="http://schemas.microsoft.com/office/drawing/2014/main" id="{0B2F4467-5707-23F3-5AF4-8F9E404FC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7611" y="1692665"/>
            <a:ext cx="5695950" cy="32790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テラドローン、 ドローン専用画像処理ソフト「Terra Mapper」β版をリリース 〜自動航行から地形解析までを一つのWebアプリで〜 |  テラドローン株式会社｜terradrone japan">
            <a:extLst>
              <a:ext uri="{FF2B5EF4-FFF2-40B4-BE49-F238E27FC236}">
                <a16:creationId xmlns:a16="http://schemas.microsoft.com/office/drawing/2014/main" id="{0E97C656-98E3-1611-74B5-23378CE58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0600" y="5359699"/>
            <a:ext cx="5196828" cy="34508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8F0249A-BF67-ED9F-1E64-2A2B3FEC4622}"/>
              </a:ext>
            </a:extLst>
          </p:cNvPr>
          <p:cNvSpPr txBox="1"/>
          <p:nvPr/>
        </p:nvSpPr>
        <p:spPr>
          <a:xfrm>
            <a:off x="8763000" y="6761950"/>
            <a:ext cx="3105986" cy="646331"/>
          </a:xfrm>
          <a:prstGeom prst="rect">
            <a:avLst/>
          </a:prstGeom>
          <a:noFill/>
        </p:spPr>
        <p:txBody>
          <a:bodyPr wrap="square" rtlCol="0">
            <a:spAutoFit/>
          </a:bodyPr>
          <a:lstStyle/>
          <a:p>
            <a:pPr algn="ctr"/>
            <a:r>
              <a:rPr lang="pl-PL"/>
              <a:t>Rys. 19 Aplikacja do renderowania danych 3D</a:t>
            </a:r>
          </a:p>
        </p:txBody>
      </p:sp>
    </p:spTree>
    <p:extLst>
      <p:ext uri="{BB962C8B-B14F-4D97-AF65-F5344CB8AC3E}">
        <p14:creationId xmlns:p14="http://schemas.microsoft.com/office/powerpoint/2010/main" val="1893974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801600" cy="800219"/>
          </a:xfrm>
          <a:prstGeom prst="rect">
            <a:avLst/>
          </a:prstGeom>
          <a:noFill/>
        </p:spPr>
        <p:txBody>
          <a:bodyPr wrap="square" rtlCol="0">
            <a:spAutoFit/>
          </a:bodyPr>
          <a:lstStyle/>
          <a:p>
            <a:r>
              <a:rPr lang="pl-PL" sz="46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Wprowadzenie do BSP i ich zastosowania</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Zastosowania komercyjne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143000" y="2012435"/>
            <a:ext cx="10591800" cy="7525137"/>
          </a:xfrm>
          <a:prstGeom prst="rect">
            <a:avLst/>
          </a:prstGeom>
          <a:noFill/>
        </p:spPr>
        <p:txBody>
          <a:bodyPr wrap="square" rtlCol="0">
            <a:spAutoFit/>
          </a:bodyPr>
          <a:lstStyle/>
          <a:p>
            <a:pPr marL="342900" indent="-342900">
              <a:buFont typeface="Arial" panose="020B0604020202020204" pitchFamily="34" charset="0"/>
              <a:buChar char="•"/>
              <a:defRPr/>
            </a:pPr>
            <a:r>
              <a:rPr lang="pl-PL" sz="2100" dirty="0">
                <a:solidFill>
                  <a:srgbClr val="212529"/>
                </a:solidFill>
                <a:latin typeface="Source Sans Pro" panose="020F0502020204030204" pitchFamily="34" charset="0"/>
              </a:rPr>
              <a:t>Obecnie drony / bezzałogowe statki powietrzne są wykorzystywane w wielu różnych celach komercyjnych, począwszy od sektora rekreacyjnego aż po rolniczy i urbanistyczny.</a:t>
            </a:r>
          </a:p>
          <a:p>
            <a:pPr marL="342900" indent="-342900">
              <a:buFont typeface="Arial" panose="020B0604020202020204" pitchFamily="34" charset="0"/>
              <a:buChar char="•"/>
              <a:defRPr/>
            </a:pPr>
            <a:r>
              <a:rPr lang="pl-PL" sz="2100" dirty="0">
                <a:solidFill>
                  <a:srgbClr val="212529"/>
                </a:solidFill>
                <a:latin typeface="Source Sans Pro" panose="020F0502020204030204" pitchFamily="34" charset="0"/>
              </a:rPr>
              <a:t>Ich szybkie powszechne przyjęcie się można przypisać niskim kosztom i dużej dostępności sprzętu i oprogramowania, które znajdują się w sprzedaży jako gotowe komponenty (COTS).</a:t>
            </a:r>
          </a:p>
          <a:p>
            <a:pPr marL="342900" indent="-342900">
              <a:buFont typeface="Arial" panose="020B0604020202020204" pitchFamily="34" charset="0"/>
              <a:buChar char="•"/>
              <a:defRPr/>
            </a:pPr>
            <a:r>
              <a:rPr lang="pl-PL" sz="2100" dirty="0">
                <a:solidFill>
                  <a:srgbClr val="212529"/>
                </a:solidFill>
                <a:latin typeface="Source Sans Pro" panose="020F0502020204030204" pitchFamily="34" charset="0"/>
              </a:rPr>
              <a:t>Oprócz tego inicjatywy open </a:t>
            </a:r>
            <a:r>
              <a:rPr lang="pl-PL" sz="2100" dirty="0" err="1">
                <a:solidFill>
                  <a:srgbClr val="212529"/>
                </a:solidFill>
                <a:latin typeface="Source Sans Pro" panose="020F0502020204030204" pitchFamily="34" charset="0"/>
              </a:rPr>
              <a:t>source</a:t>
            </a:r>
            <a:r>
              <a:rPr lang="pl-PL" sz="2100" dirty="0">
                <a:solidFill>
                  <a:srgbClr val="212529"/>
                </a:solidFill>
                <a:latin typeface="Source Sans Pro" panose="020F0502020204030204" pitchFamily="34" charset="0"/>
              </a:rPr>
              <a:t>, takie jak </a:t>
            </a:r>
            <a:r>
              <a:rPr lang="pl-PL" sz="2100" dirty="0" err="1">
                <a:solidFill>
                  <a:srgbClr val="212529"/>
                </a:solidFill>
                <a:latin typeface="Source Sans Pro" panose="020F0502020204030204" pitchFamily="34" charset="0"/>
              </a:rPr>
              <a:t>Dronecode</a:t>
            </a:r>
            <a:r>
              <a:rPr lang="pl-PL" sz="2100" dirty="0">
                <a:solidFill>
                  <a:srgbClr val="212529"/>
                </a:solidFill>
                <a:latin typeface="Source Sans Pro" panose="020F0502020204030204" pitchFamily="34" charset="0"/>
              </a:rPr>
              <a:t>, które doprowadziły do opracowania PX4, </a:t>
            </a:r>
            <a:r>
              <a:rPr lang="pl-PL" sz="2100" dirty="0" err="1">
                <a:solidFill>
                  <a:srgbClr val="212529"/>
                </a:solidFill>
                <a:latin typeface="Source Sans Pro" panose="020F0502020204030204" pitchFamily="34" charset="0"/>
              </a:rPr>
              <a:t>MAVLink</a:t>
            </a:r>
            <a:r>
              <a:rPr lang="pl-PL" sz="2100" dirty="0">
                <a:solidFill>
                  <a:srgbClr val="212529"/>
                </a:solidFill>
                <a:latin typeface="Source Sans Pro" panose="020F0502020204030204" pitchFamily="34" charset="0"/>
              </a:rPr>
              <a:t> itp., dały możliwość budowania spersonalizowanych systemów.</a:t>
            </a:r>
          </a:p>
          <a:p>
            <a:pPr marL="342900" indent="-342900">
              <a:buFont typeface="Arial" panose="020B0604020202020204" pitchFamily="34" charset="0"/>
              <a:buChar char="•"/>
              <a:defRPr/>
            </a:pPr>
            <a:r>
              <a:rPr lang="pl-PL" sz="2100" dirty="0">
                <a:solidFill>
                  <a:srgbClr val="212529"/>
                </a:solidFill>
                <a:latin typeface="Source Sans Pro" panose="020F0502020204030204" pitchFamily="34" charset="0"/>
              </a:rPr>
              <a:t>Powszechne zastosowania komercyjne BSP:</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Kontrole stanu budynków</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Przeglądy samolotów</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Kontrole stanu rurociągów naftowych, gazociągów, linii energetycznych, elektrowni</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Kontrole stanu infrastruktury publicznej (mosty, tamy, drogi itp.)</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Wykonywanie zdjęć lotniczych w celu sporządzenia map i planów (aerofotogrametria)</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Rolnictwo precyzyjne</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Zdjęcia filmowe</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Pokazy marketingowe i świetlne</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Relacjonowanie wydarzeń</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Meteorologia</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Dostawy ładunków</a:t>
            </a:r>
          </a:p>
          <a:p>
            <a:pPr lvl="1">
              <a:defRPr/>
            </a:pPr>
            <a:endParaRPr lang="en-US" sz="2100" dirty="0">
              <a:solidFill>
                <a:srgbClr val="212529"/>
              </a:solidFill>
              <a:latin typeface="Source Sans Pro" panose="020F050202020403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12420600" y="3509207"/>
            <a:ext cx="4038600" cy="369332"/>
          </a:xfrm>
          <a:prstGeom prst="rect">
            <a:avLst/>
          </a:prstGeom>
          <a:noFill/>
        </p:spPr>
        <p:txBody>
          <a:bodyPr wrap="square" rtlCol="0">
            <a:spAutoFit/>
          </a:bodyPr>
          <a:lstStyle/>
          <a:p>
            <a:pPr algn="ctr"/>
            <a:r>
              <a:rPr lang="pl-PL"/>
              <a:t>Rys. 20 Komercyjne zastosowania BSP</a:t>
            </a:r>
          </a:p>
        </p:txBody>
      </p:sp>
      <p:pic>
        <p:nvPicPr>
          <p:cNvPr id="8194" name="Picture 2" descr="Application of UAVs in various fields as discussed in [2]. | Download  Scientific Diagram">
            <a:extLst>
              <a:ext uri="{FF2B5EF4-FFF2-40B4-BE49-F238E27FC236}">
                <a16:creationId xmlns:a16="http://schemas.microsoft.com/office/drawing/2014/main" id="{9EF89280-A609-CB09-FE1D-537DC7B70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0" y="4610100"/>
            <a:ext cx="6253163" cy="429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857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C3AD63-6191-062E-1BEA-FC57524B274E}"/>
              </a:ext>
            </a:extLst>
          </p:cNvPr>
          <p:cNvPicPr>
            <a:picLocks noChangeAspect="1"/>
          </p:cNvPicPr>
          <p:nvPr/>
        </p:nvPicPr>
        <p:blipFill>
          <a:blip r:embed="rId2"/>
          <a:stretch>
            <a:fillRect/>
          </a:stretch>
        </p:blipFill>
        <p:spPr>
          <a:xfrm>
            <a:off x="7093786" y="1362793"/>
            <a:ext cx="10013114" cy="7297692"/>
          </a:xfrm>
          <a:prstGeom prst="rect">
            <a:avLst/>
          </a:prstGeom>
        </p:spPr>
      </p:pic>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pl-PL"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3. Elementy „systemu” w BSP</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Podstawowe elementy</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6103186" cy="6504666"/>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BSP składa się z grupy oddziałujących na siebie lub wzajemnie powiązanych elementów, które współdziałają w celu realizacji celów/misji użytkownika/operatora/klienta.</a:t>
            </a:r>
          </a:p>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Większość bezzałogowych systemów powietrznych składa się z następujących elementów:</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Zdalnie sterowana platforma / bezzałogowy statek powietrzny </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Człowiek-operator</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Dodatkowy ładunek (</a:t>
            </a:r>
            <a:r>
              <a:rPr lang="pl-PL" sz="2100" b="1" dirty="0" err="1">
                <a:solidFill>
                  <a:srgbClr val="212529"/>
                </a:solidFill>
                <a:latin typeface="Source Sans Pro" panose="020F0502020204030204" pitchFamily="34" charset="0"/>
              </a:rPr>
              <a:t>payload</a:t>
            </a:r>
            <a:r>
              <a:rPr lang="pl-PL" sz="2100" b="1" dirty="0">
                <a:solidFill>
                  <a:srgbClr val="212529"/>
                </a:solidFill>
                <a:latin typeface="Source Sans Pro" panose="020F0502020204030204" pitchFamily="34" charset="0"/>
              </a:rPr>
              <a:t>)</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Element sterowania</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System łączności do przesyłania danych</a:t>
            </a:r>
          </a:p>
          <a:p>
            <a:pPr marL="800100" lvl="1" indent="-342900">
              <a:buFont typeface="Arial" panose="020B0604020202020204" pitchFamily="34" charset="0"/>
              <a:buChar char="•"/>
              <a:defRPr/>
            </a:pPr>
            <a:r>
              <a:rPr lang="pl-PL" sz="2100" b="1" dirty="0">
                <a:solidFill>
                  <a:srgbClr val="212529"/>
                </a:solidFill>
                <a:latin typeface="Source Sans Pro" panose="020F0502020204030204" pitchFamily="34" charset="0"/>
              </a:rPr>
              <a:t>System startu i lądowania </a:t>
            </a:r>
            <a:r>
              <a:rPr lang="pl-PL" sz="2100" dirty="0">
                <a:solidFill>
                  <a:srgbClr val="212529"/>
                </a:solidFill>
                <a:latin typeface="Source Sans Pro" panose="020F0502020204030204" pitchFamily="34" charset="0"/>
              </a:rPr>
              <a:t>(w bardziej wyspecjalizowanych układach)</a:t>
            </a:r>
          </a:p>
          <a:p>
            <a:pPr lvl="1">
              <a:lnSpc>
                <a:spcPct val="150000"/>
              </a:lnSpc>
              <a:defRPr/>
            </a:pPr>
            <a:endParaRPr lang="en-US" sz="2100" dirty="0">
              <a:solidFill>
                <a:srgbClr val="212529"/>
              </a:solidFill>
              <a:latin typeface="Source Sans Pro" panose="020F050202020403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10081043" y="8660485"/>
            <a:ext cx="4038600" cy="369332"/>
          </a:xfrm>
          <a:prstGeom prst="rect">
            <a:avLst/>
          </a:prstGeom>
          <a:noFill/>
        </p:spPr>
        <p:txBody>
          <a:bodyPr wrap="square" rtlCol="0">
            <a:spAutoFit/>
          </a:bodyPr>
          <a:lstStyle/>
          <a:p>
            <a:pPr algn="ctr"/>
            <a:r>
              <a:rPr lang="pl-PL"/>
              <a:t>Rys. 21 Podstawowe elementy BSP</a:t>
            </a:r>
          </a:p>
        </p:txBody>
      </p:sp>
    </p:spTree>
    <p:extLst>
      <p:ext uri="{BB962C8B-B14F-4D97-AF65-F5344CB8AC3E}">
        <p14:creationId xmlns:p14="http://schemas.microsoft.com/office/powerpoint/2010/main" val="2850527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pl-PL"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3. Elementy „systemu” w BSP</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Rodzaje platform</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16687800" cy="3139321"/>
          </a:xfrm>
          <a:prstGeom prst="rect">
            <a:avLst/>
          </a:prstGeom>
          <a:noFill/>
        </p:spPr>
        <p:txBody>
          <a:bodyPr wrap="square" rtlCol="0">
            <a:spAutoFit/>
          </a:bodyPr>
          <a:lstStyle/>
          <a:p>
            <a:pPr marL="342900" indent="-342900">
              <a:buFont typeface="Arial" panose="020B0604020202020204" pitchFamily="34" charset="0"/>
              <a:buChar char="•"/>
              <a:defRPr/>
            </a:pPr>
            <a:r>
              <a:rPr lang="pl-PL" sz="2200" dirty="0">
                <a:solidFill>
                  <a:srgbClr val="212529"/>
                </a:solidFill>
                <a:latin typeface="Source Sans Pro" panose="020F0502020204030204" pitchFamily="34" charset="0"/>
              </a:rPr>
              <a:t>Bezzałogowe statki powietrzne (UAV) czy zdalnie sterowane urządzenia (RPV) dzieli się na ogólne kategorie w zależności od ich masy i parametrów funkcjonalnych.</a:t>
            </a:r>
          </a:p>
          <a:p>
            <a:pPr marL="342900" indent="-342900">
              <a:buFont typeface="Arial" panose="020B0604020202020204" pitchFamily="34" charset="0"/>
              <a:buChar char="•"/>
              <a:defRPr/>
            </a:pPr>
            <a:r>
              <a:rPr lang="pl-PL" sz="2200" dirty="0">
                <a:solidFill>
                  <a:srgbClr val="212529"/>
                </a:solidFill>
                <a:latin typeface="Source Sans Pro" panose="020F0502020204030204" pitchFamily="34" charset="0"/>
              </a:rPr>
              <a:t>Klasyfikacja wg masy i parametrów funkcjonalnych może różnić się w zależności od kraju. Ogólnie BSP można jednak podzielić na małe o masie poniżej 25 kg i duże o masie 25 kg lub większej.</a:t>
            </a:r>
          </a:p>
          <a:p>
            <a:pPr marL="342900" indent="-342900">
              <a:buFont typeface="Arial" panose="020B0604020202020204" pitchFamily="34" charset="0"/>
              <a:buChar char="•"/>
              <a:defRPr/>
            </a:pPr>
            <a:r>
              <a:rPr lang="pl-PL" sz="2200" dirty="0">
                <a:solidFill>
                  <a:srgbClr val="212529"/>
                </a:solidFill>
                <a:latin typeface="Source Sans Pro" panose="020F0502020204030204" pitchFamily="34" charset="0"/>
              </a:rPr>
              <a:t>Platformy BSP klasyfikowane są również pod względem parametrów funkcjonalnych. Jednym z nich jest na przykład sposób startu i lądowania:</a:t>
            </a:r>
          </a:p>
          <a:p>
            <a:pPr marL="800100" lvl="1" indent="-342900">
              <a:buFont typeface="Arial" panose="020B0604020202020204" pitchFamily="34" charset="0"/>
              <a:buChar char="•"/>
              <a:defRPr/>
            </a:pPr>
            <a:r>
              <a:rPr lang="pl-PL" sz="2200" b="1" dirty="0">
                <a:solidFill>
                  <a:srgbClr val="212529"/>
                </a:solidFill>
                <a:latin typeface="Source Sans Pro" panose="020F0502020204030204" pitchFamily="34" charset="0"/>
              </a:rPr>
              <a:t>Platformy </a:t>
            </a:r>
            <a:r>
              <a:rPr lang="pl-PL" sz="2200" b="1" dirty="0" err="1">
                <a:solidFill>
                  <a:srgbClr val="212529"/>
                </a:solidFill>
                <a:latin typeface="Source Sans Pro" panose="020F0502020204030204" pitchFamily="34" charset="0"/>
              </a:rPr>
              <a:t>stałopłatowe</a:t>
            </a:r>
            <a:r>
              <a:rPr lang="pl-PL" sz="2200" b="1" dirty="0">
                <a:solidFill>
                  <a:srgbClr val="212529"/>
                </a:solidFill>
                <a:latin typeface="Source Sans Pro" panose="020F0502020204030204" pitchFamily="34" charset="0"/>
              </a:rPr>
              <a:t> z konwencjonalnym startem i lądowaniem (CTOL)</a:t>
            </a:r>
          </a:p>
          <a:p>
            <a:pPr marL="800100" lvl="1" indent="-342900">
              <a:buFont typeface="Arial" panose="020B0604020202020204" pitchFamily="34" charset="0"/>
              <a:buChar char="•"/>
              <a:defRPr/>
            </a:pPr>
            <a:r>
              <a:rPr lang="pl-PL" sz="2200" b="1" dirty="0">
                <a:solidFill>
                  <a:srgbClr val="212529"/>
                </a:solidFill>
                <a:latin typeface="Source Sans Pro" panose="020F0502020204030204" pitchFamily="34" charset="0"/>
              </a:rPr>
              <a:t>Platformy z pionowym startem i lądowaniem (VTOL)</a:t>
            </a:r>
          </a:p>
          <a:p>
            <a:pPr marL="800100" lvl="1" indent="-342900">
              <a:buFont typeface="Arial" panose="020B0604020202020204" pitchFamily="34" charset="0"/>
              <a:buChar char="•"/>
              <a:defRPr/>
            </a:pPr>
            <a:r>
              <a:rPr lang="pl-PL" sz="2200" b="1" dirty="0">
                <a:solidFill>
                  <a:srgbClr val="212529"/>
                </a:solidFill>
                <a:latin typeface="Source Sans Pro" panose="020F0502020204030204" pitchFamily="34" charset="0"/>
              </a:rPr>
              <a:t>Platformy hybrydowe (możliwość CTOL i VTOL)</a:t>
            </a:r>
          </a:p>
        </p:txBody>
      </p:sp>
      <p:sp>
        <p:nvSpPr>
          <p:cNvPr id="7" name="TextBox 6">
            <a:extLst>
              <a:ext uri="{FF2B5EF4-FFF2-40B4-BE49-F238E27FC236}">
                <a16:creationId xmlns:a16="http://schemas.microsoft.com/office/drawing/2014/main" id="{CCB817C6-B857-E892-4A4C-0990AB235EEE}"/>
              </a:ext>
            </a:extLst>
          </p:cNvPr>
          <p:cNvSpPr txBox="1"/>
          <p:nvPr/>
        </p:nvSpPr>
        <p:spPr>
          <a:xfrm>
            <a:off x="6324600" y="8797785"/>
            <a:ext cx="6895700" cy="369332"/>
          </a:xfrm>
          <a:prstGeom prst="rect">
            <a:avLst/>
          </a:prstGeom>
          <a:noFill/>
        </p:spPr>
        <p:txBody>
          <a:bodyPr wrap="square" rtlCol="0">
            <a:spAutoFit/>
          </a:bodyPr>
          <a:lstStyle/>
          <a:p>
            <a:pPr algn="ctr"/>
            <a:r>
              <a:rPr lang="pl-PL" dirty="0"/>
              <a:t>Rys. 22 Klasyfikacja BSP (Departament Obrony Stanów Zjednoczonych)</a:t>
            </a:r>
          </a:p>
        </p:txBody>
      </p:sp>
      <p:pic>
        <p:nvPicPr>
          <p:cNvPr id="8" name="Picture 7">
            <a:extLst>
              <a:ext uri="{FF2B5EF4-FFF2-40B4-BE49-F238E27FC236}">
                <a16:creationId xmlns:a16="http://schemas.microsoft.com/office/drawing/2014/main" id="{71DDCBE4-7057-9DF3-C7A9-CDAAAC36E514}"/>
              </a:ext>
            </a:extLst>
          </p:cNvPr>
          <p:cNvPicPr>
            <a:picLocks noChangeAspect="1"/>
          </p:cNvPicPr>
          <p:nvPr/>
        </p:nvPicPr>
        <p:blipFill>
          <a:blip r:embed="rId2"/>
          <a:stretch>
            <a:fillRect/>
          </a:stretch>
        </p:blipFill>
        <p:spPr>
          <a:xfrm>
            <a:off x="3276601" y="5304651"/>
            <a:ext cx="12420600" cy="3279146"/>
          </a:xfrm>
          <a:prstGeom prst="rect">
            <a:avLst/>
          </a:prstGeom>
        </p:spPr>
      </p:pic>
    </p:spTree>
    <p:extLst>
      <p:ext uri="{BB962C8B-B14F-4D97-AF65-F5344CB8AC3E}">
        <p14:creationId xmlns:p14="http://schemas.microsoft.com/office/powerpoint/2010/main" val="2771100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pl-PL"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3. Elementy „systemu” w BSP</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Wydawanie poleceń i sterowanie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16306800" cy="5047536"/>
          </a:xfrm>
          <a:prstGeom prst="rect">
            <a:avLst/>
          </a:prstGeom>
          <a:noFill/>
        </p:spPr>
        <p:txBody>
          <a:bodyPr wrap="square" rtlCol="0">
            <a:spAutoFit/>
          </a:bodyPr>
          <a:lstStyle/>
          <a:p>
            <a:pPr marL="342900" indent="-342900">
              <a:buFont typeface="Arial" panose="020B0604020202020204" pitchFamily="34" charset="0"/>
              <a:buChar char="•"/>
              <a:defRPr/>
            </a:pPr>
            <a:r>
              <a:rPr lang="pl-PL" sz="2300">
                <a:solidFill>
                  <a:srgbClr val="212529"/>
                </a:solidFill>
                <a:latin typeface="Source Sans Pro" panose="020F0502020204030204" pitchFamily="34" charset="0"/>
              </a:rPr>
              <a:t>Ideą BSP jest wykorzystanie ich możliwości do wykonywania misji zgodnie z zaprogramowanymi poleceniami przy ograniczonym udziale lub bez udziału człowieka.</a:t>
            </a:r>
          </a:p>
          <a:p>
            <a:pPr marL="342900" indent="-342900">
              <a:buFont typeface="Arial" panose="020B0604020202020204" pitchFamily="34" charset="0"/>
              <a:buChar char="•"/>
              <a:defRPr/>
            </a:pPr>
            <a:r>
              <a:rPr lang="pl-PL" sz="2300">
                <a:solidFill>
                  <a:srgbClr val="212529"/>
                </a:solidFill>
                <a:latin typeface="Source Sans Pro" panose="020F0502020204030204" pitchFamily="34" charset="0"/>
              </a:rPr>
              <a:t>Autopilot umożliwia platformie wykonywanie tych poleceń przy zachowaniu stabilności lotu.</a:t>
            </a:r>
          </a:p>
          <a:p>
            <a:pPr marL="342900" indent="-342900">
              <a:buFont typeface="Arial" panose="020B0604020202020204" pitchFamily="34" charset="0"/>
              <a:buChar char="•"/>
              <a:defRPr/>
            </a:pPr>
            <a:r>
              <a:rPr lang="pl-PL" sz="2300">
                <a:solidFill>
                  <a:srgbClr val="212529"/>
                </a:solidFill>
                <a:latin typeface="Source Sans Pro" panose="020F0502020204030204" pitchFamily="34" charset="0"/>
              </a:rPr>
              <a:t>Natomiast naziemna stacja kontroli (GCS) oferuje interfejs między człowiekiem a maszyną w celu przesyłania poleceń do BSP.</a:t>
            </a:r>
          </a:p>
          <a:p>
            <a:pPr marL="342900" indent="-342900">
              <a:buFont typeface="Arial" panose="020B0604020202020204" pitchFamily="34" charset="0"/>
              <a:buChar char="•"/>
              <a:defRPr/>
            </a:pPr>
            <a:r>
              <a:rPr lang="pl-PL" sz="2300">
                <a:solidFill>
                  <a:srgbClr val="212529"/>
                </a:solidFill>
                <a:latin typeface="Source Sans Pro" panose="020F0502020204030204" pitchFamily="34" charset="0"/>
              </a:rPr>
              <a:t>Do przekazywania poleceń autopilotowi BSP służy łączność bezprzewodowa. Obejmuje ona również pasma przydzielone do transmisji danych pochodzących z czujników stanowiących dodatkowe wyposażenie drona.</a:t>
            </a:r>
          </a:p>
          <a:p>
            <a:pPr marL="342900" indent="-342900">
              <a:buFont typeface="Arial" panose="020B0604020202020204" pitchFamily="34" charset="0"/>
              <a:buChar char="•"/>
              <a:defRPr/>
            </a:pPr>
            <a:r>
              <a:rPr lang="pl-PL" sz="2300">
                <a:solidFill>
                  <a:srgbClr val="212529"/>
                </a:solidFill>
                <a:latin typeface="Source Sans Pro" panose="020F0502020204030204" pitchFamily="34" charset="0"/>
              </a:rPr>
              <a:t>Operacje z użyciem BSP można ogólnie podzielić na:</a:t>
            </a:r>
          </a:p>
          <a:p>
            <a:pPr marL="800100" lvl="1" indent="-342900">
              <a:buFont typeface="Arial" panose="020B0604020202020204" pitchFamily="34" charset="0"/>
              <a:buChar char="•"/>
              <a:defRPr/>
            </a:pPr>
            <a:r>
              <a:rPr lang="pl-PL" sz="2300" b="1">
                <a:solidFill>
                  <a:srgbClr val="212529"/>
                </a:solidFill>
                <a:latin typeface="Source Sans Pro" panose="020F0502020204030204" pitchFamily="34" charset="0"/>
              </a:rPr>
              <a:t>Operacje wykonywane w zasięgu wzroku pilota (Line Of Sight – LOS) </a:t>
            </a:r>
          </a:p>
          <a:p>
            <a:pPr marL="800100" lvl="1" indent="-342900">
              <a:buFont typeface="Arial" panose="020B0604020202020204" pitchFamily="34" charset="0"/>
              <a:buChar char="•"/>
              <a:defRPr/>
            </a:pPr>
            <a:r>
              <a:rPr lang="pl-PL" sz="2300" b="1">
                <a:solidFill>
                  <a:srgbClr val="212529"/>
                </a:solidFill>
                <a:latin typeface="Source Sans Pro" panose="020F0502020204030204" pitchFamily="34" charset="0"/>
              </a:rPr>
              <a:t>Operacje wykonywane poza bezpośrednim zasięgiem fal radiowych (Beyond Line of Sight – BLOS)</a:t>
            </a:r>
          </a:p>
          <a:p>
            <a:pPr marL="800100" lvl="1" indent="-342900">
              <a:buFont typeface="Arial" panose="020B0604020202020204" pitchFamily="34" charset="0"/>
              <a:buChar char="•"/>
              <a:defRPr/>
            </a:pPr>
            <a:r>
              <a:rPr lang="pl-PL" sz="2300" b="1">
                <a:solidFill>
                  <a:srgbClr val="212529"/>
                </a:solidFill>
                <a:latin typeface="Source Sans Pro" panose="020F0502020204030204" pitchFamily="34" charset="0"/>
              </a:rPr>
              <a:t>Operacje wykonywane poza zasięgiem wzroku pilota (Beyond Visual Line of Sight – BVLOS)</a:t>
            </a: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152400" y="8840363"/>
            <a:ext cx="5943600" cy="369332"/>
          </a:xfrm>
          <a:prstGeom prst="rect">
            <a:avLst/>
          </a:prstGeom>
          <a:noFill/>
        </p:spPr>
        <p:txBody>
          <a:bodyPr wrap="square" rtlCol="0">
            <a:spAutoFit/>
          </a:bodyPr>
          <a:lstStyle/>
          <a:p>
            <a:pPr algn="ctr"/>
            <a:r>
              <a:rPr lang="pl-PL"/>
              <a:t>Rys. 23 Naziemna stacja kontroli (GCS)</a:t>
            </a:r>
          </a:p>
        </p:txBody>
      </p:sp>
      <p:pic>
        <p:nvPicPr>
          <p:cNvPr id="9218" name="Picture 2" descr="Autopilots for UAV | UAV Navigation">
            <a:extLst>
              <a:ext uri="{FF2B5EF4-FFF2-40B4-BE49-F238E27FC236}">
                <a16:creationId xmlns:a16="http://schemas.microsoft.com/office/drawing/2014/main" id="{8BEF92E0-97B3-DD26-1F34-5D94108E8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84" y="5874277"/>
            <a:ext cx="3810347" cy="319116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UAVOS Expands Its Family of Ground Control Stations - UAVOS">
            <a:extLst>
              <a:ext uri="{FF2B5EF4-FFF2-40B4-BE49-F238E27FC236}">
                <a16:creationId xmlns:a16="http://schemas.microsoft.com/office/drawing/2014/main" id="{CC8EF563-48AA-A93F-A003-7F3BD7C9F2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7113" y="6065148"/>
            <a:ext cx="3917950" cy="277521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Drone Datalink | Long Range UAV Datalink">
            <a:extLst>
              <a:ext uri="{FF2B5EF4-FFF2-40B4-BE49-F238E27FC236}">
                <a16:creationId xmlns:a16="http://schemas.microsoft.com/office/drawing/2014/main" id="{6430D18F-A1E3-5F84-4A3F-BB380A02A8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6022513"/>
            <a:ext cx="3176925" cy="2775215"/>
          </a:xfrm>
          <a:prstGeom prst="rect">
            <a:avLst/>
          </a:prstGeom>
          <a:noFill/>
          <a:extLst>
            <a:ext uri="{909E8E84-426E-40DD-AFC4-6F175D3DCCD1}">
              <a14:hiddenFill xmlns:a14="http://schemas.microsoft.com/office/drawing/2010/main">
                <a:solidFill>
                  <a:srgbClr val="FFFFFF"/>
                </a:solidFill>
              </a14:hiddenFill>
            </a:ext>
          </a:extLst>
        </p:spPr>
      </p:pic>
      <p:sp>
        <p:nvSpPr>
          <p:cNvPr id="5" name="Arrow: Left-Right 4">
            <a:extLst>
              <a:ext uri="{FF2B5EF4-FFF2-40B4-BE49-F238E27FC236}">
                <a16:creationId xmlns:a16="http://schemas.microsoft.com/office/drawing/2014/main" id="{04BB4F84-95D6-47FF-8EE8-828EAC7C653E}"/>
              </a:ext>
            </a:extLst>
          </p:cNvPr>
          <p:cNvSpPr/>
          <p:nvPr/>
        </p:nvSpPr>
        <p:spPr>
          <a:xfrm>
            <a:off x="5411173" y="7006722"/>
            <a:ext cx="1905000" cy="4572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Right 5">
            <a:extLst>
              <a:ext uri="{FF2B5EF4-FFF2-40B4-BE49-F238E27FC236}">
                <a16:creationId xmlns:a16="http://schemas.microsoft.com/office/drawing/2014/main" id="{326B915B-73FB-85A2-22B1-D9438FF3004F}"/>
              </a:ext>
            </a:extLst>
          </p:cNvPr>
          <p:cNvSpPr/>
          <p:nvPr/>
        </p:nvSpPr>
        <p:spPr>
          <a:xfrm>
            <a:off x="11418254" y="6995555"/>
            <a:ext cx="1905000" cy="4572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889E4B8-DC8B-A327-B0A5-DEB8C7F1B341}"/>
              </a:ext>
            </a:extLst>
          </p:cNvPr>
          <p:cNvSpPr txBox="1"/>
          <p:nvPr/>
        </p:nvSpPr>
        <p:spPr>
          <a:xfrm>
            <a:off x="6159492" y="8840363"/>
            <a:ext cx="5943600" cy="369332"/>
          </a:xfrm>
          <a:prstGeom prst="rect">
            <a:avLst/>
          </a:prstGeom>
          <a:noFill/>
        </p:spPr>
        <p:txBody>
          <a:bodyPr wrap="square" rtlCol="0">
            <a:spAutoFit/>
          </a:bodyPr>
          <a:lstStyle/>
          <a:p>
            <a:pPr algn="ctr"/>
            <a:r>
              <a:rPr lang="pl-PL"/>
              <a:t>Rys. 24 Łącze danych</a:t>
            </a:r>
          </a:p>
        </p:txBody>
      </p:sp>
      <p:sp>
        <p:nvSpPr>
          <p:cNvPr id="10" name="TextBox 9">
            <a:extLst>
              <a:ext uri="{FF2B5EF4-FFF2-40B4-BE49-F238E27FC236}">
                <a16:creationId xmlns:a16="http://schemas.microsoft.com/office/drawing/2014/main" id="{DB8490F0-892E-3F73-DFF2-0DA2C5A32350}"/>
              </a:ext>
            </a:extLst>
          </p:cNvPr>
          <p:cNvSpPr txBox="1"/>
          <p:nvPr/>
        </p:nvSpPr>
        <p:spPr>
          <a:xfrm>
            <a:off x="12331700" y="8840363"/>
            <a:ext cx="5943600" cy="369332"/>
          </a:xfrm>
          <a:prstGeom prst="rect">
            <a:avLst/>
          </a:prstGeom>
          <a:noFill/>
        </p:spPr>
        <p:txBody>
          <a:bodyPr wrap="square" rtlCol="0">
            <a:spAutoFit/>
          </a:bodyPr>
          <a:lstStyle/>
          <a:p>
            <a:pPr algn="ctr"/>
            <a:r>
              <a:rPr lang="pl-PL"/>
              <a:t>Rys. 25 Autopilot BSP</a:t>
            </a:r>
          </a:p>
        </p:txBody>
      </p:sp>
    </p:spTree>
    <p:extLst>
      <p:ext uri="{BB962C8B-B14F-4D97-AF65-F5344CB8AC3E}">
        <p14:creationId xmlns:p14="http://schemas.microsoft.com/office/powerpoint/2010/main" val="1873101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pl-PL"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3. Elementy „systemu” w BSP</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Start i lądowanie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11430000" cy="6463308"/>
          </a:xfrm>
          <a:prstGeom prst="rect">
            <a:avLst/>
          </a:prstGeom>
          <a:noFill/>
        </p:spPr>
        <p:txBody>
          <a:bodyPr wrap="square" rtlCol="0">
            <a:spAutoFit/>
          </a:bodyPr>
          <a:lstStyle/>
          <a:p>
            <a:pPr marL="342900" indent="-342900">
              <a:buFont typeface="Arial" panose="020B0604020202020204" pitchFamily="34" charset="0"/>
              <a:buChar char="•"/>
              <a:defRPr/>
            </a:pPr>
            <a:r>
              <a:rPr lang="pl-PL" sz="2300" dirty="0">
                <a:solidFill>
                  <a:srgbClr val="212529"/>
                </a:solidFill>
                <a:latin typeface="Source Sans Pro" panose="020F0502020204030204" pitchFamily="34" charset="0"/>
              </a:rPr>
              <a:t>System startu i lądowania to jeden z bardziej pracochłonnych elementów BSP.</a:t>
            </a:r>
          </a:p>
          <a:p>
            <a:pPr marL="342900" indent="-342900">
              <a:buFont typeface="Arial" panose="020B0604020202020204" pitchFamily="34" charset="0"/>
              <a:buChar char="•"/>
              <a:defRPr/>
            </a:pPr>
            <a:r>
              <a:rPr lang="pl-PL" sz="2300" dirty="0">
                <a:solidFill>
                  <a:srgbClr val="212529"/>
                </a:solidFill>
                <a:latin typeface="Source Sans Pro" panose="020F0502020204030204" pitchFamily="34" charset="0"/>
              </a:rPr>
              <a:t>Większość BSP nie potrzebuje specjalnego systemu startu i lądowania.</a:t>
            </a:r>
          </a:p>
          <a:p>
            <a:pPr marL="342900" indent="-342900">
              <a:buFont typeface="Arial" panose="020B0604020202020204" pitchFamily="34" charset="0"/>
              <a:buChar char="•"/>
              <a:defRPr/>
            </a:pPr>
            <a:r>
              <a:rPr lang="pl-PL" sz="2300" dirty="0">
                <a:solidFill>
                  <a:srgbClr val="212529"/>
                </a:solidFill>
                <a:latin typeface="Source Sans Pro" panose="020F0502020204030204" pitchFamily="34" charset="0"/>
              </a:rPr>
              <a:t>Natomiast w przypadku większych systemów element ten przybierać bardzo różne formy w zależności od rodzaju platformy, konstrukcji, środowiska i wymogów operacyjnych itp.</a:t>
            </a:r>
          </a:p>
          <a:p>
            <a:pPr marL="342900" indent="-342900">
              <a:buFont typeface="Arial" panose="020B0604020202020204" pitchFamily="34" charset="0"/>
              <a:buChar char="•"/>
              <a:defRPr/>
            </a:pPr>
            <a:r>
              <a:rPr lang="pl-PL" sz="2300" dirty="0">
                <a:solidFill>
                  <a:srgbClr val="212529"/>
                </a:solidFill>
                <a:latin typeface="Source Sans Pro" panose="020F0502020204030204" pitchFamily="34" charset="0"/>
              </a:rPr>
              <a:t>Najpopularniejsze systemy startu i lądowania:</a:t>
            </a:r>
          </a:p>
          <a:p>
            <a:pPr marL="800100" lvl="1" indent="-342900">
              <a:buFont typeface="Arial" panose="020B0604020202020204" pitchFamily="34" charset="0"/>
              <a:buChar char="•"/>
              <a:defRPr/>
            </a:pPr>
            <a:r>
              <a:rPr lang="pl-PL" sz="2300" b="1" dirty="0">
                <a:solidFill>
                  <a:srgbClr val="212529"/>
                </a:solidFill>
                <a:latin typeface="Source Sans Pro" panose="020F0502020204030204" pitchFamily="34" charset="0"/>
              </a:rPr>
              <a:t>Start z wyrzutni</a:t>
            </a:r>
          </a:p>
          <a:p>
            <a:pPr marL="800100" lvl="1" indent="-342900">
              <a:buFont typeface="Arial" panose="020B0604020202020204" pitchFamily="34" charset="0"/>
              <a:buChar char="•"/>
              <a:defRPr/>
            </a:pPr>
            <a:r>
              <a:rPr lang="pl-PL" sz="2300" b="1" dirty="0">
                <a:solidFill>
                  <a:srgbClr val="212529"/>
                </a:solidFill>
                <a:latin typeface="Source Sans Pro" panose="020F0502020204030204" pitchFamily="34" charset="0"/>
              </a:rPr>
              <a:t>Start z ręki</a:t>
            </a:r>
          </a:p>
          <a:p>
            <a:pPr marL="800100" lvl="1" indent="-342900">
              <a:buFont typeface="Arial" panose="020B0604020202020204" pitchFamily="34" charset="0"/>
              <a:buChar char="•"/>
              <a:defRPr/>
            </a:pPr>
            <a:r>
              <a:rPr lang="pl-PL" sz="2300" b="1" dirty="0">
                <a:solidFill>
                  <a:srgbClr val="212529"/>
                </a:solidFill>
                <a:latin typeface="Source Sans Pro" panose="020F0502020204030204" pitchFamily="34" charset="0"/>
              </a:rPr>
              <a:t>Lądowanie ze spadochronem</a:t>
            </a:r>
          </a:p>
          <a:p>
            <a:pPr marL="800100" lvl="1" indent="-342900">
              <a:buFont typeface="Arial" panose="020B0604020202020204" pitchFamily="34" charset="0"/>
              <a:buChar char="•"/>
              <a:defRPr/>
            </a:pPr>
            <a:r>
              <a:rPr lang="pl-PL" sz="2300" b="1" dirty="0">
                <a:solidFill>
                  <a:srgbClr val="212529"/>
                </a:solidFill>
                <a:latin typeface="Source Sans Pro" panose="020F0502020204030204" pitchFamily="34" charset="0"/>
              </a:rPr>
              <a:t>Lądowanie na siatce</a:t>
            </a:r>
          </a:p>
          <a:p>
            <a:pPr marL="800100" lvl="1" indent="-342900">
              <a:buFont typeface="Arial" panose="020B0604020202020204" pitchFamily="34" charset="0"/>
              <a:buChar char="•"/>
              <a:defRPr/>
            </a:pPr>
            <a:r>
              <a:rPr lang="pl-PL" sz="2300" b="1" dirty="0">
                <a:solidFill>
                  <a:srgbClr val="212529"/>
                </a:solidFill>
                <a:latin typeface="Source Sans Pro" panose="020F0502020204030204" pitchFamily="34" charset="0"/>
              </a:rPr>
              <a:t>Lądowanie na linie</a:t>
            </a: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381000" y="8840363"/>
            <a:ext cx="5943600" cy="369332"/>
          </a:xfrm>
          <a:prstGeom prst="rect">
            <a:avLst/>
          </a:prstGeom>
          <a:noFill/>
        </p:spPr>
        <p:txBody>
          <a:bodyPr wrap="square" rtlCol="0">
            <a:spAutoFit/>
          </a:bodyPr>
          <a:lstStyle/>
          <a:p>
            <a:pPr algn="ctr"/>
            <a:r>
              <a:rPr lang="pl-PL"/>
              <a:t>Rys. 27 Lądowanie ze spadochronem</a:t>
            </a:r>
          </a:p>
        </p:txBody>
      </p:sp>
      <p:sp>
        <p:nvSpPr>
          <p:cNvPr id="9" name="TextBox 8">
            <a:extLst>
              <a:ext uri="{FF2B5EF4-FFF2-40B4-BE49-F238E27FC236}">
                <a16:creationId xmlns:a16="http://schemas.microsoft.com/office/drawing/2014/main" id="{5889E4B8-DC8B-A327-B0A5-DEB8C7F1B341}"/>
              </a:ext>
            </a:extLst>
          </p:cNvPr>
          <p:cNvSpPr txBox="1"/>
          <p:nvPr/>
        </p:nvSpPr>
        <p:spPr>
          <a:xfrm>
            <a:off x="8839200" y="7187685"/>
            <a:ext cx="5943600" cy="369332"/>
          </a:xfrm>
          <a:prstGeom prst="rect">
            <a:avLst/>
          </a:prstGeom>
          <a:noFill/>
        </p:spPr>
        <p:txBody>
          <a:bodyPr wrap="square" rtlCol="0">
            <a:spAutoFit/>
          </a:bodyPr>
          <a:lstStyle/>
          <a:p>
            <a:pPr algn="ctr"/>
            <a:r>
              <a:rPr lang="pl-PL"/>
              <a:t>Rys. 29 Start z ręki</a:t>
            </a:r>
          </a:p>
        </p:txBody>
      </p:sp>
      <p:sp>
        <p:nvSpPr>
          <p:cNvPr id="10" name="TextBox 9">
            <a:extLst>
              <a:ext uri="{FF2B5EF4-FFF2-40B4-BE49-F238E27FC236}">
                <a16:creationId xmlns:a16="http://schemas.microsoft.com/office/drawing/2014/main" id="{DB8490F0-892E-3F73-DFF2-0DA2C5A32350}"/>
              </a:ext>
            </a:extLst>
          </p:cNvPr>
          <p:cNvSpPr txBox="1"/>
          <p:nvPr/>
        </p:nvSpPr>
        <p:spPr>
          <a:xfrm>
            <a:off x="12192000" y="3399883"/>
            <a:ext cx="5943600" cy="369332"/>
          </a:xfrm>
          <a:prstGeom prst="rect">
            <a:avLst/>
          </a:prstGeom>
          <a:noFill/>
        </p:spPr>
        <p:txBody>
          <a:bodyPr wrap="square" rtlCol="0">
            <a:spAutoFit/>
          </a:bodyPr>
          <a:lstStyle/>
          <a:p>
            <a:pPr algn="ctr"/>
            <a:r>
              <a:rPr lang="pl-PL"/>
              <a:t>Rys. 26 Start z wyrzutni pneumatycznej</a:t>
            </a:r>
          </a:p>
        </p:txBody>
      </p:sp>
      <p:pic>
        <p:nvPicPr>
          <p:cNvPr id="12300" name="Picture 12" descr="Pneumatic catapult launcher. What and why? | UKRSPECSYSTEMS - UAV/UAS and  payloads development">
            <a:extLst>
              <a:ext uri="{FF2B5EF4-FFF2-40B4-BE49-F238E27FC236}">
                <a16:creationId xmlns:a16="http://schemas.microsoft.com/office/drawing/2014/main" id="{F46682B2-6781-B904-8775-80FBDA0A1A8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893"/>
          <a:stretch/>
        </p:blipFill>
        <p:spPr bwMode="auto">
          <a:xfrm>
            <a:off x="12716108" y="1528205"/>
            <a:ext cx="4666783" cy="1968556"/>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étvágy számjegy Személyes drone parachute vászon támogatás átnéz">
            <a:extLst>
              <a:ext uri="{FF2B5EF4-FFF2-40B4-BE49-F238E27FC236}">
                <a16:creationId xmlns:a16="http://schemas.microsoft.com/office/drawing/2014/main" id="{86AB68CF-3EEB-045E-7EF3-5F2BBFB384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67" t="25338" r="17948" b="27996"/>
          <a:stretch/>
        </p:blipFill>
        <p:spPr bwMode="auto">
          <a:xfrm>
            <a:off x="1247393" y="5707297"/>
            <a:ext cx="3253569" cy="3133066"/>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Drone Recovery Net RN86 - AvPay">
            <a:extLst>
              <a:ext uri="{FF2B5EF4-FFF2-40B4-BE49-F238E27FC236}">
                <a16:creationId xmlns:a16="http://schemas.microsoft.com/office/drawing/2014/main" id="{AC525F45-6D3E-ED40-E2CB-4C5432C0FE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5599" y="4765426"/>
            <a:ext cx="3492501" cy="3748618"/>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20" descr="DVIDS - Images - Scan Eagle unmanned aerial vehicle Recovery [Image 10 of  10]">
            <a:extLst>
              <a:ext uri="{FF2B5EF4-FFF2-40B4-BE49-F238E27FC236}">
                <a16:creationId xmlns:a16="http://schemas.microsoft.com/office/drawing/2014/main" id="{917E93A1-85C2-2CBD-0FD6-0097DC6EB1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8464" y="4392205"/>
            <a:ext cx="3899409" cy="2630183"/>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descr="Jammer drones: The Pentagon's smallest big secret - Asia Times">
            <a:extLst>
              <a:ext uri="{FF2B5EF4-FFF2-40B4-BE49-F238E27FC236}">
                <a16:creationId xmlns:a16="http://schemas.microsoft.com/office/drawing/2014/main" id="{53FEAAB5-B892-52DE-30DD-9705E18E19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82200" y="4392205"/>
            <a:ext cx="3899409" cy="266031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AFAE3C0-B562-F131-A30D-B1D74E911CDA}"/>
              </a:ext>
            </a:extLst>
          </p:cNvPr>
          <p:cNvSpPr txBox="1"/>
          <p:nvPr/>
        </p:nvSpPr>
        <p:spPr>
          <a:xfrm>
            <a:off x="4696368" y="7150592"/>
            <a:ext cx="5943600" cy="369332"/>
          </a:xfrm>
          <a:prstGeom prst="rect">
            <a:avLst/>
          </a:prstGeom>
          <a:noFill/>
        </p:spPr>
        <p:txBody>
          <a:bodyPr wrap="square" rtlCol="0">
            <a:spAutoFit/>
          </a:bodyPr>
          <a:lstStyle/>
          <a:p>
            <a:pPr algn="ctr"/>
            <a:r>
              <a:rPr lang="pl-PL" dirty="0"/>
              <a:t>Rys. 28 Lądowanie na linie</a:t>
            </a:r>
          </a:p>
        </p:txBody>
      </p:sp>
      <p:sp>
        <p:nvSpPr>
          <p:cNvPr id="16" name="TextBox 15">
            <a:extLst>
              <a:ext uri="{FF2B5EF4-FFF2-40B4-BE49-F238E27FC236}">
                <a16:creationId xmlns:a16="http://schemas.microsoft.com/office/drawing/2014/main" id="{F5E6ED98-5268-9DBB-9270-DB5C104CCA4F}"/>
              </a:ext>
            </a:extLst>
          </p:cNvPr>
          <p:cNvSpPr txBox="1"/>
          <p:nvPr/>
        </p:nvSpPr>
        <p:spPr>
          <a:xfrm>
            <a:off x="13100049" y="8561328"/>
            <a:ext cx="5943600" cy="369332"/>
          </a:xfrm>
          <a:prstGeom prst="rect">
            <a:avLst/>
          </a:prstGeom>
          <a:noFill/>
        </p:spPr>
        <p:txBody>
          <a:bodyPr wrap="square" rtlCol="0">
            <a:spAutoFit/>
          </a:bodyPr>
          <a:lstStyle/>
          <a:p>
            <a:pPr algn="ctr"/>
            <a:r>
              <a:rPr lang="pl-PL" dirty="0"/>
              <a:t>Rys. 30 Lądowanie na siatce</a:t>
            </a:r>
          </a:p>
        </p:txBody>
      </p:sp>
    </p:spTree>
    <p:extLst>
      <p:ext uri="{BB962C8B-B14F-4D97-AF65-F5344CB8AC3E}">
        <p14:creationId xmlns:p14="http://schemas.microsoft.com/office/powerpoint/2010/main" val="723330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pl-PL"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4. Systemy wykrywania w BSP</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Wprowadzenie do systemów wykrywania</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7543800" cy="7312579"/>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Czujniki na pokładzie BSP badają otaczające je środowisko za pomocą </a:t>
            </a:r>
            <a:r>
              <a:rPr lang="pl-PL" sz="2100" b="1" dirty="0">
                <a:solidFill>
                  <a:srgbClr val="212529"/>
                </a:solidFill>
                <a:latin typeface="Source Sans Pro" panose="020F0502020204030204" pitchFamily="34" charset="0"/>
              </a:rPr>
              <a:t>aktywnych</a:t>
            </a:r>
            <a:r>
              <a:rPr lang="pl-PL" sz="2100" dirty="0">
                <a:solidFill>
                  <a:srgbClr val="212529"/>
                </a:solidFill>
                <a:latin typeface="Source Sans Pro" panose="020F0502020204030204" pitchFamily="34" charset="0"/>
              </a:rPr>
              <a:t> i </a:t>
            </a:r>
            <a:r>
              <a:rPr lang="pl-PL" sz="2100" b="1" dirty="0">
                <a:solidFill>
                  <a:srgbClr val="212529"/>
                </a:solidFill>
                <a:latin typeface="Source Sans Pro" panose="020F0502020204030204" pitchFamily="34" charset="0"/>
              </a:rPr>
              <a:t>pasywnych </a:t>
            </a:r>
            <a:r>
              <a:rPr lang="pl-PL" sz="2100" dirty="0">
                <a:solidFill>
                  <a:srgbClr val="212529"/>
                </a:solidFill>
                <a:latin typeface="Source Sans Pro" panose="020F0502020204030204" pitchFamily="34" charset="0"/>
              </a:rPr>
              <a:t>systemów wykrywania.</a:t>
            </a:r>
          </a:p>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Czujniki aktywne emitują energię elektromagnetyczną w kierunku obiektów zewnętrznych w celu zarejestrowania i przeanalizowania odbitej energii. Przykłady czujników aktywnych:</a:t>
            </a:r>
          </a:p>
          <a:p>
            <a:pPr marL="800100" lvl="1" indent="-342900">
              <a:lnSpc>
                <a:spcPct val="150000"/>
              </a:lnSpc>
              <a:buFont typeface="Arial" panose="020B0604020202020204" pitchFamily="34" charset="0"/>
              <a:buChar char="•"/>
              <a:defRPr/>
            </a:pPr>
            <a:r>
              <a:rPr lang="pl-PL" sz="2100" dirty="0" err="1">
                <a:solidFill>
                  <a:srgbClr val="212529"/>
                </a:solidFill>
                <a:latin typeface="Source Sans Pro" panose="020F0502020204030204" pitchFamily="34" charset="0"/>
              </a:rPr>
              <a:t>LiDAR</a:t>
            </a:r>
            <a:endParaRPr lang="pl-PL" sz="21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SAR</a:t>
            </a:r>
          </a:p>
          <a:p>
            <a:pPr marL="800100" lvl="1"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RADAR</a:t>
            </a:r>
          </a:p>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Czujniki pasywne, takie jak kamery wizyjne, rejestrują wyłącznie energię emitowaną przez zewnętrzne źródła. Przykłady czujników pasywnych:</a:t>
            </a:r>
          </a:p>
          <a:p>
            <a:pPr marL="800100" lvl="1"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Kamera RGB (rejestrująca widmo światła widzialnego)</a:t>
            </a:r>
          </a:p>
          <a:p>
            <a:pPr marL="800100" lvl="1"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Czujnik podczerwieni (IR)</a:t>
            </a:r>
          </a:p>
          <a:p>
            <a:pPr lvl="1">
              <a:lnSpc>
                <a:spcPct val="150000"/>
              </a:lnSpc>
              <a:defRPr/>
            </a:pPr>
            <a:endParaRPr lang="en-US" sz="2100" dirty="0">
              <a:solidFill>
                <a:srgbClr val="212529"/>
              </a:solidFill>
              <a:latin typeface="Source Sans Pro" panose="020F0502020204030204" pitchFamily="34" charset="0"/>
            </a:endParaRPr>
          </a:p>
        </p:txBody>
      </p:sp>
      <p:sp>
        <p:nvSpPr>
          <p:cNvPr id="10" name="TextBox 9">
            <a:extLst>
              <a:ext uri="{FF2B5EF4-FFF2-40B4-BE49-F238E27FC236}">
                <a16:creationId xmlns:a16="http://schemas.microsoft.com/office/drawing/2014/main" id="{DB8490F0-892E-3F73-DFF2-0DA2C5A32350}"/>
              </a:ext>
            </a:extLst>
          </p:cNvPr>
          <p:cNvSpPr txBox="1"/>
          <p:nvPr/>
        </p:nvSpPr>
        <p:spPr>
          <a:xfrm>
            <a:off x="10309843" y="7700154"/>
            <a:ext cx="5943600" cy="369332"/>
          </a:xfrm>
          <a:prstGeom prst="rect">
            <a:avLst/>
          </a:prstGeom>
          <a:noFill/>
        </p:spPr>
        <p:txBody>
          <a:bodyPr wrap="square" rtlCol="0">
            <a:spAutoFit/>
          </a:bodyPr>
          <a:lstStyle/>
          <a:p>
            <a:pPr algn="ctr"/>
            <a:r>
              <a:rPr lang="pl-PL"/>
              <a:t>Rys. 31 Widmo fal elektromagnetycznych</a:t>
            </a:r>
          </a:p>
        </p:txBody>
      </p:sp>
      <p:pic>
        <p:nvPicPr>
          <p:cNvPr id="6" name="Picture 5">
            <a:extLst>
              <a:ext uri="{FF2B5EF4-FFF2-40B4-BE49-F238E27FC236}">
                <a16:creationId xmlns:a16="http://schemas.microsoft.com/office/drawing/2014/main" id="{95CC6875-6FF0-6E48-EFA6-6ACB223FA022}"/>
              </a:ext>
            </a:extLst>
          </p:cNvPr>
          <p:cNvPicPr>
            <a:picLocks noChangeAspect="1"/>
          </p:cNvPicPr>
          <p:nvPr/>
        </p:nvPicPr>
        <p:blipFill>
          <a:blip r:embed="rId2"/>
          <a:stretch>
            <a:fillRect/>
          </a:stretch>
        </p:blipFill>
        <p:spPr>
          <a:xfrm>
            <a:off x="8686800" y="1750825"/>
            <a:ext cx="9189687" cy="5214212"/>
          </a:xfrm>
          <a:prstGeom prst="rect">
            <a:avLst/>
          </a:prstGeom>
        </p:spPr>
      </p:pic>
    </p:spTree>
    <p:extLst>
      <p:ext uri="{BB962C8B-B14F-4D97-AF65-F5344CB8AC3E}">
        <p14:creationId xmlns:p14="http://schemas.microsoft.com/office/powerpoint/2010/main" val="400122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pl-PL"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4. Systemy wykrywania w BSP</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Dane geoprzestrzenne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7924800" cy="6827831"/>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BSP są często używane do badania aspektów przestrzennych obiektów lub otoczenia. BSP czasami wykorzystują te informacje do nawigacji, planowania trasy i lokalizacji.</a:t>
            </a:r>
          </a:p>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Technologia ta jest również znana jako „jednoczesna lokalizacja i mapowanie” (SLAM) i dotyczy problemu obliczeniowego polegającego na konstruowaniu lub aktualizowaniu mapy nieznanego otoczenia przy jednoczesnym śledzeniu lokalizacji bezzałogowego statku powietrznego.</a:t>
            </a:r>
          </a:p>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Podejście SLAM wykorzystuje dane </a:t>
            </a:r>
            <a:r>
              <a:rPr lang="pl-PL" sz="2100" dirty="0" err="1">
                <a:solidFill>
                  <a:srgbClr val="212529"/>
                </a:solidFill>
                <a:latin typeface="Source Sans Pro" panose="020F0502020204030204" pitchFamily="34" charset="0"/>
              </a:rPr>
              <a:t>geoprzestrzenne</a:t>
            </a:r>
            <a:r>
              <a:rPr lang="pl-PL" sz="2100" dirty="0">
                <a:solidFill>
                  <a:srgbClr val="212529"/>
                </a:solidFill>
                <a:latin typeface="Source Sans Pro" panose="020F0502020204030204" pitchFamily="34" charset="0"/>
              </a:rPr>
              <a:t>, które są dostępne jako:</a:t>
            </a:r>
          </a:p>
          <a:p>
            <a:pPr marL="800100" lvl="1"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Dane rastrowe – dane przechowywane jako punkty o różnej wartości w siatce pikseli</a:t>
            </a:r>
          </a:p>
          <a:p>
            <a:pPr marL="800100" lvl="1"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Dane wektorowe – dane przechowywane jako punkty, linie, wielokąty itp. w układzie współrzędnych</a:t>
            </a:r>
          </a:p>
        </p:txBody>
      </p:sp>
      <p:sp>
        <p:nvSpPr>
          <p:cNvPr id="10" name="TextBox 9">
            <a:extLst>
              <a:ext uri="{FF2B5EF4-FFF2-40B4-BE49-F238E27FC236}">
                <a16:creationId xmlns:a16="http://schemas.microsoft.com/office/drawing/2014/main" id="{DB8490F0-892E-3F73-DFF2-0DA2C5A32350}"/>
              </a:ext>
            </a:extLst>
          </p:cNvPr>
          <p:cNvSpPr txBox="1"/>
          <p:nvPr/>
        </p:nvSpPr>
        <p:spPr>
          <a:xfrm>
            <a:off x="10287000" y="7977486"/>
            <a:ext cx="5943600" cy="369332"/>
          </a:xfrm>
          <a:prstGeom prst="rect">
            <a:avLst/>
          </a:prstGeom>
          <a:noFill/>
        </p:spPr>
        <p:txBody>
          <a:bodyPr wrap="square" rtlCol="0">
            <a:spAutoFit/>
          </a:bodyPr>
          <a:lstStyle/>
          <a:p>
            <a:pPr algn="ctr"/>
            <a:r>
              <a:rPr lang="pl-PL"/>
              <a:t>Rys. 32 Rastrowy i wektorowy model danych</a:t>
            </a:r>
          </a:p>
        </p:txBody>
      </p:sp>
      <p:pic>
        <p:nvPicPr>
          <p:cNvPr id="13314" name="Picture 2" descr="Raster and Vector data types as representative of 'real world'... |  Download Scientific Diagram">
            <a:extLst>
              <a:ext uri="{FF2B5EF4-FFF2-40B4-BE49-F238E27FC236}">
                <a16:creationId xmlns:a16="http://schemas.microsoft.com/office/drawing/2014/main" id="{4A444534-E748-6D82-DA13-08DFB1DAA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1632963"/>
            <a:ext cx="5857875" cy="620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704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801600" cy="830997"/>
          </a:xfrm>
          <a:prstGeom prst="rect">
            <a:avLst/>
          </a:prstGeom>
          <a:noFill/>
        </p:spPr>
        <p:txBody>
          <a:bodyPr wrap="square" rtlCol="0">
            <a:spAutoFit/>
          </a:bodyPr>
          <a:lstStyle/>
          <a:p>
            <a:r>
              <a:rPr lang="pl-PL" sz="46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5. Przepisy, normy i wytyczne dotyczące BSP</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Regulacja lotów </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9296400" cy="6827831"/>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Federalna Administracja Lotnictwa (FAA) i Agencja Unii Europejskiej ds. Bezpieczeństwa Lotniczego (EASA) regulują wykorzystanie narodowej przestrzeni powietrznej odpowiednio w Stanach Zjednoczonych i w Unii Europejskiej (UE).</a:t>
            </a:r>
          </a:p>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Odpowiadają za zapewnienie bezpieczeństwa i ochrony środowiska w transporcie lotniczym. </a:t>
            </a:r>
          </a:p>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Wpływ na kształt przepisów w każdej dziedzinie techniki, w tym w lotnictwie, mają zazwyczaj producenci oryginalnego sprzętu (OEM) i operatorzy.</a:t>
            </a:r>
          </a:p>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16 września 2005 r. FAA wydała memorandum AFS-400 UAS Policy 05-01, stanowiące wytyczne dotyczące użytkowania BSP w amerykańskim Systemie Krajowej Przestrzeni Powietrznej (NAS).</a:t>
            </a:r>
          </a:p>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Natomiast w Europie ramy bezpiecznej eksploatacji dronów cywilnych określają rozporządzenia UE 2019/947 i 2019/945.</a:t>
            </a:r>
          </a:p>
          <a:p>
            <a:pPr>
              <a:lnSpc>
                <a:spcPct val="150000"/>
              </a:lnSpc>
              <a:defRPr/>
            </a:pPr>
            <a:endParaRPr lang="en-US" sz="2100" dirty="0">
              <a:solidFill>
                <a:srgbClr val="212529"/>
              </a:solidFill>
              <a:latin typeface="Source Sans Pro" panose="020F0502020204030204" pitchFamily="34" charset="0"/>
            </a:endParaRPr>
          </a:p>
        </p:txBody>
      </p:sp>
      <p:pic>
        <p:nvPicPr>
          <p:cNvPr id="15362" name="Picture 2" descr="EASA: Kein generelles Transportverbot des Galaxy Note 7 - Notebookcheck.com  News">
            <a:extLst>
              <a:ext uri="{FF2B5EF4-FFF2-40B4-BE49-F238E27FC236}">
                <a16:creationId xmlns:a16="http://schemas.microsoft.com/office/drawing/2014/main" id="{7E28C60F-757A-4BFD-AEE7-A833D03C1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1501915"/>
            <a:ext cx="53340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FAA promises money for US airport improvements">
            <a:extLst>
              <a:ext uri="{FF2B5EF4-FFF2-40B4-BE49-F238E27FC236}">
                <a16:creationId xmlns:a16="http://schemas.microsoft.com/office/drawing/2014/main" id="{7FB5EFD9-20C2-DF0C-D811-C3E1195CF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5586" y="5132673"/>
            <a:ext cx="5352214" cy="270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6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35E2D6-EA23-4312-A54C-03AD2E73DACE}"/>
              </a:ext>
            </a:extLst>
          </p:cNvPr>
          <p:cNvSpPr txBox="1"/>
          <p:nvPr/>
        </p:nvSpPr>
        <p:spPr>
          <a:xfrm>
            <a:off x="1229590" y="1571938"/>
            <a:ext cx="9057409" cy="1569660"/>
          </a:xfrm>
          <a:prstGeom prst="rect">
            <a:avLst/>
          </a:prstGeom>
          <a:noFill/>
        </p:spPr>
        <p:txBody>
          <a:bodyPr wrap="square" rtlCol="0">
            <a:spAutoFit/>
          </a:bodyPr>
          <a:lstStyle/>
          <a:p>
            <a:r>
              <a:rPr lang="pl-PL"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Cele ogólne i szczegółowe </a:t>
            </a:r>
          </a:p>
          <a:p>
            <a:endParaRPr lang="en-AU"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17869811-73F4-4578-94E4-A5B3320749D8}"/>
              </a:ext>
            </a:extLst>
          </p:cNvPr>
          <p:cNvSpPr txBox="1"/>
          <p:nvPr/>
        </p:nvSpPr>
        <p:spPr>
          <a:xfrm>
            <a:off x="1229590" y="2556723"/>
            <a:ext cx="13629409" cy="830997"/>
          </a:xfrm>
          <a:prstGeom prst="rect">
            <a:avLst/>
          </a:prstGeom>
          <a:noFill/>
        </p:spPr>
        <p:txBody>
          <a:bodyPr wrap="square" rtlCol="0">
            <a:spAutoFit/>
          </a:bodyPr>
          <a:lstStyle/>
          <a:p>
            <a:r>
              <a:rPr lang="pl-PL" sz="2400">
                <a:latin typeface="Century Gothic" panose="020B0502020202020204" pitchFamily="34" charset="0"/>
                <a:ea typeface="Microsoft Sans Serif" panose="020B0604020202020204" pitchFamily="34" charset="0"/>
                <a:cs typeface="Microsoft Sans Serif" panose="020B0604020202020204" pitchFamily="34" charset="0"/>
              </a:rPr>
              <a:t>Po ukończeniu tego modułu uczestnik będzie potrafił:</a:t>
            </a:r>
          </a:p>
          <a:p>
            <a:endParaRPr 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C719926D-37C8-4128-980D-7AD5AD50AFB3}"/>
              </a:ext>
            </a:extLst>
          </p:cNvPr>
          <p:cNvSpPr txBox="1"/>
          <p:nvPr/>
        </p:nvSpPr>
        <p:spPr>
          <a:xfrm>
            <a:off x="2011219" y="3461828"/>
            <a:ext cx="7945581" cy="461665"/>
          </a:xfrm>
          <a:prstGeom prst="rect">
            <a:avLst/>
          </a:prstGeom>
          <a:noFill/>
        </p:spPr>
        <p:txBody>
          <a:bodyPr wrap="square" rtlCol="0">
            <a:spAutoFit/>
          </a:bodyPr>
          <a:lstStyle/>
          <a:p>
            <a:r>
              <a:rPr lang="pl-PL" sz="2400">
                <a:latin typeface="Century Gothic" panose="020B0502020202020204" pitchFamily="34" charset="0"/>
                <a:ea typeface="Microsoft Sans Serif" panose="020B0604020202020204" pitchFamily="34" charset="0"/>
                <a:cs typeface="Microsoft Sans Serif" panose="020B0604020202020204" pitchFamily="34" charset="0"/>
              </a:rPr>
              <a:t>znać podstawy działania bezzałogowych systemów powietrznych (BSP),</a:t>
            </a:r>
          </a:p>
        </p:txBody>
      </p:sp>
      <p:sp>
        <p:nvSpPr>
          <p:cNvPr id="8" name="CuadroTexto 7">
            <a:extLst>
              <a:ext uri="{FF2B5EF4-FFF2-40B4-BE49-F238E27FC236}">
                <a16:creationId xmlns:a16="http://schemas.microsoft.com/office/drawing/2014/main" id="{695504AA-93D6-4AE3-A931-42A6CAEE6A01}"/>
              </a:ext>
            </a:extLst>
          </p:cNvPr>
          <p:cNvSpPr txBox="1"/>
          <p:nvPr/>
        </p:nvSpPr>
        <p:spPr>
          <a:xfrm>
            <a:off x="2044450" y="4233342"/>
            <a:ext cx="8090150" cy="461665"/>
          </a:xfrm>
          <a:prstGeom prst="rect">
            <a:avLst/>
          </a:prstGeom>
          <a:noFill/>
        </p:spPr>
        <p:txBody>
          <a:bodyPr wrap="square" rtlCol="0">
            <a:spAutoFit/>
          </a:bodyPr>
          <a:lstStyle/>
          <a:p>
            <a:r>
              <a:rPr lang="pl-PL" sz="2400">
                <a:latin typeface="Century Gothic" panose="020B0502020202020204" pitchFamily="34" charset="0"/>
                <a:ea typeface="Microsoft Sans Serif" panose="020B0604020202020204" pitchFamily="34" charset="0"/>
                <a:cs typeface="Microsoft Sans Serif" panose="020B0604020202020204" pitchFamily="34" charset="0"/>
              </a:rPr>
              <a:t>znać aktualne i przyszłe zastosowania BSP,</a:t>
            </a:r>
          </a:p>
        </p:txBody>
      </p:sp>
      <p:sp>
        <p:nvSpPr>
          <p:cNvPr id="9" name="CuadroTexto 8">
            <a:extLst>
              <a:ext uri="{FF2B5EF4-FFF2-40B4-BE49-F238E27FC236}">
                <a16:creationId xmlns:a16="http://schemas.microsoft.com/office/drawing/2014/main" id="{E508559E-1BBE-4F35-B149-7932C7202A0E}"/>
              </a:ext>
            </a:extLst>
          </p:cNvPr>
          <p:cNvSpPr txBox="1"/>
          <p:nvPr/>
        </p:nvSpPr>
        <p:spPr>
          <a:xfrm>
            <a:off x="2036619" y="4923928"/>
            <a:ext cx="5735781" cy="461665"/>
          </a:xfrm>
          <a:prstGeom prst="rect">
            <a:avLst/>
          </a:prstGeom>
          <a:noFill/>
        </p:spPr>
        <p:txBody>
          <a:bodyPr wrap="square" rtlCol="0">
            <a:spAutoFit/>
          </a:bodyPr>
          <a:lstStyle/>
          <a:p>
            <a:r>
              <a:rPr lang="pl-PL" sz="2400">
                <a:latin typeface="Century Gothic" panose="020B0502020202020204" pitchFamily="34" charset="0"/>
                <a:ea typeface="Microsoft Sans Serif" panose="020B0604020202020204" pitchFamily="34" charset="0"/>
                <a:cs typeface="Microsoft Sans Serif" panose="020B0604020202020204" pitchFamily="34" charset="0"/>
              </a:rPr>
              <a:t>znać najważniejsze elementy BSP,</a:t>
            </a:r>
          </a:p>
        </p:txBody>
      </p:sp>
      <p:pic>
        <p:nvPicPr>
          <p:cNvPr id="14" name="Imagen 13">
            <a:extLst>
              <a:ext uri="{FF2B5EF4-FFF2-40B4-BE49-F238E27FC236}">
                <a16:creationId xmlns:a16="http://schemas.microsoft.com/office/drawing/2014/main" id="{4491E158-D4F5-4147-AAA4-FE87762F0B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58843" y="3431051"/>
            <a:ext cx="577776" cy="523220"/>
          </a:xfrm>
          <a:prstGeom prst="rect">
            <a:avLst/>
          </a:prstGeom>
        </p:spPr>
      </p:pic>
      <p:pic>
        <p:nvPicPr>
          <p:cNvPr id="15" name="Imagen 14">
            <a:extLst>
              <a:ext uri="{FF2B5EF4-FFF2-40B4-BE49-F238E27FC236}">
                <a16:creationId xmlns:a16="http://schemas.microsoft.com/office/drawing/2014/main" id="{2133F1A5-32C5-4E80-9D50-8E0D6E2C14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66674" y="4238720"/>
            <a:ext cx="577776" cy="523220"/>
          </a:xfrm>
          <a:prstGeom prst="rect">
            <a:avLst/>
          </a:prstGeom>
        </p:spPr>
      </p:pic>
      <p:pic>
        <p:nvPicPr>
          <p:cNvPr id="16" name="Imagen 15">
            <a:extLst>
              <a:ext uri="{FF2B5EF4-FFF2-40B4-BE49-F238E27FC236}">
                <a16:creationId xmlns:a16="http://schemas.microsoft.com/office/drawing/2014/main" id="{EF26EAF6-D697-4163-9493-032EFC5DF3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33443" y="4893150"/>
            <a:ext cx="577776" cy="523220"/>
          </a:xfrm>
          <a:prstGeom prst="rect">
            <a:avLst/>
          </a:prstGeom>
        </p:spPr>
      </p:pic>
      <p:sp>
        <p:nvSpPr>
          <p:cNvPr id="11" name="CuadroTexto 8">
            <a:extLst>
              <a:ext uri="{FF2B5EF4-FFF2-40B4-BE49-F238E27FC236}">
                <a16:creationId xmlns:a16="http://schemas.microsoft.com/office/drawing/2014/main" id="{4A2CDD0E-DDC5-5BE9-55D1-B305E54A0A0F}"/>
              </a:ext>
            </a:extLst>
          </p:cNvPr>
          <p:cNvSpPr txBox="1"/>
          <p:nvPr/>
        </p:nvSpPr>
        <p:spPr>
          <a:xfrm>
            <a:off x="2036619" y="5695442"/>
            <a:ext cx="10764981" cy="461665"/>
          </a:xfrm>
          <a:prstGeom prst="rect">
            <a:avLst/>
          </a:prstGeom>
          <a:noFill/>
        </p:spPr>
        <p:txBody>
          <a:bodyPr wrap="square" rtlCol="0">
            <a:spAutoFit/>
          </a:bodyPr>
          <a:lstStyle/>
          <a:p>
            <a:r>
              <a:rPr lang="pl-PL" sz="2400">
                <a:latin typeface="Century Gothic" panose="020B0502020202020204" pitchFamily="34" charset="0"/>
                <a:ea typeface="Microsoft Sans Serif" panose="020B0604020202020204" pitchFamily="34" charset="0"/>
                <a:cs typeface="Microsoft Sans Serif" panose="020B0604020202020204" pitchFamily="34" charset="0"/>
              </a:rPr>
              <a:t>znać różne rodzaje dodatkowych ładunków/czujników i ich zastosowania,</a:t>
            </a:r>
          </a:p>
        </p:txBody>
      </p:sp>
      <p:pic>
        <p:nvPicPr>
          <p:cNvPr id="12" name="Imagen 15">
            <a:extLst>
              <a:ext uri="{FF2B5EF4-FFF2-40B4-BE49-F238E27FC236}">
                <a16:creationId xmlns:a16="http://schemas.microsoft.com/office/drawing/2014/main" id="{22084BE2-C393-10F4-9804-143E97E480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33443" y="5664664"/>
            <a:ext cx="577776" cy="523220"/>
          </a:xfrm>
          <a:prstGeom prst="rect">
            <a:avLst/>
          </a:prstGeom>
        </p:spPr>
      </p:pic>
      <p:sp>
        <p:nvSpPr>
          <p:cNvPr id="13" name="CuadroTexto 8">
            <a:extLst>
              <a:ext uri="{FF2B5EF4-FFF2-40B4-BE49-F238E27FC236}">
                <a16:creationId xmlns:a16="http://schemas.microsoft.com/office/drawing/2014/main" id="{D2C07DAB-E47C-6B8E-B702-3BD6EF4C8EEB}"/>
              </a:ext>
            </a:extLst>
          </p:cNvPr>
          <p:cNvSpPr txBox="1"/>
          <p:nvPr/>
        </p:nvSpPr>
        <p:spPr>
          <a:xfrm>
            <a:off x="2036619" y="6466956"/>
            <a:ext cx="7589981" cy="461665"/>
          </a:xfrm>
          <a:prstGeom prst="rect">
            <a:avLst/>
          </a:prstGeom>
          <a:noFill/>
        </p:spPr>
        <p:txBody>
          <a:bodyPr wrap="square" rtlCol="0">
            <a:spAutoFit/>
          </a:bodyPr>
          <a:lstStyle/>
          <a:p>
            <a:r>
              <a:rPr lang="pl-PL" sz="2400">
                <a:latin typeface="Century Gothic" panose="020B0502020202020204" pitchFamily="34" charset="0"/>
                <a:ea typeface="Microsoft Sans Serif" panose="020B0604020202020204" pitchFamily="34" charset="0"/>
                <a:cs typeface="Microsoft Sans Serif" panose="020B0604020202020204" pitchFamily="34" charset="0"/>
              </a:rPr>
              <a:t>znać aktualne przepisy dotyczące BSP,</a:t>
            </a:r>
          </a:p>
        </p:txBody>
      </p:sp>
      <p:pic>
        <p:nvPicPr>
          <p:cNvPr id="17" name="Imagen 15">
            <a:extLst>
              <a:ext uri="{FF2B5EF4-FFF2-40B4-BE49-F238E27FC236}">
                <a16:creationId xmlns:a16="http://schemas.microsoft.com/office/drawing/2014/main" id="{B84C2C6D-B26F-5833-2948-9013A624DA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33443" y="6436178"/>
            <a:ext cx="577776" cy="523220"/>
          </a:xfrm>
          <a:prstGeom prst="rect">
            <a:avLst/>
          </a:prstGeom>
        </p:spPr>
      </p:pic>
      <p:sp>
        <p:nvSpPr>
          <p:cNvPr id="20" name="CuadroTexto 8">
            <a:extLst>
              <a:ext uri="{FF2B5EF4-FFF2-40B4-BE49-F238E27FC236}">
                <a16:creationId xmlns:a16="http://schemas.microsoft.com/office/drawing/2014/main" id="{06208D9E-AA33-8D62-4E8F-47B2D9E96136}"/>
              </a:ext>
            </a:extLst>
          </p:cNvPr>
          <p:cNvSpPr txBox="1"/>
          <p:nvPr/>
        </p:nvSpPr>
        <p:spPr>
          <a:xfrm>
            <a:off x="2011219" y="7262427"/>
            <a:ext cx="9494981" cy="461665"/>
          </a:xfrm>
          <a:prstGeom prst="rect">
            <a:avLst/>
          </a:prstGeom>
          <a:noFill/>
        </p:spPr>
        <p:txBody>
          <a:bodyPr wrap="square" rtlCol="0">
            <a:spAutoFit/>
          </a:bodyPr>
          <a:lstStyle/>
          <a:p>
            <a:r>
              <a:rPr lang="pl-PL" sz="2400">
                <a:latin typeface="Century Gothic" panose="020B0502020202020204" pitchFamily="34" charset="0"/>
                <a:ea typeface="Microsoft Sans Serif" panose="020B0604020202020204" pitchFamily="34" charset="0"/>
                <a:cs typeface="Microsoft Sans Serif" panose="020B0604020202020204" pitchFamily="34" charset="0"/>
              </a:rPr>
              <a:t>rozumieć znaczenie czynnika ludzkiego w bezpieczeństwie BSP.</a:t>
            </a:r>
          </a:p>
        </p:txBody>
      </p:sp>
      <p:pic>
        <p:nvPicPr>
          <p:cNvPr id="21" name="Imagen 15">
            <a:extLst>
              <a:ext uri="{FF2B5EF4-FFF2-40B4-BE49-F238E27FC236}">
                <a16:creationId xmlns:a16="http://schemas.microsoft.com/office/drawing/2014/main" id="{0E9CA915-9335-FFEE-1290-0A233F11E0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08043" y="7231649"/>
            <a:ext cx="577776" cy="5232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801600" cy="830997"/>
          </a:xfrm>
          <a:prstGeom prst="rect">
            <a:avLst/>
          </a:prstGeom>
          <a:noFill/>
        </p:spPr>
        <p:txBody>
          <a:bodyPr wrap="square" rtlCol="0">
            <a:spAutoFit/>
          </a:bodyPr>
          <a:lstStyle/>
          <a:p>
            <a:r>
              <a:rPr lang="pl-PL" sz="46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5. Przepisy, normy i wytyczne dotyczące BSP</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Aktualne przepisy dotyczące BSP </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838200" y="1866900"/>
            <a:ext cx="11887200" cy="7478970"/>
          </a:xfrm>
          <a:prstGeom prst="rect">
            <a:avLst/>
          </a:prstGeom>
          <a:noFill/>
        </p:spPr>
        <p:txBody>
          <a:bodyPr wrap="square" rtlCol="0">
            <a:spAutoFit/>
          </a:bodyPr>
          <a:lstStyle/>
          <a:p>
            <a:pPr marL="342900" indent="-342900">
              <a:buFont typeface="Arial" panose="020B0604020202020204" pitchFamily="34" charset="0"/>
              <a:buChar char="•"/>
              <a:defRPr/>
            </a:pPr>
            <a:r>
              <a:rPr lang="pl-PL" sz="2000" dirty="0">
                <a:solidFill>
                  <a:srgbClr val="212529"/>
                </a:solidFill>
                <a:latin typeface="Source Sans Pro" panose="020F0502020204030204" pitchFamily="34" charset="0"/>
              </a:rPr>
              <a:t>Przepisy obowiązujące aktualnie w Stanach Zjednoczonych wymagają, aby dron:</a:t>
            </a:r>
          </a:p>
          <a:p>
            <a:pPr marL="800100" lvl="1" indent="-342900">
              <a:buFont typeface="Arial" panose="020B0604020202020204" pitchFamily="34" charset="0"/>
              <a:buChar char="•"/>
              <a:defRPr/>
            </a:pPr>
            <a:r>
              <a:rPr lang="pl-PL" sz="2000" dirty="0">
                <a:solidFill>
                  <a:srgbClr val="212529"/>
                </a:solidFill>
                <a:latin typeface="Source Sans Pro" panose="020F0502020204030204" pitchFamily="34" charset="0"/>
              </a:rPr>
              <a:t>Miał masę poniżej 25 kg</a:t>
            </a:r>
          </a:p>
          <a:p>
            <a:pPr marL="800100" lvl="1" indent="-342900">
              <a:buFont typeface="Arial" panose="020B0604020202020204" pitchFamily="34" charset="0"/>
              <a:buChar char="•"/>
              <a:defRPr/>
            </a:pPr>
            <a:r>
              <a:rPr lang="pl-PL" sz="2000" dirty="0">
                <a:solidFill>
                  <a:srgbClr val="212529"/>
                </a:solidFill>
                <a:latin typeface="Source Sans Pro" panose="020F0502020204030204" pitchFamily="34" charset="0"/>
              </a:rPr>
              <a:t>Był używany w zasięgu wzroku (VLOS) pilota/obserwatora</a:t>
            </a:r>
          </a:p>
          <a:p>
            <a:pPr marL="800100" lvl="1" indent="-342900">
              <a:buFont typeface="Arial" panose="020B0604020202020204" pitchFamily="34" charset="0"/>
              <a:buChar char="•"/>
              <a:defRPr/>
            </a:pPr>
            <a:r>
              <a:rPr lang="pl-PL" sz="2000" dirty="0">
                <a:solidFill>
                  <a:srgbClr val="212529"/>
                </a:solidFill>
                <a:latin typeface="Source Sans Pro" panose="020F0502020204030204" pitchFamily="34" charset="0"/>
              </a:rPr>
              <a:t>Nie był używany bezpośrednio nad osobami</a:t>
            </a:r>
          </a:p>
          <a:p>
            <a:pPr marL="800100" lvl="1" indent="-342900">
              <a:buFont typeface="Arial" panose="020B0604020202020204" pitchFamily="34" charset="0"/>
              <a:buChar char="•"/>
              <a:defRPr/>
            </a:pPr>
            <a:r>
              <a:rPr lang="pl-PL" sz="2000" dirty="0">
                <a:solidFill>
                  <a:srgbClr val="212529"/>
                </a:solidFill>
                <a:latin typeface="Source Sans Pro" panose="020F0502020204030204" pitchFamily="34" charset="0"/>
              </a:rPr>
              <a:t>Był używany wyłącznie za dnia</a:t>
            </a:r>
          </a:p>
          <a:p>
            <a:pPr marL="800100" lvl="1" indent="-342900">
              <a:buFont typeface="Arial" panose="020B0604020202020204" pitchFamily="34" charset="0"/>
              <a:buChar char="•"/>
              <a:defRPr/>
            </a:pPr>
            <a:r>
              <a:rPr lang="pl-PL" sz="2000" dirty="0">
                <a:solidFill>
                  <a:srgbClr val="212529"/>
                </a:solidFill>
                <a:latin typeface="Source Sans Pro" panose="020F0502020204030204" pitchFamily="34" charset="0"/>
              </a:rPr>
              <a:t>Nie poruszał się z prędkością większą niż 100 mph (160 km/h)</a:t>
            </a:r>
          </a:p>
          <a:p>
            <a:pPr marL="800100" lvl="1" indent="-342900">
              <a:buFont typeface="Arial" panose="020B0604020202020204" pitchFamily="34" charset="0"/>
              <a:buChar char="•"/>
              <a:defRPr/>
            </a:pPr>
            <a:r>
              <a:rPr lang="pl-PL" sz="2000" dirty="0">
                <a:solidFill>
                  <a:srgbClr val="212529"/>
                </a:solidFill>
                <a:latin typeface="Source Sans Pro" panose="020F0502020204030204" pitchFamily="34" charset="0"/>
              </a:rPr>
              <a:t>Latał poniżej 500 stóp (150 m) nad poziomem terenu</a:t>
            </a:r>
          </a:p>
          <a:p>
            <a:pPr marL="800100" lvl="1" indent="-342900">
              <a:buFont typeface="Arial" panose="020B0604020202020204" pitchFamily="34" charset="0"/>
              <a:buChar char="•"/>
              <a:defRPr/>
            </a:pPr>
            <a:r>
              <a:rPr lang="pl-PL" sz="2000" dirty="0">
                <a:solidFill>
                  <a:srgbClr val="212529"/>
                </a:solidFill>
                <a:latin typeface="Source Sans Pro" panose="020F0502020204030204" pitchFamily="34" charset="0"/>
              </a:rPr>
              <a:t>Nie był używany w przestrzeni powietrznej klasy A</a:t>
            </a:r>
          </a:p>
          <a:p>
            <a:pPr marL="800100" lvl="1" indent="-342900">
              <a:buFont typeface="Arial" panose="020B0604020202020204" pitchFamily="34" charset="0"/>
              <a:buChar char="•"/>
              <a:defRPr/>
            </a:pPr>
            <a:r>
              <a:rPr lang="pl-PL" sz="2000" dirty="0">
                <a:solidFill>
                  <a:srgbClr val="212529"/>
                </a:solidFill>
                <a:latin typeface="Source Sans Pro" panose="020F0502020204030204" pitchFamily="34" charset="0"/>
              </a:rPr>
              <a:t>Może być używany w przestrzeni powietrznej klasy E tylko po uzyskaniu zgody kontroli ruchu lotniczego</a:t>
            </a:r>
          </a:p>
          <a:p>
            <a:pPr marL="800100" lvl="1" indent="-342900">
              <a:buFont typeface="Arial" panose="020B0604020202020204" pitchFamily="34" charset="0"/>
              <a:buChar char="•"/>
              <a:defRPr/>
            </a:pPr>
            <a:r>
              <a:rPr lang="pl-PL" sz="2000" dirty="0">
                <a:solidFill>
                  <a:srgbClr val="212529"/>
                </a:solidFill>
                <a:latin typeface="Source Sans Pro" panose="020F0502020204030204" pitchFamily="34" charset="0"/>
              </a:rPr>
              <a:t>Był używany przy widoczności wynoszącej co najmniej 3 mile (4,8 km)</a:t>
            </a:r>
          </a:p>
          <a:p>
            <a:pPr marL="800100" lvl="1" indent="-342900">
              <a:buFont typeface="Arial" panose="020B0604020202020204" pitchFamily="34" charset="0"/>
              <a:buChar char="•"/>
              <a:defRPr/>
            </a:pPr>
            <a:r>
              <a:rPr lang="pl-PL" sz="2000" dirty="0">
                <a:solidFill>
                  <a:srgbClr val="212529"/>
                </a:solidFill>
                <a:latin typeface="Source Sans Pro" panose="020F0502020204030204" pitchFamily="34" charset="0"/>
              </a:rPr>
              <a:t>Był operowany przez pilota licencjonowanego na podstawie Kodeksu przepisów federalnych: 14 CFR Part 107</a:t>
            </a:r>
          </a:p>
          <a:p>
            <a:pPr marL="800100" lvl="1" indent="-342900">
              <a:buFont typeface="Arial" panose="020B0604020202020204" pitchFamily="34" charset="0"/>
              <a:buChar char="•"/>
              <a:defRPr/>
            </a:pPr>
            <a:endParaRPr lang="en-US" sz="2000" dirty="0">
              <a:solidFill>
                <a:srgbClr val="212529"/>
              </a:solidFill>
              <a:latin typeface="Source Sans Pro"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cap="none" normalizeH="0" baseline="0" noProof="0" dirty="0">
                <a:ln>
                  <a:noFill/>
                </a:ln>
                <a:solidFill>
                  <a:srgbClr val="212529"/>
                </a:solidFill>
                <a:uLnTx/>
                <a:uFillTx/>
                <a:latin typeface="Source Sans Pro" panose="020F0502020204030204" pitchFamily="34" charset="0"/>
                <a:ea typeface="+mn-ea"/>
                <a:cs typeface="+mn-cs"/>
              </a:rPr>
              <a:t>Według przepisów obowiązujących aktualnie w UE (przy czym przepisy krajowe mogą się różnić):</a:t>
            </a:r>
          </a:p>
          <a:p>
            <a:pPr marL="800100" lvl="1" indent="-342900">
              <a:buFont typeface="Arial" panose="020B0604020202020204" pitchFamily="34" charset="0"/>
              <a:buChar char="•"/>
              <a:defRPr/>
            </a:pPr>
            <a:r>
              <a:rPr kumimoji="0" lang="pl-PL" sz="2000" b="0" i="0" u="none" strike="noStrike" cap="none" normalizeH="0" baseline="0" noProof="0" dirty="0">
                <a:ln>
                  <a:noFill/>
                </a:ln>
                <a:solidFill>
                  <a:srgbClr val="212529"/>
                </a:solidFill>
                <a:uLnTx/>
                <a:uFillTx/>
                <a:latin typeface="Source Sans Pro" panose="020F0502020204030204" pitchFamily="34" charset="0"/>
                <a:ea typeface="+mn-ea"/>
                <a:cs typeface="+mn-cs"/>
              </a:rPr>
              <a:t>Przed lotem dronem o masie 250 g lub większej należy uzyskać certyfikat</a:t>
            </a:r>
          </a:p>
          <a:p>
            <a:pPr marL="800100" lvl="1" indent="-342900">
              <a:buFont typeface="Arial" panose="020B0604020202020204" pitchFamily="34" charset="0"/>
              <a:buChar char="•"/>
              <a:defRPr/>
            </a:pPr>
            <a:r>
              <a:rPr kumimoji="0" lang="pl-PL" sz="2000" b="0" i="0" u="none" strike="noStrike" cap="none" normalizeH="0" baseline="0" noProof="0" dirty="0">
                <a:ln>
                  <a:noFill/>
                </a:ln>
                <a:solidFill>
                  <a:srgbClr val="212529"/>
                </a:solidFill>
                <a:uLnTx/>
                <a:uFillTx/>
                <a:latin typeface="Source Sans Pro" panose="020F0502020204030204" pitchFamily="34" charset="0"/>
                <a:ea typeface="+mn-ea"/>
                <a:cs typeface="+mn-cs"/>
              </a:rPr>
              <a:t>Należy zarejestrować się jako pilot </a:t>
            </a:r>
            <a:r>
              <a:rPr kumimoji="0" lang="pl-PL" sz="2000" b="0" i="0" u="none" strike="noStrike" cap="none" normalizeH="0" baseline="0" noProof="0" dirty="0" err="1">
                <a:ln>
                  <a:noFill/>
                </a:ln>
                <a:solidFill>
                  <a:srgbClr val="212529"/>
                </a:solidFill>
                <a:uLnTx/>
                <a:uFillTx/>
                <a:latin typeface="Source Sans Pro" panose="020F0502020204030204" pitchFamily="34" charset="0"/>
                <a:ea typeface="+mn-ea"/>
                <a:cs typeface="+mn-cs"/>
              </a:rPr>
              <a:t>drona</a:t>
            </a:r>
            <a:r>
              <a:rPr kumimoji="0" lang="pl-PL" sz="2000" b="0" i="0" u="none" strike="noStrike" cap="none" normalizeH="0" baseline="0" noProof="0" dirty="0">
                <a:ln>
                  <a:noFill/>
                </a:ln>
                <a:solidFill>
                  <a:srgbClr val="212529"/>
                </a:solidFill>
                <a:uLnTx/>
                <a:uFillTx/>
                <a:latin typeface="Source Sans Pro" panose="020F0502020204030204" pitchFamily="34" charset="0"/>
                <a:ea typeface="+mn-ea"/>
                <a:cs typeface="+mn-cs"/>
              </a:rPr>
              <a:t> i dołączyć numer operatora do swojego </a:t>
            </a:r>
            <a:r>
              <a:rPr kumimoji="0" lang="pl-PL" sz="2000" b="0" i="0" u="none" strike="noStrike" cap="none" normalizeH="0" baseline="0" noProof="0" dirty="0" err="1">
                <a:ln>
                  <a:noFill/>
                </a:ln>
                <a:solidFill>
                  <a:srgbClr val="212529"/>
                </a:solidFill>
                <a:uLnTx/>
                <a:uFillTx/>
                <a:latin typeface="Source Sans Pro" panose="020F0502020204030204" pitchFamily="34" charset="0"/>
                <a:ea typeface="+mn-ea"/>
                <a:cs typeface="+mn-cs"/>
              </a:rPr>
              <a:t>drona</a:t>
            </a:r>
            <a:endParaRPr kumimoji="0" lang="pl-PL" sz="2000" b="0" i="0" u="none" strike="noStrike" cap="none" normalizeH="0" baseline="0" noProof="0" dirty="0">
              <a:ln>
                <a:noFill/>
              </a:ln>
              <a:solidFill>
                <a:srgbClr val="212529"/>
              </a:solidFill>
              <a:uLnTx/>
              <a:uFillTx/>
              <a:latin typeface="Source Sans Pro" panose="020F0502020204030204" pitchFamily="34" charset="0"/>
              <a:ea typeface="+mn-ea"/>
              <a:cs typeface="+mn-cs"/>
            </a:endParaRPr>
          </a:p>
          <a:p>
            <a:pPr marL="800100" lvl="1" indent="-342900">
              <a:buFont typeface="Arial" panose="020B0604020202020204" pitchFamily="34" charset="0"/>
              <a:buChar char="•"/>
              <a:defRPr/>
            </a:pPr>
            <a:r>
              <a:rPr kumimoji="0" lang="pl-PL" sz="2000" b="0" i="0" u="none" strike="noStrike" cap="none" normalizeH="0" baseline="0" noProof="0" dirty="0">
                <a:ln>
                  <a:noFill/>
                </a:ln>
                <a:solidFill>
                  <a:srgbClr val="212529"/>
                </a:solidFill>
                <a:uLnTx/>
                <a:uFillTx/>
                <a:latin typeface="Source Sans Pro" panose="020F0502020204030204" pitchFamily="34" charset="0"/>
                <a:ea typeface="+mn-ea"/>
                <a:cs typeface="+mn-cs"/>
              </a:rPr>
              <a:t>Dron może latać na maksymalnej wysokości 120 m </a:t>
            </a:r>
          </a:p>
          <a:p>
            <a:pPr marL="800100" lvl="1" indent="-342900">
              <a:buFont typeface="Arial" panose="020B0604020202020204" pitchFamily="34" charset="0"/>
              <a:buChar char="•"/>
              <a:defRPr/>
            </a:pPr>
            <a:r>
              <a:rPr kumimoji="0" lang="pl-PL" sz="2000" b="0" i="0" u="none" strike="noStrike" cap="none" normalizeH="0" baseline="0" noProof="0" dirty="0">
                <a:ln>
                  <a:noFill/>
                </a:ln>
                <a:solidFill>
                  <a:srgbClr val="212529"/>
                </a:solidFill>
                <a:uLnTx/>
                <a:uFillTx/>
                <a:latin typeface="Source Sans Pro" panose="020F0502020204030204" pitchFamily="34" charset="0"/>
                <a:ea typeface="+mn-ea"/>
                <a:cs typeface="+mn-cs"/>
              </a:rPr>
              <a:t>Dron musi latać w zasięgu wzroku pilota</a:t>
            </a:r>
          </a:p>
          <a:p>
            <a:pPr marL="800100" lvl="1" indent="-342900">
              <a:buFont typeface="Arial" panose="020B0604020202020204" pitchFamily="34" charset="0"/>
              <a:buChar char="•"/>
              <a:defRPr/>
            </a:pPr>
            <a:r>
              <a:rPr kumimoji="0" lang="pl-PL" sz="2000" b="0" i="0" u="none" strike="noStrike" cap="none" normalizeH="0" baseline="0" noProof="0" dirty="0">
                <a:ln>
                  <a:noFill/>
                </a:ln>
                <a:solidFill>
                  <a:srgbClr val="212529"/>
                </a:solidFill>
                <a:uLnTx/>
                <a:uFillTx/>
                <a:latin typeface="Source Sans Pro" panose="020F0502020204030204" pitchFamily="34" charset="0"/>
                <a:ea typeface="+mn-ea"/>
                <a:cs typeface="+mn-cs"/>
              </a:rPr>
              <a:t>W Holandii dronem można latać tylko za dnia</a:t>
            </a:r>
          </a:p>
          <a:p>
            <a:pPr marL="800100" lvl="1" indent="-342900">
              <a:buFont typeface="Arial" panose="020B0604020202020204" pitchFamily="34" charset="0"/>
              <a:buChar char="•"/>
              <a:defRPr/>
            </a:pPr>
            <a:r>
              <a:rPr kumimoji="0" lang="pl-PL" sz="2000" b="0" i="0" u="none" strike="noStrike" cap="none" normalizeH="0" baseline="0" noProof="0" dirty="0">
                <a:ln>
                  <a:noFill/>
                </a:ln>
                <a:solidFill>
                  <a:srgbClr val="212529"/>
                </a:solidFill>
                <a:uLnTx/>
                <a:uFillTx/>
                <a:latin typeface="Source Sans Pro" panose="020F0502020204030204" pitchFamily="34" charset="0"/>
                <a:ea typeface="+mn-ea"/>
                <a:cs typeface="+mn-cs"/>
              </a:rPr>
              <a:t>Dronem nie można latać w (tymczasowej) strefie zakazu lotów</a:t>
            </a:r>
          </a:p>
          <a:p>
            <a:pPr marL="800100" lvl="1" indent="-342900">
              <a:buFont typeface="Arial" panose="020B0604020202020204" pitchFamily="34" charset="0"/>
              <a:buChar char="•"/>
              <a:defRPr/>
            </a:pPr>
            <a:r>
              <a:rPr kumimoji="0" lang="pl-PL" sz="2000" b="0" i="0" u="none" strike="noStrike" cap="none" normalizeH="0" baseline="0" noProof="0" dirty="0">
                <a:ln>
                  <a:noFill/>
                </a:ln>
                <a:solidFill>
                  <a:srgbClr val="212529"/>
                </a:solidFill>
                <a:uLnTx/>
                <a:uFillTx/>
                <a:latin typeface="Source Sans Pro" panose="020F0502020204030204" pitchFamily="34" charset="0"/>
                <a:ea typeface="+mn-ea"/>
                <a:cs typeface="+mn-cs"/>
              </a:rPr>
              <a:t>Dronem nie można latać nad osobami, które nie biorą udziału w operacji lub działalności z wykorzystaniem </a:t>
            </a:r>
            <a:r>
              <a:rPr kumimoji="0" lang="pl-PL" sz="2000" b="0" i="0" u="none" strike="noStrike" cap="none" normalizeH="0" baseline="0" noProof="0" dirty="0" err="1">
                <a:ln>
                  <a:noFill/>
                </a:ln>
                <a:solidFill>
                  <a:srgbClr val="212529"/>
                </a:solidFill>
                <a:uLnTx/>
                <a:uFillTx/>
                <a:latin typeface="Source Sans Pro" panose="020F0502020204030204" pitchFamily="34" charset="0"/>
                <a:ea typeface="+mn-ea"/>
                <a:cs typeface="+mn-cs"/>
              </a:rPr>
              <a:t>drona</a:t>
            </a:r>
            <a:endParaRPr kumimoji="0" lang="pl-PL" sz="2000" b="0" i="0" u="none" strike="noStrike" cap="none" normalizeH="0" baseline="0" noProof="0" dirty="0">
              <a:ln>
                <a:noFill/>
              </a:ln>
              <a:solidFill>
                <a:srgbClr val="212529"/>
              </a:solidFill>
              <a:uLnTx/>
              <a:uFillTx/>
              <a:latin typeface="Source Sans Pro" panose="020F0502020204030204" pitchFamily="34" charset="0"/>
              <a:ea typeface="+mn-ea"/>
              <a:cs typeface="+mn-cs"/>
            </a:endParaRPr>
          </a:p>
          <a:p>
            <a:pPr lvl="1">
              <a:defRPr/>
            </a:pPr>
            <a:endParaRPr lang="en-US" sz="2000" dirty="0">
              <a:solidFill>
                <a:srgbClr val="212529"/>
              </a:solidFill>
              <a:latin typeface="Source Sans Pro" panose="020F0502020204030204" pitchFamily="34" charset="0"/>
            </a:endParaRPr>
          </a:p>
        </p:txBody>
      </p:sp>
      <p:pic>
        <p:nvPicPr>
          <p:cNvPr id="16386" name="Picture 2" descr="DJI Academy Rome Elite-DJI Academy Site-UNMANNED AERIAL SYSTEM TRAINING  CENTER">
            <a:extLst>
              <a:ext uri="{FF2B5EF4-FFF2-40B4-BE49-F238E27FC236}">
                <a16:creationId xmlns:a16="http://schemas.microsoft.com/office/drawing/2014/main" id="{3E20C558-9E83-DE13-56D7-627FDE1EB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4900" y="3286542"/>
            <a:ext cx="5562600" cy="3476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5BA08D-2388-2194-1C88-5B738066C0B9}"/>
              </a:ext>
            </a:extLst>
          </p:cNvPr>
          <p:cNvSpPr txBox="1"/>
          <p:nvPr/>
        </p:nvSpPr>
        <p:spPr>
          <a:xfrm>
            <a:off x="12166600" y="6771520"/>
            <a:ext cx="5943600" cy="369332"/>
          </a:xfrm>
          <a:prstGeom prst="rect">
            <a:avLst/>
          </a:prstGeom>
          <a:noFill/>
        </p:spPr>
        <p:txBody>
          <a:bodyPr wrap="square" rtlCol="0">
            <a:spAutoFit/>
          </a:bodyPr>
          <a:lstStyle/>
          <a:p>
            <a:pPr algn="ctr"/>
            <a:r>
              <a:rPr lang="pl-PL"/>
              <a:t>Rys. 33 Licencjonowany pilot BSP</a:t>
            </a:r>
          </a:p>
        </p:txBody>
      </p:sp>
    </p:spTree>
    <p:extLst>
      <p:ext uri="{BB962C8B-B14F-4D97-AF65-F5344CB8AC3E}">
        <p14:creationId xmlns:p14="http://schemas.microsoft.com/office/powerpoint/2010/main" val="380656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801600" cy="830997"/>
          </a:xfrm>
          <a:prstGeom prst="rect">
            <a:avLst/>
          </a:prstGeom>
          <a:noFill/>
        </p:spPr>
        <p:txBody>
          <a:bodyPr wrap="square" rtlCol="0">
            <a:spAutoFit/>
          </a:bodyPr>
          <a:lstStyle/>
          <a:p>
            <a:r>
              <a:rPr lang="pl-PL" sz="46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5. Przepisy, normy i wytyczne dotyczące BSP</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Kierunki przyszłego rozwoju</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9067800" cy="6407460"/>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pl-PL" sz="2300">
                <a:solidFill>
                  <a:srgbClr val="212529"/>
                </a:solidFill>
                <a:latin typeface="Source Sans Pro" panose="020F0502020204030204" pitchFamily="34" charset="0"/>
              </a:rPr>
              <a:t>Branża lotnicza jest otoczeniem złożonym, dynamicznym i pełnym przeszkód ze względu na mnogość interesariuszy (projektantów, operatorów, użytkowników itp.) zaangażowanych w proces ubiegania się o dostęp do (amerykańskiego) Narodowego Systemu Przestrzeni Powietrznej.</a:t>
            </a:r>
          </a:p>
          <a:p>
            <a:pPr marL="342900" indent="-342900">
              <a:lnSpc>
                <a:spcPct val="150000"/>
              </a:lnSpc>
              <a:buFont typeface="Arial" panose="020B0604020202020204" pitchFamily="34" charset="0"/>
              <a:buChar char="•"/>
              <a:defRPr/>
            </a:pPr>
            <a:r>
              <a:rPr lang="pl-PL" sz="2300">
                <a:solidFill>
                  <a:srgbClr val="212529"/>
                </a:solidFill>
                <a:latin typeface="Source Sans Pro" panose="020F0502020204030204" pitchFamily="34" charset="0"/>
              </a:rPr>
              <a:t>Stąd wymagana jest spora ostrożność przy wprowadzaniu nowych przepisów.</a:t>
            </a:r>
          </a:p>
          <a:p>
            <a:pPr marL="342900" indent="-342900">
              <a:lnSpc>
                <a:spcPct val="150000"/>
              </a:lnSpc>
              <a:buFont typeface="Arial" panose="020B0604020202020204" pitchFamily="34" charset="0"/>
              <a:buChar char="•"/>
              <a:defRPr/>
            </a:pPr>
            <a:r>
              <a:rPr lang="pl-PL" sz="2300">
                <a:solidFill>
                  <a:srgbClr val="212529"/>
                </a:solidFill>
                <a:latin typeface="Source Sans Pro" panose="020F0502020204030204" pitchFamily="34" charset="0"/>
              </a:rPr>
              <a:t>Aktywne zaangażowanie partnerów i operatorów jest bardzo ważne dla umożliwienia organicznego rozwoju tej branży.</a:t>
            </a:r>
          </a:p>
          <a:p>
            <a:pPr marL="342900" indent="-342900">
              <a:lnSpc>
                <a:spcPct val="150000"/>
              </a:lnSpc>
              <a:buFont typeface="Arial" panose="020B0604020202020204" pitchFamily="34" charset="0"/>
              <a:buChar char="•"/>
              <a:defRPr/>
            </a:pPr>
            <a:r>
              <a:rPr lang="pl-PL" sz="2300">
                <a:solidFill>
                  <a:srgbClr val="212529"/>
                </a:solidFill>
                <a:latin typeface="Source Sans Pro" panose="020F0502020204030204" pitchFamily="34" charset="0"/>
              </a:rPr>
              <a:t>Największym wyzwaniem dla organów regulacyjnych takich jak FAA i EASA jest wypracowanie spójnych, racjonalnych i możliwych do egzekwowania polityk, procedur, zasad i przepisów dla branży BSP.</a:t>
            </a:r>
          </a:p>
          <a:p>
            <a:pPr>
              <a:lnSpc>
                <a:spcPct val="150000"/>
              </a:lnSpc>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p:txBody>
      </p:sp>
      <p:pic>
        <p:nvPicPr>
          <p:cNvPr id="17410" name="Picture 2" descr="NBAA Urges FAA to Utilize Existing Framework in Beyond-Eyesight Drone Ops  Approach | NBAA - National Business Aviation Association">
            <a:extLst>
              <a:ext uri="{FF2B5EF4-FFF2-40B4-BE49-F238E27FC236}">
                <a16:creationId xmlns:a16="http://schemas.microsoft.com/office/drawing/2014/main" id="{178DAA59-6974-4746-8BB9-26BF814CE1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2800" y="3162300"/>
            <a:ext cx="5314950" cy="35087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6B4A9A-3BB9-4B88-2411-546004BD05AF}"/>
              </a:ext>
            </a:extLst>
          </p:cNvPr>
          <p:cNvSpPr txBox="1"/>
          <p:nvPr/>
        </p:nvSpPr>
        <p:spPr>
          <a:xfrm>
            <a:off x="10658475" y="6743700"/>
            <a:ext cx="5943600" cy="369332"/>
          </a:xfrm>
          <a:prstGeom prst="rect">
            <a:avLst/>
          </a:prstGeom>
          <a:noFill/>
        </p:spPr>
        <p:txBody>
          <a:bodyPr wrap="square" rtlCol="0">
            <a:spAutoFit/>
          </a:bodyPr>
          <a:lstStyle/>
          <a:p>
            <a:pPr algn="ctr"/>
            <a:r>
              <a:rPr lang="pl-PL"/>
              <a:t>Rys. 34 Dostawa ładunku dronem</a:t>
            </a:r>
          </a:p>
        </p:txBody>
      </p:sp>
    </p:spTree>
    <p:extLst>
      <p:ext uri="{BB962C8B-B14F-4D97-AF65-F5344CB8AC3E}">
        <p14:creationId xmlns:p14="http://schemas.microsoft.com/office/powerpoint/2010/main" val="42518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801600" cy="830997"/>
          </a:xfrm>
          <a:prstGeom prst="rect">
            <a:avLst/>
          </a:prstGeom>
          <a:noFill/>
        </p:spPr>
        <p:txBody>
          <a:bodyPr wrap="square" rtlCol="0">
            <a:spAutoFit/>
          </a:bodyPr>
          <a:lstStyle/>
          <a:p>
            <a:r>
              <a:rPr lang="pl-PL"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6. Czynnik ludzki w BSP</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Zdolności percepcyjne człowieka</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066800" y="2043608"/>
            <a:ext cx="16306800" cy="8000203"/>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pl-PL" sz="2300" dirty="0">
                <a:solidFill>
                  <a:srgbClr val="212529"/>
                </a:solidFill>
                <a:latin typeface="Source Sans Pro" panose="020F0502020204030204" pitchFamily="34" charset="0"/>
              </a:rPr>
              <a:t>Czynnik ludzki w eksploatacji BSP ma kluczowe znaczenie dla ogólnego bezpieczeństwa i sukcesu branży.</a:t>
            </a:r>
          </a:p>
          <a:p>
            <a:pPr marL="342900" indent="-342900">
              <a:lnSpc>
                <a:spcPct val="150000"/>
              </a:lnSpc>
              <a:buFont typeface="Arial" panose="020B0604020202020204" pitchFamily="34" charset="0"/>
              <a:buChar char="•"/>
              <a:defRPr/>
            </a:pPr>
            <a:r>
              <a:rPr lang="pl-PL" sz="2300" dirty="0">
                <a:solidFill>
                  <a:srgbClr val="212529"/>
                </a:solidFill>
                <a:latin typeface="Source Sans Pro" panose="020F0502020204030204" pitchFamily="34" charset="0"/>
              </a:rPr>
              <a:t>Ogólną rolą człowieka w użytkowaniu BSP jest zapewnienie użytkownikom, klientom i operatorom niezbędnych wskazówek, wiedzy i umiejętności w celu bezpiecznej eksploatacji BSP.</a:t>
            </a:r>
          </a:p>
          <a:p>
            <a:pPr marL="342900" indent="-342900">
              <a:lnSpc>
                <a:spcPct val="150000"/>
              </a:lnSpc>
              <a:buFont typeface="Arial" panose="020B0604020202020204" pitchFamily="34" charset="0"/>
              <a:buChar char="•"/>
              <a:defRPr/>
            </a:pPr>
            <a:r>
              <a:rPr lang="pl-PL" sz="2300" dirty="0">
                <a:solidFill>
                  <a:srgbClr val="212529"/>
                </a:solidFill>
                <a:latin typeface="Source Sans Pro" panose="020F0502020204030204" pitchFamily="34" charset="0"/>
              </a:rPr>
              <a:t>Chociaż człowiek posiada dużą zdolność adaptacji do środowiska (co sprawia, że jest najbardziej inteligentnym gatunkiem na tej planecie), to doświadcza on psychicznego/fizycznego zmęczenia, dezorientacji, nieporozumień itp., co często skutkuje niebezpiecznymi czy wręcz katastrofalnymi sytuacjami w wyniku błędu ludzkiego.</a:t>
            </a:r>
          </a:p>
          <a:p>
            <a:pPr marL="342900" indent="-342900">
              <a:lnSpc>
                <a:spcPct val="150000"/>
              </a:lnSpc>
              <a:buFont typeface="Arial" panose="020B0604020202020204" pitchFamily="34" charset="0"/>
              <a:buChar char="•"/>
              <a:defRPr/>
            </a:pPr>
            <a:r>
              <a:rPr lang="pl-PL" sz="2300" dirty="0">
                <a:solidFill>
                  <a:srgbClr val="212529"/>
                </a:solidFill>
                <a:latin typeface="Source Sans Pro" panose="020F0502020204030204" pitchFamily="34" charset="0"/>
              </a:rPr>
              <a:t>Oto niektóre z wielu przyczyn:</a:t>
            </a:r>
          </a:p>
          <a:p>
            <a:pPr marL="800100" lvl="1" indent="-342900">
              <a:lnSpc>
                <a:spcPct val="150000"/>
              </a:lnSpc>
              <a:buFont typeface="Arial" panose="020B0604020202020204" pitchFamily="34" charset="0"/>
              <a:buChar char="•"/>
              <a:defRPr/>
            </a:pPr>
            <a:r>
              <a:rPr lang="pl-PL" sz="2300" dirty="0">
                <a:solidFill>
                  <a:srgbClr val="212529"/>
                </a:solidFill>
                <a:latin typeface="Source Sans Pro" panose="020F0502020204030204" pitchFamily="34" charset="0"/>
              </a:rPr>
              <a:t>Błędy percepcji</a:t>
            </a:r>
          </a:p>
          <a:p>
            <a:pPr marL="800100" lvl="1" indent="-342900">
              <a:lnSpc>
                <a:spcPct val="150000"/>
              </a:lnSpc>
              <a:buFont typeface="Arial" panose="020B0604020202020204" pitchFamily="34" charset="0"/>
              <a:buChar char="•"/>
              <a:defRPr/>
            </a:pPr>
            <a:r>
              <a:rPr lang="pl-PL" sz="2300" dirty="0">
                <a:solidFill>
                  <a:srgbClr val="212529"/>
                </a:solidFill>
                <a:latin typeface="Source Sans Pro" panose="020F0502020204030204" pitchFamily="34" charset="0"/>
              </a:rPr>
              <a:t>Wybiórczość uwagi</a:t>
            </a:r>
          </a:p>
          <a:p>
            <a:pPr marL="800100" lvl="1" indent="-342900">
              <a:lnSpc>
                <a:spcPct val="150000"/>
              </a:lnSpc>
              <a:buFont typeface="Arial" panose="020B0604020202020204" pitchFamily="34" charset="0"/>
              <a:buChar char="•"/>
              <a:defRPr/>
            </a:pPr>
            <a:r>
              <a:rPr lang="pl-PL" sz="2300" dirty="0">
                <a:solidFill>
                  <a:srgbClr val="212529"/>
                </a:solidFill>
                <a:latin typeface="Source Sans Pro" panose="020F0502020204030204" pitchFamily="34" charset="0"/>
              </a:rPr>
              <a:t>Brak skupienia uwagi</a:t>
            </a:r>
          </a:p>
          <a:p>
            <a:pPr marL="800100" lvl="1" indent="-342900">
              <a:lnSpc>
                <a:spcPct val="150000"/>
              </a:lnSpc>
              <a:buFont typeface="Arial" panose="020B0604020202020204" pitchFamily="34" charset="0"/>
              <a:buChar char="•"/>
              <a:defRPr/>
            </a:pPr>
            <a:r>
              <a:rPr lang="pl-PL" sz="2300" dirty="0">
                <a:solidFill>
                  <a:srgbClr val="212529"/>
                </a:solidFill>
                <a:latin typeface="Source Sans Pro" panose="020F0502020204030204" pitchFamily="34" charset="0"/>
              </a:rPr>
              <a:t>Podzielność uwagi</a:t>
            </a: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p:txBody>
      </p:sp>
      <p:pic>
        <p:nvPicPr>
          <p:cNvPr id="18434" name="Picture 2" descr="Cognitive factors worthy of consideration for multiple UAS. | Download  Scientific Diagram">
            <a:extLst>
              <a:ext uri="{FF2B5EF4-FFF2-40B4-BE49-F238E27FC236}">
                <a16:creationId xmlns:a16="http://schemas.microsoft.com/office/drawing/2014/main" id="{3492F5FE-EC0D-618A-E2DB-378BBB711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0" y="4838700"/>
            <a:ext cx="4486275" cy="4152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6B4A9A-3BB9-4B88-2411-546004BD05AF}"/>
              </a:ext>
            </a:extLst>
          </p:cNvPr>
          <p:cNvSpPr txBox="1"/>
          <p:nvPr/>
        </p:nvSpPr>
        <p:spPr>
          <a:xfrm>
            <a:off x="9220200" y="8344930"/>
            <a:ext cx="3791786" cy="646331"/>
          </a:xfrm>
          <a:prstGeom prst="rect">
            <a:avLst/>
          </a:prstGeom>
          <a:noFill/>
        </p:spPr>
        <p:txBody>
          <a:bodyPr wrap="square" rtlCol="0">
            <a:spAutoFit/>
          </a:bodyPr>
          <a:lstStyle/>
          <a:p>
            <a:pPr algn="ctr"/>
            <a:r>
              <a:rPr lang="pl-PL"/>
              <a:t>Rys. 35 Czynniki wpływające na zdolności poznawcze człowieka</a:t>
            </a:r>
          </a:p>
        </p:txBody>
      </p:sp>
    </p:spTree>
    <p:extLst>
      <p:ext uri="{BB962C8B-B14F-4D97-AF65-F5344CB8AC3E}">
        <p14:creationId xmlns:p14="http://schemas.microsoft.com/office/powerpoint/2010/main" val="1605178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801600" cy="830997"/>
          </a:xfrm>
          <a:prstGeom prst="rect">
            <a:avLst/>
          </a:prstGeom>
          <a:noFill/>
        </p:spPr>
        <p:txBody>
          <a:bodyPr wrap="square" rtlCol="0">
            <a:spAutoFit/>
          </a:bodyPr>
          <a:lstStyle/>
          <a:p>
            <a:r>
              <a:rPr lang="pl-PL"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6. Czynnik ludzki w BSP</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Błąd ludzki</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1942070"/>
            <a:ext cx="16306800" cy="5858335"/>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Według </a:t>
            </a:r>
            <a:r>
              <a:rPr lang="pl-PL" sz="2100" dirty="0" err="1">
                <a:solidFill>
                  <a:srgbClr val="212529"/>
                </a:solidFill>
                <a:latin typeface="Source Sans Pro" panose="020F0502020204030204" pitchFamily="34" charset="0"/>
              </a:rPr>
              <a:t>Senders</a:t>
            </a:r>
            <a:r>
              <a:rPr lang="pl-PL" sz="2100" dirty="0">
                <a:solidFill>
                  <a:srgbClr val="212529"/>
                </a:solidFill>
                <a:latin typeface="Source Sans Pro" panose="020F0502020204030204" pitchFamily="34" charset="0"/>
              </a:rPr>
              <a:t> &amp; </a:t>
            </a:r>
            <a:r>
              <a:rPr lang="pl-PL" sz="2100" dirty="0" err="1">
                <a:solidFill>
                  <a:srgbClr val="212529"/>
                </a:solidFill>
                <a:latin typeface="Source Sans Pro" panose="020F0502020204030204" pitchFamily="34" charset="0"/>
              </a:rPr>
              <a:t>Moray</a:t>
            </a:r>
            <a:r>
              <a:rPr lang="pl-PL" sz="2100" dirty="0">
                <a:solidFill>
                  <a:srgbClr val="212529"/>
                </a:solidFill>
                <a:latin typeface="Source Sans Pro" panose="020F0502020204030204" pitchFamily="34" charset="0"/>
              </a:rPr>
              <a:t> (1991)* „błąd” oznacza, że zrobiono coś, „co nie było zamierzone przez daną osobę; co było niepożądane z punktu widzenia zbioru zasad lub zewnętrznego obserwatora; co sprawiło, że określone zadanie lub system przekroczył dopuszczalne granice”.</a:t>
            </a:r>
          </a:p>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 Branża, w której bezpieczeństwo ma krytyczne znaczenie, taka jak przemysł lotniczy, stosuje strategie wykrywania błędów ludzkich i zapobiegania im, zanim one wystąpią.</a:t>
            </a:r>
          </a:p>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Do opisania, w jaki sposób błędy prześlizgują się przez różne poziomy nadzoru, by – w połączeniu z określonymi pewnymi warunkami wstępnymi – ostatecznie doprowadzić do wypadku, często używany jest model sera szwajcarskiego. </a:t>
            </a:r>
          </a:p>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Zasadniczo istnieją cztery warstwy czynników, które prowadzą do wypadków:</a:t>
            </a:r>
          </a:p>
          <a:p>
            <a:pPr marL="800100" lvl="1"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Czynnik organizacyjny – brak polityk, wytycznych, zasad itp.</a:t>
            </a:r>
          </a:p>
          <a:p>
            <a:pPr marL="800100" lvl="1"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Czynnik nadzorczy – brak nadzoru ze strony poszczególnych jednostek</a:t>
            </a:r>
          </a:p>
          <a:p>
            <a:pPr marL="800100" lvl="1"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Warunki wstępne – warunki ułatwiające spowodowanie wypadku</a:t>
            </a:r>
          </a:p>
          <a:p>
            <a:pPr marL="800100" lvl="1"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Działania operatora – działania podjęte przez operatora, prowadzące do incydentu</a:t>
            </a:r>
          </a:p>
          <a:p>
            <a:pPr>
              <a:lnSpc>
                <a:spcPct val="150000"/>
              </a:lnSpc>
              <a:defRPr/>
            </a:pPr>
            <a:endParaRPr lang="en-US" sz="2100" dirty="0">
              <a:solidFill>
                <a:srgbClr val="212529"/>
              </a:solidFill>
              <a:latin typeface="Source Sans Pro" panose="020F0502020204030204" pitchFamily="34" charset="0"/>
            </a:endParaRPr>
          </a:p>
        </p:txBody>
      </p:sp>
      <p:sp>
        <p:nvSpPr>
          <p:cNvPr id="5" name="TextBox 4">
            <a:extLst>
              <a:ext uri="{FF2B5EF4-FFF2-40B4-BE49-F238E27FC236}">
                <a16:creationId xmlns:a16="http://schemas.microsoft.com/office/drawing/2014/main" id="{BA6B4A9A-3BB9-4B88-2411-546004BD05AF}"/>
              </a:ext>
            </a:extLst>
          </p:cNvPr>
          <p:cNvSpPr txBox="1"/>
          <p:nvPr/>
        </p:nvSpPr>
        <p:spPr>
          <a:xfrm>
            <a:off x="13030200" y="8461919"/>
            <a:ext cx="3791786" cy="646331"/>
          </a:xfrm>
          <a:prstGeom prst="rect">
            <a:avLst/>
          </a:prstGeom>
          <a:noFill/>
        </p:spPr>
        <p:txBody>
          <a:bodyPr wrap="square" rtlCol="0">
            <a:spAutoFit/>
          </a:bodyPr>
          <a:lstStyle/>
          <a:p>
            <a:pPr algn="ctr"/>
            <a:r>
              <a:rPr lang="pl-PL"/>
              <a:t>Rys. 36 Błąd ludzki: model sera szwajcarskiego</a:t>
            </a:r>
          </a:p>
        </p:txBody>
      </p:sp>
      <p:pic>
        <p:nvPicPr>
          <p:cNvPr id="19462" name="Picture 6" descr="How To Determine Why Pilot Error Happened - HubPages">
            <a:extLst>
              <a:ext uri="{FF2B5EF4-FFF2-40B4-BE49-F238E27FC236}">
                <a16:creationId xmlns:a16="http://schemas.microsoft.com/office/drawing/2014/main" id="{1B744755-1876-6DEF-A496-77F0E3B48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8222" y="4457700"/>
            <a:ext cx="7239000" cy="44700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E963B9E-9ED4-7B3B-6900-263243C1A8E4}"/>
              </a:ext>
            </a:extLst>
          </p:cNvPr>
          <p:cNvSpPr txBox="1"/>
          <p:nvPr/>
        </p:nvSpPr>
        <p:spPr>
          <a:xfrm>
            <a:off x="1429586" y="8021764"/>
            <a:ext cx="9144000" cy="646331"/>
          </a:xfrm>
          <a:prstGeom prst="rect">
            <a:avLst/>
          </a:prstGeom>
          <a:noFill/>
        </p:spPr>
        <p:txBody>
          <a:bodyPr wrap="square">
            <a:spAutoFit/>
          </a:bodyPr>
          <a:lstStyle/>
          <a:p>
            <a:r>
              <a:rPr lang="pl-PL"/>
              <a:t>*Senders, J.W., &amp; Moray, N.P. (1991). Human Error: Cause, Prediction, and Reduction (1st ed.). CRC Press. https://doi.org/10.1201/9781003070375</a:t>
            </a:r>
          </a:p>
        </p:txBody>
      </p:sp>
    </p:spTree>
    <p:extLst>
      <p:ext uri="{BB962C8B-B14F-4D97-AF65-F5344CB8AC3E}">
        <p14:creationId xmlns:p14="http://schemas.microsoft.com/office/powerpoint/2010/main" val="3771846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801600" cy="830997"/>
          </a:xfrm>
          <a:prstGeom prst="rect">
            <a:avLst/>
          </a:prstGeom>
          <a:noFill/>
        </p:spPr>
        <p:txBody>
          <a:bodyPr wrap="square" rtlCol="0">
            <a:spAutoFit/>
          </a:bodyPr>
          <a:lstStyle/>
          <a:p>
            <a:r>
              <a:rPr lang="pl-PL"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6. Czynnik ludzki w BSP</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Świadomość sytuacyjna</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1942070"/>
            <a:ext cx="10744200" cy="7148495"/>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pl-PL" sz="2200" dirty="0">
                <a:solidFill>
                  <a:srgbClr val="212529"/>
                </a:solidFill>
                <a:latin typeface="Source Sans Pro" panose="020F0502020204030204" pitchFamily="34" charset="0"/>
              </a:rPr>
              <a:t>Świadomość sytuacyjna jest kluczem do bezpiecznego i wydajnego funkcjonowania branży BSP.</a:t>
            </a:r>
          </a:p>
          <a:p>
            <a:pPr marL="342900" indent="-342900">
              <a:lnSpc>
                <a:spcPct val="150000"/>
              </a:lnSpc>
              <a:buFont typeface="Arial" panose="020B0604020202020204" pitchFamily="34" charset="0"/>
              <a:buChar char="•"/>
              <a:defRPr/>
            </a:pPr>
            <a:r>
              <a:rPr lang="pl-PL" sz="2200" dirty="0">
                <a:solidFill>
                  <a:srgbClr val="212529"/>
                </a:solidFill>
                <a:latin typeface="Source Sans Pro" panose="020F0502020204030204" pitchFamily="34" charset="0"/>
              </a:rPr>
              <a:t>Definiuje się ją jako „zinternalizowany mentalny model aktualnego stanu środowiska lotu”.</a:t>
            </a:r>
          </a:p>
          <a:p>
            <a:pPr marL="342900" indent="-342900">
              <a:lnSpc>
                <a:spcPct val="150000"/>
              </a:lnSpc>
              <a:buFont typeface="Arial" panose="020B0604020202020204" pitchFamily="34" charset="0"/>
              <a:buChar char="•"/>
              <a:defRPr/>
            </a:pPr>
            <a:r>
              <a:rPr lang="pl-PL" sz="2200" dirty="0">
                <a:solidFill>
                  <a:srgbClr val="212529"/>
                </a:solidFill>
                <a:latin typeface="Source Sans Pro" panose="020F0502020204030204" pitchFamily="34" charset="0"/>
              </a:rPr>
              <a:t>Istnieją cztery aspekty świadomości sytuacyjnej, postrzegane jako kroki w procesie podejmowania decyzji:</a:t>
            </a:r>
          </a:p>
          <a:p>
            <a:pPr marL="800100" lvl="1" indent="-342900">
              <a:lnSpc>
                <a:spcPct val="150000"/>
              </a:lnSpc>
              <a:buFont typeface="Arial" panose="020B0604020202020204" pitchFamily="34" charset="0"/>
              <a:buChar char="•"/>
              <a:defRPr/>
            </a:pPr>
            <a:r>
              <a:rPr lang="pl-PL" sz="2200" b="1" dirty="0">
                <a:solidFill>
                  <a:srgbClr val="212529"/>
                </a:solidFill>
                <a:latin typeface="Source Sans Pro" panose="020F0502020204030204" pitchFamily="34" charset="0"/>
              </a:rPr>
              <a:t>Czujność</a:t>
            </a:r>
            <a:r>
              <a:rPr lang="pl-PL" sz="2200" dirty="0">
                <a:solidFill>
                  <a:srgbClr val="212529"/>
                </a:solidFill>
                <a:latin typeface="Source Sans Pro" panose="020F0502020204030204" pitchFamily="34" charset="0"/>
              </a:rPr>
              <a:t> – zwracanie właściwego rodzaju uwagi</a:t>
            </a:r>
          </a:p>
          <a:p>
            <a:pPr marL="800100" lvl="1" indent="-342900">
              <a:lnSpc>
                <a:spcPct val="150000"/>
              </a:lnSpc>
              <a:buFont typeface="Arial" panose="020B0604020202020204" pitchFamily="34" charset="0"/>
              <a:buChar char="•"/>
              <a:defRPr/>
            </a:pPr>
            <a:r>
              <a:rPr lang="pl-PL" sz="2200" b="1" dirty="0">
                <a:solidFill>
                  <a:srgbClr val="212529"/>
                </a:solidFill>
                <a:latin typeface="Source Sans Pro" panose="020F0502020204030204" pitchFamily="34" charset="0"/>
              </a:rPr>
              <a:t>Diagnoza</a:t>
            </a:r>
            <a:r>
              <a:rPr lang="pl-PL" sz="2200" dirty="0">
                <a:solidFill>
                  <a:srgbClr val="212529"/>
                </a:solidFill>
                <a:latin typeface="Source Sans Pro" panose="020F0502020204030204" pitchFamily="34" charset="0"/>
              </a:rPr>
              <a:t> – identyfikacja pierwotnej przyczyny danej sytuacji</a:t>
            </a:r>
          </a:p>
          <a:p>
            <a:pPr marL="800100" lvl="1" indent="-342900">
              <a:lnSpc>
                <a:spcPct val="150000"/>
              </a:lnSpc>
              <a:buFont typeface="Arial" panose="020B0604020202020204" pitchFamily="34" charset="0"/>
              <a:buChar char="•"/>
              <a:defRPr/>
            </a:pPr>
            <a:r>
              <a:rPr lang="pl-PL" sz="2200" b="1" dirty="0">
                <a:solidFill>
                  <a:srgbClr val="212529"/>
                </a:solidFill>
                <a:latin typeface="Source Sans Pro" panose="020F0502020204030204" pitchFamily="34" charset="0"/>
              </a:rPr>
              <a:t>Analiza ryzyka</a:t>
            </a:r>
            <a:r>
              <a:rPr lang="pl-PL" sz="2200" dirty="0">
                <a:solidFill>
                  <a:srgbClr val="212529"/>
                </a:solidFill>
                <a:latin typeface="Source Sans Pro" panose="020F0502020204030204" pitchFamily="34" charset="0"/>
              </a:rPr>
              <a:t> – zrozumienie, jaki wpływ ma określona sytuacja</a:t>
            </a:r>
          </a:p>
          <a:p>
            <a:pPr marL="800100" lvl="1" indent="-342900">
              <a:lnSpc>
                <a:spcPct val="150000"/>
              </a:lnSpc>
              <a:buFont typeface="Arial" panose="020B0604020202020204" pitchFamily="34" charset="0"/>
              <a:buChar char="•"/>
              <a:defRPr/>
            </a:pPr>
            <a:r>
              <a:rPr lang="pl-PL" sz="2200" b="1" dirty="0">
                <a:solidFill>
                  <a:srgbClr val="212529"/>
                </a:solidFill>
                <a:latin typeface="Source Sans Pro" panose="020F0502020204030204" pitchFamily="34" charset="0"/>
              </a:rPr>
              <a:t>Działanie</a:t>
            </a:r>
            <a:r>
              <a:rPr lang="pl-PL" sz="2200" dirty="0">
                <a:solidFill>
                  <a:srgbClr val="212529"/>
                </a:solidFill>
                <a:latin typeface="Source Sans Pro" panose="020F0502020204030204" pitchFamily="34" charset="0"/>
              </a:rPr>
              <a:t> – podejmowanie właściwych działań w celu ograniczenia ryzyka</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l-PL" sz="2200" b="0" i="0" u="none" strike="noStrike" cap="none" normalizeH="0" baseline="0" noProof="0" dirty="0">
                <a:ln>
                  <a:noFill/>
                </a:ln>
                <a:solidFill>
                  <a:srgbClr val="212529"/>
                </a:solidFill>
                <a:uLnTx/>
                <a:uFillTx/>
                <a:latin typeface="Source Sans Pro" panose="020F0502020204030204" pitchFamily="34" charset="0"/>
                <a:ea typeface="+mn-ea"/>
                <a:cs typeface="+mn-cs"/>
              </a:rPr>
              <a:t>Świadomość sytuacyjną można również poprawić poprzez rozwiązania projektowe.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pl-PL" sz="2200" dirty="0">
                <a:solidFill>
                  <a:srgbClr val="212529"/>
                </a:solidFill>
                <a:latin typeface="Source Sans Pro" panose="020F0502020204030204" pitchFamily="34" charset="0"/>
                <a:ea typeface="+mn-ea"/>
                <a:cs typeface="+mn-cs"/>
              </a:rPr>
              <a:t>Wydajny interfejs człowiek-maszyna (HMI) może zapewniać lepszą dostępność i widoczność krytycznych informacji, odciążać pilota i ostrzegać o problemie z dużym wyprzedzeniem.</a:t>
            </a:r>
          </a:p>
        </p:txBody>
      </p:sp>
      <p:sp>
        <p:nvSpPr>
          <p:cNvPr id="5" name="TextBox 4">
            <a:extLst>
              <a:ext uri="{FF2B5EF4-FFF2-40B4-BE49-F238E27FC236}">
                <a16:creationId xmlns:a16="http://schemas.microsoft.com/office/drawing/2014/main" id="{BA6B4A9A-3BB9-4B88-2411-546004BD05AF}"/>
              </a:ext>
            </a:extLst>
          </p:cNvPr>
          <p:cNvSpPr txBox="1"/>
          <p:nvPr/>
        </p:nvSpPr>
        <p:spPr>
          <a:xfrm>
            <a:off x="13030200" y="7734300"/>
            <a:ext cx="3791786" cy="369332"/>
          </a:xfrm>
          <a:prstGeom prst="rect">
            <a:avLst/>
          </a:prstGeom>
          <a:noFill/>
        </p:spPr>
        <p:txBody>
          <a:bodyPr wrap="square" rtlCol="0">
            <a:spAutoFit/>
          </a:bodyPr>
          <a:lstStyle/>
          <a:p>
            <a:pPr algn="ctr"/>
            <a:r>
              <a:rPr lang="pl-PL"/>
              <a:t>Rys. 37 Czynniki wpływające na świadomość sytuacyjną</a:t>
            </a:r>
          </a:p>
        </p:txBody>
      </p:sp>
      <p:pic>
        <p:nvPicPr>
          <p:cNvPr id="20482" name="Picture 2" descr="Situational Awareness (OGHFA BN) | SKYbrary Aviation Safety">
            <a:extLst>
              <a:ext uri="{FF2B5EF4-FFF2-40B4-BE49-F238E27FC236}">
                <a16:creationId xmlns:a16="http://schemas.microsoft.com/office/drawing/2014/main" id="{B1A5DA52-105A-6C0C-3DA9-7D4384673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4800" y="3314700"/>
            <a:ext cx="6172200" cy="4186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163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3028CB6-28B6-2720-2D2B-8AB3FBDF7783}"/>
              </a:ext>
            </a:extLst>
          </p:cNvPr>
          <p:cNvSpPr txBox="1"/>
          <p:nvPr/>
        </p:nvSpPr>
        <p:spPr>
          <a:xfrm>
            <a:off x="1371600" y="470674"/>
            <a:ext cx="5029200" cy="830997"/>
          </a:xfrm>
          <a:prstGeom prst="rect">
            <a:avLst/>
          </a:prstGeom>
          <a:noFill/>
        </p:spPr>
        <p:txBody>
          <a:bodyPr wrap="square" rtlCol="0">
            <a:spAutoFit/>
          </a:bodyPr>
          <a:lstStyle/>
          <a:p>
            <a:r>
              <a:rPr lang="pl-PL"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Podsumowanie</a:t>
            </a:r>
          </a:p>
        </p:txBody>
      </p:sp>
      <p:sp>
        <p:nvSpPr>
          <p:cNvPr id="8" name="TextBox 10">
            <a:extLst>
              <a:ext uri="{FF2B5EF4-FFF2-40B4-BE49-F238E27FC236}">
                <a16:creationId xmlns:a16="http://schemas.microsoft.com/office/drawing/2014/main" id="{7B6EE240-5712-E873-1DFF-5AEBE8DCA64C}"/>
              </a:ext>
            </a:extLst>
          </p:cNvPr>
          <p:cNvSpPr txBox="1"/>
          <p:nvPr/>
        </p:nvSpPr>
        <p:spPr>
          <a:xfrm>
            <a:off x="1143000" y="2095500"/>
            <a:ext cx="10591800" cy="674030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pl-PL" sz="2400" dirty="0">
                <a:latin typeface="Century Gothic" panose="020B0502020202020204" pitchFamily="34" charset="0"/>
                <a:cs typeface="Microsoft Sans Serif" panose="020B0604020202020204" pitchFamily="34" charset="0"/>
              </a:rPr>
              <a:t>Nowe zastosowania zidentyfikowane przez wojsko na początku XX wieku i uwzględnienie nowych technologii doprowadziły do ​​szybkiego rozwoju BSP.</a:t>
            </a:r>
          </a:p>
          <a:p>
            <a:pPr marL="342900" indent="-342900">
              <a:buFont typeface="Arial" panose="020B0604020202020204" pitchFamily="34" charset="0"/>
              <a:buChar char="•"/>
            </a:pPr>
            <a:r>
              <a:rPr lang="pl-PL" sz="2400" dirty="0">
                <a:latin typeface="Century Gothic" panose="020B0502020202020204" pitchFamily="34" charset="0"/>
                <a:cs typeface="Microsoft Sans Serif" panose="020B0604020202020204" pitchFamily="34" charset="0"/>
              </a:rPr>
              <a:t>BSP mogą charakteryzować się różnymi poziomami autonomii w zależności od zastosowanej technologii i metody sterowania.</a:t>
            </a:r>
          </a:p>
          <a:p>
            <a:pPr marL="342900" indent="-342900">
              <a:buFont typeface="Arial" panose="020B0604020202020204" pitchFamily="34" charset="0"/>
              <a:buChar char="•"/>
            </a:pPr>
            <a:r>
              <a:rPr lang="pl-PL" sz="2400" dirty="0">
                <a:latin typeface="Century Gothic" panose="020B0502020202020204" pitchFamily="34" charset="0"/>
                <a:cs typeface="Microsoft Sans Serif" panose="020B0604020202020204" pitchFamily="34" charset="0"/>
              </a:rPr>
              <a:t>BSP mogą przenosić szeroką gamę ładunków (czujników) odpowiednich do wszystkich rodzajów misji/celów.</a:t>
            </a:r>
          </a:p>
          <a:p>
            <a:pPr marL="342900" indent="-342900">
              <a:buFont typeface="Arial" panose="020B0604020202020204" pitchFamily="34" charset="0"/>
              <a:buChar char="•"/>
            </a:pPr>
            <a:r>
              <a:rPr lang="pl-PL" sz="2400" dirty="0">
                <a:latin typeface="Century Gothic" panose="020B0502020202020204" pitchFamily="34" charset="0"/>
                <a:cs typeface="Microsoft Sans Serif" panose="020B0604020202020204" pitchFamily="34" charset="0"/>
              </a:rPr>
              <a:t>Oprogramowanie jest kluczowym elementem BSP, który umożliwia pilotom nawigację, kontrolę i przetwarzanie danych.</a:t>
            </a:r>
          </a:p>
          <a:p>
            <a:pPr marL="342900" indent="-342900">
              <a:buFont typeface="Arial" panose="020B0604020202020204" pitchFamily="34" charset="0"/>
              <a:buChar char="•"/>
            </a:pPr>
            <a:r>
              <a:rPr lang="pl-PL" sz="2400" dirty="0">
                <a:latin typeface="Century Gothic" panose="020B0502020202020204" pitchFamily="34" charset="0"/>
                <a:cs typeface="Microsoft Sans Serif" panose="020B0604020202020204" pitchFamily="34" charset="0"/>
              </a:rPr>
              <a:t>Organy nadzoru klasyfikują BSP na podstawie ich masy i parametrów funkcjonalnych, aby regulować zasady eksploatacji i zapewniać bezpieczeństwo ludzi i środowiska.</a:t>
            </a:r>
          </a:p>
          <a:p>
            <a:pPr marL="342900" indent="-342900">
              <a:buFont typeface="Arial" panose="020B0604020202020204" pitchFamily="34" charset="0"/>
              <a:buChar char="•"/>
            </a:pPr>
            <a:r>
              <a:rPr lang="pl-PL" sz="2400" dirty="0">
                <a:latin typeface="Century Gothic" panose="020B0502020202020204" pitchFamily="34" charset="0"/>
                <a:cs typeface="Microsoft Sans Serif" panose="020B0604020202020204" pitchFamily="34" charset="0"/>
              </a:rPr>
              <a:t>Aby branża BSP mogła się dalej rozwijać, głównym celem projektantów, operatorów, programistów i pilotów powinno być bezpieczeństwo.</a:t>
            </a:r>
          </a:p>
          <a:p>
            <a:pPr marL="342900" indent="-342900">
              <a:buFont typeface="Arial" panose="020B0604020202020204" pitchFamily="34" charset="0"/>
              <a:buChar char="•"/>
            </a:pPr>
            <a:r>
              <a:rPr lang="pl-PL" sz="2400" dirty="0">
                <a:latin typeface="Century Gothic" panose="020B0502020202020204" pitchFamily="34" charset="0"/>
                <a:cs typeface="Microsoft Sans Serif" panose="020B0604020202020204" pitchFamily="34" charset="0"/>
              </a:rPr>
              <a:t>Czynnik ludzki odgrywa w tym zakresie kluczową rolę. Dlatego należy dążyć do minimalizowania błędu ludzkiego, by unikać powodowanych nim wypadków.</a:t>
            </a:r>
          </a:p>
          <a:p>
            <a:pPr marL="342900" indent="-342900">
              <a:buFont typeface="Arial" panose="020B0604020202020204" pitchFamily="34" charset="0"/>
              <a:buChar char="•"/>
            </a:pPr>
            <a:endParaRPr lang="en-US" altLang="ko-KR" sz="2400" dirty="0">
              <a:latin typeface="Century Gothic" panose="020B0502020202020204" pitchFamily="34" charset="0"/>
              <a:cs typeface="Microsoft Sans Serif" panose="020B0604020202020204" pitchFamily="34" charset="0"/>
            </a:endParaRPr>
          </a:p>
          <a:p>
            <a:pPr marL="342900" indent="-342900">
              <a:buFont typeface="Arial" panose="020B0604020202020204" pitchFamily="34" charset="0"/>
              <a:buChar char="•"/>
            </a:pPr>
            <a:endParaRPr lang="ko-KR" altLang="en-US" sz="2400" dirty="0">
              <a:latin typeface="Century Gothic" panose="020B0502020202020204" pitchFamily="34" charset="0"/>
              <a:cs typeface="Microsoft Sans Serif" panose="020B0604020202020204" pitchFamily="34" charset="0"/>
            </a:endParaRPr>
          </a:p>
        </p:txBody>
      </p:sp>
      <p:pic>
        <p:nvPicPr>
          <p:cNvPr id="14" name="Imagen 13">
            <a:extLst>
              <a:ext uri="{FF2B5EF4-FFF2-40B4-BE49-F238E27FC236}">
                <a16:creationId xmlns:a16="http://schemas.microsoft.com/office/drawing/2014/main" id="{6BFBA2B4-C110-CEF7-BCF6-3316913D9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0" y="3162300"/>
            <a:ext cx="5260872" cy="3719809"/>
          </a:xfrm>
          <a:prstGeom prst="rect">
            <a:avLst/>
          </a:prstGeom>
        </p:spPr>
      </p:pic>
    </p:spTree>
    <p:extLst>
      <p:ext uri="{BB962C8B-B14F-4D97-AF65-F5344CB8AC3E}">
        <p14:creationId xmlns:p14="http://schemas.microsoft.com/office/powerpoint/2010/main" val="1528118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3028CB6-28B6-2720-2D2B-8AB3FBDF7783}"/>
              </a:ext>
            </a:extLst>
          </p:cNvPr>
          <p:cNvSpPr txBox="1"/>
          <p:nvPr/>
        </p:nvSpPr>
        <p:spPr>
          <a:xfrm>
            <a:off x="1447800" y="495300"/>
            <a:ext cx="7239000" cy="830997"/>
          </a:xfrm>
          <a:prstGeom prst="rect">
            <a:avLst/>
          </a:prstGeom>
          <a:noFill/>
        </p:spPr>
        <p:txBody>
          <a:bodyPr wrap="square" rtlCol="0">
            <a:spAutoFit/>
          </a:bodyPr>
          <a:lstStyle/>
          <a:p>
            <a:r>
              <a:rPr lang="pl-PL"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Sprawdzian wiedzy</a:t>
            </a:r>
          </a:p>
        </p:txBody>
      </p:sp>
      <p:sp>
        <p:nvSpPr>
          <p:cNvPr id="8" name="TextBox 10">
            <a:extLst>
              <a:ext uri="{FF2B5EF4-FFF2-40B4-BE49-F238E27FC236}">
                <a16:creationId xmlns:a16="http://schemas.microsoft.com/office/drawing/2014/main" id="{7B6EE240-5712-E873-1DFF-5AEBE8DCA64C}"/>
              </a:ext>
            </a:extLst>
          </p:cNvPr>
          <p:cNvSpPr txBox="1"/>
          <p:nvPr/>
        </p:nvSpPr>
        <p:spPr>
          <a:xfrm>
            <a:off x="990600" y="1922503"/>
            <a:ext cx="11277600" cy="747897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pl-PL" sz="2400" dirty="0">
                <a:latin typeface="Century Gothic" panose="020B0502020202020204" pitchFamily="34" charset="0"/>
                <a:cs typeface="Microsoft Sans Serif" panose="020B0604020202020204" pitchFamily="34" charset="0"/>
              </a:rPr>
              <a:t>Opisz mechanizm sterowania BSP z platformą </a:t>
            </a:r>
            <a:r>
              <a:rPr lang="pl-PL" sz="2400" dirty="0" err="1">
                <a:latin typeface="Century Gothic" panose="020B0502020202020204" pitchFamily="34" charset="0"/>
                <a:cs typeface="Microsoft Sans Serif" panose="020B0604020202020204" pitchFamily="34" charset="0"/>
              </a:rPr>
              <a:t>stałopłatową</a:t>
            </a:r>
            <a:r>
              <a:rPr lang="pl-PL" sz="2400" dirty="0">
                <a:latin typeface="Century Gothic" panose="020B0502020202020204" pitchFamily="34" charset="0"/>
                <a:cs typeface="Microsoft Sans Serif" panose="020B0604020202020204" pitchFamily="34" charset="0"/>
              </a:rPr>
              <a:t> z konwencjonalnym startem i lądowaniem (CTOL).</a:t>
            </a:r>
          </a:p>
          <a:p>
            <a:pPr marL="342900" indent="-342900">
              <a:buFont typeface="Arial" panose="020B0604020202020204" pitchFamily="34" charset="0"/>
              <a:buChar char="•"/>
            </a:pPr>
            <a:r>
              <a:rPr lang="pl-PL" sz="2400" dirty="0">
                <a:latin typeface="Century Gothic" panose="020B0502020202020204" pitchFamily="34" charset="0"/>
                <a:cs typeface="Microsoft Sans Serif" panose="020B0604020202020204" pitchFamily="34" charset="0"/>
              </a:rPr>
              <a:t>Jakie najważniejsze technologie umożliwiły pierwszy udany lot BSP?</a:t>
            </a:r>
          </a:p>
          <a:p>
            <a:pPr marL="342900" indent="-342900">
              <a:buFont typeface="Arial" panose="020B0604020202020204" pitchFamily="34" charset="0"/>
              <a:buChar char="•"/>
            </a:pPr>
            <a:r>
              <a:rPr lang="pl-PL" sz="2400" dirty="0">
                <a:latin typeface="Century Gothic" panose="020B0502020202020204" pitchFamily="34" charset="0"/>
                <a:cs typeface="Microsoft Sans Serif" panose="020B0604020202020204" pitchFamily="34" charset="0"/>
              </a:rPr>
              <a:t>Co oznacza poziom autonomii? Nazwij rodzaje sposobów sterowania BSP.</a:t>
            </a:r>
          </a:p>
          <a:p>
            <a:pPr marL="342900" indent="-342900">
              <a:buFont typeface="Arial" panose="020B0604020202020204" pitchFamily="34" charset="0"/>
              <a:buChar char="•"/>
            </a:pPr>
            <a:r>
              <a:rPr lang="pl-PL" sz="2400" dirty="0">
                <a:latin typeface="Century Gothic" panose="020B0502020202020204" pitchFamily="34" charset="0"/>
                <a:cs typeface="Microsoft Sans Serif" panose="020B0604020202020204" pitchFamily="34" charset="0"/>
              </a:rPr>
              <a:t>Nazwij kilka rodzajów dodatkowych ładunków (</a:t>
            </a:r>
            <a:r>
              <a:rPr lang="pl-PL" sz="2400" dirty="0" err="1">
                <a:latin typeface="Century Gothic" panose="020B0502020202020204" pitchFamily="34" charset="0"/>
                <a:cs typeface="Microsoft Sans Serif" panose="020B0604020202020204" pitchFamily="34" charset="0"/>
              </a:rPr>
              <a:t>payload</a:t>
            </a:r>
            <a:r>
              <a:rPr lang="pl-PL" sz="2400" dirty="0">
                <a:latin typeface="Century Gothic" panose="020B0502020202020204" pitchFamily="34" charset="0"/>
                <a:cs typeface="Microsoft Sans Serif" panose="020B0604020202020204" pitchFamily="34" charset="0"/>
              </a:rPr>
              <a:t>), w jakie mogą być wyposażane BSP. Co oznacza aktywny i pasywny system wykrywania?</a:t>
            </a:r>
          </a:p>
          <a:p>
            <a:pPr marL="342900" indent="-342900">
              <a:buFont typeface="Arial" panose="020B0604020202020204" pitchFamily="34" charset="0"/>
              <a:buChar char="•"/>
            </a:pPr>
            <a:r>
              <a:rPr lang="pl-PL" sz="2400" dirty="0">
                <a:latin typeface="Century Gothic" panose="020B0502020202020204" pitchFamily="34" charset="0"/>
                <a:cs typeface="Microsoft Sans Serif" panose="020B0604020202020204" pitchFamily="34" charset="0"/>
              </a:rPr>
              <a:t>Opisz rolę oprogramowania w BSP i najważniejsze funkcje, jakie pełni.</a:t>
            </a:r>
          </a:p>
          <a:p>
            <a:pPr marL="342900" indent="-342900">
              <a:buFont typeface="Arial" panose="020B0604020202020204" pitchFamily="34" charset="0"/>
              <a:buChar char="•"/>
            </a:pPr>
            <a:r>
              <a:rPr lang="pl-PL" sz="2400" dirty="0">
                <a:latin typeface="Century Gothic" panose="020B0502020202020204" pitchFamily="34" charset="0"/>
                <a:cs typeface="Microsoft Sans Serif" panose="020B0604020202020204" pitchFamily="34" charset="0"/>
              </a:rPr>
              <a:t>Nazwij pięć komercyjnych zastosowań BSP i opisz jego zalety w porównaniu z dotychczasowymi rozwiązaniami.</a:t>
            </a:r>
          </a:p>
          <a:p>
            <a:pPr marL="342900" indent="-342900">
              <a:buFont typeface="Arial" panose="020B0604020202020204" pitchFamily="34" charset="0"/>
              <a:buChar char="•"/>
            </a:pPr>
            <a:r>
              <a:rPr lang="pl-PL" sz="2400" dirty="0">
                <a:latin typeface="Century Gothic" panose="020B0502020202020204" pitchFamily="34" charset="0"/>
                <a:cs typeface="Microsoft Sans Serif" panose="020B0604020202020204" pitchFamily="34" charset="0"/>
              </a:rPr>
              <a:t>Czym jest „system” w bezzałogowym systemie powietrznym? Jakie elementy składają się na BSP?</a:t>
            </a:r>
          </a:p>
          <a:p>
            <a:pPr marL="342900" indent="-342900">
              <a:buFont typeface="Arial" panose="020B0604020202020204" pitchFamily="34" charset="0"/>
              <a:buChar char="•"/>
            </a:pPr>
            <a:r>
              <a:rPr lang="pl-PL" sz="2400" dirty="0">
                <a:latin typeface="Century Gothic" panose="020B0502020202020204" pitchFamily="34" charset="0"/>
                <a:cs typeface="Microsoft Sans Serif" panose="020B0604020202020204" pitchFamily="34" charset="0"/>
              </a:rPr>
              <a:t>Nazwij kilka krajowych/międzynarodowych organów, które regulują eksploatację BSP.</a:t>
            </a:r>
          </a:p>
          <a:p>
            <a:pPr marL="342900" indent="-342900">
              <a:buFont typeface="Arial" panose="020B0604020202020204" pitchFamily="34" charset="0"/>
              <a:buChar char="•"/>
            </a:pPr>
            <a:r>
              <a:rPr lang="pl-PL" sz="2400" dirty="0">
                <a:latin typeface="Century Gothic" panose="020B0502020202020204" pitchFamily="34" charset="0"/>
                <a:cs typeface="Microsoft Sans Serif" panose="020B0604020202020204" pitchFamily="34" charset="0"/>
              </a:rPr>
              <a:t>Na czym polega model sera szwajcarskiego, ilustrujący błąd ludzki?</a:t>
            </a:r>
          </a:p>
          <a:p>
            <a:pPr marL="342900" indent="-342900">
              <a:buFont typeface="Arial" panose="020B0604020202020204" pitchFamily="34" charset="0"/>
              <a:buChar char="•"/>
            </a:pPr>
            <a:r>
              <a:rPr lang="pl-PL" sz="2400" dirty="0">
                <a:latin typeface="Century Gothic" panose="020B0502020202020204" pitchFamily="34" charset="0"/>
                <a:cs typeface="Microsoft Sans Serif" panose="020B0604020202020204" pitchFamily="34" charset="0"/>
              </a:rPr>
              <a:t>W jaki sposób operatorzy/piloci/załoga mogą zwiększać świadomość sytuacyjną?</a:t>
            </a:r>
          </a:p>
          <a:p>
            <a:pPr marL="342900" indent="-342900">
              <a:buFont typeface="Arial" panose="020B0604020202020204" pitchFamily="34" charset="0"/>
              <a:buChar char="•"/>
            </a:pPr>
            <a:endParaRPr lang="en-US" altLang="ko-KR" sz="2400" dirty="0">
              <a:latin typeface="Century Gothic" panose="020B0502020202020204" pitchFamily="34" charset="0"/>
              <a:cs typeface="Microsoft Sans Serif" panose="020B0604020202020204" pitchFamily="34" charset="0"/>
            </a:endParaRPr>
          </a:p>
          <a:p>
            <a:pPr marL="342900" indent="-342900">
              <a:buFont typeface="Arial" panose="020B0604020202020204" pitchFamily="34" charset="0"/>
              <a:buChar char="•"/>
            </a:pPr>
            <a:endParaRPr lang="ko-KR" altLang="en-US" sz="2400" dirty="0">
              <a:latin typeface="Century Gothic" panose="020B0502020202020204" pitchFamily="34" charset="0"/>
              <a:cs typeface="Microsoft Sans Serif" panose="020B0604020202020204" pitchFamily="34" charset="0"/>
            </a:endParaRPr>
          </a:p>
        </p:txBody>
      </p:sp>
      <p:pic>
        <p:nvPicPr>
          <p:cNvPr id="2" name="Imagen 19">
            <a:extLst>
              <a:ext uri="{FF2B5EF4-FFF2-40B4-BE49-F238E27FC236}">
                <a16:creationId xmlns:a16="http://schemas.microsoft.com/office/drawing/2014/main" id="{55B7AF64-E50E-C79B-BA5A-080D45DC7236}"/>
              </a:ext>
            </a:extLst>
          </p:cNvPr>
          <p:cNvPicPr>
            <a:picLocks noChangeAspect="1"/>
          </p:cNvPicPr>
          <p:nvPr/>
        </p:nvPicPr>
        <p:blipFill rotWithShape="1">
          <a:blip r:embed="rId2">
            <a:extLst>
              <a:ext uri="{28A0092B-C50C-407E-A947-70E740481C1C}">
                <a14:useLocalDpi xmlns:a14="http://schemas.microsoft.com/office/drawing/2010/main" val="0"/>
              </a:ext>
            </a:extLst>
          </a:blip>
          <a:srcRect l="1" t="13765" r="349"/>
          <a:stretch/>
        </p:blipFill>
        <p:spPr>
          <a:xfrm>
            <a:off x="12725400" y="3426170"/>
            <a:ext cx="5315547" cy="3434660"/>
          </a:xfrm>
          <a:prstGeom prst="rect">
            <a:avLst/>
          </a:prstGeom>
        </p:spPr>
      </p:pic>
    </p:spTree>
    <p:extLst>
      <p:ext uri="{BB962C8B-B14F-4D97-AF65-F5344CB8AC3E}">
        <p14:creationId xmlns:p14="http://schemas.microsoft.com/office/powerpoint/2010/main" val="2460777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a:p>
        </p:txBody>
      </p:sp>
      <p:sp>
        <p:nvSpPr>
          <p:cNvPr id="5" name="CuadroTexto 4">
            <a:extLst>
              <a:ext uri="{FF2B5EF4-FFF2-40B4-BE49-F238E27FC236}">
                <a16:creationId xmlns:a16="http://schemas.microsoft.com/office/drawing/2014/main" id="{F70FEDC1-F472-4558-867A-C3B677E86823}"/>
              </a:ext>
            </a:extLst>
          </p:cNvPr>
          <p:cNvSpPr txBox="1"/>
          <p:nvPr/>
        </p:nvSpPr>
        <p:spPr>
          <a:xfrm>
            <a:off x="5295900" y="3848100"/>
            <a:ext cx="7696200" cy="1554272"/>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pl-PL" sz="95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Dziękujemy!</a:t>
            </a:r>
          </a:p>
        </p:txBody>
      </p:sp>
      <p:pic>
        <p:nvPicPr>
          <p:cNvPr id="6" name="Imagen 5">
            <a:extLst>
              <a:ext uri="{FF2B5EF4-FFF2-40B4-BE49-F238E27FC236}">
                <a16:creationId xmlns:a16="http://schemas.microsoft.com/office/drawing/2014/main" id="{EB8B90EC-E8ED-40F1-B252-7A5B8AB04D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801601" y="4229100"/>
            <a:ext cx="1371600" cy="1242087"/>
          </a:xfrm>
          <a:prstGeom prst="rect">
            <a:avLst/>
          </a:prstGeom>
        </p:spPr>
      </p:pic>
    </p:spTree>
    <p:extLst>
      <p:ext uri="{BB962C8B-B14F-4D97-AF65-F5344CB8AC3E}">
        <p14:creationId xmlns:p14="http://schemas.microsoft.com/office/powerpoint/2010/main" val="455352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804C2A2-A1FA-1808-ECAE-1A63FD7A6D23}"/>
              </a:ext>
            </a:extLst>
          </p:cNvPr>
          <p:cNvSpPr txBox="1"/>
          <p:nvPr/>
        </p:nvSpPr>
        <p:spPr>
          <a:xfrm>
            <a:off x="838200" y="338335"/>
            <a:ext cx="9462656" cy="830997"/>
          </a:xfrm>
          <a:prstGeom prst="rect">
            <a:avLst/>
          </a:prstGeom>
          <a:noFill/>
        </p:spPr>
        <p:txBody>
          <a:bodyPr wrap="square" rtlCol="0">
            <a:spAutoFit/>
          </a:bodyPr>
          <a:lstStyle/>
          <a:p>
            <a:r>
              <a:rPr lang="pl-PL"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Spis treści</a:t>
            </a:r>
          </a:p>
        </p:txBody>
      </p:sp>
      <p:grpSp>
        <p:nvGrpSpPr>
          <p:cNvPr id="5" name="Group 3">
            <a:extLst>
              <a:ext uri="{FF2B5EF4-FFF2-40B4-BE49-F238E27FC236}">
                <a16:creationId xmlns:a16="http://schemas.microsoft.com/office/drawing/2014/main" id="{D3361825-8B1B-08E5-DA1C-487C1C05F0E8}"/>
              </a:ext>
            </a:extLst>
          </p:cNvPr>
          <p:cNvGrpSpPr/>
          <p:nvPr/>
        </p:nvGrpSpPr>
        <p:grpSpPr>
          <a:xfrm>
            <a:off x="1752600" y="1278027"/>
            <a:ext cx="6400800" cy="1998885"/>
            <a:chOff x="6420992" y="1321255"/>
            <a:chExt cx="6400800" cy="1998885"/>
          </a:xfrm>
        </p:grpSpPr>
        <p:sp>
          <p:nvSpPr>
            <p:cNvPr id="6" name="TextBox 7">
              <a:extLst>
                <a:ext uri="{FF2B5EF4-FFF2-40B4-BE49-F238E27FC236}">
                  <a16:creationId xmlns:a16="http://schemas.microsoft.com/office/drawing/2014/main" id="{5CAEF54C-C895-D771-7062-4E4546BAFC59}"/>
                </a:ext>
              </a:extLst>
            </p:cNvPr>
            <p:cNvSpPr txBox="1"/>
            <p:nvPr/>
          </p:nvSpPr>
          <p:spPr>
            <a:xfrm>
              <a:off x="6420994" y="1750480"/>
              <a:ext cx="6400798" cy="1569660"/>
            </a:xfrm>
            <a:prstGeom prst="rect">
              <a:avLst/>
            </a:prstGeom>
            <a:noFill/>
          </p:spPr>
          <p:txBody>
            <a:bodyPr wrap="square" rtlCol="0">
              <a:spAutoFit/>
            </a:bodyPr>
            <a:lstStyle/>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Początki</a:t>
              </a:r>
            </a:p>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Konieczność precyzyjnego sterowania</a:t>
              </a:r>
            </a:p>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Sterowanie radiowe i pilot automatyczny</a:t>
              </a:r>
            </a:p>
            <a:p>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7" name="TextBox 8">
              <a:extLst>
                <a:ext uri="{FF2B5EF4-FFF2-40B4-BE49-F238E27FC236}">
                  <a16:creationId xmlns:a16="http://schemas.microsoft.com/office/drawing/2014/main" id="{C3FCEDDE-2061-C319-6B6A-16A18E214717}"/>
                </a:ext>
              </a:extLst>
            </p:cNvPr>
            <p:cNvSpPr txBox="1"/>
            <p:nvPr/>
          </p:nvSpPr>
          <p:spPr>
            <a:xfrm>
              <a:off x="6420992" y="1321255"/>
              <a:ext cx="5124925" cy="492443"/>
            </a:xfrm>
            <a:prstGeom prst="rect">
              <a:avLst/>
            </a:prstGeom>
            <a:noFill/>
          </p:spPr>
          <p:txBody>
            <a:bodyPr wrap="square" lIns="108000" rIns="108000" rtlCol="0">
              <a:spAutoFit/>
            </a:bodyPr>
            <a:lstStyle/>
            <a:p>
              <a:r>
                <a:rPr lang="pl-PL" sz="2600" b="1" dirty="0">
                  <a:latin typeface="Century Gothic" panose="020B0502020202020204" pitchFamily="34" charset="0"/>
                  <a:ea typeface="Microsoft Sans Serif" panose="020B0604020202020204" pitchFamily="34" charset="0"/>
                  <a:cs typeface="Microsoft Sans Serif" panose="020B0604020202020204" pitchFamily="34" charset="0"/>
                </a:rPr>
                <a:t>Jednostka 1 – Historia</a:t>
              </a:r>
            </a:p>
          </p:txBody>
        </p:sp>
      </p:grpSp>
      <p:grpSp>
        <p:nvGrpSpPr>
          <p:cNvPr id="8" name="Group 3">
            <a:extLst>
              <a:ext uri="{FF2B5EF4-FFF2-40B4-BE49-F238E27FC236}">
                <a16:creationId xmlns:a16="http://schemas.microsoft.com/office/drawing/2014/main" id="{C7E2AC99-4D31-4CA6-4F32-B108052440D9}"/>
              </a:ext>
            </a:extLst>
          </p:cNvPr>
          <p:cNvGrpSpPr/>
          <p:nvPr/>
        </p:nvGrpSpPr>
        <p:grpSpPr>
          <a:xfrm>
            <a:off x="1676402" y="3486720"/>
            <a:ext cx="9810272" cy="2353098"/>
            <a:chOff x="6420993" y="1336374"/>
            <a:chExt cx="9810272" cy="2353098"/>
          </a:xfrm>
        </p:grpSpPr>
        <p:sp>
          <p:nvSpPr>
            <p:cNvPr id="9" name="TextBox 7">
              <a:extLst>
                <a:ext uri="{FF2B5EF4-FFF2-40B4-BE49-F238E27FC236}">
                  <a16:creationId xmlns:a16="http://schemas.microsoft.com/office/drawing/2014/main" id="{5D5D6B3D-3614-181A-8C34-CCE1A3E84452}"/>
                </a:ext>
              </a:extLst>
            </p:cNvPr>
            <p:cNvSpPr txBox="1"/>
            <p:nvPr/>
          </p:nvSpPr>
          <p:spPr>
            <a:xfrm>
              <a:off x="6420994" y="1750480"/>
              <a:ext cx="5124925" cy="1938992"/>
            </a:xfrm>
            <a:prstGeom prst="rect">
              <a:avLst/>
            </a:prstGeom>
            <a:noFill/>
          </p:spPr>
          <p:txBody>
            <a:bodyPr wrap="square" rtlCol="0">
              <a:spAutoFit/>
            </a:bodyPr>
            <a:lstStyle/>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Definicja BSP</a:t>
              </a:r>
            </a:p>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Podstawowa technologia</a:t>
              </a:r>
            </a:p>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Ładowność (</a:t>
              </a:r>
              <a:r>
                <a:rPr lang="pl-PL" sz="2400" dirty="0" err="1">
                  <a:latin typeface="Century Gothic" panose="020B0502020202020204" pitchFamily="34" charset="0"/>
                  <a:ea typeface="Microsoft Sans Serif" panose="020B0604020202020204" pitchFamily="34" charset="0"/>
                  <a:cs typeface="Microsoft Sans Serif" panose="020B0604020202020204" pitchFamily="34" charset="0"/>
                </a:rPr>
                <a:t>payload</a:t>
              </a:r>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a:t>
              </a:r>
            </a:p>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Oprogramowanie BSP</a:t>
              </a:r>
            </a:p>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Zastosowania komercyjne</a:t>
              </a:r>
            </a:p>
          </p:txBody>
        </p:sp>
        <p:sp>
          <p:nvSpPr>
            <p:cNvPr id="10" name="TextBox 8">
              <a:extLst>
                <a:ext uri="{FF2B5EF4-FFF2-40B4-BE49-F238E27FC236}">
                  <a16:creationId xmlns:a16="http://schemas.microsoft.com/office/drawing/2014/main" id="{8AA6509C-A3E0-6E43-834B-752F6269495E}"/>
                </a:ext>
              </a:extLst>
            </p:cNvPr>
            <p:cNvSpPr txBox="1"/>
            <p:nvPr/>
          </p:nvSpPr>
          <p:spPr>
            <a:xfrm>
              <a:off x="6420993" y="1336374"/>
              <a:ext cx="9810272" cy="492443"/>
            </a:xfrm>
            <a:prstGeom prst="rect">
              <a:avLst/>
            </a:prstGeom>
            <a:noFill/>
          </p:spPr>
          <p:txBody>
            <a:bodyPr wrap="square" lIns="108000" rIns="108000" rtlCol="0">
              <a:spAutoFit/>
            </a:bodyPr>
            <a:lstStyle/>
            <a:p>
              <a:r>
                <a:rPr lang="pl-PL" sz="2600" b="1" dirty="0">
                  <a:latin typeface="Century Gothic" panose="020B0502020202020204" pitchFamily="34" charset="0"/>
                  <a:ea typeface="Microsoft Sans Serif" panose="020B0604020202020204" pitchFamily="34" charset="0"/>
                  <a:cs typeface="Microsoft Sans Serif" panose="020B0604020202020204" pitchFamily="34" charset="0"/>
                </a:rPr>
                <a:t>Jednostka 2 – Wprowadzenie do BSP i ich zastosowania</a:t>
              </a:r>
            </a:p>
          </p:txBody>
        </p:sp>
      </p:grpSp>
      <p:grpSp>
        <p:nvGrpSpPr>
          <p:cNvPr id="11" name="Group 3">
            <a:extLst>
              <a:ext uri="{FF2B5EF4-FFF2-40B4-BE49-F238E27FC236}">
                <a16:creationId xmlns:a16="http://schemas.microsoft.com/office/drawing/2014/main" id="{F105584E-7C67-4E78-3577-6D70D2441EE0}"/>
              </a:ext>
            </a:extLst>
          </p:cNvPr>
          <p:cNvGrpSpPr/>
          <p:nvPr/>
        </p:nvGrpSpPr>
        <p:grpSpPr>
          <a:xfrm>
            <a:off x="1676402" y="6323181"/>
            <a:ext cx="7315199" cy="2017328"/>
            <a:chOff x="6420993" y="1302812"/>
            <a:chExt cx="6389519" cy="2017328"/>
          </a:xfrm>
        </p:grpSpPr>
        <p:sp>
          <p:nvSpPr>
            <p:cNvPr id="12" name="TextBox 7">
              <a:extLst>
                <a:ext uri="{FF2B5EF4-FFF2-40B4-BE49-F238E27FC236}">
                  <a16:creationId xmlns:a16="http://schemas.microsoft.com/office/drawing/2014/main" id="{AC55E695-0A0D-7F0E-AD01-A7E41CA308E1}"/>
                </a:ext>
              </a:extLst>
            </p:cNvPr>
            <p:cNvSpPr txBox="1"/>
            <p:nvPr/>
          </p:nvSpPr>
          <p:spPr>
            <a:xfrm>
              <a:off x="6420994" y="1750480"/>
              <a:ext cx="5124925" cy="1569660"/>
            </a:xfrm>
            <a:prstGeom prst="rect">
              <a:avLst/>
            </a:prstGeom>
            <a:noFill/>
          </p:spPr>
          <p:txBody>
            <a:bodyPr wrap="square" rtlCol="0">
              <a:spAutoFit/>
            </a:bodyPr>
            <a:lstStyle/>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Podstawowe elementy</a:t>
              </a:r>
            </a:p>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Rodzaje platform</a:t>
              </a:r>
            </a:p>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Wydawanie poleceń i sterowanie</a:t>
              </a:r>
            </a:p>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Start i lądowanie</a:t>
              </a:r>
            </a:p>
          </p:txBody>
        </p:sp>
        <p:sp>
          <p:nvSpPr>
            <p:cNvPr id="13" name="TextBox 8">
              <a:extLst>
                <a:ext uri="{FF2B5EF4-FFF2-40B4-BE49-F238E27FC236}">
                  <a16:creationId xmlns:a16="http://schemas.microsoft.com/office/drawing/2014/main" id="{CE9B3B11-9146-352A-9F6A-D66CAA439541}"/>
                </a:ext>
              </a:extLst>
            </p:cNvPr>
            <p:cNvSpPr txBox="1"/>
            <p:nvPr/>
          </p:nvSpPr>
          <p:spPr>
            <a:xfrm>
              <a:off x="6420993" y="1302812"/>
              <a:ext cx="6389519" cy="492443"/>
            </a:xfrm>
            <a:prstGeom prst="rect">
              <a:avLst/>
            </a:prstGeom>
            <a:noFill/>
          </p:spPr>
          <p:txBody>
            <a:bodyPr wrap="square" lIns="108000" rIns="108000" rtlCol="0">
              <a:spAutoFit/>
            </a:bodyPr>
            <a:lstStyle/>
            <a:p>
              <a:r>
                <a:rPr lang="pl-PL" sz="2600" b="1" dirty="0">
                  <a:latin typeface="Century Gothic" panose="020B0502020202020204" pitchFamily="34" charset="0"/>
                  <a:ea typeface="Microsoft Sans Serif" panose="020B0604020202020204" pitchFamily="34" charset="0"/>
                  <a:cs typeface="Microsoft Sans Serif" panose="020B0604020202020204" pitchFamily="34" charset="0"/>
                </a:rPr>
                <a:t>Jednostka 3 – Elementy „systemu” w BSP</a:t>
              </a:r>
            </a:p>
          </p:txBody>
        </p:sp>
      </p:grpSp>
      <p:pic>
        <p:nvPicPr>
          <p:cNvPr id="14" name="Imagen 13">
            <a:extLst>
              <a:ext uri="{FF2B5EF4-FFF2-40B4-BE49-F238E27FC236}">
                <a16:creationId xmlns:a16="http://schemas.microsoft.com/office/drawing/2014/main" id="{DB9743E2-D353-D1BD-A755-08F6E82190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000094" y="1371400"/>
            <a:ext cx="577776" cy="523220"/>
          </a:xfrm>
          <a:prstGeom prst="rect">
            <a:avLst/>
          </a:prstGeom>
        </p:spPr>
      </p:pic>
      <p:pic>
        <p:nvPicPr>
          <p:cNvPr id="15" name="Imagen 14">
            <a:extLst>
              <a:ext uri="{FF2B5EF4-FFF2-40B4-BE49-F238E27FC236}">
                <a16:creationId xmlns:a16="http://schemas.microsoft.com/office/drawing/2014/main" id="{DD5D2EFD-F789-58E4-D1D3-5BCD63746B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985280" y="3611454"/>
            <a:ext cx="577776" cy="523220"/>
          </a:xfrm>
          <a:prstGeom prst="rect">
            <a:avLst/>
          </a:prstGeom>
        </p:spPr>
      </p:pic>
      <p:pic>
        <p:nvPicPr>
          <p:cNvPr id="16" name="Imagen 15">
            <a:extLst>
              <a:ext uri="{FF2B5EF4-FFF2-40B4-BE49-F238E27FC236}">
                <a16:creationId xmlns:a16="http://schemas.microsoft.com/office/drawing/2014/main" id="{9F63B8EC-8B76-B562-00FA-D959F8F733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985280" y="6516238"/>
            <a:ext cx="577776" cy="523220"/>
          </a:xfrm>
          <a:prstGeom prst="rect">
            <a:avLst/>
          </a:prstGeom>
        </p:spPr>
      </p:pic>
      <p:pic>
        <p:nvPicPr>
          <p:cNvPr id="2" name="Imagen 19">
            <a:extLst>
              <a:ext uri="{FF2B5EF4-FFF2-40B4-BE49-F238E27FC236}">
                <a16:creationId xmlns:a16="http://schemas.microsoft.com/office/drawing/2014/main" id="{AB642643-D500-4CE5-79CD-0D9312923283}"/>
              </a:ext>
            </a:extLst>
          </p:cNvPr>
          <p:cNvPicPr>
            <a:picLocks noChangeAspect="1"/>
          </p:cNvPicPr>
          <p:nvPr/>
        </p:nvPicPr>
        <p:blipFill rotWithShape="1">
          <a:blip r:embed="rId3">
            <a:extLst>
              <a:ext uri="{28A0092B-C50C-407E-A947-70E740481C1C}">
                <a14:useLocalDpi xmlns:a14="http://schemas.microsoft.com/office/drawing/2010/main" val="0"/>
              </a:ext>
            </a:extLst>
          </a:blip>
          <a:srcRect l="1" t="13765" r="349"/>
          <a:stretch/>
        </p:blipFill>
        <p:spPr>
          <a:xfrm>
            <a:off x="11219851" y="1371400"/>
            <a:ext cx="5315547" cy="3434660"/>
          </a:xfrm>
          <a:prstGeom prst="rect">
            <a:avLst/>
          </a:prstGeom>
        </p:spPr>
      </p:pic>
      <p:pic>
        <p:nvPicPr>
          <p:cNvPr id="3" name="Imagen 5">
            <a:extLst>
              <a:ext uri="{FF2B5EF4-FFF2-40B4-BE49-F238E27FC236}">
                <a16:creationId xmlns:a16="http://schemas.microsoft.com/office/drawing/2014/main" id="{F07EC57B-3D04-1F70-2192-B487188D3C49}"/>
              </a:ext>
            </a:extLst>
          </p:cNvPr>
          <p:cNvPicPr>
            <a:picLocks noChangeAspect="1"/>
          </p:cNvPicPr>
          <p:nvPr/>
        </p:nvPicPr>
        <p:blipFill rotWithShape="1">
          <a:blip r:embed="rId4">
            <a:extLst>
              <a:ext uri="{28A0092B-C50C-407E-A947-70E740481C1C}">
                <a14:useLocalDpi xmlns:a14="http://schemas.microsoft.com/office/drawing/2010/main" val="0"/>
              </a:ext>
            </a:extLst>
          </a:blip>
          <a:srcRect b="8616"/>
          <a:stretch/>
        </p:blipFill>
        <p:spPr>
          <a:xfrm>
            <a:off x="11219851" y="5348227"/>
            <a:ext cx="5315547" cy="3434660"/>
          </a:xfrm>
          <a:prstGeom prst="rect">
            <a:avLst/>
          </a:prstGeom>
        </p:spPr>
      </p:pic>
    </p:spTree>
    <p:extLst>
      <p:ext uri="{BB962C8B-B14F-4D97-AF65-F5344CB8AC3E}">
        <p14:creationId xmlns:p14="http://schemas.microsoft.com/office/powerpoint/2010/main" val="20752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A6F4B3F1-2B56-238B-B263-06AB2D5B0EC0}"/>
              </a:ext>
            </a:extLst>
          </p:cNvPr>
          <p:cNvGrpSpPr/>
          <p:nvPr/>
        </p:nvGrpSpPr>
        <p:grpSpPr>
          <a:xfrm>
            <a:off x="1771152" y="5507193"/>
            <a:ext cx="7296647" cy="2017328"/>
            <a:chOff x="6420993" y="1302812"/>
            <a:chExt cx="6471674" cy="2017328"/>
          </a:xfrm>
        </p:grpSpPr>
        <p:sp>
          <p:nvSpPr>
            <p:cNvPr id="18" name="TextBox 7">
              <a:extLst>
                <a:ext uri="{FF2B5EF4-FFF2-40B4-BE49-F238E27FC236}">
                  <a16:creationId xmlns:a16="http://schemas.microsoft.com/office/drawing/2014/main" id="{1683DD79-CFC3-8AD7-F04A-9D445C9B50A5}"/>
                </a:ext>
              </a:extLst>
            </p:cNvPr>
            <p:cNvSpPr txBox="1"/>
            <p:nvPr/>
          </p:nvSpPr>
          <p:spPr>
            <a:xfrm>
              <a:off x="6420994" y="1750480"/>
              <a:ext cx="6306046" cy="1569660"/>
            </a:xfrm>
            <a:prstGeom prst="rect">
              <a:avLst/>
            </a:prstGeom>
            <a:noFill/>
          </p:spPr>
          <p:txBody>
            <a:bodyPr wrap="square" rtlCol="0">
              <a:spAutoFit/>
            </a:bodyPr>
            <a:lstStyle/>
            <a:p>
              <a:r>
                <a:rPr lang="pl-PL" sz="2400">
                  <a:latin typeface="Century Gothic" panose="020B0502020202020204" pitchFamily="34" charset="0"/>
                  <a:ea typeface="Microsoft Sans Serif" panose="020B0604020202020204" pitchFamily="34" charset="0"/>
                  <a:cs typeface="Microsoft Sans Serif" panose="020B0604020202020204" pitchFamily="34" charset="0"/>
                </a:rPr>
                <a:t>Zdolności percepcyjne człowieka</a:t>
              </a:r>
            </a:p>
            <a:p>
              <a:r>
                <a:rPr lang="pl-PL" sz="2400">
                  <a:latin typeface="Century Gothic" panose="020B0502020202020204" pitchFamily="34" charset="0"/>
                  <a:ea typeface="Microsoft Sans Serif" panose="020B0604020202020204" pitchFamily="34" charset="0"/>
                  <a:cs typeface="Microsoft Sans Serif" panose="020B0604020202020204" pitchFamily="34" charset="0"/>
                </a:rPr>
                <a:t>Błąd ludzki</a:t>
              </a:r>
            </a:p>
            <a:p>
              <a:r>
                <a:rPr lang="pl-PL" sz="2400">
                  <a:latin typeface="Century Gothic" panose="020B0502020202020204" pitchFamily="34" charset="0"/>
                  <a:ea typeface="Microsoft Sans Serif" panose="020B0604020202020204" pitchFamily="34" charset="0"/>
                  <a:cs typeface="Microsoft Sans Serif" panose="020B0604020202020204" pitchFamily="34" charset="0"/>
                </a:rPr>
                <a:t>Świadomość sytuacyjna</a:t>
              </a:r>
            </a:p>
            <a:p>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9" name="TextBox 8">
              <a:extLst>
                <a:ext uri="{FF2B5EF4-FFF2-40B4-BE49-F238E27FC236}">
                  <a16:creationId xmlns:a16="http://schemas.microsoft.com/office/drawing/2014/main" id="{46E31BF0-5A4C-04FC-6344-AC2A17C925F4}"/>
                </a:ext>
              </a:extLst>
            </p:cNvPr>
            <p:cNvSpPr txBox="1"/>
            <p:nvPr/>
          </p:nvSpPr>
          <p:spPr>
            <a:xfrm>
              <a:off x="6420993" y="1302812"/>
              <a:ext cx="6471674" cy="492443"/>
            </a:xfrm>
            <a:prstGeom prst="rect">
              <a:avLst/>
            </a:prstGeom>
            <a:noFill/>
          </p:spPr>
          <p:txBody>
            <a:bodyPr wrap="square" lIns="108000" rIns="108000" rtlCol="0">
              <a:spAutoFit/>
            </a:bodyPr>
            <a:lstStyle/>
            <a:p>
              <a:r>
                <a:rPr lang="pl-PL" sz="2600" b="1" dirty="0">
                  <a:latin typeface="Century Gothic" panose="020B0502020202020204" pitchFamily="34" charset="0"/>
                  <a:ea typeface="Microsoft Sans Serif" panose="020B0604020202020204" pitchFamily="34" charset="0"/>
                  <a:cs typeface="Microsoft Sans Serif" panose="020B0604020202020204" pitchFamily="34" charset="0"/>
                </a:rPr>
                <a:t>Jednostka 6 – Czynnik ludzki w BSP</a:t>
              </a:r>
            </a:p>
          </p:txBody>
        </p:sp>
      </p:grpSp>
      <p:sp>
        <p:nvSpPr>
          <p:cNvPr id="4" name="CuadroTexto 3">
            <a:extLst>
              <a:ext uri="{FF2B5EF4-FFF2-40B4-BE49-F238E27FC236}">
                <a16:creationId xmlns:a16="http://schemas.microsoft.com/office/drawing/2014/main" id="{F804C2A2-A1FA-1808-ECAE-1A63FD7A6D23}"/>
              </a:ext>
            </a:extLst>
          </p:cNvPr>
          <p:cNvSpPr txBox="1"/>
          <p:nvPr/>
        </p:nvSpPr>
        <p:spPr>
          <a:xfrm>
            <a:off x="838200" y="338335"/>
            <a:ext cx="9462656" cy="830997"/>
          </a:xfrm>
          <a:prstGeom prst="rect">
            <a:avLst/>
          </a:prstGeom>
          <a:noFill/>
        </p:spPr>
        <p:txBody>
          <a:bodyPr wrap="square" rtlCol="0">
            <a:spAutoFit/>
          </a:bodyPr>
          <a:lstStyle/>
          <a:p>
            <a:r>
              <a:rPr lang="pl-PL"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Spis treści</a:t>
            </a:r>
          </a:p>
        </p:txBody>
      </p:sp>
      <p:grpSp>
        <p:nvGrpSpPr>
          <p:cNvPr id="5" name="Group 3">
            <a:extLst>
              <a:ext uri="{FF2B5EF4-FFF2-40B4-BE49-F238E27FC236}">
                <a16:creationId xmlns:a16="http://schemas.microsoft.com/office/drawing/2014/main" id="{D3361825-8B1B-08E5-DA1C-487C1C05F0E8}"/>
              </a:ext>
            </a:extLst>
          </p:cNvPr>
          <p:cNvGrpSpPr/>
          <p:nvPr/>
        </p:nvGrpSpPr>
        <p:grpSpPr>
          <a:xfrm>
            <a:off x="1752600" y="1278027"/>
            <a:ext cx="7391400" cy="2737549"/>
            <a:chOff x="6420992" y="1321255"/>
            <a:chExt cx="7391400" cy="2737549"/>
          </a:xfrm>
        </p:grpSpPr>
        <p:sp>
          <p:nvSpPr>
            <p:cNvPr id="6" name="TextBox 7">
              <a:extLst>
                <a:ext uri="{FF2B5EF4-FFF2-40B4-BE49-F238E27FC236}">
                  <a16:creationId xmlns:a16="http://schemas.microsoft.com/office/drawing/2014/main" id="{5CAEF54C-C895-D771-7062-4E4546BAFC59}"/>
                </a:ext>
              </a:extLst>
            </p:cNvPr>
            <p:cNvSpPr txBox="1"/>
            <p:nvPr/>
          </p:nvSpPr>
          <p:spPr>
            <a:xfrm>
              <a:off x="6420994" y="1750480"/>
              <a:ext cx="6541025" cy="2308324"/>
            </a:xfrm>
            <a:prstGeom prst="rect">
              <a:avLst/>
            </a:prstGeom>
            <a:noFill/>
          </p:spPr>
          <p:txBody>
            <a:bodyPr wrap="square" rtlCol="0">
              <a:spAutoFit/>
            </a:bodyPr>
            <a:lstStyle/>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Wprowadzenie do systemów wykrywania</a:t>
              </a:r>
            </a:p>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Rodzaje czujników</a:t>
              </a:r>
            </a:p>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Dane </a:t>
              </a:r>
              <a:r>
                <a:rPr lang="pl-PL" sz="2400" dirty="0" err="1">
                  <a:latin typeface="Century Gothic" panose="020B0502020202020204" pitchFamily="34" charset="0"/>
                  <a:ea typeface="Microsoft Sans Serif" panose="020B0604020202020204" pitchFamily="34" charset="0"/>
                  <a:cs typeface="Microsoft Sans Serif" panose="020B0604020202020204" pitchFamily="34" charset="0"/>
                </a:rPr>
                <a:t>geoprzestrzenne</a:t>
              </a:r>
              <a:endParaRPr lang="pl-PL"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7" name="TextBox 8">
              <a:extLst>
                <a:ext uri="{FF2B5EF4-FFF2-40B4-BE49-F238E27FC236}">
                  <a16:creationId xmlns:a16="http://schemas.microsoft.com/office/drawing/2014/main" id="{C3FCEDDE-2061-C319-6B6A-16A18E214717}"/>
                </a:ext>
              </a:extLst>
            </p:cNvPr>
            <p:cNvSpPr txBox="1"/>
            <p:nvPr/>
          </p:nvSpPr>
          <p:spPr>
            <a:xfrm>
              <a:off x="6420992" y="1321255"/>
              <a:ext cx="7391400" cy="492443"/>
            </a:xfrm>
            <a:prstGeom prst="rect">
              <a:avLst/>
            </a:prstGeom>
            <a:noFill/>
          </p:spPr>
          <p:txBody>
            <a:bodyPr wrap="square" lIns="108000" rIns="108000" rtlCol="0">
              <a:spAutoFit/>
            </a:bodyPr>
            <a:lstStyle/>
            <a:p>
              <a:r>
                <a:rPr lang="pl-PL" sz="2600" b="1" dirty="0">
                  <a:latin typeface="Century Gothic" panose="020B0502020202020204" pitchFamily="34" charset="0"/>
                  <a:ea typeface="Microsoft Sans Serif" panose="020B0604020202020204" pitchFamily="34" charset="0"/>
                  <a:cs typeface="Microsoft Sans Serif" panose="020B0604020202020204" pitchFamily="34" charset="0"/>
                </a:rPr>
                <a:t>Jednostka 4 – Systemy wykrywania w BSP</a:t>
              </a:r>
            </a:p>
          </p:txBody>
        </p:sp>
      </p:grpSp>
      <p:grpSp>
        <p:nvGrpSpPr>
          <p:cNvPr id="8" name="Group 3">
            <a:extLst>
              <a:ext uri="{FF2B5EF4-FFF2-40B4-BE49-F238E27FC236}">
                <a16:creationId xmlns:a16="http://schemas.microsoft.com/office/drawing/2014/main" id="{C7E2AC99-4D31-4CA6-4F32-B108052440D9}"/>
              </a:ext>
            </a:extLst>
          </p:cNvPr>
          <p:cNvGrpSpPr/>
          <p:nvPr/>
        </p:nvGrpSpPr>
        <p:grpSpPr>
          <a:xfrm>
            <a:off x="1752600" y="3386237"/>
            <a:ext cx="9296400" cy="1983766"/>
            <a:chOff x="6420993" y="1336374"/>
            <a:chExt cx="9296400" cy="1983766"/>
          </a:xfrm>
        </p:grpSpPr>
        <p:sp>
          <p:nvSpPr>
            <p:cNvPr id="9" name="TextBox 7">
              <a:extLst>
                <a:ext uri="{FF2B5EF4-FFF2-40B4-BE49-F238E27FC236}">
                  <a16:creationId xmlns:a16="http://schemas.microsoft.com/office/drawing/2014/main" id="{5D5D6B3D-3614-181A-8C34-CCE1A3E84452}"/>
                </a:ext>
              </a:extLst>
            </p:cNvPr>
            <p:cNvSpPr txBox="1"/>
            <p:nvPr/>
          </p:nvSpPr>
          <p:spPr>
            <a:xfrm>
              <a:off x="6420994" y="1750480"/>
              <a:ext cx="6057370" cy="1569660"/>
            </a:xfrm>
            <a:prstGeom prst="rect">
              <a:avLst/>
            </a:prstGeom>
            <a:noFill/>
          </p:spPr>
          <p:txBody>
            <a:bodyPr wrap="square" rtlCol="0">
              <a:spAutoFit/>
            </a:bodyPr>
            <a:lstStyle/>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Regulacja lotów </a:t>
              </a:r>
            </a:p>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Aktualne przepisy dotyczące BSP </a:t>
              </a:r>
            </a:p>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Kierunki przyszłego rozwoju</a:t>
              </a:r>
            </a:p>
            <a:p>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0" name="TextBox 8">
              <a:extLst>
                <a:ext uri="{FF2B5EF4-FFF2-40B4-BE49-F238E27FC236}">
                  <a16:creationId xmlns:a16="http://schemas.microsoft.com/office/drawing/2014/main" id="{8AA6509C-A3E0-6E43-834B-752F6269495E}"/>
                </a:ext>
              </a:extLst>
            </p:cNvPr>
            <p:cNvSpPr txBox="1"/>
            <p:nvPr/>
          </p:nvSpPr>
          <p:spPr>
            <a:xfrm>
              <a:off x="6420993" y="1336374"/>
              <a:ext cx="9296400" cy="492443"/>
            </a:xfrm>
            <a:prstGeom prst="rect">
              <a:avLst/>
            </a:prstGeom>
            <a:noFill/>
          </p:spPr>
          <p:txBody>
            <a:bodyPr wrap="square" lIns="108000" rIns="108000" rtlCol="0">
              <a:spAutoFit/>
            </a:bodyPr>
            <a:lstStyle/>
            <a:p>
              <a:r>
                <a:rPr lang="pl-PL" sz="2600" b="1" dirty="0">
                  <a:latin typeface="Century Gothic" panose="020B0502020202020204" pitchFamily="34" charset="0"/>
                  <a:ea typeface="Microsoft Sans Serif" panose="020B0604020202020204" pitchFamily="34" charset="0"/>
                  <a:cs typeface="Microsoft Sans Serif" panose="020B0604020202020204" pitchFamily="34" charset="0"/>
                </a:rPr>
                <a:t>Jednostka 5 – Przepisy, normy i wytyczne dotyczące BSP</a:t>
              </a:r>
            </a:p>
          </p:txBody>
        </p:sp>
      </p:grpSp>
      <p:sp>
        <p:nvSpPr>
          <p:cNvPr id="13" name="TextBox 8">
            <a:extLst>
              <a:ext uri="{FF2B5EF4-FFF2-40B4-BE49-F238E27FC236}">
                <a16:creationId xmlns:a16="http://schemas.microsoft.com/office/drawing/2014/main" id="{CE9B3B11-9146-352A-9F6A-D66CAA439541}"/>
              </a:ext>
            </a:extLst>
          </p:cNvPr>
          <p:cNvSpPr txBox="1"/>
          <p:nvPr/>
        </p:nvSpPr>
        <p:spPr>
          <a:xfrm>
            <a:off x="1821953" y="7637313"/>
            <a:ext cx="6471674" cy="523220"/>
          </a:xfrm>
          <a:prstGeom prst="rect">
            <a:avLst/>
          </a:prstGeom>
          <a:noFill/>
        </p:spPr>
        <p:txBody>
          <a:bodyPr wrap="square" lIns="108000" rIns="108000" rtlCol="0">
            <a:spAutoFit/>
          </a:bodyPr>
          <a:lstStyle/>
          <a:p>
            <a:r>
              <a:rPr lang="pl-PL" sz="2800" b="1">
                <a:latin typeface="Century Gothic" panose="020B0502020202020204" pitchFamily="34" charset="0"/>
                <a:ea typeface="Microsoft Sans Serif" panose="020B0604020202020204" pitchFamily="34" charset="0"/>
                <a:cs typeface="Microsoft Sans Serif" panose="020B0604020202020204" pitchFamily="34" charset="0"/>
              </a:rPr>
              <a:t>Podsumowanie</a:t>
            </a:r>
          </a:p>
        </p:txBody>
      </p:sp>
      <p:pic>
        <p:nvPicPr>
          <p:cNvPr id="14" name="Imagen 13">
            <a:extLst>
              <a:ext uri="{FF2B5EF4-FFF2-40B4-BE49-F238E27FC236}">
                <a16:creationId xmlns:a16="http://schemas.microsoft.com/office/drawing/2014/main" id="{DB9743E2-D353-D1BD-A755-08F6E82190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000094" y="1371400"/>
            <a:ext cx="577776" cy="523220"/>
          </a:xfrm>
          <a:prstGeom prst="rect">
            <a:avLst/>
          </a:prstGeom>
        </p:spPr>
      </p:pic>
      <p:pic>
        <p:nvPicPr>
          <p:cNvPr id="15" name="Imagen 14">
            <a:extLst>
              <a:ext uri="{FF2B5EF4-FFF2-40B4-BE49-F238E27FC236}">
                <a16:creationId xmlns:a16="http://schemas.microsoft.com/office/drawing/2014/main" id="{DD5D2EFD-F789-58E4-D1D3-5BCD63746B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997723" y="3399632"/>
            <a:ext cx="577776" cy="523220"/>
          </a:xfrm>
          <a:prstGeom prst="rect">
            <a:avLst/>
          </a:prstGeom>
        </p:spPr>
      </p:pic>
      <p:pic>
        <p:nvPicPr>
          <p:cNvPr id="16" name="Imagen 15">
            <a:extLst>
              <a:ext uri="{FF2B5EF4-FFF2-40B4-BE49-F238E27FC236}">
                <a16:creationId xmlns:a16="http://schemas.microsoft.com/office/drawing/2014/main" id="{9F63B8EC-8B76-B562-00FA-D959F8F733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040309" y="5542874"/>
            <a:ext cx="577776" cy="523220"/>
          </a:xfrm>
          <a:prstGeom prst="rect">
            <a:avLst/>
          </a:prstGeom>
        </p:spPr>
      </p:pic>
      <p:pic>
        <p:nvPicPr>
          <p:cNvPr id="2" name="Imagen 15">
            <a:extLst>
              <a:ext uri="{FF2B5EF4-FFF2-40B4-BE49-F238E27FC236}">
                <a16:creationId xmlns:a16="http://schemas.microsoft.com/office/drawing/2014/main" id="{A241216B-B6A6-519D-8A2E-B6482FC971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072127" y="7658443"/>
            <a:ext cx="577776" cy="523220"/>
          </a:xfrm>
          <a:prstGeom prst="rect">
            <a:avLst/>
          </a:prstGeom>
        </p:spPr>
      </p:pic>
      <p:sp>
        <p:nvSpPr>
          <p:cNvPr id="20" name="TextBox 8">
            <a:extLst>
              <a:ext uri="{FF2B5EF4-FFF2-40B4-BE49-F238E27FC236}">
                <a16:creationId xmlns:a16="http://schemas.microsoft.com/office/drawing/2014/main" id="{5CDF8A9F-CF19-0095-3185-A17E7D274DC2}"/>
              </a:ext>
            </a:extLst>
          </p:cNvPr>
          <p:cNvSpPr txBox="1"/>
          <p:nvPr/>
        </p:nvSpPr>
        <p:spPr>
          <a:xfrm>
            <a:off x="1821953" y="8392380"/>
            <a:ext cx="6471674" cy="523220"/>
          </a:xfrm>
          <a:prstGeom prst="rect">
            <a:avLst/>
          </a:prstGeom>
          <a:noFill/>
        </p:spPr>
        <p:txBody>
          <a:bodyPr wrap="square" lIns="108000" rIns="108000" rtlCol="0">
            <a:spAutoFit/>
          </a:bodyPr>
          <a:lstStyle/>
          <a:p>
            <a:r>
              <a:rPr lang="pl-PL" sz="2800" b="1">
                <a:latin typeface="Century Gothic" panose="020B0502020202020204" pitchFamily="34" charset="0"/>
                <a:ea typeface="Microsoft Sans Serif" panose="020B0604020202020204" pitchFamily="34" charset="0"/>
                <a:cs typeface="Microsoft Sans Serif" panose="020B0604020202020204" pitchFamily="34" charset="0"/>
              </a:rPr>
              <a:t>Sprawdzian wiedzy</a:t>
            </a:r>
          </a:p>
        </p:txBody>
      </p:sp>
      <p:pic>
        <p:nvPicPr>
          <p:cNvPr id="21" name="Imagen 15">
            <a:extLst>
              <a:ext uri="{FF2B5EF4-FFF2-40B4-BE49-F238E27FC236}">
                <a16:creationId xmlns:a16="http://schemas.microsoft.com/office/drawing/2014/main" id="{EAEEE3F5-0E44-3642-14C7-3109D7F27E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072127" y="8436827"/>
            <a:ext cx="577776" cy="523220"/>
          </a:xfrm>
          <a:prstGeom prst="rect">
            <a:avLst/>
          </a:prstGeom>
        </p:spPr>
      </p:pic>
      <p:pic>
        <p:nvPicPr>
          <p:cNvPr id="22" name="Imagen 19">
            <a:extLst>
              <a:ext uri="{FF2B5EF4-FFF2-40B4-BE49-F238E27FC236}">
                <a16:creationId xmlns:a16="http://schemas.microsoft.com/office/drawing/2014/main" id="{4EB0A1AF-BDE2-A231-80BC-4944EA29521B}"/>
              </a:ext>
            </a:extLst>
          </p:cNvPr>
          <p:cNvPicPr>
            <a:picLocks noChangeAspect="1"/>
          </p:cNvPicPr>
          <p:nvPr/>
        </p:nvPicPr>
        <p:blipFill rotWithShape="1">
          <a:blip r:embed="rId3">
            <a:extLst>
              <a:ext uri="{28A0092B-C50C-407E-A947-70E740481C1C}">
                <a14:useLocalDpi xmlns:a14="http://schemas.microsoft.com/office/drawing/2010/main" val="0"/>
              </a:ext>
            </a:extLst>
          </a:blip>
          <a:srcRect l="1" t="13765" r="349"/>
          <a:stretch/>
        </p:blipFill>
        <p:spPr>
          <a:xfrm>
            <a:off x="11219851" y="1371400"/>
            <a:ext cx="5315547" cy="3434660"/>
          </a:xfrm>
          <a:prstGeom prst="rect">
            <a:avLst/>
          </a:prstGeom>
        </p:spPr>
      </p:pic>
      <p:pic>
        <p:nvPicPr>
          <p:cNvPr id="23" name="Imagen 5">
            <a:extLst>
              <a:ext uri="{FF2B5EF4-FFF2-40B4-BE49-F238E27FC236}">
                <a16:creationId xmlns:a16="http://schemas.microsoft.com/office/drawing/2014/main" id="{6BE31352-948F-1157-8C72-09CC51196E92}"/>
              </a:ext>
            </a:extLst>
          </p:cNvPr>
          <p:cNvPicPr>
            <a:picLocks noChangeAspect="1"/>
          </p:cNvPicPr>
          <p:nvPr/>
        </p:nvPicPr>
        <p:blipFill rotWithShape="1">
          <a:blip r:embed="rId4">
            <a:extLst>
              <a:ext uri="{28A0092B-C50C-407E-A947-70E740481C1C}">
                <a14:useLocalDpi xmlns:a14="http://schemas.microsoft.com/office/drawing/2010/main" val="0"/>
              </a:ext>
            </a:extLst>
          </a:blip>
          <a:srcRect b="8616"/>
          <a:stretch/>
        </p:blipFill>
        <p:spPr>
          <a:xfrm>
            <a:off x="11219851" y="5348227"/>
            <a:ext cx="5315547" cy="3434660"/>
          </a:xfrm>
          <a:prstGeom prst="rect">
            <a:avLst/>
          </a:prstGeom>
        </p:spPr>
      </p:pic>
    </p:spTree>
    <p:extLst>
      <p:ext uri="{BB962C8B-B14F-4D97-AF65-F5344CB8AC3E}">
        <p14:creationId xmlns:p14="http://schemas.microsoft.com/office/powerpoint/2010/main" val="106570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4495800" cy="830997"/>
          </a:xfrm>
          <a:prstGeom prst="rect">
            <a:avLst/>
          </a:prstGeom>
          <a:noFill/>
        </p:spPr>
        <p:txBody>
          <a:bodyPr wrap="square" rtlCol="0">
            <a:spAutoFit/>
          </a:bodyPr>
          <a:lstStyle/>
          <a:p>
            <a:r>
              <a:rPr lang="pl-PL"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Historia</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Początki</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2037199"/>
            <a:ext cx="10439400" cy="3616375"/>
          </a:xfrm>
          <a:prstGeom prst="rect">
            <a:avLst/>
          </a:prstGeom>
          <a:noFill/>
        </p:spPr>
        <p:txBody>
          <a:bodyPr wrap="square" rtlCol="0">
            <a:spAutoFit/>
          </a:bodyPr>
          <a:lstStyle/>
          <a:p>
            <a:pPr marL="342900" indent="-342900">
              <a:buFont typeface="Arial" panose="020B0604020202020204" pitchFamily="34" charset="0"/>
              <a:buChar char="•"/>
              <a:defRPr/>
            </a:pPr>
            <a:r>
              <a:rPr lang="pl-PL" sz="1900" dirty="0">
                <a:latin typeface="Microsoft Sans Serif" panose="020B0604020202020204" pitchFamily="34" charset="0"/>
                <a:ea typeface="Microsoft Sans Serif" panose="020B0604020202020204" pitchFamily="34" charset="0"/>
                <a:cs typeface="Microsoft Sans Serif" panose="020B0604020202020204" pitchFamily="34" charset="0"/>
              </a:rPr>
              <a:t>Pierwszy bezzałogowy statek powietrzny – </a:t>
            </a:r>
            <a:r>
              <a:rPr lang="pl-PL" sz="1900" dirty="0" err="1">
                <a:latin typeface="Microsoft Sans Serif" panose="020B0604020202020204" pitchFamily="34" charset="0"/>
                <a:ea typeface="Microsoft Sans Serif" panose="020B0604020202020204" pitchFamily="34" charset="0"/>
                <a:cs typeface="Microsoft Sans Serif" panose="020B0604020202020204" pitchFamily="34" charset="0"/>
              </a:rPr>
              <a:t>Curtiss</a:t>
            </a:r>
            <a:r>
              <a:rPr lang="pl-PL" sz="1900" dirty="0">
                <a:latin typeface="Microsoft Sans Serif" panose="020B0604020202020204" pitchFamily="34" charset="0"/>
                <a:ea typeface="Microsoft Sans Serif" panose="020B0604020202020204" pitchFamily="34" charset="0"/>
                <a:cs typeface="Microsoft Sans Serif" panose="020B0604020202020204" pitchFamily="34" charset="0"/>
              </a:rPr>
              <a:t> N9.</a:t>
            </a:r>
          </a:p>
          <a:p>
            <a:pPr marL="342900" indent="-342900">
              <a:buFont typeface="Arial" panose="020B0604020202020204" pitchFamily="34" charset="0"/>
              <a:buChar char="•"/>
              <a:defRPr/>
            </a:pPr>
            <a:r>
              <a:rPr lang="pl-PL" sz="1900" dirty="0">
                <a:latin typeface="Microsoft Sans Serif" panose="020B0604020202020204" pitchFamily="34" charset="0"/>
                <a:ea typeface="Microsoft Sans Serif" panose="020B0604020202020204" pitchFamily="34" charset="0"/>
                <a:cs typeface="Microsoft Sans Serif" panose="020B0604020202020204" pitchFamily="34" charset="0"/>
              </a:rPr>
              <a:t>Pierwszy statek powietrzny bez pilota na pokładzie, używany do przenoszenia ładunków wybuchowych.</a:t>
            </a:r>
          </a:p>
          <a:p>
            <a:pPr marL="342900" indent="-342900">
              <a:buFont typeface="Arial" panose="020B0604020202020204" pitchFamily="34" charset="0"/>
              <a:buChar char="•"/>
              <a:defRPr/>
            </a:pPr>
            <a:r>
              <a:rPr lang="pl-PL" sz="1900" dirty="0" err="1">
                <a:solidFill>
                  <a:srgbClr val="202122"/>
                </a:solidFill>
                <a:latin typeface="Microsoft Sans Serif" panose="020B0604020202020204" pitchFamily="34" charset="0"/>
                <a:ea typeface="Microsoft Sans Serif" panose="020B0604020202020204" pitchFamily="34" charset="0"/>
                <a:cs typeface="Microsoft Sans Serif" panose="020B0604020202020204" pitchFamily="34" charset="0"/>
              </a:rPr>
              <a:t>Elmer</a:t>
            </a:r>
            <a:r>
              <a:rPr lang="pl-PL" sz="1900" dirty="0">
                <a:solidFill>
                  <a:srgbClr val="202122"/>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pl-PL" sz="1900" dirty="0" err="1">
                <a:solidFill>
                  <a:srgbClr val="202122"/>
                </a:solidFill>
                <a:latin typeface="Microsoft Sans Serif" panose="020B0604020202020204" pitchFamily="34" charset="0"/>
                <a:ea typeface="Microsoft Sans Serif" panose="020B0604020202020204" pitchFamily="34" charset="0"/>
                <a:cs typeface="Microsoft Sans Serif" panose="020B0604020202020204" pitchFamily="34" charset="0"/>
              </a:rPr>
              <a:t>Sperry</a:t>
            </a:r>
            <a:r>
              <a:rPr lang="pl-PL" sz="1900" dirty="0">
                <a:solidFill>
                  <a:srgbClr val="202122"/>
                </a:solidFill>
                <a:latin typeface="Microsoft Sans Serif" panose="020B0604020202020204" pitchFamily="34" charset="0"/>
                <a:ea typeface="Microsoft Sans Serif" panose="020B0604020202020204" pitchFamily="34" charset="0"/>
                <a:cs typeface="Microsoft Sans Serif" panose="020B0604020202020204" pitchFamily="34" charset="0"/>
              </a:rPr>
              <a:t> i Peter Cooper Hewitt skonstruowali go dla amerykańskiej marynarki wojennej w czasach I wojny światowej.</a:t>
            </a:r>
          </a:p>
          <a:p>
            <a:pPr marL="342900" indent="-342900">
              <a:buFont typeface="Arial" panose="020B0604020202020204" pitchFamily="34" charset="0"/>
              <a:buChar char="•"/>
              <a:defRPr/>
            </a:pPr>
            <a:r>
              <a:rPr lang="pl-PL" sz="1900" dirty="0">
                <a:solidFill>
                  <a:srgbClr val="202122"/>
                </a:solidFill>
                <a:latin typeface="Microsoft Sans Serif" panose="020B0604020202020204" pitchFamily="34" charset="0"/>
                <a:ea typeface="Microsoft Sans Serif" panose="020B0604020202020204" pitchFamily="34" charset="0"/>
                <a:cs typeface="Microsoft Sans Serif" panose="020B0604020202020204" pitchFamily="34" charset="0"/>
              </a:rPr>
              <a:t>Niektóre wykorzystane w tym zdalnie sterowanym statku technologie inspirowane były  „teleautomatyką”, która została wykorzystana do sterowania podwodnymi torpedami w 1893 r.</a:t>
            </a:r>
          </a:p>
          <a:p>
            <a:pPr marL="342900" indent="-342900">
              <a:buFont typeface="Arial" panose="020B0604020202020204" pitchFamily="34" charset="0"/>
              <a:buChar char="•"/>
              <a:defRPr/>
            </a:pPr>
            <a:r>
              <a:rPr lang="pl-PL" sz="1900" dirty="0">
                <a:solidFill>
                  <a:srgbClr val="202122"/>
                </a:solidFill>
                <a:latin typeface="Microsoft Sans Serif" panose="020B0604020202020204" pitchFamily="34" charset="0"/>
                <a:ea typeface="Microsoft Sans Serif" panose="020B0604020202020204" pitchFamily="34" charset="0"/>
                <a:cs typeface="Microsoft Sans Serif" panose="020B0604020202020204" pitchFamily="34" charset="0"/>
              </a:rPr>
              <a:t>Dla wojska budowane były następnie takie statki jak Liberty </a:t>
            </a:r>
            <a:r>
              <a:rPr lang="pl-PL" sz="1900" dirty="0" err="1">
                <a:solidFill>
                  <a:srgbClr val="202122"/>
                </a:solidFill>
                <a:latin typeface="Microsoft Sans Serif" panose="020B0604020202020204" pitchFamily="34" charset="0"/>
                <a:ea typeface="Microsoft Sans Serif" panose="020B0604020202020204" pitchFamily="34" charset="0"/>
                <a:cs typeface="Microsoft Sans Serif" panose="020B0604020202020204" pitchFamily="34" charset="0"/>
              </a:rPr>
              <a:t>Eagle</a:t>
            </a:r>
            <a:r>
              <a:rPr lang="pl-PL" sz="1900" dirty="0">
                <a:solidFill>
                  <a:srgbClr val="202122"/>
                </a:solidFill>
                <a:latin typeface="Microsoft Sans Serif" panose="020B0604020202020204" pitchFamily="34" charset="0"/>
                <a:ea typeface="Microsoft Sans Serif" panose="020B0604020202020204" pitchFamily="34" charset="0"/>
                <a:cs typeface="Microsoft Sans Serif" panose="020B0604020202020204" pitchFamily="34" charset="0"/>
              </a:rPr>
              <a:t>, zwany „powietrzną torpedą” czy „samolotem-pociskiem”, i TDN-1, zwany „dronem szturmowym” czy „latającą bombą”.</a:t>
            </a:r>
          </a:p>
          <a:p>
            <a:pPr>
              <a:defRPr/>
            </a:pPr>
            <a:r>
              <a:rPr lang="pl-PL"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1026" name="Picture 2" descr="A plane on a stand in a room&#10;&#10;Description automatically generated">
            <a:extLst>
              <a:ext uri="{FF2B5EF4-FFF2-40B4-BE49-F238E27FC236}">
                <a16:creationId xmlns:a16="http://schemas.microsoft.com/office/drawing/2014/main" id="{02BD8C23-F10D-3151-9F94-465E43DBE9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63400" y="1638300"/>
            <a:ext cx="4860715" cy="36455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CB817C6-B857-E892-4A4C-0990AB235EEE}"/>
              </a:ext>
            </a:extLst>
          </p:cNvPr>
          <p:cNvSpPr txBox="1"/>
          <p:nvPr/>
        </p:nvSpPr>
        <p:spPr>
          <a:xfrm>
            <a:off x="13487400" y="5299630"/>
            <a:ext cx="2133600" cy="369332"/>
          </a:xfrm>
          <a:prstGeom prst="rect">
            <a:avLst/>
          </a:prstGeom>
          <a:noFill/>
        </p:spPr>
        <p:txBody>
          <a:bodyPr wrap="square" rtlCol="0">
            <a:spAutoFit/>
          </a:bodyPr>
          <a:lstStyle/>
          <a:p>
            <a:pPr algn="ctr"/>
            <a:r>
              <a:rPr lang="pl-PL"/>
              <a:t>Rys. 1 Curtiss N9</a:t>
            </a:r>
          </a:p>
        </p:txBody>
      </p:sp>
      <p:pic>
        <p:nvPicPr>
          <p:cNvPr id="1028" name="Picture 4" descr="TumblrWeed Times • The Kettering Bug The Kettering aerial torpedo...">
            <a:extLst>
              <a:ext uri="{FF2B5EF4-FFF2-40B4-BE49-F238E27FC236}">
                <a16:creationId xmlns:a16="http://schemas.microsoft.com/office/drawing/2014/main" id="{A230B368-34D0-6173-CC36-ACCF54153F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5325030"/>
            <a:ext cx="4612600" cy="36972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FF1C378-C93B-7624-4CD8-9AF81ED7AC5F}"/>
              </a:ext>
            </a:extLst>
          </p:cNvPr>
          <p:cNvSpPr txBox="1"/>
          <p:nvPr/>
        </p:nvSpPr>
        <p:spPr>
          <a:xfrm>
            <a:off x="4287500" y="8837651"/>
            <a:ext cx="2133600" cy="369332"/>
          </a:xfrm>
          <a:prstGeom prst="rect">
            <a:avLst/>
          </a:prstGeom>
          <a:noFill/>
        </p:spPr>
        <p:txBody>
          <a:bodyPr wrap="square" rtlCol="0">
            <a:spAutoFit/>
          </a:bodyPr>
          <a:lstStyle/>
          <a:p>
            <a:pPr algn="ctr"/>
            <a:r>
              <a:rPr lang="pl-PL"/>
              <a:t>Rys. 2 Liberty Eagle</a:t>
            </a:r>
          </a:p>
        </p:txBody>
      </p:sp>
      <p:pic>
        <p:nvPicPr>
          <p:cNvPr id="1030" name="Picture 6" descr="TD Series">
            <a:extLst>
              <a:ext uri="{FF2B5EF4-FFF2-40B4-BE49-F238E27FC236}">
                <a16:creationId xmlns:a16="http://schemas.microsoft.com/office/drawing/2014/main" id="{042F452A-5FD8-120B-6717-077427791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7400" y="5693726"/>
            <a:ext cx="4860714" cy="31359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9388EA-3826-715E-45F8-B165087B5A4D}"/>
              </a:ext>
            </a:extLst>
          </p:cNvPr>
          <p:cNvSpPr txBox="1"/>
          <p:nvPr/>
        </p:nvSpPr>
        <p:spPr>
          <a:xfrm>
            <a:off x="11638300" y="8830268"/>
            <a:ext cx="3144500" cy="369332"/>
          </a:xfrm>
          <a:prstGeom prst="rect">
            <a:avLst/>
          </a:prstGeom>
          <a:noFill/>
        </p:spPr>
        <p:txBody>
          <a:bodyPr wrap="square" rtlCol="0">
            <a:spAutoFit/>
          </a:bodyPr>
          <a:lstStyle/>
          <a:p>
            <a:pPr algn="ctr"/>
            <a:r>
              <a:rPr lang="pl-PL" dirty="0"/>
              <a:t>Rys. 3 Dron szturmowy TDN-1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4495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4800" b="1" i="0" u="none" strike="noStrike" cap="none" normalizeH="0" baseline="0" noProof="0">
                <a:ln>
                  <a:noFill/>
                </a:ln>
                <a:solidFill>
                  <a:srgbClr val="75B239"/>
                </a:solidFill>
                <a:uLnTx/>
                <a:uFillTx/>
                <a:latin typeface="Century Gothic" panose="020B0502020202020204" pitchFamily="34" charset="0"/>
                <a:ea typeface="Microsoft Sans Serif" panose="020B0604020202020204" pitchFamily="34" charset="0"/>
                <a:cs typeface="Microsoft Sans Serif" panose="020B0604020202020204" pitchFamily="34" charset="0"/>
              </a:rPr>
              <a:t>1. Historia</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0" i="0" u="none" strike="noStrike" cap="none" normalizeH="0" baseline="0" noProof="0">
                <a:ln>
                  <a:noFill/>
                </a:ln>
                <a:solidFill>
                  <a:srgbClr val="75B239"/>
                </a:solidFill>
                <a:uLnTx/>
                <a:uFillTx/>
                <a:latin typeface="Century Gothic" panose="020B0502020202020204" pitchFamily="34" charset="0"/>
                <a:ea typeface="Microsoft Sans Serif" panose="020B0604020202020204" pitchFamily="34" charset="0"/>
                <a:cs typeface="Microsoft Sans Serif" panose="020B0604020202020204" pitchFamily="34" charset="0"/>
              </a:rPr>
              <a:t>Konieczność precyzyjnego sterowania</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398" y="2226937"/>
            <a:ext cx="10040185" cy="3600986"/>
          </a:xfrm>
          <a:prstGeom prst="rect">
            <a:avLst/>
          </a:prstGeom>
          <a:noFill/>
        </p:spPr>
        <p:txBody>
          <a:bodyPr wrap="square" rtlCol="0">
            <a:spAutoFit/>
          </a:bodyPr>
          <a:lstStyle/>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pl-PL" sz="1900" b="0" i="0" u="none" strike="noStrike" cap="none" normalizeH="0" baseline="0" noProof="0" dirty="0">
                <a:ln>
                  <a:noFill/>
                </a:ln>
                <a:solidFill>
                  <a:prstClr val="black"/>
                </a:solidFill>
                <a:uLnTx/>
                <a:uFillTx/>
                <a:latin typeface="Microsoft Sans Serif" panose="020B0604020202020204" pitchFamily="34" charset="0"/>
                <a:ea typeface="Microsoft Sans Serif" panose="020B0604020202020204" pitchFamily="34" charset="0"/>
                <a:cs typeface="Microsoft Sans Serif" panose="020B0604020202020204" pitchFamily="34" charset="0"/>
              </a:rPr>
              <a:t>Pierwsze statki powietrzne projektowane przez braci Wright miały problemy ze sterownością.</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pl-PL" sz="19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Przypisuje się im opracowanie powszechnie stosowanej koncepcji kontrolowania statku powietrznego cięższego od powietrza z pilotem na pokładzie, które odbywa się w trzech osiach: pionowej (kąt odchylenia [„</a:t>
            </a:r>
            <a:r>
              <a:rPr lang="pl-PL" sz="19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yaw</a:t>
            </a:r>
            <a:r>
              <a:rPr lang="pl-PL" sz="19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poprzecznej (kąt pochylenia [„</a:t>
            </a:r>
            <a:r>
              <a:rPr lang="pl-PL" sz="19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pitch</a:t>
            </a:r>
            <a:r>
              <a:rPr lang="pl-PL" sz="19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i podłużnej (kąt przechylenia [„</a:t>
            </a:r>
            <a:r>
              <a:rPr lang="pl-PL" sz="19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roll</a:t>
            </a:r>
            <a:r>
              <a:rPr lang="pl-PL" sz="19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pl-PL" sz="19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W tym samym czasie naukowiec </a:t>
            </a:r>
            <a:r>
              <a:rPr kumimoji="0" lang="pl-PL" sz="1900" b="0" i="0" u="none" strike="noStrike" cap="none" normalizeH="0" baseline="0" noProof="0" dirty="0">
                <a:ln>
                  <a:noFill/>
                </a:ln>
                <a:solidFill>
                  <a:prstClr val="black"/>
                </a:solidFill>
                <a:uLnTx/>
                <a:uFillTx/>
                <a:latin typeface="Microsoft Sans Serif" panose="020B0604020202020204" pitchFamily="34" charset="0"/>
                <a:ea typeface="Microsoft Sans Serif" panose="020B0604020202020204" pitchFamily="34" charset="0"/>
                <a:cs typeface="Microsoft Sans Serif" panose="020B0604020202020204" pitchFamily="34" charset="0"/>
              </a:rPr>
              <a:t>Samuel P. </a:t>
            </a:r>
            <a:r>
              <a:rPr kumimoji="0" lang="pl-PL" sz="1900" b="0" i="0" u="none" strike="noStrike" cap="none" normalizeH="0" baseline="0" noProof="0" dirty="0" err="1">
                <a:ln>
                  <a:noFill/>
                </a:ln>
                <a:solidFill>
                  <a:prstClr val="black"/>
                </a:solidFill>
                <a:uLnTx/>
                <a:uFillTx/>
                <a:latin typeface="Microsoft Sans Serif" panose="020B0604020202020204" pitchFamily="34" charset="0"/>
                <a:ea typeface="Microsoft Sans Serif" panose="020B0604020202020204" pitchFamily="34" charset="0"/>
                <a:cs typeface="Microsoft Sans Serif" panose="020B0604020202020204" pitchFamily="34" charset="0"/>
              </a:rPr>
              <a:t>Langley</a:t>
            </a:r>
            <a:r>
              <a:rPr kumimoji="0" lang="pl-PL" sz="1900" b="0" i="0" u="none" strike="noStrike" cap="none" normalizeH="0" baseline="0" noProof="0" dirty="0">
                <a:ln>
                  <a:noFill/>
                </a:ln>
                <a:solidFill>
                  <a:prstClr val="black"/>
                </a:solidFill>
                <a:uLnTx/>
                <a:uFillTx/>
                <a:latin typeface="Microsoft Sans Serif" panose="020B0604020202020204" pitchFamily="34" charset="0"/>
                <a:ea typeface="Microsoft Sans Serif" panose="020B0604020202020204" pitchFamily="34" charset="0"/>
                <a:cs typeface="Microsoft Sans Serif" panose="020B0604020202020204" pitchFamily="34" charset="0"/>
              </a:rPr>
              <a:t> pracował nad osiągnięciem stabilności lotu statku załogowego. Niestety mimo wsparcia finansowego ze strony rządu i wojska nie zdołał przeprowadzić udanego lotu.</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pl-PL" sz="19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Znaczny postęp osiągnięto natomiast w zakresie optymalizacji konstrukcji, aerodynamiki, powierzchni sterowych czy konfiguracji skrzydeł generującej siłę nośną.</a:t>
            </a:r>
          </a:p>
          <a:p>
            <a:pPr marL="0" marR="0" lvl="0" indent="0" algn="l" defTabSz="914400" rtl="0" eaLnBrk="1" fontAlgn="auto" latinLnBrk="0" hangingPunct="1">
              <a:spcBef>
                <a:spcPts val="0"/>
              </a:spcBef>
              <a:spcAft>
                <a:spcPts val="0"/>
              </a:spcAft>
              <a:buClrTx/>
              <a:buSzTx/>
              <a:buFontTx/>
              <a:buNone/>
              <a:tabLst/>
              <a:defRPr/>
            </a:pPr>
            <a:r>
              <a:rPr kumimoji="0" lang="pl-PL" sz="1900" b="0" i="0" u="none" strike="noStrike" cap="none" normalizeH="0" baseline="0" noProof="0" dirty="0">
                <a:ln>
                  <a:noFill/>
                </a:ln>
                <a:solidFill>
                  <a:prstClr val="black"/>
                </a:solidFill>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7" name="TextBox 6">
            <a:extLst>
              <a:ext uri="{FF2B5EF4-FFF2-40B4-BE49-F238E27FC236}">
                <a16:creationId xmlns:a16="http://schemas.microsoft.com/office/drawing/2014/main" id="{CCB817C6-B857-E892-4A4C-0990AB235EEE}"/>
              </a:ext>
            </a:extLst>
          </p:cNvPr>
          <p:cNvSpPr txBox="1"/>
          <p:nvPr/>
        </p:nvSpPr>
        <p:spPr>
          <a:xfrm>
            <a:off x="13487400" y="5135425"/>
            <a:ext cx="2133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none" strike="noStrike" cap="none" normalizeH="0" baseline="0" noProof="0">
                <a:ln>
                  <a:noFill/>
                </a:ln>
                <a:solidFill>
                  <a:prstClr val="black"/>
                </a:solidFill>
                <a:uLnTx/>
                <a:uFillTx/>
                <a:latin typeface="Calibri"/>
                <a:ea typeface="+mn-ea"/>
                <a:cs typeface="+mn-cs"/>
              </a:rPr>
              <a:t>Rys. 7 „Wright Flyer”</a:t>
            </a:r>
          </a:p>
        </p:txBody>
      </p:sp>
      <p:sp>
        <p:nvSpPr>
          <p:cNvPr id="8" name="TextBox 7">
            <a:extLst>
              <a:ext uri="{FF2B5EF4-FFF2-40B4-BE49-F238E27FC236}">
                <a16:creationId xmlns:a16="http://schemas.microsoft.com/office/drawing/2014/main" id="{6FF1C378-C93B-7624-4CD8-9AF81ED7AC5F}"/>
              </a:ext>
            </a:extLst>
          </p:cNvPr>
          <p:cNvSpPr txBox="1"/>
          <p:nvPr/>
        </p:nvSpPr>
        <p:spPr>
          <a:xfrm>
            <a:off x="1868570" y="7955140"/>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none" strike="noStrike" cap="none" normalizeH="0" baseline="0" noProof="0" dirty="0">
                <a:ln>
                  <a:noFill/>
                </a:ln>
                <a:solidFill>
                  <a:prstClr val="black"/>
                </a:solidFill>
                <a:uLnTx/>
                <a:uFillTx/>
                <a:latin typeface="Calibri"/>
                <a:ea typeface="+mn-ea"/>
                <a:cs typeface="+mn-cs"/>
              </a:rPr>
              <a:t>Rys. 4 Sterowanie kątem odchylenia („</a:t>
            </a:r>
            <a:r>
              <a:rPr kumimoji="0" lang="pl-PL" sz="1800" b="0" i="0" u="none" strike="noStrike" cap="none" normalizeH="0" baseline="0" noProof="0" dirty="0" err="1">
                <a:ln>
                  <a:noFill/>
                </a:ln>
                <a:solidFill>
                  <a:prstClr val="black"/>
                </a:solidFill>
                <a:uLnTx/>
                <a:uFillTx/>
                <a:latin typeface="Calibri"/>
                <a:ea typeface="+mn-ea"/>
                <a:cs typeface="+mn-cs"/>
              </a:rPr>
              <a:t>yaw</a:t>
            </a:r>
            <a:r>
              <a:rPr kumimoji="0" lang="pl-PL" sz="1800" b="0" i="0" u="none" strike="noStrike" cap="none" normalizeH="0" baseline="0" noProof="0" dirty="0">
                <a:ln>
                  <a:noFill/>
                </a:ln>
                <a:solidFill>
                  <a:prstClr val="black"/>
                </a:solidFill>
                <a:uLnTx/>
                <a:uFillTx/>
                <a:latin typeface="Calibri"/>
                <a:ea typeface="+mn-ea"/>
                <a:cs typeface="+mn-cs"/>
              </a:rPr>
              <a:t>”) </a:t>
            </a:r>
          </a:p>
        </p:txBody>
      </p:sp>
      <p:sp>
        <p:nvSpPr>
          <p:cNvPr id="9" name="TextBox 8">
            <a:extLst>
              <a:ext uri="{FF2B5EF4-FFF2-40B4-BE49-F238E27FC236}">
                <a16:creationId xmlns:a16="http://schemas.microsoft.com/office/drawing/2014/main" id="{409388EA-3826-715E-45F8-B165087B5A4D}"/>
              </a:ext>
            </a:extLst>
          </p:cNvPr>
          <p:cNvSpPr txBox="1"/>
          <p:nvPr/>
        </p:nvSpPr>
        <p:spPr>
          <a:xfrm>
            <a:off x="12532427" y="8827841"/>
            <a:ext cx="4495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none" strike="noStrike" cap="none" normalizeH="0" baseline="0" noProof="0">
                <a:ln>
                  <a:noFill/>
                </a:ln>
                <a:solidFill>
                  <a:prstClr val="black"/>
                </a:solidFill>
                <a:uLnTx/>
                <a:uFillTx/>
                <a:latin typeface="Calibri"/>
                <a:ea typeface="+mn-ea"/>
                <a:cs typeface="+mn-cs"/>
              </a:rPr>
              <a:t>Rys. 8 Aparat „Aerodrome” nr 6 Langley’a </a:t>
            </a:r>
          </a:p>
        </p:txBody>
      </p:sp>
      <p:pic>
        <p:nvPicPr>
          <p:cNvPr id="2050" name="Picture 2">
            <a:extLst>
              <a:ext uri="{FF2B5EF4-FFF2-40B4-BE49-F238E27FC236}">
                <a16:creationId xmlns:a16="http://schemas.microsoft.com/office/drawing/2014/main" id="{125AE735-EEFF-E44C-232B-BCD560039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841" y="5656262"/>
            <a:ext cx="2755059" cy="22040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00913B8-751D-3473-4A5A-2CA4724E7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076" y="5705492"/>
            <a:ext cx="2737947" cy="22040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85F70DD-3309-EBC0-347B-F428843EA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76" y="5668962"/>
            <a:ext cx="2737948" cy="22177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183827-5862-827B-E9D0-B51FFC0CB164}"/>
              </a:ext>
            </a:extLst>
          </p:cNvPr>
          <p:cNvSpPr txBox="1"/>
          <p:nvPr/>
        </p:nvSpPr>
        <p:spPr>
          <a:xfrm>
            <a:off x="5048746" y="7860309"/>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none" strike="noStrike" cap="none" normalizeH="0" baseline="0" noProof="0">
                <a:ln>
                  <a:noFill/>
                </a:ln>
                <a:solidFill>
                  <a:prstClr val="black"/>
                </a:solidFill>
                <a:uLnTx/>
                <a:uFillTx/>
                <a:latin typeface="Calibri"/>
                <a:ea typeface="+mn-ea"/>
                <a:cs typeface="+mn-cs"/>
              </a:rPr>
              <a:t>Rys. 5 Sterowanie kątem pochylenia („pitch”) </a:t>
            </a:r>
          </a:p>
        </p:txBody>
      </p:sp>
      <p:sp>
        <p:nvSpPr>
          <p:cNvPr id="6" name="TextBox 5">
            <a:extLst>
              <a:ext uri="{FF2B5EF4-FFF2-40B4-BE49-F238E27FC236}">
                <a16:creationId xmlns:a16="http://schemas.microsoft.com/office/drawing/2014/main" id="{1E3C73EA-3D6E-BBBA-9EAC-0039BA9A000C}"/>
              </a:ext>
            </a:extLst>
          </p:cNvPr>
          <p:cNvSpPr txBox="1"/>
          <p:nvPr/>
        </p:nvSpPr>
        <p:spPr>
          <a:xfrm>
            <a:off x="7917199" y="7860308"/>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none" strike="noStrike" cap="none" normalizeH="0" baseline="0" noProof="0">
                <a:ln>
                  <a:noFill/>
                </a:ln>
                <a:solidFill>
                  <a:prstClr val="black"/>
                </a:solidFill>
                <a:uLnTx/>
                <a:uFillTx/>
                <a:latin typeface="Calibri"/>
                <a:ea typeface="+mn-ea"/>
                <a:cs typeface="+mn-cs"/>
              </a:rPr>
              <a:t>Rys. 6 Sterowanie kątem przechylenia („roll”) </a:t>
            </a:r>
          </a:p>
        </p:txBody>
      </p:sp>
      <p:pic>
        <p:nvPicPr>
          <p:cNvPr id="2056" name="Picture 8" descr="The Wright Brothers &amp; The World's First Flight: When &amp; What Happened? |  HistoryExtra">
            <a:extLst>
              <a:ext uri="{FF2B5EF4-FFF2-40B4-BE49-F238E27FC236}">
                <a16:creationId xmlns:a16="http://schemas.microsoft.com/office/drawing/2014/main" id="{180240B2-D29A-4D0A-D13E-501BCF8F6A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87986" y="1452701"/>
            <a:ext cx="5968226" cy="34956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ndefined">
            <a:extLst>
              <a:ext uri="{FF2B5EF4-FFF2-40B4-BE49-F238E27FC236}">
                <a16:creationId xmlns:a16="http://schemas.microsoft.com/office/drawing/2014/main" id="{C2273DAD-8903-0B71-F515-434828B616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1081" y="5614365"/>
            <a:ext cx="4138491" cy="310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20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4495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4800" b="1" i="0" u="none" strike="noStrike" cap="none" normalizeH="0" baseline="0" noProof="0">
                <a:ln>
                  <a:noFill/>
                </a:ln>
                <a:solidFill>
                  <a:srgbClr val="75B239"/>
                </a:solidFill>
                <a:uLnTx/>
                <a:uFillTx/>
                <a:latin typeface="Century Gothic" panose="020B0502020202020204" pitchFamily="34" charset="0"/>
                <a:ea typeface="Microsoft Sans Serif" panose="020B0604020202020204" pitchFamily="34" charset="0"/>
                <a:cs typeface="Microsoft Sans Serif" panose="020B0604020202020204" pitchFamily="34" charset="0"/>
              </a:rPr>
              <a:t>1. Historia</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0" i="0" u="none" strike="noStrike" cap="none" normalizeH="0" baseline="0" noProof="0">
                <a:ln>
                  <a:noFill/>
                </a:ln>
                <a:solidFill>
                  <a:srgbClr val="75B239"/>
                </a:solidFill>
                <a:uLnTx/>
                <a:uFillTx/>
                <a:latin typeface="Century Gothic" panose="020B0502020202020204" pitchFamily="34" charset="0"/>
                <a:ea typeface="Microsoft Sans Serif" panose="020B0604020202020204" pitchFamily="34" charset="0"/>
                <a:cs typeface="Microsoft Sans Serif" panose="020B0604020202020204" pitchFamily="34" charset="0"/>
              </a:rPr>
              <a:t>Sterowanie radiowe i pilot automatyczny</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398" y="2226937"/>
            <a:ext cx="15544801" cy="2215991"/>
          </a:xfrm>
          <a:prstGeom prst="rect">
            <a:avLst/>
          </a:prstGeom>
          <a:noFill/>
        </p:spPr>
        <p:txBody>
          <a:bodyPr wrap="square" rtlCol="0">
            <a:spAutoFit/>
          </a:bodyPr>
          <a:lstStyle/>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pl-PL" sz="1900" b="0" i="0" u="none" strike="noStrike" cap="none" normalizeH="0" baseline="0" noProof="0" dirty="0">
                <a:ln>
                  <a:noFill/>
                </a:ln>
                <a:solidFill>
                  <a:prstClr val="black"/>
                </a:solidFill>
                <a:uLnTx/>
                <a:uFillTx/>
                <a:latin typeface="Microsoft Sans Serif" panose="020B0604020202020204" pitchFamily="34" charset="0"/>
                <a:ea typeface="Microsoft Sans Serif" panose="020B0604020202020204" pitchFamily="34" charset="0"/>
                <a:cs typeface="Microsoft Sans Serif" panose="020B0604020202020204" pitchFamily="34" charset="0"/>
              </a:rPr>
              <a:t>Do powstania zdalnie sterowanych statków powietrznych, czyli bezzałogowych systemów powietrznych / dronów, przyczynił się szereg innych wynalazków.</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pl-PL" sz="19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Zanim wynaleziono statki powietrzne odkrycie fal radiowych i ich wykorzystanie do bezprzewodowego przesyłania sygnałów doprowadziło do powstania nowej dziedziny, nazwanej wtedy „teleautomatyką”.</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pl-PL" sz="1900" i="0" u="none" strike="noStrike" cap="none" normalizeH="0" baseline="0" noProof="0" dirty="0">
                <a:ln>
                  <a:noFill/>
                </a:ln>
                <a:solidFill>
                  <a:prstClr val="black"/>
                </a:solidFill>
                <a:uLnTx/>
                <a:uFillTx/>
                <a:latin typeface="Microsoft Sans Serif" panose="020B0604020202020204" pitchFamily="34" charset="0"/>
                <a:ea typeface="Microsoft Sans Serif" panose="020B0604020202020204" pitchFamily="34" charset="0"/>
                <a:cs typeface="Microsoft Sans Serif" panose="020B0604020202020204" pitchFamily="34" charset="0"/>
              </a:rPr>
              <a:t>W 1898 r. wynaleziono podwodne torpedy, które doprowadzały ładunki wybuchowe do statków wroga, używając teleautomatyki.</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pl-PL" sz="19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Kolejną technologią, zaprojektowaną przez </a:t>
            </a:r>
            <a:r>
              <a:rPr lang="pl-PL" sz="19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Elemera</a:t>
            </a:r>
            <a:r>
              <a:rPr lang="pl-PL" sz="19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pl-PL" sz="19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Sperry’ego</a:t>
            </a:r>
            <a:r>
              <a:rPr lang="pl-PL" sz="19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specjalnie na potrzeby torped, był trójosiowy morski żyrokompas.</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pl-PL" sz="19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Wszystko to pozwoliło </a:t>
            </a:r>
            <a:r>
              <a:rPr kumimoji="0" lang="pl-PL" sz="1900" i="0" u="none" strike="noStrike" cap="none" normalizeH="0" baseline="0" noProof="0" dirty="0" err="1">
                <a:ln>
                  <a:noFill/>
                </a:ln>
                <a:solidFill>
                  <a:prstClr val="black"/>
                </a:solidFill>
                <a:uLnTx/>
                <a:uFillTx/>
                <a:latin typeface="Microsoft Sans Serif" panose="020B0604020202020204" pitchFamily="34" charset="0"/>
                <a:ea typeface="Microsoft Sans Serif" panose="020B0604020202020204" pitchFamily="34" charset="0"/>
                <a:cs typeface="Microsoft Sans Serif" panose="020B0604020202020204" pitchFamily="34" charset="0"/>
              </a:rPr>
              <a:t>Sperry’emu</a:t>
            </a:r>
            <a:r>
              <a:rPr kumimoji="0" lang="pl-PL" sz="1900" i="0" u="none" strike="noStrike" cap="none" normalizeH="0" baseline="0" noProof="0" dirty="0">
                <a:ln>
                  <a:noFill/>
                </a:ln>
                <a:solidFill>
                  <a:prstClr val="black"/>
                </a:solidFill>
                <a:uLnTx/>
                <a:uFillTx/>
                <a:latin typeface="Microsoft Sans Serif" panose="020B0604020202020204" pitchFamily="34" charset="0"/>
                <a:ea typeface="Microsoft Sans Serif" panose="020B0604020202020204" pitchFamily="34" charset="0"/>
                <a:cs typeface="Microsoft Sans Serif" panose="020B0604020202020204" pitchFamily="34" charset="0"/>
              </a:rPr>
              <a:t> opracować pierwszy poprawnie działający mechaniczny pilot automatyczny.</a:t>
            </a:r>
          </a:p>
        </p:txBody>
      </p:sp>
      <p:sp>
        <p:nvSpPr>
          <p:cNvPr id="8" name="TextBox 7">
            <a:extLst>
              <a:ext uri="{FF2B5EF4-FFF2-40B4-BE49-F238E27FC236}">
                <a16:creationId xmlns:a16="http://schemas.microsoft.com/office/drawing/2014/main" id="{6FF1C378-C93B-7624-4CD8-9AF81ED7AC5F}"/>
              </a:ext>
            </a:extLst>
          </p:cNvPr>
          <p:cNvSpPr txBox="1"/>
          <p:nvPr/>
        </p:nvSpPr>
        <p:spPr>
          <a:xfrm>
            <a:off x="2280146" y="8511731"/>
            <a:ext cx="57208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none" strike="noStrike" cap="none" normalizeH="0" baseline="0" noProof="0" dirty="0">
                <a:ln>
                  <a:noFill/>
                </a:ln>
                <a:solidFill>
                  <a:prstClr val="black"/>
                </a:solidFill>
                <a:uLnTx/>
                <a:uFillTx/>
                <a:latin typeface="Calibri"/>
                <a:ea typeface="+mn-ea"/>
                <a:cs typeface="+mn-cs"/>
              </a:rPr>
              <a:t>Rys. 9 Model łodzi sterowanej za pomocą teleautomatyki, wykonany przez Nikolę Teslę</a:t>
            </a:r>
          </a:p>
        </p:txBody>
      </p:sp>
      <p:sp>
        <p:nvSpPr>
          <p:cNvPr id="9" name="TextBox 8">
            <a:extLst>
              <a:ext uri="{FF2B5EF4-FFF2-40B4-BE49-F238E27FC236}">
                <a16:creationId xmlns:a16="http://schemas.microsoft.com/office/drawing/2014/main" id="{409388EA-3826-715E-45F8-B165087B5A4D}"/>
              </a:ext>
            </a:extLst>
          </p:cNvPr>
          <p:cNvSpPr txBox="1"/>
          <p:nvPr/>
        </p:nvSpPr>
        <p:spPr>
          <a:xfrm>
            <a:off x="10515600" y="8784103"/>
            <a:ext cx="4495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none" strike="noStrike" cap="none" normalizeH="0" baseline="0" noProof="0">
                <a:ln>
                  <a:noFill/>
                </a:ln>
                <a:solidFill>
                  <a:prstClr val="black"/>
                </a:solidFill>
                <a:uLnTx/>
                <a:uFillTx/>
                <a:latin typeface="Calibri"/>
                <a:ea typeface="+mn-ea"/>
                <a:cs typeface="+mn-cs"/>
              </a:rPr>
              <a:t>Rys. 10 Trójosiowy mechaniczny żyrokompas</a:t>
            </a:r>
          </a:p>
        </p:txBody>
      </p:sp>
      <p:pic>
        <p:nvPicPr>
          <p:cNvPr id="3074" name="Picture 2" descr="How a gyroscope guides a rocket – V2 Rocket History">
            <a:extLst>
              <a:ext uri="{FF2B5EF4-FFF2-40B4-BE49-F238E27FC236}">
                <a16:creationId xmlns:a16="http://schemas.microsoft.com/office/drawing/2014/main" id="{8542CF6D-9B83-A0DD-FCB3-B901E11FFD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3600" y="4530633"/>
            <a:ext cx="5720854" cy="41657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elautomatics - Open Tesla Research">
            <a:extLst>
              <a:ext uri="{FF2B5EF4-FFF2-40B4-BE49-F238E27FC236}">
                <a16:creationId xmlns:a16="http://schemas.microsoft.com/office/drawing/2014/main" id="{B273B95A-C12A-4E20-B8F8-5E5DA1BE2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146" y="4653966"/>
            <a:ext cx="5943600" cy="3688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56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725400" cy="800219"/>
          </a:xfrm>
          <a:prstGeom prst="rect">
            <a:avLst/>
          </a:prstGeom>
          <a:noFill/>
        </p:spPr>
        <p:txBody>
          <a:bodyPr wrap="square" rtlCol="0">
            <a:spAutoFit/>
          </a:bodyPr>
          <a:lstStyle/>
          <a:p>
            <a:r>
              <a:rPr lang="pl-PL" sz="46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Wprowadzenie do BSP i ich zastosowania</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pl-PL"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Definicja BSP</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14400" y="2757838"/>
            <a:ext cx="7543800" cy="4888839"/>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pl-PL" sz="2100" dirty="0">
                <a:solidFill>
                  <a:srgbClr val="212529"/>
                </a:solidFill>
                <a:latin typeface="Source Sans Pro" panose="020F0502020204030204" pitchFamily="34" charset="0"/>
              </a:rPr>
              <a:t>Według Federalnej Administracji Lotnictwa (FAA) bezzałogowy system powietrzny (BSP) to bezzałogowy statek powietrzny oraz wyposażenie niezbędne do bezpiecznego i wydajnego działania tego statku.</a:t>
            </a:r>
          </a:p>
          <a:p>
            <a:pPr marL="342900" indent="-342900">
              <a:lnSpc>
                <a:spcPct val="150000"/>
              </a:lnSpc>
              <a:buFont typeface="Arial" panose="020B0604020202020204" pitchFamily="34" charset="0"/>
              <a:buChar char="•"/>
              <a:defRPr/>
            </a:pPr>
            <a:r>
              <a:rPr lang="pl-PL" sz="2100" b="0" i="0" dirty="0">
                <a:solidFill>
                  <a:srgbClr val="212529"/>
                </a:solidFill>
                <a:latin typeface="Source Sans Pro" panose="020B0503030403020204" pitchFamily="34" charset="0"/>
              </a:rPr>
              <a:t>Bezzałogowy statek powietrzny stanowi zatem element BSP.</a:t>
            </a:r>
          </a:p>
          <a:p>
            <a:pPr marL="342900" indent="-342900">
              <a:lnSpc>
                <a:spcPct val="150000"/>
              </a:lnSpc>
              <a:buFont typeface="Arial" panose="020B0604020202020204" pitchFamily="34" charset="0"/>
              <a:buChar char="•"/>
              <a:defRPr/>
            </a:pPr>
            <a:r>
              <a:rPr lang="pl-PL" sz="2100" dirty="0">
                <a:solidFill>
                  <a:srgbClr val="212529"/>
                </a:solidFill>
                <a:latin typeface="Source Sans Pro" panose="020B0503030403020204" pitchFamily="34" charset="0"/>
                <a:ea typeface="Microsoft Sans Serif" panose="020B0604020202020204" pitchFamily="34" charset="0"/>
                <a:cs typeface="Microsoft Sans Serif" panose="020B0604020202020204" pitchFamily="34" charset="0"/>
              </a:rPr>
              <a:t>Wszystkie statki powietrzne eksploatowane bez możliwości bezpośredniej interwencji człowieka znajdującego się we wnętrzu statku lub na statku są klasyfikowane jako bezzałogowe statki powietrzne.</a:t>
            </a:r>
            <a:r>
              <a:rPr lang="pl-PL" sz="2100" b="0" i="0" dirty="0">
                <a:solidFill>
                  <a:srgbClr val="212529"/>
                </a:solidFill>
                <a:latin typeface="Source Sans Pro" panose="020B0503030403020204" pitchFamily="34" charset="0"/>
                <a:ea typeface="Microsoft Sans Serif" panose="020B0604020202020204" pitchFamily="34" charset="0"/>
                <a:cs typeface="Microsoft Sans Serif" panose="020B0604020202020204" pitchFamily="34" charset="0"/>
              </a:rPr>
              <a:t> (Public Law 112-95, </a:t>
            </a:r>
            <a:r>
              <a:rPr lang="pl-PL" sz="2100" b="0" i="0" dirty="0" err="1">
                <a:solidFill>
                  <a:srgbClr val="212529"/>
                </a:solidFill>
                <a:latin typeface="Source Sans Pro" panose="020B0503030403020204" pitchFamily="34" charset="0"/>
                <a:ea typeface="Microsoft Sans Serif" panose="020B0604020202020204" pitchFamily="34" charset="0"/>
                <a:cs typeface="Microsoft Sans Serif" panose="020B0604020202020204" pitchFamily="34" charset="0"/>
              </a:rPr>
              <a:t>Section</a:t>
            </a:r>
            <a:r>
              <a:rPr lang="pl-PL" sz="2100" b="0" i="0" dirty="0">
                <a:solidFill>
                  <a:srgbClr val="212529"/>
                </a:solidFill>
                <a:latin typeface="Source Sans Pro" panose="020B0503030403020204" pitchFamily="34" charset="0"/>
                <a:ea typeface="Microsoft Sans Serif" panose="020B0604020202020204" pitchFamily="34" charset="0"/>
                <a:cs typeface="Microsoft Sans Serif" panose="020B0604020202020204" pitchFamily="34" charset="0"/>
              </a:rPr>
              <a:t> 331(8)).</a:t>
            </a:r>
          </a:p>
        </p:txBody>
      </p:sp>
      <p:sp>
        <p:nvSpPr>
          <p:cNvPr id="7" name="TextBox 6">
            <a:extLst>
              <a:ext uri="{FF2B5EF4-FFF2-40B4-BE49-F238E27FC236}">
                <a16:creationId xmlns:a16="http://schemas.microsoft.com/office/drawing/2014/main" id="{CCB817C6-B857-E892-4A4C-0990AB235EEE}"/>
              </a:ext>
            </a:extLst>
          </p:cNvPr>
          <p:cNvSpPr txBox="1"/>
          <p:nvPr/>
        </p:nvSpPr>
        <p:spPr>
          <a:xfrm>
            <a:off x="9144000" y="7907581"/>
            <a:ext cx="7543800" cy="369332"/>
          </a:xfrm>
          <a:prstGeom prst="rect">
            <a:avLst/>
          </a:prstGeom>
          <a:noFill/>
        </p:spPr>
        <p:txBody>
          <a:bodyPr wrap="square" rtlCol="0">
            <a:spAutoFit/>
          </a:bodyPr>
          <a:lstStyle/>
          <a:p>
            <a:pPr algn="ctr"/>
            <a:r>
              <a:rPr lang="pl-PL"/>
              <a:t>Rys. 11 Platformy BSP: stałopłatowa CTOL* (po lewej) i wielowirnikowa VTOL** (po prawej)</a:t>
            </a:r>
          </a:p>
        </p:txBody>
      </p:sp>
      <p:pic>
        <p:nvPicPr>
          <p:cNvPr id="4098" name="Picture 2" descr="Unmanned Aircraft Systems - L2 Aviation">
            <a:extLst>
              <a:ext uri="{FF2B5EF4-FFF2-40B4-BE49-F238E27FC236}">
                <a16:creationId xmlns:a16="http://schemas.microsoft.com/office/drawing/2014/main" id="{649A04F8-0FEC-3B51-EAB9-84340648E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327" y="3009900"/>
            <a:ext cx="8209845" cy="4618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71BD2A-F4C0-1EF1-250C-6C93E55A4221}"/>
              </a:ext>
            </a:extLst>
          </p:cNvPr>
          <p:cNvSpPr txBox="1"/>
          <p:nvPr/>
        </p:nvSpPr>
        <p:spPr>
          <a:xfrm>
            <a:off x="1155700" y="8461579"/>
            <a:ext cx="5715000" cy="584775"/>
          </a:xfrm>
          <a:prstGeom prst="rect">
            <a:avLst/>
          </a:prstGeom>
          <a:noFill/>
        </p:spPr>
        <p:txBody>
          <a:bodyPr wrap="square" rtlCol="0">
            <a:spAutoFit/>
          </a:bodyPr>
          <a:lstStyle/>
          <a:p>
            <a:r>
              <a:rPr lang="pl-PL" sz="1600"/>
              <a:t>* konwencjonalny start i lądowanie</a:t>
            </a:r>
          </a:p>
          <a:p>
            <a:r>
              <a:rPr lang="pl-PL" sz="1600"/>
              <a:t>** pionowy start i lądowanie</a:t>
            </a:r>
          </a:p>
        </p:txBody>
      </p:sp>
    </p:spTree>
    <p:extLst>
      <p:ext uri="{BB962C8B-B14F-4D97-AF65-F5344CB8AC3E}">
        <p14:creationId xmlns:p14="http://schemas.microsoft.com/office/powerpoint/2010/main" val="2352049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573000" cy="800219"/>
          </a:xfrm>
          <a:prstGeom prst="rect">
            <a:avLst/>
          </a:prstGeom>
          <a:noFill/>
        </p:spPr>
        <p:txBody>
          <a:bodyPr wrap="square" rtlCol="0">
            <a:spAutoFit/>
          </a:bodyPr>
          <a:lstStyle/>
          <a:p>
            <a:r>
              <a:rPr lang="pl-PL" sz="46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Wprowadzenie do BSP i ich zastosowania</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Podstawowa technologia</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028700" y="2095500"/>
            <a:ext cx="16954500" cy="3631763"/>
          </a:xfrm>
          <a:prstGeom prst="rect">
            <a:avLst/>
          </a:prstGeom>
          <a:noFill/>
        </p:spPr>
        <p:txBody>
          <a:bodyPr wrap="square" rtlCol="0">
            <a:spAutoFit/>
          </a:bodyPr>
          <a:lstStyle/>
          <a:p>
            <a:pPr marL="342900" indent="-342900">
              <a:buFont typeface="Arial" panose="020B0604020202020204" pitchFamily="34" charset="0"/>
              <a:buChar char="•"/>
              <a:defRPr/>
            </a:pPr>
            <a:r>
              <a:rPr lang="pl-PL" sz="2300" dirty="0">
                <a:solidFill>
                  <a:srgbClr val="212529"/>
                </a:solidFill>
                <a:latin typeface="Source Sans Pro" panose="020F0502020204030204" pitchFamily="34" charset="0"/>
              </a:rPr>
              <a:t>Aby zrozumieć podstawy technologii BSP, trzeba posiadać podstawową wiedzę z zakresu sterowania pojazdami, stabilizacji i konstrukcji czujników.</a:t>
            </a:r>
          </a:p>
          <a:p>
            <a:pPr marL="342900" indent="-342900">
              <a:buFont typeface="Arial" panose="020B0604020202020204" pitchFamily="34" charset="0"/>
              <a:buChar char="•"/>
              <a:defRPr/>
            </a:pPr>
            <a:r>
              <a:rPr lang="pl-PL" sz="2300" dirty="0">
                <a:solidFill>
                  <a:srgbClr val="212529"/>
                </a:solidFill>
                <a:latin typeface="Source Sans Pro" panose="020F0502020204030204" pitchFamily="34" charset="0"/>
              </a:rPr>
              <a:t>Metody sterowania stosowane w BSP można ogólnie podzielić na:</a:t>
            </a:r>
          </a:p>
          <a:p>
            <a:pPr marL="800100" lvl="1" indent="-342900">
              <a:buFont typeface="Arial" panose="020B0604020202020204" pitchFamily="34" charset="0"/>
              <a:buChar char="•"/>
              <a:defRPr/>
            </a:pPr>
            <a:r>
              <a:rPr lang="pl-PL" sz="2300" b="1" i="0" dirty="0">
                <a:solidFill>
                  <a:srgbClr val="212529"/>
                </a:solidFill>
                <a:latin typeface="Source Sans Pro" panose="020F0502020204030204" pitchFamily="34" charset="0"/>
              </a:rPr>
              <a:t>Sterowanie manualne </a:t>
            </a:r>
            <a:r>
              <a:rPr lang="pl-PL" sz="2300" b="0" i="0" dirty="0">
                <a:solidFill>
                  <a:srgbClr val="212529"/>
                </a:solidFill>
                <a:latin typeface="Source Sans Pro" panose="020F0502020204030204" pitchFamily="34" charset="0"/>
              </a:rPr>
              <a:t>– wykwalifikowany pilot BSP może w precyzyjny i przewidywalny sposób manipulować trasą lotu BSP.</a:t>
            </a:r>
          </a:p>
          <a:p>
            <a:pPr marL="800100" lvl="1" indent="-342900">
              <a:buFont typeface="Arial" panose="020B0604020202020204" pitchFamily="34" charset="0"/>
              <a:buChar char="•"/>
              <a:defRPr/>
            </a:pPr>
            <a:r>
              <a:rPr lang="pl-PL" sz="2300" b="1" dirty="0">
                <a:solidFill>
                  <a:srgbClr val="212529"/>
                </a:solidFill>
                <a:latin typeface="Source Sans Pro" panose="020F0502020204030204" pitchFamily="34" charset="0"/>
              </a:rPr>
              <a:t>Sterowanie stabilizowane przez autopilota </a:t>
            </a:r>
            <a:r>
              <a:rPr lang="pl-PL" sz="2300" dirty="0">
                <a:solidFill>
                  <a:srgbClr val="212529"/>
                </a:solidFill>
                <a:latin typeface="Source Sans Pro" panose="020F0502020204030204" pitchFamily="34" charset="0"/>
              </a:rPr>
              <a:t>– pilot w precyzyjny sposób nadaje kierunek statkowi powietrznemu, natomiast autopilot na jego pokładzie odpowiada za stabilizację lotu. Poziom autonomiczności BSP jest zatem w tym przypadku większy.</a:t>
            </a:r>
          </a:p>
          <a:p>
            <a:pPr marL="800100" lvl="1" indent="-342900">
              <a:buFont typeface="Arial" panose="020B0604020202020204" pitchFamily="34" charset="0"/>
              <a:buChar char="•"/>
              <a:defRPr/>
            </a:pPr>
            <a:r>
              <a:rPr lang="pl-PL" sz="2300" b="1" dirty="0">
                <a:solidFill>
                  <a:srgbClr val="212529"/>
                </a:solidFill>
                <a:latin typeface="Source Sans Pro" panose="020F0502020204030204" pitchFamily="34" charset="0"/>
              </a:rPr>
              <a:t>Sterowanie automatyczne </a:t>
            </a:r>
            <a:r>
              <a:rPr lang="pl-PL" sz="2300" dirty="0">
                <a:solidFill>
                  <a:srgbClr val="212529"/>
                </a:solidFill>
                <a:latin typeface="Source Sans Pro" panose="020F0502020204030204" pitchFamily="34" charset="0"/>
              </a:rPr>
              <a:t>– w tym scenariuszu udział pilota jest najmniejszy. Planowanie misji odbywa się za pomocą oprogramowania jeszcze przed startem statku, a za sterowanie jest w całości odpowiedzialny program do kontroli naziemnej oraz pokładowy autopilot.</a:t>
            </a:r>
          </a:p>
          <a:p>
            <a:pPr marL="800100" lvl="1" indent="-342900">
              <a:buFont typeface="Arial" panose="020B0604020202020204" pitchFamily="34" charset="0"/>
              <a:buChar char="•"/>
              <a:defRPr/>
            </a:pPr>
            <a:endParaRPr lang="en-US" sz="2300" b="0" i="0" dirty="0">
              <a:solidFill>
                <a:srgbClr val="212529"/>
              </a:solidFill>
              <a:effectLst/>
              <a:latin typeface="Source Sans Pro" panose="020B0503030403020204" pitchFamily="34" charset="0"/>
            </a:endParaRPr>
          </a:p>
          <a:p>
            <a:pPr>
              <a:defRPr/>
            </a:pPr>
            <a:endParaRPr lang="es-ES" sz="23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5372100" y="8848634"/>
            <a:ext cx="7543800" cy="369332"/>
          </a:xfrm>
          <a:prstGeom prst="rect">
            <a:avLst/>
          </a:prstGeom>
          <a:noFill/>
        </p:spPr>
        <p:txBody>
          <a:bodyPr wrap="square" rtlCol="0">
            <a:spAutoFit/>
          </a:bodyPr>
          <a:lstStyle/>
          <a:p>
            <a:pPr algn="ctr"/>
            <a:r>
              <a:rPr lang="pl-PL"/>
              <a:t>Rys. 12 Różne poziomy autonomii BSP</a:t>
            </a:r>
          </a:p>
        </p:txBody>
      </p:sp>
      <p:pic>
        <p:nvPicPr>
          <p:cNvPr id="5122" name="Picture 2" descr="Levels of autonomy in UAVs. | Download Scientific Diagram">
            <a:extLst>
              <a:ext uri="{FF2B5EF4-FFF2-40B4-BE49-F238E27FC236}">
                <a16:creationId xmlns:a16="http://schemas.microsoft.com/office/drawing/2014/main" id="{FE90AB2D-CE65-EBB5-0346-961EABA79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422772"/>
            <a:ext cx="10515600" cy="346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209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20898</TotalTime>
  <Words>3123</Words>
  <Application>Microsoft Office PowerPoint</Application>
  <PresentationFormat>Niestandardowy</PresentationFormat>
  <Paragraphs>308</Paragraphs>
  <Slides>27</Slides>
  <Notes>0</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27</vt:i4>
      </vt:variant>
    </vt:vector>
  </HeadingPairs>
  <TitlesOfParts>
    <vt:vector size="35" baseType="lpstr">
      <vt:lpstr>Arial</vt:lpstr>
      <vt:lpstr>Calibri</vt:lpstr>
      <vt:lpstr>Calibri Light</vt:lpstr>
      <vt:lpstr>Century Gothic</vt:lpstr>
      <vt:lpstr>Microsoft Sans Serif</vt:lpstr>
      <vt:lpstr>Source Sans Pro</vt:lpstr>
      <vt:lpstr>Office Theme</vt:lpstr>
      <vt:lpstr>Diseño personalizado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Diseño sin nombre</dc:title>
  <dc:creator>Monia Coppola</dc:creator>
  <cp:keywords>DAE3Hts2lAc,BAEXurJiHZU</cp:keywords>
  <cp:lastModifiedBy>Marta Majdecka</cp:lastModifiedBy>
  <cp:revision>52</cp:revision>
  <dcterms:created xsi:type="dcterms:W3CDTF">2022-02-01T14:11:31Z</dcterms:created>
  <dcterms:modified xsi:type="dcterms:W3CDTF">2023-07-31T07:17:27Z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2022-02-01T00:00:00Z</vt:filetime>
  </property>
  <property fmtid="{D5CDD505-2E9C-101B-9397-08002B2CF9AE}" pid="3" name="Creator">
    <vt:lpwstr>Canva</vt:lpwstr>
  </property>
  <property fmtid="{D5CDD505-2E9C-101B-9397-08002B2CF9AE}" pid="4" name="LastSaved">
    <vt:filetime>2022-02-01T00:00:00Z</vt:filetime>
  </property>
</Properties>
</file>