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10287000" cx="18288000"/>
  <p:notesSz cx="18288000" cy="10287000"/>
  <p:embeddedFontLst>
    <p:embeddedFont>
      <p:font typeface="Helvetica Neue"/>
      <p:regular r:id="rId36"/>
      <p:bold r:id="rId37"/>
      <p:italic r:id="rId38"/>
      <p:boldItalic r:id="rId39"/>
    </p:embeddedFon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44" roundtripDataSignature="AMtx7mi2qWSdQou8kxVUbagl0OFKKFCO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4.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CenturyGothic-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HelveticaNeue-bold.fntdata"/><Relationship Id="rId14" Type="http://schemas.openxmlformats.org/officeDocument/2006/relationships/slide" Target="slides/slide8.xml"/><Relationship Id="rId36" Type="http://schemas.openxmlformats.org/officeDocument/2006/relationships/font" Target="fonts/HelveticaNeue-regular.fntdata"/><Relationship Id="rId17" Type="http://schemas.openxmlformats.org/officeDocument/2006/relationships/slide" Target="slides/slide11.xml"/><Relationship Id="rId39" Type="http://schemas.openxmlformats.org/officeDocument/2006/relationships/font" Target="fonts/HelveticaNeue-boldItalic.fntdata"/><Relationship Id="rId16" Type="http://schemas.openxmlformats.org/officeDocument/2006/relationships/slide" Target="slides/slide10.xml"/><Relationship Id="rId38" Type="http://schemas.openxmlformats.org/officeDocument/2006/relationships/font" Target="fonts/HelveticaNeue-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14" name="Google Shape;114;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45" name="Google Shape;245;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62" name="Google Shape;262;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73" name="Google Shape;273;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82" name="Google Shape;282;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91" name="Google Shape;291;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00" name="Google Shape;300;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15" name="Google Shape;315;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32" name="Google Shape;332;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41" name="Google Shape;341;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50" name="Google Shape;350;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25" name="Google Shape;125;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59" name="Google Shape;359;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68" name="Google Shape;368;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77" name="Google Shape;377;p2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86" name="Google Shape;386;p2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396" name="Google Shape;396;p2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405" name="Google Shape;405;p2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412" name="Google Shape;412;p2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419" name="Google Shape;419;p2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426" name="Google Shape;426;p2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433" name="Google Shape;433;p2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43" name="Google Shape;143;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62" name="Google Shape;162;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85" name="Google Shape;185;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198" name="Google Shape;198;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15" name="Google Shape;215;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26" name="Google Shape;226;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xmlns:a="http://schemas.openxmlformats.org/drawingml/2006/main" indent="0" lvl="0" marL="0" rtl="0" algn="l">
              <a:spcBef>
                <a:spcPts val="0"/>
              </a:spcBef>
              <a:spcAft>
                <a:spcPts val="0"/>
              </a:spcAft>
              <a:buNone/>
            </a:pPr>
            <a:r xmlns:a="http://schemas.openxmlformats.org/drawingml/2006/main">
              <a:t/>
            </a:r>
            <a:endParaRPr xmlns:a="http://schemas.openxmlformats.org/drawingml/2006/main"/>
          </a:p>
        </p:txBody>
      </p:sp>
      <p:sp>
        <p:nvSpPr>
          <p:cNvPr id="236" name="Google Shape;236;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0" name="Shape 10"/>
        <p:cNvGrpSpPr/>
        <p:nvPr/>
      </p:nvGrpSpPr>
      <p:grpSpPr>
        <a:xfrm>
          <a:off x="0" y="0"/>
          <a:ext cx="0" cy="0"/>
          <a:chOff x="0" y="0"/>
          <a:chExt cx="0" cy="0"/>
        </a:xfrm>
      </p:grpSpPr>
      <p:sp>
        <p:nvSpPr>
          <p:cNvPr id="11" name="Google Shape;11;p31"/>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700">
              <a:solidFill>
                <a:schemeClr val="dk1"/>
              </a:solidFill>
              <a:latin typeface="Calibri"/>
              <a:ea typeface="Calibri"/>
              <a:cs typeface="Calibri"/>
              <a:sym typeface="Calibri"/>
            </a:endParaRPr>
          </a:p>
        </p:txBody>
      </p:sp>
      <p:pic>
        <p:nvPicPr>
          <p:cNvPr id="12" name="Google Shape;12;p31"/>
          <p:cNvPicPr preferRelativeResize="0"/>
          <p:nvPr/>
        </p:nvPicPr>
        <p:blipFill rotWithShape="1">
          <a:blip r:embed="rId2">
            <a:alphaModFix/>
          </a:blip>
          <a:srcRect b="0" l="0" r="0" t="0"/>
          <a:stretch/>
        </p:blipFill>
        <p:spPr>
          <a:xfrm>
            <a:off x="1083860" y="9242612"/>
            <a:ext cx="3352800" cy="704088"/>
          </a:xfrm>
          <a:prstGeom prst="rect">
            <a:avLst/>
          </a:prstGeom>
          <a:noFill/>
          <a:ln>
            <a:noFill/>
          </a:ln>
        </p:spPr>
      </p:pic>
      <p:pic>
        <p:nvPicPr>
          <p:cNvPr id="13" name="Google Shape;13;p31"/>
          <p:cNvPicPr preferRelativeResize="0"/>
          <p:nvPr/>
        </p:nvPicPr>
        <p:blipFill rotWithShape="1">
          <a:blip r:embed="rId3">
            <a:alphaModFix/>
          </a:blip>
          <a:srcRect b="0" l="0" r="0" t="0"/>
          <a:stretch/>
        </p:blipFill>
        <p:spPr>
          <a:xfrm>
            <a:off x="14154296" y="647700"/>
            <a:ext cx="3295504" cy="6155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68" name="Shape 68"/>
        <p:cNvGrpSpPr/>
        <p:nvPr/>
      </p:nvGrpSpPr>
      <p:grpSpPr>
        <a:xfrm>
          <a:off x="0" y="0"/>
          <a:ext cx="0" cy="0"/>
          <a:chOff x="0" y="0"/>
          <a:chExt cx="0" cy="0"/>
        </a:xfrm>
      </p:grpSpPr>
      <p:sp>
        <p:nvSpPr>
          <p:cNvPr id="69" name="Google Shape;69;p41"/>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41"/>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41"/>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41"/>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3" name="Google Shape;73;p41"/>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41"/>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41"/>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41"/>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7" name="Shape 77"/>
        <p:cNvGrpSpPr/>
        <p:nvPr/>
      </p:nvGrpSpPr>
      <p:grpSpPr>
        <a:xfrm>
          <a:off x="0" y="0"/>
          <a:ext cx="0" cy="0"/>
          <a:chOff x="0" y="0"/>
          <a:chExt cx="0" cy="0"/>
        </a:xfrm>
      </p:grpSpPr>
      <p:sp>
        <p:nvSpPr>
          <p:cNvPr id="78" name="Google Shape;78;p42"/>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4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4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4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2" name="Shape 82"/>
        <p:cNvGrpSpPr/>
        <p:nvPr/>
      </p:nvGrpSpPr>
      <p:grpSpPr>
        <a:xfrm>
          <a:off x="0" y="0"/>
          <a:ext cx="0" cy="0"/>
          <a:chOff x="0" y="0"/>
          <a:chExt cx="0" cy="0"/>
        </a:xfrm>
      </p:grpSpPr>
      <p:sp>
        <p:nvSpPr>
          <p:cNvPr id="83" name="Google Shape;83;p4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4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6" name="Shape 86"/>
        <p:cNvGrpSpPr/>
        <p:nvPr/>
      </p:nvGrpSpPr>
      <p:grpSpPr>
        <a:xfrm>
          <a:off x="0" y="0"/>
          <a:ext cx="0" cy="0"/>
          <a:chOff x="0" y="0"/>
          <a:chExt cx="0" cy="0"/>
        </a:xfrm>
      </p:grpSpPr>
      <p:sp>
        <p:nvSpPr>
          <p:cNvPr id="87" name="Google Shape;87;p44"/>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4"/>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44"/>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0" name="Google Shape;90;p44"/>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44"/>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44"/>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3" name="Shape 93"/>
        <p:cNvGrpSpPr/>
        <p:nvPr/>
      </p:nvGrpSpPr>
      <p:grpSpPr>
        <a:xfrm>
          <a:off x="0" y="0"/>
          <a:ext cx="0" cy="0"/>
          <a:chOff x="0" y="0"/>
          <a:chExt cx="0" cy="0"/>
        </a:xfrm>
      </p:grpSpPr>
      <p:sp>
        <p:nvSpPr>
          <p:cNvPr id="94" name="Google Shape;94;p45"/>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45"/>
          <p:cNvSpPr/>
          <p:nvPr>
            <p:ph idx="2" type="pic"/>
          </p:nvPr>
        </p:nvSpPr>
        <p:spPr>
          <a:xfrm>
            <a:off x="7775575" y="1481138"/>
            <a:ext cx="9258300" cy="7310437"/>
          </a:xfrm>
          <a:prstGeom prst="rect">
            <a:avLst/>
          </a:prstGeom>
          <a:noFill/>
          <a:ln>
            <a:noFill/>
          </a:ln>
        </p:spPr>
      </p:sp>
      <p:sp>
        <p:nvSpPr>
          <p:cNvPr id="96" name="Google Shape;96;p45"/>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7" name="Google Shape;97;p4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4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4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00" name="Shape 100"/>
        <p:cNvGrpSpPr/>
        <p:nvPr/>
      </p:nvGrpSpPr>
      <p:grpSpPr>
        <a:xfrm>
          <a:off x="0" y="0"/>
          <a:ext cx="0" cy="0"/>
          <a:chOff x="0" y="0"/>
          <a:chExt cx="0" cy="0"/>
        </a:xfrm>
      </p:grpSpPr>
      <p:sp>
        <p:nvSpPr>
          <p:cNvPr id="101" name="Google Shape;101;p46"/>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46"/>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4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4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4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6" name="Shape 106"/>
        <p:cNvGrpSpPr/>
        <p:nvPr/>
      </p:nvGrpSpPr>
      <p:grpSpPr>
        <a:xfrm>
          <a:off x="0" y="0"/>
          <a:ext cx="0" cy="0"/>
          <a:chOff x="0" y="0"/>
          <a:chExt cx="0" cy="0"/>
        </a:xfrm>
      </p:grpSpPr>
      <p:sp>
        <p:nvSpPr>
          <p:cNvPr id="107" name="Google Shape;107;p47"/>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47"/>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4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4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4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32"/>
          <p:cNvSpPr txBox="1"/>
          <p:nvPr>
            <p:ph type="ctrTitle"/>
          </p:nvPr>
        </p:nvSpPr>
        <p:spPr>
          <a:xfrm>
            <a:off x="1371600" y="3188970"/>
            <a:ext cx="15544800" cy="21602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32"/>
          <p:cNvSpPr txBox="1"/>
          <p:nvPr>
            <p:ph idx="1" type="subTitle"/>
          </p:nvPr>
        </p:nvSpPr>
        <p:spPr>
          <a:xfrm>
            <a:off x="2743200" y="5760720"/>
            <a:ext cx="12801600" cy="257175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marR="0" rtl="0" algn="l">
              <a:spcBef>
                <a:spcPts val="0"/>
              </a:spcBef>
              <a:spcAft>
                <a:spcPts val="0"/>
              </a:spcAft>
              <a:buSzPts val="1400"/>
              <a:buNone/>
              <a:defRPr b="0" i="0" sz="1800" u="none" cap="none" strike="noStrike">
                <a:latin typeface="Calibri"/>
                <a:ea typeface="Calibri"/>
                <a:cs typeface="Calibri"/>
                <a:sym typeface="Calibri"/>
              </a:defRPr>
            </a:lvl2pPr>
            <a:lvl3pPr lvl="2" marR="0" rtl="0" algn="l">
              <a:spcBef>
                <a:spcPts val="0"/>
              </a:spcBef>
              <a:spcAft>
                <a:spcPts val="0"/>
              </a:spcAft>
              <a:buSzPts val="1400"/>
              <a:buNone/>
              <a:defRPr b="0" i="0" sz="1800" u="none" cap="none" strike="noStrike">
                <a:latin typeface="Calibri"/>
                <a:ea typeface="Calibri"/>
                <a:cs typeface="Calibri"/>
                <a:sym typeface="Calibri"/>
              </a:defRPr>
            </a:lvl3pPr>
            <a:lvl4pPr lvl="3" marR="0" rtl="0" algn="l">
              <a:spcBef>
                <a:spcPts val="0"/>
              </a:spcBef>
              <a:spcAft>
                <a:spcPts val="0"/>
              </a:spcAft>
              <a:buSzPts val="1400"/>
              <a:buNone/>
              <a:defRPr b="0" i="0" sz="1800" u="none" cap="none" strike="noStrike">
                <a:latin typeface="Calibri"/>
                <a:ea typeface="Calibri"/>
                <a:cs typeface="Calibri"/>
                <a:sym typeface="Calibri"/>
              </a:defRPr>
            </a:lvl4pPr>
            <a:lvl5pPr lvl="4" marR="0" rtl="0" algn="l">
              <a:spcBef>
                <a:spcPts val="0"/>
              </a:spcBef>
              <a:spcAft>
                <a:spcPts val="0"/>
              </a:spcAft>
              <a:buSzPts val="1400"/>
              <a:buNone/>
              <a:defRPr b="0" i="0" sz="1800" u="none" cap="none" strike="noStrike">
                <a:latin typeface="Calibri"/>
                <a:ea typeface="Calibri"/>
                <a:cs typeface="Calibri"/>
                <a:sym typeface="Calibri"/>
              </a:defRPr>
            </a:lvl5pPr>
            <a:lvl6pPr lvl="5" marR="0" rtl="0" algn="l">
              <a:spcBef>
                <a:spcPts val="0"/>
              </a:spcBef>
              <a:spcAft>
                <a:spcPts val="0"/>
              </a:spcAft>
              <a:buSzPts val="1400"/>
              <a:buNone/>
              <a:defRPr b="0" i="0" sz="1800" u="none" cap="none" strike="noStrike">
                <a:latin typeface="Calibri"/>
                <a:ea typeface="Calibri"/>
                <a:cs typeface="Calibri"/>
                <a:sym typeface="Calibri"/>
              </a:defRPr>
            </a:lvl6pPr>
            <a:lvl7pPr lvl="6" marR="0" rtl="0" algn="l">
              <a:spcBef>
                <a:spcPts val="0"/>
              </a:spcBef>
              <a:spcAft>
                <a:spcPts val="0"/>
              </a:spcAft>
              <a:buSzPts val="1400"/>
              <a:buNone/>
              <a:defRPr b="0" i="0" sz="1800" u="none" cap="none" strike="noStrike">
                <a:latin typeface="Calibri"/>
                <a:ea typeface="Calibri"/>
                <a:cs typeface="Calibri"/>
                <a:sym typeface="Calibri"/>
              </a:defRPr>
            </a:lvl7pPr>
            <a:lvl8pPr lvl="7" marR="0" rtl="0" algn="l">
              <a:spcBef>
                <a:spcPts val="0"/>
              </a:spcBef>
              <a:spcAft>
                <a:spcPts val="0"/>
              </a:spcAft>
              <a:buSzPts val="1400"/>
              <a:buNone/>
              <a:defRPr b="0" i="0" sz="1800" u="none" cap="none" strike="noStrike">
                <a:latin typeface="Calibri"/>
                <a:ea typeface="Calibri"/>
                <a:cs typeface="Calibri"/>
                <a:sym typeface="Calibri"/>
              </a:defRPr>
            </a:lvl8pPr>
            <a:lvl9pPr lvl="8"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7" name="Google Shape;17;p32"/>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32"/>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2"/>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3"/>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33"/>
          <p:cNvSpPr txBox="1"/>
          <p:nvPr>
            <p:ph idx="1" type="body"/>
          </p:nvPr>
        </p:nvSpPr>
        <p:spPr>
          <a:xfrm>
            <a:off x="914400" y="2366010"/>
            <a:ext cx="16459200" cy="67894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3" name="Google Shape;23;p33"/>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3"/>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3"/>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34"/>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34"/>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9" name="Google Shape;29;p34"/>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0" name="Google Shape;30;p34"/>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34"/>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34"/>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3" name="Shape 33"/>
        <p:cNvGrpSpPr/>
        <p:nvPr/>
      </p:nvGrpSpPr>
      <p:grpSpPr>
        <a:xfrm>
          <a:off x="0" y="0"/>
          <a:ext cx="0" cy="0"/>
          <a:chOff x="0" y="0"/>
          <a:chExt cx="0" cy="0"/>
        </a:xfrm>
      </p:grpSpPr>
      <p:sp>
        <p:nvSpPr>
          <p:cNvPr id="34" name="Google Shape;34;p35"/>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35"/>
          <p:cNvSpPr txBox="1"/>
          <p:nvPr>
            <p:ph idx="11" type="ftr"/>
          </p:nvPr>
        </p:nvSpPr>
        <p:spPr>
          <a:xfrm>
            <a:off x="6217920" y="9566910"/>
            <a:ext cx="5852160" cy="51435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35"/>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35"/>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3" name="Shape 43"/>
        <p:cNvGrpSpPr/>
        <p:nvPr/>
      </p:nvGrpSpPr>
      <p:grpSpPr>
        <a:xfrm>
          <a:off x="0" y="0"/>
          <a:ext cx="0" cy="0"/>
          <a:chOff x="0" y="0"/>
          <a:chExt cx="0" cy="0"/>
        </a:xfrm>
      </p:grpSpPr>
      <p:sp>
        <p:nvSpPr>
          <p:cNvPr id="44" name="Google Shape;44;p37"/>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37"/>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6" name="Google Shape;46;p3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9" name="Shape 49"/>
        <p:cNvGrpSpPr/>
        <p:nvPr/>
      </p:nvGrpSpPr>
      <p:grpSpPr>
        <a:xfrm>
          <a:off x="0" y="0"/>
          <a:ext cx="0" cy="0"/>
          <a:chOff x="0" y="0"/>
          <a:chExt cx="0" cy="0"/>
        </a:xfrm>
      </p:grpSpPr>
      <p:sp>
        <p:nvSpPr>
          <p:cNvPr id="50" name="Google Shape;50;p38"/>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38"/>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38"/>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38"/>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38"/>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5" name="Shape 55"/>
        <p:cNvGrpSpPr/>
        <p:nvPr/>
      </p:nvGrpSpPr>
      <p:grpSpPr>
        <a:xfrm>
          <a:off x="0" y="0"/>
          <a:ext cx="0" cy="0"/>
          <a:chOff x="0" y="0"/>
          <a:chExt cx="0" cy="0"/>
        </a:xfrm>
      </p:grpSpPr>
      <p:sp>
        <p:nvSpPr>
          <p:cNvPr id="56" name="Google Shape;56;p39"/>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39"/>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8" name="Google Shape;58;p3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3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3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1" name="Shape 61"/>
        <p:cNvGrpSpPr/>
        <p:nvPr/>
      </p:nvGrpSpPr>
      <p:grpSpPr>
        <a:xfrm>
          <a:off x="0" y="0"/>
          <a:ext cx="0" cy="0"/>
          <a:chOff x="0" y="0"/>
          <a:chExt cx="0" cy="0"/>
        </a:xfrm>
      </p:grpSpPr>
      <p:sp>
        <p:nvSpPr>
          <p:cNvPr id="62" name="Google Shape;62;p40"/>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40"/>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40"/>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4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4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4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theme" Target="../theme/theme1.xml"/><Relationship Id="rId12" Type="http://schemas.openxmlformats.org/officeDocument/2006/relationships/slideLayout" Target="../slideLayouts/slideLayout16.xml"/><Relationship Id="rId1" Type="http://schemas.openxmlformats.org/officeDocument/2006/relationships/image" Target="../media/image9.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0"/>
          <p:cNvSpPr/>
          <p:nvPr/>
        </p:nvSpPr>
        <p:spPr>
          <a:xfrm>
            <a:off x="0" y="906"/>
            <a:ext cx="342900" cy="10285730"/>
          </a:xfrm>
          <a:custGeom>
            <a:rect b="b" l="l" r="r" t="t"/>
            <a:pathLst>
              <a:path extrusionOk="0" h="10285730" w="342900">
                <a:moveTo>
                  <a:pt x="342899" y="10285232"/>
                </a:moveTo>
                <a:lnTo>
                  <a:pt x="0" y="10285232"/>
                </a:lnTo>
                <a:lnTo>
                  <a:pt x="0" y="0"/>
                </a:lnTo>
                <a:lnTo>
                  <a:pt x="342899" y="0"/>
                </a:lnTo>
                <a:lnTo>
                  <a:pt x="342899" y="10285232"/>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30"/>
          <p:cNvSpPr/>
          <p:nvPr/>
        </p:nvSpPr>
        <p:spPr>
          <a:xfrm>
            <a:off x="425823" y="18804"/>
            <a:ext cx="9525" cy="10249535"/>
          </a:xfrm>
          <a:custGeom>
            <a:rect b="b" l="l" r="r" t="t"/>
            <a:pathLst>
              <a:path extrusionOk="0" h="10249535" w="9525">
                <a:moveTo>
                  <a:pt x="9130" y="10249006"/>
                </a:moveTo>
                <a:lnTo>
                  <a:pt x="0" y="0"/>
                </a:lnTo>
              </a:path>
            </a:pathLst>
          </a:custGeom>
          <a:noFill/>
          <a:ln cap="flat" cmpd="sng" w="38100">
            <a:solidFill>
              <a:srgbClr val="74B13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30"/>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700">
              <a:solidFill>
                <a:schemeClr val="dk1"/>
              </a:solidFill>
              <a:latin typeface="Calibri"/>
              <a:ea typeface="Calibri"/>
              <a:cs typeface="Calibri"/>
              <a:sym typeface="Calibri"/>
            </a:endParaRPr>
          </a:p>
        </p:txBody>
      </p:sp>
      <p:pic>
        <p:nvPicPr>
          <p:cNvPr id="9" name="Google Shape;9;p30"/>
          <p:cNvPicPr preferRelativeResize="0"/>
          <p:nvPr/>
        </p:nvPicPr>
        <p:blipFill rotWithShape="1">
          <a:blip r:embed="rId1">
            <a:alphaModFix/>
          </a:blip>
          <a:srcRect b="0" l="0" r="0" t="0"/>
          <a:stretch/>
        </p:blipFill>
        <p:spPr>
          <a:xfrm>
            <a:off x="1083860" y="9242612"/>
            <a:ext cx="3352800" cy="7040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 name="Shape 38"/>
        <p:cNvGrpSpPr/>
        <p:nvPr/>
      </p:nvGrpSpPr>
      <p:grpSpPr>
        <a:xfrm>
          <a:off x="0" y="0"/>
          <a:ext cx="0" cy="0"/>
          <a:chOff x="0" y="0"/>
          <a:chExt cx="0" cy="0"/>
        </a:xfrm>
      </p:grpSpPr>
      <p:sp>
        <p:nvSpPr>
          <p:cNvPr id="39" name="Google Shape;39;p36"/>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70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700">
              <a:solidFill>
                <a:schemeClr val="dk1"/>
              </a:solidFill>
              <a:latin typeface="Calibri"/>
              <a:ea typeface="Calibri"/>
              <a:cs typeface="Calibri"/>
              <a:sym typeface="Calibri"/>
            </a:endParaRPr>
          </a:p>
        </p:txBody>
      </p:sp>
      <p:pic>
        <p:nvPicPr>
          <p:cNvPr id="40" name="Google Shape;40;p36"/>
          <p:cNvPicPr preferRelativeResize="0"/>
          <p:nvPr/>
        </p:nvPicPr>
        <p:blipFill rotWithShape="1">
          <a:blip r:embed="rId1">
            <a:alphaModFix/>
          </a:blip>
          <a:srcRect b="0" l="0" r="0" t="0"/>
          <a:stretch/>
        </p:blipFill>
        <p:spPr>
          <a:xfrm>
            <a:off x="1083860" y="9242612"/>
            <a:ext cx="3352800" cy="704088"/>
          </a:xfrm>
          <a:prstGeom prst="rect">
            <a:avLst/>
          </a:prstGeom>
          <a:noFill/>
          <a:ln>
            <a:noFill/>
          </a:ln>
        </p:spPr>
      </p:pic>
      <p:sp>
        <p:nvSpPr>
          <p:cNvPr id="41" name="Google Shape;41;p36"/>
          <p:cNvSpPr/>
          <p:nvPr/>
        </p:nvSpPr>
        <p:spPr>
          <a:xfrm>
            <a:off x="0" y="906"/>
            <a:ext cx="342900" cy="10285730"/>
          </a:xfrm>
          <a:custGeom>
            <a:rect b="b" l="l" r="r" t="t"/>
            <a:pathLst>
              <a:path extrusionOk="0" h="10285730" w="342900">
                <a:moveTo>
                  <a:pt x="342899" y="10285232"/>
                </a:moveTo>
                <a:lnTo>
                  <a:pt x="0" y="10285232"/>
                </a:lnTo>
                <a:lnTo>
                  <a:pt x="0" y="0"/>
                </a:lnTo>
                <a:lnTo>
                  <a:pt x="342899" y="0"/>
                </a:lnTo>
                <a:lnTo>
                  <a:pt x="342899" y="10285232"/>
                </a:lnTo>
                <a:close/>
              </a:path>
            </a:pathLst>
          </a:custGeom>
          <a:solidFill>
            <a:srgbClr val="74B13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36"/>
          <p:cNvSpPr/>
          <p:nvPr/>
        </p:nvSpPr>
        <p:spPr>
          <a:xfrm>
            <a:off x="425823" y="18804"/>
            <a:ext cx="9525" cy="10249535"/>
          </a:xfrm>
          <a:custGeom>
            <a:rect b="b" l="l" r="r" t="t"/>
            <a:pathLst>
              <a:path extrusionOk="0" h="10249535" w="9525">
                <a:moveTo>
                  <a:pt x="9130" y="10249006"/>
                </a:moveTo>
                <a:lnTo>
                  <a:pt x="0" y="0"/>
                </a:lnTo>
              </a:path>
            </a:pathLst>
          </a:custGeom>
          <a:noFill/>
          <a:ln cap="flat" cmpd="sng" w="38100">
            <a:solidFill>
              <a:srgbClr val="74B138"/>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45.jpg"/><Relationship Id="rId7" Type="http://schemas.openxmlformats.org/officeDocument/2006/relationships/image" Target="../media/image4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25.jp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jpg"/><Relationship Id="rId4" Type="http://schemas.openxmlformats.org/officeDocument/2006/relationships/image" Target="../media/image24.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1.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gif"/><Relationship Id="rId4" Type="http://schemas.openxmlformats.org/officeDocument/2006/relationships/image" Target="../media/image10.gif"/><Relationship Id="rId5" Type="http://schemas.openxmlformats.org/officeDocument/2006/relationships/image" Target="../media/image27.gif"/><Relationship Id="rId6" Type="http://schemas.openxmlformats.org/officeDocument/2006/relationships/image" Target="../media/image12.jpg"/><Relationship Id="rId7" Type="http://schemas.openxmlformats.org/officeDocument/2006/relationships/image" Target="../media/image4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1"/>
          <p:cNvSpPr/>
          <p:nvPr/>
        </p:nvSpPr>
        <p:spPr>
          <a:xfrm>
            <a:off x="0" y="630"/>
            <a:ext cx="638175" cy="10286365"/>
          </a:xfrm>
          <a:custGeom>
            <a:rect b="b" l="l" r="r" t="t"/>
            <a:pathLst>
              <a:path extrusionOk="0" h="10286365" w="638175">
                <a:moveTo>
                  <a:pt x="0" y="0"/>
                </a:moveTo>
                <a:lnTo>
                  <a:pt x="638175" y="0"/>
                </a:lnTo>
                <a:lnTo>
                  <a:pt x="638175" y="10286369"/>
                </a:lnTo>
                <a:lnTo>
                  <a:pt x="0" y="10286369"/>
                </a:lnTo>
                <a:lnTo>
                  <a:pt x="0" y="0"/>
                </a:lnTo>
                <a:close/>
              </a:path>
            </a:pathLst>
          </a:custGeom>
          <a:solidFill>
            <a:srgbClr val="74B138"/>
          </a:solidFill>
          <a:ln>
            <a:noFill/>
          </a:ln>
        </p:spPr>
        <p:txBody>
          <a:bodyPr anchorCtr="0" anchor="t" bIns="0" lIns="0" spcFirstLastPara="1" rIns="0" wrap="square" tIns="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1800">
              <a:solidFill>
                <a:schemeClr val="dk1"/>
              </a:solidFill>
              <a:latin typeface="Calibri"/>
              <a:ea typeface="Calibri"/>
              <a:cs typeface="Calibri"/>
              <a:sym typeface="Calibri"/>
            </a:endParaRPr>
          </a:p>
        </p:txBody>
      </p:sp>
      <p:sp>
        <p:nvSpPr>
          <p:cNvPr id="117" name="Google Shape;117;p1"/>
          <p:cNvSpPr/>
          <p:nvPr/>
        </p:nvSpPr>
        <p:spPr>
          <a:xfrm>
            <a:off x="771246" y="41306"/>
            <a:ext cx="85725" cy="10245725"/>
          </a:xfrm>
          <a:custGeom>
            <a:rect b="b" l="l" r="r" t="t"/>
            <a:pathLst>
              <a:path extrusionOk="0" h="10245725" w="85725">
                <a:moveTo>
                  <a:pt x="85195" y="10245692"/>
                </a:moveTo>
                <a:lnTo>
                  <a:pt x="9127" y="10245692"/>
                </a:lnTo>
                <a:lnTo>
                  <a:pt x="0" y="67"/>
                </a:lnTo>
                <a:lnTo>
                  <a:pt x="76067" y="0"/>
                </a:lnTo>
                <a:lnTo>
                  <a:pt x="85195" y="10245692"/>
                </a:lnTo>
                <a:close/>
              </a:path>
            </a:pathLst>
          </a:custGeom>
          <a:solidFill>
            <a:srgbClr val="74B138"/>
          </a:solidFill>
          <a:ln>
            <a:noFill/>
          </a:ln>
        </p:spPr>
        <p:txBody>
          <a:bodyPr anchorCtr="0" anchor="t" bIns="0" lIns="0" spcFirstLastPara="1" rIns="0" wrap="square" tIns="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1800">
              <a:solidFill>
                <a:schemeClr val="dk1"/>
              </a:solidFill>
              <a:latin typeface="Calibri"/>
              <a:ea typeface="Calibri"/>
              <a:cs typeface="Calibri"/>
              <a:sym typeface="Calibri"/>
            </a:endParaRPr>
          </a:p>
        </p:txBody>
      </p:sp>
      <p:sp>
        <p:nvSpPr>
          <p:cNvPr id="118" name="Google Shape;118;p1"/>
          <p:cNvSpPr txBox="1"/>
          <p:nvPr/>
        </p:nvSpPr>
        <p:spPr>
          <a:xfrm>
            <a:off x="3450125" y="6591300"/>
            <a:ext cx="11387750" cy="76944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75B239"/>
              </a:buClr>
              <a:buSzPts val="4400"/>
              <a:buFont typeface="Century Gothic"/>
              <a:buNone/>
            </a:pPr>
            <a:r xmlns:a="http://schemas.openxmlformats.org/drawingml/2006/main">
              <a:rPr b="1" lang="lv" sz="4400">
                <a:solidFill>
                  <a:srgbClr val="75B239"/>
                </a:solidFill>
                <a:latin typeface="Century Gothic"/>
                <a:ea typeface="Century Gothic"/>
                <a:cs typeface="Century Gothic"/>
                <a:sym typeface="Century Gothic"/>
              </a:rPr>
              <a:t>Ievads UAS tehnoloģijā un tās nākotnē</a:t>
            </a:r>
            <a:endParaRPr xmlns:a="http://schemas.openxmlformats.org/drawingml/2006/main" b="1" i="0" sz="4400" u="none" cap="none" strike="noStrike">
              <a:solidFill>
                <a:srgbClr val="75B239"/>
              </a:solidFill>
              <a:latin typeface="Century Gothic"/>
              <a:ea typeface="Century Gothic"/>
              <a:cs typeface="Century Gothic"/>
              <a:sym typeface="Century Gothic"/>
            </a:endParaRPr>
          </a:p>
        </p:txBody>
      </p:sp>
      <p:sp>
        <p:nvSpPr>
          <p:cNvPr id="119" name="Google Shape;119;p1"/>
          <p:cNvSpPr txBox="1"/>
          <p:nvPr/>
        </p:nvSpPr>
        <p:spPr>
          <a:xfrm>
            <a:off x="4436660" y="9242612"/>
            <a:ext cx="13013140" cy="615553"/>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just">
              <a:spcBef>
                <a:spcPts val="0"/>
              </a:spcBef>
              <a:spcAft>
                <a:spcPts val="0"/>
              </a:spcAft>
              <a:buNone/>
            </a:pPr>
            <a:r xmlns:a="http://schemas.openxmlformats.org/drawingml/2006/main">
              <a:rPr b="0" i="0" lang="lv" sz="1700" u="none" strike="noStrike">
                <a:solidFill>
                  <a:srgbClr val="000000"/>
                </a:solidFill>
                <a:latin typeface="Calibri"/>
                <a:ea typeface="Calibri"/>
                <a:cs typeface="Calibri"/>
                <a:sym typeface="Calibri"/>
              </a:rPr>
              <a:t>"Eiropas Komisijas atbalsts šīs publikācijas izveidei nenozīmē satura apstiprināšanu, kas atspoguļo tikai autoru uzskatus, un Komisija nevar būt atbildīga par jebkādu tajā ietvertās informācijas izmantošanu."</a:t>
            </a:r>
            <a:endParaRPr xmlns:a="http://schemas.openxmlformats.org/drawingml/2006/main" sz="1700">
              <a:solidFill>
                <a:schemeClr val="dk1"/>
              </a:solidFill>
              <a:latin typeface="Calibri"/>
              <a:ea typeface="Calibri"/>
              <a:cs typeface="Calibri"/>
              <a:sym typeface="Calibri"/>
            </a:endParaRPr>
          </a:p>
        </p:txBody>
      </p:sp>
      <p:pic>
        <p:nvPicPr>
          <p:cNvPr id="120" name="Google Shape;120;p1"/>
          <p:cNvPicPr preferRelativeResize="0"/>
          <p:nvPr/>
        </p:nvPicPr>
        <p:blipFill rotWithShape="1">
          <a:blip r:embed="rId3">
            <a:alphaModFix/>
          </a:blip>
          <a:srcRect b="0" l="0" r="0" t="0"/>
          <a:stretch/>
        </p:blipFill>
        <p:spPr>
          <a:xfrm>
            <a:off x="1083860" y="9242612"/>
            <a:ext cx="3352800" cy="704088"/>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2328251" y="2781300"/>
            <a:ext cx="13631498" cy="2546169"/>
          </a:xfrm>
          <a:prstGeom prst="rect">
            <a:avLst/>
          </a:prstGeom>
          <a:noFill/>
          <a:ln>
            <a:noFill/>
          </a:ln>
        </p:spPr>
      </p:pic>
      <p:sp>
        <p:nvSpPr>
          <p:cNvPr id="122" name="Google Shape;122;p1"/>
          <p:cNvSpPr txBox="1"/>
          <p:nvPr/>
        </p:nvSpPr>
        <p:spPr>
          <a:xfrm>
            <a:off x="4572000" y="7795224"/>
            <a:ext cx="9144000" cy="58477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12700" marR="0" rtl="0" algn="ctr">
              <a:lnSpc>
                <a:spcPct val="100000"/>
              </a:lnSpc>
              <a:spcBef>
                <a:spcPts val="0"/>
              </a:spcBef>
              <a:spcAft>
                <a:spcPts val="0"/>
              </a:spcAft>
              <a:buNone/>
            </a:pPr>
            <a:r xmlns:a="http://schemas.openxmlformats.org/drawingml/2006/main">
              <a:rPr b="1" lang="lv" sz="3200">
                <a:solidFill>
                  <a:schemeClr val="dk1"/>
                </a:solidFill>
                <a:latin typeface="Century Gothic"/>
                <a:ea typeface="Century Gothic"/>
                <a:cs typeface="Century Gothic"/>
                <a:sym typeface="Century Gothic"/>
              </a:rPr>
              <a:t>Partneris </a:t>
            </a:r>
            <a:r xmlns:a="http://schemas.openxmlformats.org/drawingml/2006/main">
              <a:rPr b="1" lang="lv" sz="3200">
                <a:solidFill>
                  <a:schemeClr val="dk1"/>
                </a:solidFill>
                <a:latin typeface="Helvetica Neue"/>
                <a:ea typeface="Helvetica Neue"/>
                <a:cs typeface="Helvetica Neue"/>
                <a:sym typeface="Helvetica Neue"/>
              </a:rPr>
              <a:t>: </a:t>
            </a:r>
            <a:r xmlns:a="http://schemas.openxmlformats.org/drawingml/2006/main">
              <a:rPr b="1" lang="lv" sz="3200">
                <a:solidFill>
                  <a:schemeClr val="dk1"/>
                </a:solidFill>
                <a:latin typeface="Century Gothic"/>
                <a:ea typeface="Century Gothic"/>
                <a:cs typeface="Century Gothic"/>
                <a:sym typeface="Century Gothic"/>
              </a:rPr>
              <a:t>DroneMasters akadēmija</a:t>
            </a:r>
            <a:endParaRPr xmlns:a="http://schemas.openxmlformats.org/drawingml/2006/main"/>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2. UAS ievads un lietojumprogrammas</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248" name="Google Shape;248;p10"/>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Lietderīgās kravas</a:t>
            </a:r>
            <a:endParaRPr xmlns:a="http://schemas.openxmlformats.org/drawingml/2006/main"/>
          </a:p>
        </p:txBody>
      </p:sp>
      <p:sp>
        <p:nvSpPr>
          <p:cNvPr id="249" name="Google Shape;249;p10"/>
          <p:cNvSpPr txBox="1"/>
          <p:nvPr/>
        </p:nvSpPr>
        <p:spPr>
          <a:xfrm>
            <a:off x="1028700" y="2095500"/>
            <a:ext cx="9715500" cy="7988982"/>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Kravnesība ir definēta kā kopējais svars, ko var pārvadāt bezpilota lidaparāts. Tas neietver pašas platformas svaru.</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Kravas veids var atšķirties atkarībā no platformas misijas mērķiem. Parasti tos izmanto datu, piemēram, attēlu, video, temperatūras, koordinātu utt., vākšanai.</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Tipiskās lietderīgās slodzes, ko izmanto UAV, ir:</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Elektrooptiskie attēlveidošanas sensori</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Redzamie RGB sensori</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IR (infrasarkanie) sensori</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LiDAR </a:t>
            </a:r>
            <a:r xmlns:a="http://schemas.openxmlformats.org/drawingml/2006/main">
              <a:rPr b="0" i="0" lang="lv" sz="2300" u="none" cap="none" strike="noStrike">
                <a:solidFill>
                  <a:srgbClr val="212529"/>
                </a:solidFill>
                <a:latin typeface="Arial"/>
                <a:ea typeface="Arial"/>
                <a:cs typeface="Arial"/>
                <a:sym typeface="Arial"/>
              </a:rPr>
              <a:t>(gaismas noteikšanas un diapazona) sensori</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SAR </a:t>
            </a:r>
            <a:r xmlns:a="http://schemas.openxmlformats.org/drawingml/2006/main">
              <a:rPr b="0" i="0" lang="lv" sz="2300" u="none" cap="none" strike="noStrike">
                <a:solidFill>
                  <a:srgbClr val="212529"/>
                </a:solidFill>
                <a:latin typeface="Arial"/>
                <a:ea typeface="Arial"/>
                <a:cs typeface="Arial"/>
                <a:sym typeface="Arial"/>
              </a:rPr>
              <a:t>(sintētiskās apertūras radars)</a:t>
            </a:r>
            <a:endParaRPr xmlns:a="http://schemas.openxmlformats.org/drawingml/2006/main"/>
          </a:p>
          <a:p>
            <a:pPr xmlns:a="http://schemas.openxmlformats.org/drawingml/2006/main" indent="0" lvl="1" marL="457200" marR="0" rtl="0" algn="l">
              <a:lnSpc>
                <a:spcPct val="150000"/>
              </a:lnSpc>
              <a:spcBef>
                <a:spcPts val="0"/>
              </a:spcBef>
              <a:spcAft>
                <a:spcPts val="0"/>
              </a:spcAft>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0" lvl="0" marL="0" marR="0" rtl="0" algn="l">
              <a:lnSpc>
                <a:spcPct val="150000"/>
              </a:lnSpc>
              <a:spcBef>
                <a:spcPts val="0"/>
              </a:spcBef>
              <a:spcAft>
                <a:spcPts val="0"/>
              </a:spcAft>
              <a:buNone/>
            </a:pPr>
            <a:r xmlns:a="http://schemas.openxmlformats.org/drawingml/2006/main">
              <a:t/>
            </a:r>
            <a:endParaRPr xmlns:a="http://schemas.openxmlformats.org/drawingml/2006/main" b="1" sz="2300">
              <a:solidFill>
                <a:schemeClr val="dk1"/>
              </a:solidFill>
              <a:latin typeface="Helvetica Neue"/>
              <a:ea typeface="Helvetica Neue"/>
              <a:cs typeface="Helvetica Neue"/>
              <a:sym typeface="Helvetica Neue"/>
            </a:endParaRPr>
          </a:p>
        </p:txBody>
      </p:sp>
      <p:pic>
        <p:nvPicPr>
          <p:cNvPr descr="Drone Gimbal Camera| optical zoom, thermal imaging, night vision Camera" id="250" name="Google Shape;250;p10"/>
          <p:cNvPicPr preferRelativeResize="0"/>
          <p:nvPr/>
        </p:nvPicPr>
        <p:blipFill rotWithShape="1">
          <a:blip r:embed="rId3">
            <a:alphaModFix/>
          </a:blip>
          <a:srcRect b="0" l="0" r="0" t="0"/>
          <a:stretch/>
        </p:blipFill>
        <p:spPr>
          <a:xfrm>
            <a:off x="11335586" y="1555142"/>
            <a:ext cx="3429000" cy="3429000"/>
          </a:xfrm>
          <a:prstGeom prst="rect">
            <a:avLst/>
          </a:prstGeom>
          <a:noFill/>
          <a:ln>
            <a:noFill/>
          </a:ln>
        </p:spPr>
      </p:pic>
      <p:pic>
        <p:nvPicPr>
          <p:cNvPr descr="DJI's new interchangeable-lens drone camera takes aim at filmmakers |  TechCrunch" id="251" name="Google Shape;251;p10"/>
          <p:cNvPicPr preferRelativeResize="0"/>
          <p:nvPr/>
        </p:nvPicPr>
        <p:blipFill rotWithShape="1">
          <a:blip r:embed="rId4">
            <a:alphaModFix/>
          </a:blip>
          <a:srcRect b="0" l="0" r="0" t="0"/>
          <a:stretch/>
        </p:blipFill>
        <p:spPr>
          <a:xfrm>
            <a:off x="14325600" y="3132560"/>
            <a:ext cx="4495800" cy="2528325"/>
          </a:xfrm>
          <a:prstGeom prst="rect">
            <a:avLst/>
          </a:prstGeom>
          <a:noFill/>
          <a:ln>
            <a:noFill/>
          </a:ln>
        </p:spPr>
      </p:pic>
      <p:pic>
        <p:nvPicPr>
          <p:cNvPr descr="FLIR Solutions for Unmanned Aerial Systems | Teledyne FLIR" id="252" name="Google Shape;252;p10"/>
          <p:cNvPicPr preferRelativeResize="0"/>
          <p:nvPr/>
        </p:nvPicPr>
        <p:blipFill rotWithShape="1">
          <a:blip r:embed="rId5">
            <a:alphaModFix/>
          </a:blip>
          <a:srcRect b="0" l="0" r="0" t="0"/>
          <a:stretch/>
        </p:blipFill>
        <p:spPr>
          <a:xfrm>
            <a:off x="7848600" y="4255466"/>
            <a:ext cx="3238500" cy="3373438"/>
          </a:xfrm>
          <a:prstGeom prst="rect">
            <a:avLst/>
          </a:prstGeom>
          <a:noFill/>
          <a:ln>
            <a:noFill/>
          </a:ln>
        </p:spPr>
      </p:pic>
      <p:pic>
        <p:nvPicPr>
          <p:cNvPr descr="DJI Zenmuse L1 LiDAR &amp; RGB Sensor for Matrice 300 RTK" id="253" name="Google Shape;253;p10"/>
          <p:cNvPicPr preferRelativeResize="0"/>
          <p:nvPr/>
        </p:nvPicPr>
        <p:blipFill rotWithShape="1">
          <a:blip r:embed="rId6">
            <a:alphaModFix/>
          </a:blip>
          <a:srcRect b="0" l="0" r="0" t="0"/>
          <a:stretch/>
        </p:blipFill>
        <p:spPr>
          <a:xfrm>
            <a:off x="10411667" y="5916785"/>
            <a:ext cx="3253533" cy="3253533"/>
          </a:xfrm>
          <a:prstGeom prst="rect">
            <a:avLst/>
          </a:prstGeom>
          <a:noFill/>
          <a:ln>
            <a:noFill/>
          </a:ln>
        </p:spPr>
      </p:pic>
      <p:sp>
        <p:nvSpPr>
          <p:cNvPr id="254" name="Google Shape;254;p10"/>
          <p:cNvSpPr txBox="1"/>
          <p:nvPr/>
        </p:nvSpPr>
        <p:spPr>
          <a:xfrm>
            <a:off x="10659311" y="4438760"/>
            <a:ext cx="478155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13. att. Elektrooptiskais attēlveidošanas sensors</a:t>
            </a:r>
            <a:endParaRPr xmlns:a="http://schemas.openxmlformats.org/drawingml/2006/main"/>
          </a:p>
        </p:txBody>
      </p:sp>
      <p:pic>
        <p:nvPicPr>
          <p:cNvPr descr="Leonardo to provide PicoSAR AESA radar for French Army's Patroller UAVs –  Atlantic Organization for Security (AOS)" id="255" name="Google Shape;255;p10"/>
          <p:cNvPicPr preferRelativeResize="0"/>
          <p:nvPr/>
        </p:nvPicPr>
        <p:blipFill rotWithShape="1">
          <a:blip r:embed="rId7">
            <a:alphaModFix/>
          </a:blip>
          <a:srcRect b="0" l="0" r="0" t="0"/>
          <a:stretch/>
        </p:blipFill>
        <p:spPr>
          <a:xfrm>
            <a:off x="14020800" y="6186139"/>
            <a:ext cx="3667125" cy="2448655"/>
          </a:xfrm>
          <a:prstGeom prst="rect">
            <a:avLst/>
          </a:prstGeom>
          <a:noFill/>
          <a:ln>
            <a:noFill/>
          </a:ln>
        </p:spPr>
      </p:pic>
      <p:sp>
        <p:nvSpPr>
          <p:cNvPr id="256" name="Google Shape;256;p10"/>
          <p:cNvSpPr txBox="1"/>
          <p:nvPr/>
        </p:nvSpPr>
        <p:spPr>
          <a:xfrm>
            <a:off x="13868400" y="5374410"/>
            <a:ext cx="478155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14. att. Redzamais RGB sensors</a:t>
            </a:r>
            <a:endParaRPr xmlns:a="http://schemas.openxmlformats.org/drawingml/2006/main"/>
          </a:p>
        </p:txBody>
      </p:sp>
      <p:sp>
        <p:nvSpPr>
          <p:cNvPr id="257" name="Google Shape;257;p10"/>
          <p:cNvSpPr txBox="1"/>
          <p:nvPr/>
        </p:nvSpPr>
        <p:spPr>
          <a:xfrm>
            <a:off x="6670675" y="6959442"/>
            <a:ext cx="478155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15. att. IS sensors</a:t>
            </a:r>
            <a:endParaRPr xmlns:a="http://schemas.openxmlformats.org/drawingml/2006/main"/>
          </a:p>
        </p:txBody>
      </p:sp>
      <p:sp>
        <p:nvSpPr>
          <p:cNvPr id="258" name="Google Shape;258;p10"/>
          <p:cNvSpPr txBox="1"/>
          <p:nvPr/>
        </p:nvSpPr>
        <p:spPr>
          <a:xfrm>
            <a:off x="9467850" y="8689853"/>
            <a:ext cx="478155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16. att. LiDAR sensors</a:t>
            </a:r>
            <a:endParaRPr xmlns:a="http://schemas.openxmlformats.org/drawingml/2006/main"/>
          </a:p>
        </p:txBody>
      </p:sp>
      <p:sp>
        <p:nvSpPr>
          <p:cNvPr id="259" name="Google Shape;259;p10"/>
          <p:cNvSpPr txBox="1"/>
          <p:nvPr/>
        </p:nvSpPr>
        <p:spPr>
          <a:xfrm>
            <a:off x="13583486" y="8634794"/>
            <a:ext cx="478155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17. att. SAR sensors</a:t>
            </a:r>
            <a:endParaRPr xmlns:a="http://schemas.openxmlformats.org/drawingml/2006/main"/>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1"/>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2. UAS ievads un lietojumprogrammas</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265" name="Google Shape;265;p11"/>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UAS programmatūra</a:t>
            </a:r>
            <a:endParaRPr xmlns:a="http://schemas.openxmlformats.org/drawingml/2006/main"/>
          </a:p>
        </p:txBody>
      </p:sp>
      <p:sp>
        <p:nvSpPr>
          <p:cNvPr id="266" name="Google Shape;266;p11"/>
          <p:cNvSpPr txBox="1"/>
          <p:nvPr/>
        </p:nvSpPr>
        <p:spPr>
          <a:xfrm>
            <a:off x="990600" y="2012435"/>
            <a:ext cx="7543800" cy="10643555"/>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Programmatūra ir jebkuras UAS sistēmas galvenā sastāvdaļa neatkarīgi no UAV autonomijas līmeņa.</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Borta autopilots, datu apstrāde uz zemes un daudzas citas funkcijas mūsdienās tiek veiktas ar programmatūras palīdzību.</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Tipiska programmatūra, kas šodien ir komerciāli pieejama, ir:</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UAS flotes pārvaldības programmatūra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Autopilota programmatūra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Sensoru datu līdzekļu pārvaldība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Analītiskās fotogrammetrijas programmatūra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Izmaiņu noteikšana un mašīnmācīšanās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Datorredzes programmatūra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Autonomā lidojuma trajektorijas plānošanas programmatūra</a:t>
            </a:r>
            <a:endParaRPr xmlns:a="http://schemas.openxmlformats.org/drawingml/2006/main"/>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a:solidFill>
                <a:srgbClr val="212529"/>
              </a:solidFill>
              <a:latin typeface="Arial"/>
              <a:ea typeface="Arial"/>
              <a:cs typeface="Arial"/>
              <a:sym typeface="Arial"/>
            </a:endParaRPr>
          </a:p>
          <a:p>
            <a:pPr xmlns:a="http://schemas.openxmlformats.org/drawingml/2006/main" indent="0" lvl="0" marL="0" marR="0" rtl="0" algn="l">
              <a:lnSpc>
                <a:spcPct val="150000"/>
              </a:lnSpc>
              <a:spcBef>
                <a:spcPts val="0"/>
              </a:spcBef>
              <a:spcAft>
                <a:spcPts val="0"/>
              </a:spcAft>
              <a:buNone/>
            </a:pPr>
            <a:r xmlns:a="http://schemas.openxmlformats.org/drawingml/2006/main">
              <a:t/>
            </a:r>
            <a:endParaRPr xmlns:a="http://schemas.openxmlformats.org/drawingml/2006/main" b="1" sz="2300">
              <a:solidFill>
                <a:schemeClr val="dk1"/>
              </a:solidFill>
              <a:latin typeface="Helvetica Neue"/>
              <a:ea typeface="Helvetica Neue"/>
              <a:cs typeface="Helvetica Neue"/>
              <a:sym typeface="Helvetica Neue"/>
            </a:endParaRPr>
          </a:p>
        </p:txBody>
      </p:sp>
      <p:sp>
        <p:nvSpPr>
          <p:cNvPr id="267" name="Google Shape;267;p11"/>
          <p:cNvSpPr txBox="1"/>
          <p:nvPr/>
        </p:nvSpPr>
        <p:spPr>
          <a:xfrm>
            <a:off x="14012111" y="3086100"/>
            <a:ext cx="4038600"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18. att. UAV lidojuma trajektorijas plānošana lietotāja interfeiss</a:t>
            </a:r>
            <a:endParaRPr xmlns:a="http://schemas.openxmlformats.org/drawingml/2006/main"/>
          </a:p>
        </p:txBody>
      </p:sp>
      <p:pic>
        <p:nvPicPr>
          <p:cNvPr descr="DroneShield launches DroneOptID camera-based drone tracking software -  Unmanned airspace" id="268" name="Google Shape;268;p11"/>
          <p:cNvPicPr preferRelativeResize="0"/>
          <p:nvPr/>
        </p:nvPicPr>
        <p:blipFill rotWithShape="1">
          <a:blip r:embed="rId3">
            <a:alphaModFix/>
          </a:blip>
          <a:srcRect b="0" l="0" r="0" t="0"/>
          <a:stretch/>
        </p:blipFill>
        <p:spPr>
          <a:xfrm>
            <a:off x="8487611" y="1692665"/>
            <a:ext cx="5695950" cy="3279020"/>
          </a:xfrm>
          <a:prstGeom prst="rect">
            <a:avLst/>
          </a:prstGeom>
          <a:noFill/>
          <a:ln>
            <a:noFill/>
          </a:ln>
        </p:spPr>
      </p:pic>
      <p:pic>
        <p:nvPicPr>
          <p:cNvPr descr="テラドローン、 ドローン専用画像処理ソフト「Terra Mapper」β版をリリース 〜自動航行から地形解析までを一つのWebアプリで〜 |  テラドローン株式会社｜terradrone japan" id="269" name="Google Shape;269;p11"/>
          <p:cNvPicPr preferRelativeResize="0"/>
          <p:nvPr/>
        </p:nvPicPr>
        <p:blipFill rotWithShape="1">
          <a:blip r:embed="rId4">
            <a:alphaModFix/>
          </a:blip>
          <a:srcRect b="0" l="0" r="0" t="0"/>
          <a:stretch/>
        </p:blipFill>
        <p:spPr>
          <a:xfrm>
            <a:off x="12420600" y="5359699"/>
            <a:ext cx="5196828" cy="3450835"/>
          </a:xfrm>
          <a:prstGeom prst="rect">
            <a:avLst/>
          </a:prstGeom>
          <a:noFill/>
          <a:ln>
            <a:noFill/>
          </a:ln>
        </p:spPr>
      </p:pic>
      <p:sp>
        <p:nvSpPr>
          <p:cNvPr id="270" name="Google Shape;270;p11"/>
          <p:cNvSpPr txBox="1"/>
          <p:nvPr/>
        </p:nvSpPr>
        <p:spPr>
          <a:xfrm>
            <a:off x="8763000" y="6761950"/>
            <a:ext cx="3105986"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19. att. 3D datu renderēšanas lietojumprogramma</a:t>
            </a:r>
            <a:endParaRPr xmlns:a="http://schemas.openxmlformats.org/drawingml/2006/main"/>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2"/>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2. UAS ievads un lietojumprogrammas</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276" name="Google Shape;276;p12"/>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Komerciāls pieteikums</a:t>
            </a:r>
            <a:endParaRPr xmlns:a="http://schemas.openxmlformats.org/drawingml/2006/main"/>
          </a:p>
        </p:txBody>
      </p:sp>
      <p:sp>
        <p:nvSpPr>
          <p:cNvPr id="277" name="Google Shape;277;p12"/>
          <p:cNvSpPr txBox="1"/>
          <p:nvPr/>
        </p:nvSpPr>
        <p:spPr>
          <a:xfrm>
            <a:off x="914400" y="1995847"/>
            <a:ext cx="10896600" cy="114210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Mūsdienās bezpilota lidaparātus/UAV izmanto visdažādākajos komerciālos lietojumos, sākot no atpūtas līdz lauksaimniecībai un pilsētu plānošanai.</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Tā plašās pielāgošanas straujo uzplaukumu var saistīt ar UAS aparatūras un programmatūras zemajām izmaksām un pieejamību kā komerciāli </a:t>
            </a:r>
            <a:r xmlns:a="http://schemas.openxmlformats.org/drawingml/2006/main">
              <a:rPr lang="lv" sz="2300">
                <a:solidFill>
                  <a:srgbClr val="212529"/>
                </a:solidFill>
              </a:rPr>
              <a:t>pieejamus </a:t>
            </a:r>
            <a:r xmlns:a="http://schemas.openxmlformats.org/drawingml/2006/main">
              <a:rPr lang="lv" sz="2300">
                <a:solidFill>
                  <a:srgbClr val="212529"/>
                </a:solidFill>
                <a:latin typeface="Arial"/>
                <a:ea typeface="Arial"/>
                <a:cs typeface="Arial"/>
                <a:sym typeface="Arial"/>
              </a:rPr>
              <a:t>gatavus (COTS) komponentus.</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Atvērtā pirmkoda izstrādes projekti, piemēram, DroneCode Foundation, kas noveda pie PX4, MAVLink utt. izstrādes, sniedza cilvēkiem iespēju veidot sistēmas pēc pasūtījuma.</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Tipiski komerciāli lietojumi, kas mūsdienās ir ļoti izplatīti, ir:</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Būvinspekcija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Gaisa kuģu pārbaude</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Nafta, gāze, elektropārvades līnijas, spēkstaciju pārbaude</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Publiskās infrastruktūras (tiltu, dambju, ceļu uc) pārbaude</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Kartēšana/uzmērīšana no gaisa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Precīzā lauksaimniecība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Filmu veidošana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Mārketings un gaismas šovi</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Ziņu ziņošana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Meteoroloģija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Kravu piegāde</a:t>
            </a:r>
            <a:endParaRPr xmlns:a="http://schemas.openxmlformats.org/drawingml/2006/main"/>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a:solidFill>
                <a:srgbClr val="212529"/>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1" sz="2300">
              <a:solidFill>
                <a:schemeClr val="dk1"/>
              </a:solidFill>
              <a:latin typeface="Helvetica Neue"/>
              <a:ea typeface="Helvetica Neue"/>
              <a:cs typeface="Helvetica Neue"/>
              <a:sym typeface="Helvetica Neue"/>
            </a:endParaRPr>
          </a:p>
        </p:txBody>
      </p:sp>
      <p:sp>
        <p:nvSpPr>
          <p:cNvPr id="278" name="Google Shape;278;p12"/>
          <p:cNvSpPr txBox="1"/>
          <p:nvPr/>
        </p:nvSpPr>
        <p:spPr>
          <a:xfrm>
            <a:off x="12420600" y="3509207"/>
            <a:ext cx="4038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20. att. UAS komerciālās lietošanas gadījumi</a:t>
            </a:r>
            <a:endParaRPr xmlns:a="http://schemas.openxmlformats.org/drawingml/2006/main"/>
          </a:p>
        </p:txBody>
      </p:sp>
      <p:pic>
        <p:nvPicPr>
          <p:cNvPr descr="Application of UAVs in various fields as discussed in [2]. | Download  Scientific Diagram" id="279" name="Google Shape;279;p12"/>
          <p:cNvPicPr preferRelativeResize="0"/>
          <p:nvPr/>
        </p:nvPicPr>
        <p:blipFill rotWithShape="1">
          <a:blip r:embed="rId3">
            <a:alphaModFix/>
          </a:blip>
          <a:srcRect b="0" l="0" r="0" t="0"/>
          <a:stretch/>
        </p:blipFill>
        <p:spPr>
          <a:xfrm>
            <a:off x="11430000" y="4610100"/>
            <a:ext cx="6253163" cy="4293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3"/>
          <p:cNvPicPr preferRelativeResize="0"/>
          <p:nvPr/>
        </p:nvPicPr>
        <p:blipFill rotWithShape="1">
          <a:blip r:embed="rId3">
            <a:alphaModFix/>
          </a:blip>
          <a:srcRect b="0" l="0" r="0" t="0"/>
          <a:stretch/>
        </p:blipFill>
        <p:spPr>
          <a:xfrm>
            <a:off x="7093786" y="1362793"/>
            <a:ext cx="10013114" cy="7297692"/>
          </a:xfrm>
          <a:prstGeom prst="rect">
            <a:avLst/>
          </a:prstGeom>
          <a:noFill/>
          <a:ln>
            <a:noFill/>
          </a:ln>
        </p:spPr>
      </p:pic>
      <p:sp>
        <p:nvSpPr>
          <p:cNvPr id="285" name="Google Shape;285;p13"/>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3. UAS “Sistēma”.</a:t>
            </a:r>
            <a:endParaRPr xmlns:a="http://schemas.openxmlformats.org/drawingml/2006/main"/>
          </a:p>
        </p:txBody>
      </p:sp>
      <p:sp>
        <p:nvSpPr>
          <p:cNvPr id="286" name="Google Shape;286;p13"/>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Pamatelementi</a:t>
            </a:r>
            <a:endParaRPr xmlns:a="http://schemas.openxmlformats.org/drawingml/2006/main"/>
          </a:p>
        </p:txBody>
      </p:sp>
      <p:sp>
        <p:nvSpPr>
          <p:cNvPr id="287" name="Google Shape;287;p13"/>
          <p:cNvSpPr txBox="1"/>
          <p:nvPr/>
        </p:nvSpPr>
        <p:spPr>
          <a:xfrm>
            <a:off x="990600" y="2081909"/>
            <a:ext cx="6103186" cy="12767213"/>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UAS sastāv no mijiedarbīgu vai savstarpēji saistītu elementu grupas, kas darbojas koordinēti, lai īstenotu lietotāja/operatora/klienta mērķus/misiju.</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Lielākā daļa UAS sastāv no:</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UAV/Attāli pilotēta platforma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Cilvēka pilots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Lietderīgā slodze</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Vadības elementi</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Datu saites komunikācijas elements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Palaišanas un atkopšanas elements </a:t>
            </a:r>
            <a:r xmlns:a="http://schemas.openxmlformats.org/drawingml/2006/main">
              <a:rPr b="0" i="0" lang="lv" sz="2300" u="none" cap="none" strike="noStrike">
                <a:solidFill>
                  <a:srgbClr val="212529"/>
                </a:solidFill>
                <a:latin typeface="Arial"/>
                <a:ea typeface="Arial"/>
                <a:cs typeface="Arial"/>
                <a:sym typeface="Arial"/>
              </a:rPr>
              <a:t>(dažās specializētās sistēmās)</a:t>
            </a:r>
            <a:endParaRPr xmlns:a="http://schemas.openxmlformats.org/drawingml/2006/main"/>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a:solidFill>
                <a:srgbClr val="212529"/>
              </a:solidFill>
              <a:latin typeface="Arial"/>
              <a:ea typeface="Arial"/>
              <a:cs typeface="Arial"/>
              <a:sym typeface="Arial"/>
            </a:endParaRPr>
          </a:p>
          <a:p>
            <a:pPr xmlns:a="http://schemas.openxmlformats.org/drawingml/2006/main" indent="0" lvl="0" marL="0" marR="0" rtl="0" algn="l">
              <a:lnSpc>
                <a:spcPct val="150000"/>
              </a:lnSpc>
              <a:spcBef>
                <a:spcPts val="0"/>
              </a:spcBef>
              <a:spcAft>
                <a:spcPts val="0"/>
              </a:spcAft>
              <a:buNone/>
            </a:pPr>
            <a:r xmlns:a="http://schemas.openxmlformats.org/drawingml/2006/main">
              <a:t/>
            </a:r>
            <a:endParaRPr xmlns:a="http://schemas.openxmlformats.org/drawingml/2006/main" b="1" sz="2300">
              <a:solidFill>
                <a:schemeClr val="dk1"/>
              </a:solidFill>
              <a:latin typeface="Helvetica Neue"/>
              <a:ea typeface="Helvetica Neue"/>
              <a:cs typeface="Helvetica Neue"/>
              <a:sym typeface="Helvetica Neue"/>
            </a:endParaRPr>
          </a:p>
        </p:txBody>
      </p:sp>
      <p:sp>
        <p:nvSpPr>
          <p:cNvPr id="288" name="Google Shape;288;p13"/>
          <p:cNvSpPr txBox="1"/>
          <p:nvPr/>
        </p:nvSpPr>
        <p:spPr>
          <a:xfrm>
            <a:off x="10081043" y="8660485"/>
            <a:ext cx="4038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21. att. UAS pamatelementi</a:t>
            </a:r>
            <a:endParaRPr xmlns:a="http://schemas.openxmlformats.org/drawingml/2006/main"/>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4"/>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3. UAS “Sistēma”.</a:t>
            </a:r>
            <a:endParaRPr xmlns:a="http://schemas.openxmlformats.org/drawingml/2006/main"/>
          </a:p>
        </p:txBody>
      </p:sp>
      <p:sp>
        <p:nvSpPr>
          <p:cNvPr id="294" name="Google Shape;294;p14"/>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Platformu veidi</a:t>
            </a:r>
            <a:endParaRPr xmlns:a="http://schemas.openxmlformats.org/drawingml/2006/main"/>
          </a:p>
        </p:txBody>
      </p:sp>
      <p:sp>
        <p:nvSpPr>
          <p:cNvPr id="295" name="Google Shape;295;p14"/>
          <p:cNvSpPr txBox="1"/>
          <p:nvPr/>
        </p:nvSpPr>
        <p:spPr>
          <a:xfrm>
            <a:off x="990600" y="2081909"/>
            <a:ext cx="16687800" cy="2923877"/>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UAV jeb tālvadības transportlīdzekļi (RPV) ir plaši klasificēti dažādās kategorijās, pamatojoties uz to svaru un veiktspējas klasi.</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Noteikumi par svara klasi un veiktspēju dažādās valstīs var atšķirties. Bet kopumā tās tiek diferencētas kā mazas UAS (sUAS), kas ir mazākas par 55 mārciņām vai lielākas UAS, kas ir 55 mārciņas vai vairāk.</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UAS platformas tiek klasificētas arī pēc to lidojuma īpašībām. Piemēram:</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Fiksēts spārns (parastā pacelšanās un nosēšanās CTOL)</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Vertikālā pacelšanās un nosēšanās (VTOL)</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Hibrīda platformas (var gan CTOL, gan VTOL)</a:t>
            </a:r>
            <a:endParaRPr xmlns:a="http://schemas.openxmlformats.org/drawingml/2006/main"/>
          </a:p>
        </p:txBody>
      </p:sp>
      <p:sp>
        <p:nvSpPr>
          <p:cNvPr id="296" name="Google Shape;296;p14"/>
          <p:cNvSpPr txBox="1"/>
          <p:nvPr/>
        </p:nvSpPr>
        <p:spPr>
          <a:xfrm>
            <a:off x="6820300" y="8721511"/>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22. att. UAS klasifikācija (ASV Aizsardzības departaments — DOD)</a:t>
            </a:r>
            <a:endParaRPr xmlns:a="http://schemas.openxmlformats.org/drawingml/2006/main"/>
          </a:p>
        </p:txBody>
      </p:sp>
      <p:pic>
        <p:nvPicPr>
          <p:cNvPr id="297" name="Google Shape;297;p14"/>
          <p:cNvPicPr preferRelativeResize="0"/>
          <p:nvPr/>
        </p:nvPicPr>
        <p:blipFill rotWithShape="1">
          <a:blip r:embed="rId3">
            <a:alphaModFix/>
          </a:blip>
          <a:srcRect b="0" l="0" r="0" t="0"/>
          <a:stretch/>
        </p:blipFill>
        <p:spPr>
          <a:xfrm>
            <a:off x="3276600" y="5143500"/>
            <a:ext cx="13031001" cy="34402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3. UAS “Sistēma”.</a:t>
            </a:r>
            <a:endParaRPr xmlns:a="http://schemas.openxmlformats.org/drawingml/2006/main"/>
          </a:p>
        </p:txBody>
      </p:sp>
      <p:sp>
        <p:nvSpPr>
          <p:cNvPr id="303" name="Google Shape;303;p15"/>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Command &amp; Control</a:t>
            </a:r>
            <a:endParaRPr xmlns:a="http://schemas.openxmlformats.org/drawingml/2006/main"/>
          </a:p>
        </p:txBody>
      </p:sp>
      <p:sp>
        <p:nvSpPr>
          <p:cNvPr id="304" name="Google Shape;304;p15"/>
          <p:cNvSpPr txBox="1"/>
          <p:nvPr/>
        </p:nvSpPr>
        <p:spPr>
          <a:xfrm>
            <a:off x="990600" y="2081909"/>
            <a:ext cx="16306800" cy="5047536"/>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UAS koncepcija ir izmantot šo sistēmu spēju izpildīt misijas, ievērojot iepriekš ieprogrammētu instrukciju kopumu ar ierobežotu/bez cilvēka iejaukšanās.</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Autopiloti ļauj platformām izpildīt šīs instrukcijas, vienlaikus saglabājot stabilu lidojumu.</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No otras puses, zemes vadības stacija (GCS) nodrošina cilvēka un mašīnas saskarni, lai sniegtu norādījumus UAV.</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Bezvadu datu saite ļauj GCS pārsūtīt komandu un vadības instrukcijas uz UAV autopilotu. Tas ietver arī joslas platumus, kas piešķirti lietderīgās slodzes datu pārraidei.</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UAS darbības var plaši iedalīt:</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Redzes līnija (LOS)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Beyond Line of Sight (BLOS)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Ārpus redzes līnijas (BVLOS)</a:t>
            </a:r>
            <a:endParaRPr xmlns:a="http://schemas.openxmlformats.org/drawingml/2006/main"/>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sp>
        <p:nvSpPr>
          <p:cNvPr id="305" name="Google Shape;305;p15"/>
          <p:cNvSpPr txBox="1"/>
          <p:nvPr/>
        </p:nvSpPr>
        <p:spPr>
          <a:xfrm>
            <a:off x="152400" y="884036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23. att. GCS</a:t>
            </a:r>
            <a:endParaRPr xmlns:a="http://schemas.openxmlformats.org/drawingml/2006/main"/>
          </a:p>
        </p:txBody>
      </p:sp>
      <p:pic>
        <p:nvPicPr>
          <p:cNvPr descr="Autopilots for UAV | UAV Navigation" id="306" name="Google Shape;306;p15"/>
          <p:cNvPicPr preferRelativeResize="0"/>
          <p:nvPr/>
        </p:nvPicPr>
        <p:blipFill rotWithShape="1">
          <a:blip r:embed="rId3">
            <a:alphaModFix/>
          </a:blip>
          <a:srcRect b="0" l="0" r="0" t="0"/>
          <a:stretch/>
        </p:blipFill>
        <p:spPr>
          <a:xfrm>
            <a:off x="13715984" y="5874277"/>
            <a:ext cx="3810347" cy="3191166"/>
          </a:xfrm>
          <a:prstGeom prst="rect">
            <a:avLst/>
          </a:prstGeom>
          <a:noFill/>
          <a:ln>
            <a:noFill/>
          </a:ln>
        </p:spPr>
      </p:pic>
      <p:pic>
        <p:nvPicPr>
          <p:cNvPr descr="UAVOS Expands Its Family of Ground Control Stations - UAVOS" id="307" name="Google Shape;307;p15"/>
          <p:cNvPicPr preferRelativeResize="0"/>
          <p:nvPr/>
        </p:nvPicPr>
        <p:blipFill rotWithShape="1">
          <a:blip r:embed="rId4">
            <a:alphaModFix/>
          </a:blip>
          <a:srcRect b="0" l="0" r="0" t="0"/>
          <a:stretch/>
        </p:blipFill>
        <p:spPr>
          <a:xfrm>
            <a:off x="1417113" y="6065148"/>
            <a:ext cx="3917950" cy="2775215"/>
          </a:xfrm>
          <a:prstGeom prst="rect">
            <a:avLst/>
          </a:prstGeom>
          <a:noFill/>
          <a:ln>
            <a:noFill/>
          </a:ln>
        </p:spPr>
      </p:pic>
      <p:pic>
        <p:nvPicPr>
          <p:cNvPr descr="Drone Datalink | Long Range UAV Datalink" id="308" name="Google Shape;308;p15"/>
          <p:cNvPicPr preferRelativeResize="0"/>
          <p:nvPr/>
        </p:nvPicPr>
        <p:blipFill rotWithShape="1">
          <a:blip r:embed="rId5">
            <a:alphaModFix/>
          </a:blip>
          <a:srcRect b="0" l="0" r="0" t="0"/>
          <a:stretch/>
        </p:blipFill>
        <p:spPr>
          <a:xfrm>
            <a:off x="7848600" y="6022513"/>
            <a:ext cx="3176925" cy="2775215"/>
          </a:xfrm>
          <a:prstGeom prst="rect">
            <a:avLst/>
          </a:prstGeom>
          <a:noFill/>
          <a:ln>
            <a:noFill/>
          </a:ln>
        </p:spPr>
      </p:pic>
      <p:sp>
        <p:nvSpPr>
          <p:cNvPr id="309" name="Google Shape;309;p15"/>
          <p:cNvSpPr/>
          <p:nvPr/>
        </p:nvSpPr>
        <p:spPr>
          <a:xfrm>
            <a:off x="5411173" y="7006722"/>
            <a:ext cx="1905000" cy="457200"/>
          </a:xfrm>
          <a:prstGeom prst="lef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310" name="Google Shape;310;p15"/>
          <p:cNvSpPr/>
          <p:nvPr/>
        </p:nvSpPr>
        <p:spPr>
          <a:xfrm>
            <a:off x="11418254" y="6995555"/>
            <a:ext cx="1905000" cy="457200"/>
          </a:xfrm>
          <a:prstGeom prst="lef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xmlns:a="http://schemas.openxmlformats.org/drawingml/2006/main" indent="0" lvl="0" marL="0" marR="0" rtl="0" algn="ctr">
              <a:spcBef>
                <a:spcPts val="0"/>
              </a:spcBef>
              <a:spcAft>
                <a:spcPts val="0"/>
              </a:spcAft>
              <a:buNone/>
            </a:pPr>
            <a:r xmlns:a="http://schemas.openxmlformats.org/drawingml/2006/main">
              <a:t/>
            </a:r>
            <a:endParaRPr xmlns:a="http://schemas.openxmlformats.org/drawingml/2006/main" sz="1800">
              <a:solidFill>
                <a:schemeClr val="lt1"/>
              </a:solidFill>
              <a:latin typeface="Calibri"/>
              <a:ea typeface="Calibri"/>
              <a:cs typeface="Calibri"/>
              <a:sym typeface="Calibri"/>
            </a:endParaRPr>
          </a:p>
        </p:txBody>
      </p:sp>
      <p:sp>
        <p:nvSpPr>
          <p:cNvPr id="311" name="Google Shape;311;p15"/>
          <p:cNvSpPr txBox="1"/>
          <p:nvPr/>
        </p:nvSpPr>
        <p:spPr>
          <a:xfrm>
            <a:off x="6159492" y="884036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24. att. Datu saites aparatūra</a:t>
            </a:r>
            <a:endParaRPr xmlns:a="http://schemas.openxmlformats.org/drawingml/2006/main"/>
          </a:p>
        </p:txBody>
      </p:sp>
      <p:sp>
        <p:nvSpPr>
          <p:cNvPr id="312" name="Google Shape;312;p15"/>
          <p:cNvSpPr txBox="1"/>
          <p:nvPr/>
        </p:nvSpPr>
        <p:spPr>
          <a:xfrm>
            <a:off x="12331700" y="884036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25. att. UAV Autopilots</a:t>
            </a:r>
            <a:endParaRPr xmlns:a="http://schemas.openxmlformats.org/drawingml/2006/main"/>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6"/>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3. UAS “Sistēma”.</a:t>
            </a:r>
            <a:endParaRPr xmlns:a="http://schemas.openxmlformats.org/drawingml/2006/main"/>
          </a:p>
        </p:txBody>
      </p:sp>
      <p:sp>
        <p:nvSpPr>
          <p:cNvPr id="318" name="Google Shape;318;p16"/>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Palaišana un atkopšana</a:t>
            </a:r>
            <a:endParaRPr xmlns:a="http://schemas.openxmlformats.org/drawingml/2006/main"/>
          </a:p>
        </p:txBody>
      </p:sp>
      <p:sp>
        <p:nvSpPr>
          <p:cNvPr id="319" name="Google Shape;319;p16"/>
          <p:cNvSpPr txBox="1"/>
          <p:nvPr/>
        </p:nvSpPr>
        <p:spPr>
          <a:xfrm>
            <a:off x="990600" y="2081909"/>
            <a:ext cx="11430000" cy="68187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Palaišanas un atkopšanas (L&amp;R) elements ir viens no darbietilpīgākajiem UAS aspektiem.</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Lielākajai daļai SUAS nav nepieciešams L&amp;R aprīkojums.</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Lielākām sistēmām L&amp;R elements var ievērojami atšķirties atkarībā no platformas veida, arhitektūras dizaina, darbības vides un prasībām utt.</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Dažas tipiskas plaši izmantotas palaišanas sistēmas ir:</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Katapultas palaišana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Rokas palaišana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Izpletņa atgūšana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Neto atgūšana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Āķa atgūšana</a:t>
            </a:r>
            <a:endParaRPr xmlns:a="http://schemas.openxmlformats.org/drawingml/2006/main"/>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sp>
        <p:nvSpPr>
          <p:cNvPr id="320" name="Google Shape;320;p16"/>
          <p:cNvSpPr txBox="1"/>
          <p:nvPr/>
        </p:nvSpPr>
        <p:spPr>
          <a:xfrm>
            <a:off x="-381000" y="884036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27. att. Izpletņa atgūšana</a:t>
            </a:r>
            <a:endParaRPr xmlns:a="http://schemas.openxmlformats.org/drawingml/2006/main"/>
          </a:p>
        </p:txBody>
      </p:sp>
      <p:sp>
        <p:nvSpPr>
          <p:cNvPr id="321" name="Google Shape;321;p16"/>
          <p:cNvSpPr txBox="1"/>
          <p:nvPr/>
        </p:nvSpPr>
        <p:spPr>
          <a:xfrm>
            <a:off x="8839200" y="7187685"/>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29. att. Rokas palaišana</a:t>
            </a:r>
            <a:endParaRPr xmlns:a="http://schemas.openxmlformats.org/drawingml/2006/main" sz="1800">
              <a:solidFill>
                <a:schemeClr val="dk1"/>
              </a:solidFill>
              <a:latin typeface="Calibri"/>
              <a:ea typeface="Calibri"/>
              <a:cs typeface="Calibri"/>
              <a:sym typeface="Calibri"/>
            </a:endParaRPr>
          </a:p>
        </p:txBody>
      </p:sp>
      <p:sp>
        <p:nvSpPr>
          <p:cNvPr id="322" name="Google Shape;322;p16"/>
          <p:cNvSpPr txBox="1"/>
          <p:nvPr/>
        </p:nvSpPr>
        <p:spPr>
          <a:xfrm>
            <a:off x="12192000" y="339988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26. att. Pneimatiskās katapultas palaišanas sistēma</a:t>
            </a:r>
            <a:endParaRPr xmlns:a="http://schemas.openxmlformats.org/drawingml/2006/main"/>
          </a:p>
        </p:txBody>
      </p:sp>
      <p:pic>
        <p:nvPicPr>
          <p:cNvPr descr="Pneumatic catapult launcher. What and why? | UKRSPECSYSTEMS - UAV/UAS and  payloads development" id="323" name="Google Shape;323;p16"/>
          <p:cNvPicPr preferRelativeResize="0"/>
          <p:nvPr/>
        </p:nvPicPr>
        <p:blipFill rotWithShape="1">
          <a:blip r:embed="rId3">
            <a:alphaModFix/>
          </a:blip>
          <a:srcRect b="0" l="0" r="0" t="27893"/>
          <a:stretch/>
        </p:blipFill>
        <p:spPr>
          <a:xfrm>
            <a:off x="12716108" y="1528205"/>
            <a:ext cx="4666783" cy="1968556"/>
          </a:xfrm>
          <a:prstGeom prst="rect">
            <a:avLst/>
          </a:prstGeom>
          <a:noFill/>
          <a:ln>
            <a:noFill/>
          </a:ln>
        </p:spPr>
      </p:pic>
      <p:pic>
        <p:nvPicPr>
          <p:cNvPr descr="étvágy számjegy Személyes drone parachute vászon támogatás átnéz" id="324" name="Google Shape;324;p16"/>
          <p:cNvPicPr preferRelativeResize="0"/>
          <p:nvPr/>
        </p:nvPicPr>
        <p:blipFill rotWithShape="1">
          <a:blip r:embed="rId4">
            <a:alphaModFix/>
          </a:blip>
          <a:srcRect b="27996" l="26667" r="17948" t="25338"/>
          <a:stretch/>
        </p:blipFill>
        <p:spPr>
          <a:xfrm>
            <a:off x="1295400" y="6059900"/>
            <a:ext cx="2887400" cy="2780476"/>
          </a:xfrm>
          <a:prstGeom prst="rect">
            <a:avLst/>
          </a:prstGeom>
          <a:noFill/>
          <a:ln>
            <a:noFill/>
          </a:ln>
        </p:spPr>
      </p:pic>
      <p:pic>
        <p:nvPicPr>
          <p:cNvPr descr="Drone Recovery Net RN86 - AvPay" id="325" name="Google Shape;325;p16"/>
          <p:cNvPicPr preferRelativeResize="0"/>
          <p:nvPr/>
        </p:nvPicPr>
        <p:blipFill rotWithShape="1">
          <a:blip r:embed="rId5">
            <a:alphaModFix/>
          </a:blip>
          <a:srcRect b="0" l="0" r="0" t="0"/>
          <a:stretch/>
        </p:blipFill>
        <p:spPr>
          <a:xfrm>
            <a:off x="14325600" y="5313563"/>
            <a:ext cx="3492501" cy="3748618"/>
          </a:xfrm>
          <a:prstGeom prst="rect">
            <a:avLst/>
          </a:prstGeom>
          <a:noFill/>
          <a:ln>
            <a:noFill/>
          </a:ln>
        </p:spPr>
      </p:pic>
      <p:pic>
        <p:nvPicPr>
          <p:cNvPr descr="DVIDS - Images - Scan Eagle unmanned aerial vehicle Recovery [Image 10 of  10]" id="326" name="Google Shape;326;p16"/>
          <p:cNvPicPr preferRelativeResize="0"/>
          <p:nvPr/>
        </p:nvPicPr>
        <p:blipFill rotWithShape="1">
          <a:blip r:embed="rId6">
            <a:alphaModFix/>
          </a:blip>
          <a:srcRect b="0" l="0" r="0" t="0"/>
          <a:stretch/>
        </p:blipFill>
        <p:spPr>
          <a:xfrm>
            <a:off x="5210251" y="4392205"/>
            <a:ext cx="3899409" cy="2630183"/>
          </a:xfrm>
          <a:prstGeom prst="rect">
            <a:avLst/>
          </a:prstGeom>
          <a:noFill/>
          <a:ln>
            <a:noFill/>
          </a:ln>
        </p:spPr>
      </p:pic>
      <p:pic>
        <p:nvPicPr>
          <p:cNvPr descr="Jammer drones: The Pentagon's smallest big secret - Asia Times" id="327" name="Google Shape;327;p16"/>
          <p:cNvPicPr preferRelativeResize="0"/>
          <p:nvPr/>
        </p:nvPicPr>
        <p:blipFill rotWithShape="1">
          <a:blip r:embed="rId7">
            <a:alphaModFix/>
          </a:blip>
          <a:srcRect b="0" l="0" r="0" t="0"/>
          <a:stretch/>
        </p:blipFill>
        <p:spPr>
          <a:xfrm>
            <a:off x="9982200" y="4392205"/>
            <a:ext cx="3899409" cy="2660314"/>
          </a:xfrm>
          <a:prstGeom prst="rect">
            <a:avLst/>
          </a:prstGeom>
          <a:noFill/>
          <a:ln>
            <a:noFill/>
          </a:ln>
        </p:spPr>
      </p:pic>
      <p:sp>
        <p:nvSpPr>
          <p:cNvPr id="328" name="Google Shape;328;p16"/>
          <p:cNvSpPr txBox="1"/>
          <p:nvPr/>
        </p:nvSpPr>
        <p:spPr>
          <a:xfrm>
            <a:off x="4188155" y="715138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28. att. Āķa atgūšana</a:t>
            </a:r>
            <a:endParaRPr xmlns:a="http://schemas.openxmlformats.org/drawingml/2006/main"/>
          </a:p>
        </p:txBody>
      </p:sp>
      <p:sp>
        <p:nvSpPr>
          <p:cNvPr id="329" name="Google Shape;329;p16"/>
          <p:cNvSpPr txBox="1"/>
          <p:nvPr/>
        </p:nvSpPr>
        <p:spPr>
          <a:xfrm>
            <a:off x="13100050" y="8993483"/>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30. att. Tīkla atkopšana</a:t>
            </a:r>
            <a:endParaRPr xmlns:a="http://schemas.openxmlformats.org/drawingml/2006/main"/>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7"/>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4. UAS Sensing</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335" name="Google Shape;335;p17"/>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Ievads Sensing</a:t>
            </a:r>
            <a:endParaRPr xmlns:a="http://schemas.openxmlformats.org/drawingml/2006/main"/>
          </a:p>
        </p:txBody>
      </p:sp>
      <p:sp>
        <p:nvSpPr>
          <p:cNvPr id="336" name="Google Shape;336;p17"/>
          <p:cNvSpPr txBox="1"/>
          <p:nvPr/>
        </p:nvSpPr>
        <p:spPr>
          <a:xfrm>
            <a:off x="990600" y="2081909"/>
            <a:ext cx="7543800" cy="11185691"/>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Sensoru kravnesība bezpilota lidaparātos uztver vidi, kurā tie darbojas, izmantojot </a:t>
            </a:r>
            <a:r xmlns:a="http://schemas.openxmlformats.org/drawingml/2006/main">
              <a:rPr b="1" lang="lv" sz="2300">
                <a:solidFill>
                  <a:srgbClr val="212529"/>
                </a:solidFill>
                <a:latin typeface="Arial"/>
                <a:ea typeface="Arial"/>
                <a:cs typeface="Arial"/>
                <a:sym typeface="Arial"/>
              </a:rPr>
              <a:t>aktīvo un pasīvo </a:t>
            </a:r>
            <a:r xmlns:a="http://schemas.openxmlformats.org/drawingml/2006/main">
              <a:rPr lang="lv" sz="2300">
                <a:solidFill>
                  <a:srgbClr val="212529"/>
                </a:solidFill>
                <a:latin typeface="Arial"/>
                <a:ea typeface="Arial"/>
                <a:cs typeface="Arial"/>
                <a:sym typeface="Arial"/>
              </a:rPr>
              <a:t>sensoru.</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Aktīvie sensori izstaro elektromagnētisko enerģiju pret ārējiem objektiem, lai uztvertu un analizētu atstaroto enerģiju. Aktīvo sensoru piemēri ir:</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LiDAR</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SAR</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RADARS</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Pasīvie sensori, piemēram, vizuālās kameras, uztver tikai ārējo avotu emitēto enerģiju. Daži pasīvo sensoru piemēri ir:</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RGB kamera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IR sensors</a:t>
            </a:r>
            <a:endParaRPr xmlns:a="http://schemas.openxmlformats.org/drawingml/2006/main"/>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sp>
        <p:nvSpPr>
          <p:cNvPr id="337" name="Google Shape;337;p17"/>
          <p:cNvSpPr txBox="1"/>
          <p:nvPr/>
        </p:nvSpPr>
        <p:spPr>
          <a:xfrm>
            <a:off x="10309843" y="7700154"/>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31. att. Elektromagnētiskās enerģijas spektrs</a:t>
            </a:r>
            <a:endParaRPr xmlns:a="http://schemas.openxmlformats.org/drawingml/2006/main"/>
          </a:p>
        </p:txBody>
      </p:sp>
      <p:pic>
        <p:nvPicPr>
          <p:cNvPr id="338" name="Google Shape;338;p17"/>
          <p:cNvPicPr preferRelativeResize="0"/>
          <p:nvPr/>
        </p:nvPicPr>
        <p:blipFill rotWithShape="1">
          <a:blip r:embed="rId3">
            <a:alphaModFix/>
          </a:blip>
          <a:srcRect b="0" l="0" r="0" t="0"/>
          <a:stretch/>
        </p:blipFill>
        <p:spPr>
          <a:xfrm>
            <a:off x="8686800" y="1750825"/>
            <a:ext cx="9189687" cy="52142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8"/>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4. UAS Sensing</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344" name="Google Shape;344;p18"/>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Ģeotelpiskie dati</a:t>
            </a:r>
            <a:endParaRPr xmlns:a="http://schemas.openxmlformats.org/drawingml/2006/main"/>
          </a:p>
        </p:txBody>
      </p:sp>
      <p:sp>
        <p:nvSpPr>
          <p:cNvPr id="345" name="Google Shape;345;p18"/>
          <p:cNvSpPr txBox="1"/>
          <p:nvPr/>
        </p:nvSpPr>
        <p:spPr>
          <a:xfrm>
            <a:off x="990600" y="2081909"/>
            <a:ext cx="7924800" cy="9592947"/>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UAS bieži izmanto, lai pētītu priekšmetu vai vides telpisko informāciju. UAS dažreiz izmanto šo informāciju navigācijai, ceļa plānošanai un lokalizācijai.</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Šī pieeja ir pazīstama arī kā vienlaicīga lokalizācija un kartēšana (SLAM), kas ir skaitļošanas problēma nezināmas vides kartes izveidošanai vai atjaunināšanai, vienlaikus sekojot līdzi UAV atrašanās vietai tajā.</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SLAM pieeja izmanto ģeotelpiskos datus, kas ir pieejami kā:</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Rastra dati – dati, kas saglabāti kā vērtības blakus režģī</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Vektordati – dati, kas tiek glabāti kā punkti, līnijas, daudzstūri utt.</a:t>
            </a:r>
            <a:endParaRPr xmlns:a="http://schemas.openxmlformats.org/drawingml/2006/main"/>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sp>
        <p:nvSpPr>
          <p:cNvPr id="346" name="Google Shape;346;p18"/>
          <p:cNvSpPr txBox="1"/>
          <p:nvPr/>
        </p:nvSpPr>
        <p:spPr>
          <a:xfrm>
            <a:off x="10287000" y="7977486"/>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32. att. Rastra un vektoru datu attēlojums</a:t>
            </a:r>
            <a:endParaRPr xmlns:a="http://schemas.openxmlformats.org/drawingml/2006/main"/>
          </a:p>
        </p:txBody>
      </p:sp>
      <p:pic>
        <p:nvPicPr>
          <p:cNvPr descr="Raster and Vector data types as representative of 'real world'... |  Download Scientific Diagram" id="347" name="Google Shape;347;p18"/>
          <p:cNvPicPr preferRelativeResize="0"/>
          <p:nvPr/>
        </p:nvPicPr>
        <p:blipFill rotWithShape="1">
          <a:blip r:embed="rId3">
            <a:alphaModFix/>
          </a:blip>
          <a:srcRect b="0" l="0" r="0" t="0"/>
          <a:stretch/>
        </p:blipFill>
        <p:spPr>
          <a:xfrm>
            <a:off x="10058400" y="1632963"/>
            <a:ext cx="5857875" cy="6200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5. UAS noteikumi, standarti un norādījumi</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353" name="Google Shape;353;p19"/>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Aviācijas regulēšanas sistēma</a:t>
            </a:r>
            <a:endParaRPr xmlns:a="http://schemas.openxmlformats.org/drawingml/2006/main"/>
          </a:p>
        </p:txBody>
      </p:sp>
      <p:sp>
        <p:nvSpPr>
          <p:cNvPr id="354" name="Google Shape;354;p19"/>
          <p:cNvSpPr txBox="1"/>
          <p:nvPr/>
        </p:nvSpPr>
        <p:spPr>
          <a:xfrm>
            <a:off x="990600" y="2081909"/>
            <a:ext cx="9296400" cy="10123862"/>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FAA un Eiropas Aviācijas drošības aģentūra (EASA) regulē nacionālās gaisa telpas izmantošanu ASV un Eiropas Savienībā (ES).</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Viņi ir atbildīgi par drošības un vides aizsardzības nodrošināšanu gaisa transportā Eiropā un ASV.</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Oriģinālo iekārtu ražotāji (OEM) un operatori parasti virza un motivē noteikumus jebkurā tehniskajā vidē, piemēram, aviācijā.</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2005. gada 16. septembrī FAA izdeva memorandu AFS-400 UAS politika 05-01 kā vadlīnijas UAS izmantošanai ASV Nacionālajā gaisa telpas sistēmā (NAS).</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ES regulas 2019/947 un 2019/945 nosaka regulējumu civilo bezpilota lidaparātu drošai darbībai Eiropas debesīs.</a:t>
            </a:r>
            <a:endParaRPr xmlns:a="http://schemas.openxmlformats.org/drawingml/2006/main"/>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pic>
        <p:nvPicPr>
          <p:cNvPr descr="EASA: Kein generelles Transportverbot des Galaxy Note 7 - Notebookcheck.com  News" id="355" name="Google Shape;355;p19"/>
          <p:cNvPicPr preferRelativeResize="0"/>
          <p:nvPr/>
        </p:nvPicPr>
        <p:blipFill rotWithShape="1">
          <a:blip r:embed="rId3">
            <a:alphaModFix/>
          </a:blip>
          <a:srcRect b="0" l="0" r="0" t="0"/>
          <a:stretch/>
        </p:blipFill>
        <p:spPr>
          <a:xfrm>
            <a:off x="11353800" y="1501915"/>
            <a:ext cx="5334000" cy="3000375"/>
          </a:xfrm>
          <a:prstGeom prst="rect">
            <a:avLst/>
          </a:prstGeom>
          <a:noFill/>
          <a:ln>
            <a:noFill/>
          </a:ln>
        </p:spPr>
      </p:pic>
      <p:pic>
        <p:nvPicPr>
          <p:cNvPr descr="FAA promises money for US airport improvements" id="356" name="Google Shape;356;p19"/>
          <p:cNvPicPr preferRelativeResize="0"/>
          <p:nvPr/>
        </p:nvPicPr>
        <p:blipFill rotWithShape="1">
          <a:blip r:embed="rId4">
            <a:alphaModFix/>
          </a:blip>
          <a:srcRect b="0" l="0" r="0" t="0"/>
          <a:stretch/>
        </p:blipFill>
        <p:spPr>
          <a:xfrm>
            <a:off x="11335586" y="5132673"/>
            <a:ext cx="5352214" cy="27091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
          <p:cNvSpPr txBox="1"/>
          <p:nvPr/>
        </p:nvSpPr>
        <p:spPr>
          <a:xfrm>
            <a:off x="1229590" y="1571938"/>
            <a:ext cx="9057409" cy="156966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Mērķi un mērķi</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128" name="Google Shape;128;p2"/>
          <p:cNvSpPr txBox="1"/>
          <p:nvPr/>
        </p:nvSpPr>
        <p:spPr>
          <a:xfrm>
            <a:off x="1229590" y="2556723"/>
            <a:ext cx="13629409"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Šī moduļa beigās jūs varēsiet:</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p:txBody>
      </p:sp>
      <p:sp>
        <p:nvSpPr>
          <p:cNvPr id="129" name="Google Shape;129;p2"/>
          <p:cNvSpPr txBox="1"/>
          <p:nvPr/>
        </p:nvSpPr>
        <p:spPr>
          <a:xfrm>
            <a:off x="2011219" y="3461828"/>
            <a:ext cx="7945581" cy="46166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iepazīties ar bezpilota gaisa kuģu sistēmām (UAS)</a:t>
            </a:r>
            <a:endParaRPr xmlns:a="http://schemas.openxmlformats.org/drawingml/2006/main"/>
          </a:p>
        </p:txBody>
      </p:sp>
      <p:sp>
        <p:nvSpPr>
          <p:cNvPr id="130" name="Google Shape;130;p2"/>
          <p:cNvSpPr txBox="1"/>
          <p:nvPr/>
        </p:nvSpPr>
        <p:spPr>
          <a:xfrm>
            <a:off x="2044450" y="4233342"/>
            <a:ext cx="8090150" cy="46166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izprast pašreizējos un turpmākos UAS pieteikumus</a:t>
            </a:r>
            <a:endParaRPr xmlns:a="http://schemas.openxmlformats.org/drawingml/2006/main"/>
          </a:p>
        </p:txBody>
      </p:sp>
      <p:sp>
        <p:nvSpPr>
          <p:cNvPr id="131" name="Google Shape;131;p2"/>
          <p:cNvSpPr txBox="1"/>
          <p:nvPr/>
        </p:nvSpPr>
        <p:spPr>
          <a:xfrm>
            <a:off x="2036619" y="4923928"/>
            <a:ext cx="5735781" cy="46166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iepazīties ar UAS galvenajiem elementiem</a:t>
            </a:r>
            <a:endParaRPr xmlns:a="http://schemas.openxmlformats.org/drawingml/2006/main"/>
          </a:p>
        </p:txBody>
      </p:sp>
      <p:pic>
        <p:nvPicPr>
          <p:cNvPr id="132" name="Google Shape;132;p2"/>
          <p:cNvPicPr preferRelativeResize="0"/>
          <p:nvPr/>
        </p:nvPicPr>
        <p:blipFill rotWithShape="1">
          <a:blip r:embed="rId3">
            <a:alphaModFix/>
          </a:blip>
          <a:srcRect b="-1435" l="0" r="79077" t="-1"/>
          <a:stretch/>
        </p:blipFill>
        <p:spPr>
          <a:xfrm>
            <a:off x="1458843" y="3431051"/>
            <a:ext cx="577776" cy="523220"/>
          </a:xfrm>
          <a:prstGeom prst="rect">
            <a:avLst/>
          </a:prstGeom>
          <a:noFill/>
          <a:ln>
            <a:noFill/>
          </a:ln>
        </p:spPr>
      </p:pic>
      <p:pic>
        <p:nvPicPr>
          <p:cNvPr id="133" name="Google Shape;133;p2"/>
          <p:cNvPicPr preferRelativeResize="0"/>
          <p:nvPr/>
        </p:nvPicPr>
        <p:blipFill rotWithShape="1">
          <a:blip r:embed="rId3">
            <a:alphaModFix/>
          </a:blip>
          <a:srcRect b="-1435" l="0" r="79077" t="-1"/>
          <a:stretch/>
        </p:blipFill>
        <p:spPr>
          <a:xfrm>
            <a:off x="1466674" y="4238720"/>
            <a:ext cx="577776" cy="523220"/>
          </a:xfrm>
          <a:prstGeom prst="rect">
            <a:avLst/>
          </a:prstGeom>
          <a:noFill/>
          <a:ln>
            <a:noFill/>
          </a:ln>
        </p:spPr>
      </p:pic>
      <p:pic>
        <p:nvPicPr>
          <p:cNvPr id="134" name="Google Shape;134;p2"/>
          <p:cNvPicPr preferRelativeResize="0"/>
          <p:nvPr/>
        </p:nvPicPr>
        <p:blipFill rotWithShape="1">
          <a:blip r:embed="rId3">
            <a:alphaModFix/>
          </a:blip>
          <a:srcRect b="-1435" l="0" r="79077" t="-1"/>
          <a:stretch/>
        </p:blipFill>
        <p:spPr>
          <a:xfrm>
            <a:off x="1433443" y="4893150"/>
            <a:ext cx="577776" cy="523220"/>
          </a:xfrm>
          <a:prstGeom prst="rect">
            <a:avLst/>
          </a:prstGeom>
          <a:noFill/>
          <a:ln>
            <a:noFill/>
          </a:ln>
        </p:spPr>
      </p:pic>
      <p:sp>
        <p:nvSpPr>
          <p:cNvPr id="135" name="Google Shape;135;p2"/>
          <p:cNvSpPr txBox="1"/>
          <p:nvPr/>
        </p:nvSpPr>
        <p:spPr>
          <a:xfrm>
            <a:off x="2036619" y="5695442"/>
            <a:ext cx="10764981" cy="46166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uzzināt par dažāda veida kravām/sensoriem un to pielietojumiem</a:t>
            </a:r>
            <a:endParaRPr xmlns:a="http://schemas.openxmlformats.org/drawingml/2006/main"/>
          </a:p>
        </p:txBody>
      </p:sp>
      <p:pic>
        <p:nvPicPr>
          <p:cNvPr id="136" name="Google Shape;136;p2"/>
          <p:cNvPicPr preferRelativeResize="0"/>
          <p:nvPr/>
        </p:nvPicPr>
        <p:blipFill rotWithShape="1">
          <a:blip r:embed="rId3">
            <a:alphaModFix/>
          </a:blip>
          <a:srcRect b="-1435" l="0" r="79077" t="-1"/>
          <a:stretch/>
        </p:blipFill>
        <p:spPr>
          <a:xfrm>
            <a:off x="1433443" y="5664664"/>
            <a:ext cx="577776" cy="523220"/>
          </a:xfrm>
          <a:prstGeom prst="rect">
            <a:avLst/>
          </a:prstGeom>
          <a:noFill/>
          <a:ln>
            <a:noFill/>
          </a:ln>
        </p:spPr>
      </p:pic>
      <p:sp>
        <p:nvSpPr>
          <p:cNvPr id="137" name="Google Shape;137;p2"/>
          <p:cNvSpPr txBox="1"/>
          <p:nvPr/>
        </p:nvSpPr>
        <p:spPr>
          <a:xfrm>
            <a:off x="2036619" y="6466956"/>
            <a:ext cx="7589981" cy="46166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iepazīties ar aktuālajiem UAS noteikumiem</a:t>
            </a:r>
            <a:endParaRPr xmlns:a="http://schemas.openxmlformats.org/drawingml/2006/main"/>
          </a:p>
        </p:txBody>
      </p:sp>
      <p:pic>
        <p:nvPicPr>
          <p:cNvPr id="138" name="Google Shape;138;p2"/>
          <p:cNvPicPr preferRelativeResize="0"/>
          <p:nvPr/>
        </p:nvPicPr>
        <p:blipFill rotWithShape="1">
          <a:blip r:embed="rId3">
            <a:alphaModFix/>
          </a:blip>
          <a:srcRect b="-1435" l="0" r="79077" t="-1"/>
          <a:stretch/>
        </p:blipFill>
        <p:spPr>
          <a:xfrm>
            <a:off x="1433443" y="6436178"/>
            <a:ext cx="577776" cy="523220"/>
          </a:xfrm>
          <a:prstGeom prst="rect">
            <a:avLst/>
          </a:prstGeom>
          <a:noFill/>
          <a:ln>
            <a:noFill/>
          </a:ln>
        </p:spPr>
      </p:pic>
      <p:sp>
        <p:nvSpPr>
          <p:cNvPr id="139" name="Google Shape;139;p2"/>
          <p:cNvSpPr txBox="1"/>
          <p:nvPr/>
        </p:nvSpPr>
        <p:spPr>
          <a:xfrm>
            <a:off x="2011219" y="7262427"/>
            <a:ext cx="9494981" cy="46166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izprast Cilvēcisko faktoru nozīmi UAS drošībā</a:t>
            </a:r>
            <a:endParaRPr xmlns:a="http://schemas.openxmlformats.org/drawingml/2006/main"/>
          </a:p>
        </p:txBody>
      </p:sp>
      <p:pic>
        <p:nvPicPr>
          <p:cNvPr id="140" name="Google Shape;140;p2"/>
          <p:cNvPicPr preferRelativeResize="0"/>
          <p:nvPr/>
        </p:nvPicPr>
        <p:blipFill rotWithShape="1">
          <a:blip r:embed="rId3">
            <a:alphaModFix/>
          </a:blip>
          <a:srcRect b="-1435" l="0" r="79077" t="-1"/>
          <a:stretch/>
        </p:blipFill>
        <p:spPr>
          <a:xfrm>
            <a:off x="1408043" y="7231649"/>
            <a:ext cx="577776" cy="5232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0"/>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5. UAS noteikumi, standarti un norādījumi</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362" name="Google Shape;362;p20"/>
          <p:cNvSpPr txBox="1"/>
          <p:nvPr/>
        </p:nvSpPr>
        <p:spPr>
          <a:xfrm>
            <a:off x="1295400" y="1260615"/>
            <a:ext cx="10040100" cy="52320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Pašreizējie UAS noteikumi</a:t>
            </a:r>
            <a:endParaRPr xmlns:a="http://schemas.openxmlformats.org/drawingml/2006/main"/>
          </a:p>
        </p:txBody>
      </p:sp>
      <p:sp>
        <p:nvSpPr>
          <p:cNvPr id="363" name="Google Shape;363;p20"/>
          <p:cNvSpPr txBox="1"/>
          <p:nvPr/>
        </p:nvSpPr>
        <p:spPr>
          <a:xfrm>
            <a:off x="838200" y="1714500"/>
            <a:ext cx="12230700" cy="78810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ASV pašreizējie dronu noteikumi nosaka, ka jebkuram dronam jābūt:</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Mazāk nekā 55 mārciņas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Darbojas komandiera/vizuālā novērotāja pilota vizuālajā redzamības zonā (VLOS).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Nedarboties tieši pār cilvēkiem</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Darbojas tikai dienas laikā</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Lidojiet ar ātrumu, kas nepārsniedz 100 jūdzes stundā (87 knts)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Lidojiet zem 500 pēdām (AGL)</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Nedarbojas A klases gaisa telpā</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Ekspluatēt E klases gaisa telpā tikai pēc ATC apstiprinājuma</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Darbojas minimālā laikapstākļu redzamībā 3 jūdzes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Ekspluatē tikai licencēts pilots saskaņā ar 107. daļu</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342900" lvl="0" marL="342900" marR="0" rtl="0" algn="l">
              <a:lnSpc>
                <a:spcPct val="10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ES pašreizējais dronu regulējums pieprasa (katrai valstij nacionālie noteikumi var atlikt):</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Pirms lidot ar dronu, kas sver 250 gramus vai vairāk, jums ir jāiegūst ES bezpilota lidaparāta sertifikāts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Jums jāreģistrējas kā drona pilotam un jāpievieno operatora numurs savam dronam.</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Dronam jālido ne vairāk kā 120 metru augstumā</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Drons jālido pilotu tiešā redzeslokā</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Nīderlandē dronu drīkst lidot tikai dienas laikā</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Jums nav atļauts lidot (pagaidu) lidojumu aizlieguma zonā</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Jums nav atļauts lidot virs neiesaistītām personām</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pic>
        <p:nvPicPr>
          <p:cNvPr descr="DJI Academy Rome Elite-DJI Academy Site-UNMANNED AERIAL SYSTEM TRAINING  CENTER" id="364" name="Google Shape;364;p20"/>
          <p:cNvPicPr preferRelativeResize="0"/>
          <p:nvPr/>
        </p:nvPicPr>
        <p:blipFill rotWithShape="1">
          <a:blip r:embed="rId3">
            <a:alphaModFix/>
          </a:blip>
          <a:srcRect b="0" l="0" r="0" t="0"/>
          <a:stretch/>
        </p:blipFill>
        <p:spPr>
          <a:xfrm>
            <a:off x="12622825" y="2833680"/>
            <a:ext cx="5562600" cy="3476625"/>
          </a:xfrm>
          <a:prstGeom prst="rect">
            <a:avLst/>
          </a:prstGeom>
          <a:noFill/>
          <a:ln>
            <a:noFill/>
          </a:ln>
        </p:spPr>
      </p:pic>
      <p:sp>
        <p:nvSpPr>
          <p:cNvPr id="365" name="Google Shape;365;p20"/>
          <p:cNvSpPr txBox="1"/>
          <p:nvPr/>
        </p:nvSpPr>
        <p:spPr>
          <a:xfrm>
            <a:off x="12166600" y="6771520"/>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33. att. Licencēts UAS pilots</a:t>
            </a:r>
            <a:endParaRPr xmlns:a="http://schemas.openxmlformats.org/drawingml/2006/main"/>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1"/>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5. UAS noteikumi, standarti un norādījumi</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371" name="Google Shape;371;p21"/>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Ceļš uz priekšu</a:t>
            </a:r>
            <a:endParaRPr xmlns:a="http://schemas.openxmlformats.org/drawingml/2006/main"/>
          </a:p>
        </p:txBody>
      </p:sp>
      <p:sp>
        <p:nvSpPr>
          <p:cNvPr id="372" name="Google Shape;372;p21"/>
          <p:cNvSpPr txBox="1"/>
          <p:nvPr/>
        </p:nvSpPr>
        <p:spPr>
          <a:xfrm>
            <a:off x="990600" y="2081909"/>
            <a:ext cx="9067800" cy="640746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Aviācijas vide ir sarežģīta, dinamiska un nepilnību pilna, jo NAS piekļuves meklējumos ir iesaistītas daudzas ieinteresētās puses (dizaineri, operatori, lietotāji utt.).</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Tāpēc, ieviešot jaunus noteikumus, ir nepieciešama lielāka piesardzība, lai būtu pilnībā izprasti iesaistīšanās noteikumi.</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Nozares partneru un operatoru aktīva iesaiste ir ļoti svarīga, lai nodrošinātu šīs nozares organisko izaugsmi.</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Lielākais izaicinājums regulējošajām iestādēm, piemēram, FAA un EASA, ir panākt saskaņotu, racionālu un izpildāmu politiku, procedūras, noteikumus un noteikumus UAS nozarei.</a:t>
            </a:r>
            <a:endParaRPr xmlns:a="http://schemas.openxmlformats.org/drawingml/2006/main"/>
          </a:p>
          <a:p>
            <a:pPr xmlns:a="http://schemas.openxmlformats.org/drawingml/2006/main" indent="0" lvl="0" marL="0" marR="0" rtl="0" algn="l">
              <a:lnSpc>
                <a:spcPct val="150000"/>
              </a:lnSpc>
              <a:spcBef>
                <a:spcPts val="0"/>
              </a:spcBef>
              <a:spcAft>
                <a:spcPts val="0"/>
              </a:spcAft>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pic>
        <p:nvPicPr>
          <p:cNvPr descr="NBAA Urges FAA to Utilize Existing Framework in Beyond-Eyesight Drone Ops  Approach | NBAA - National Business Aviation Association" id="373" name="Google Shape;373;p21"/>
          <p:cNvPicPr preferRelativeResize="0"/>
          <p:nvPr/>
        </p:nvPicPr>
        <p:blipFill rotWithShape="1">
          <a:blip r:embed="rId3">
            <a:alphaModFix/>
          </a:blip>
          <a:srcRect b="0" l="0" r="0" t="0"/>
          <a:stretch/>
        </p:blipFill>
        <p:spPr>
          <a:xfrm>
            <a:off x="10972800" y="3162300"/>
            <a:ext cx="5314950" cy="3508755"/>
          </a:xfrm>
          <a:prstGeom prst="rect">
            <a:avLst/>
          </a:prstGeom>
          <a:noFill/>
          <a:ln>
            <a:noFill/>
          </a:ln>
        </p:spPr>
      </p:pic>
      <p:sp>
        <p:nvSpPr>
          <p:cNvPr id="374" name="Google Shape;374;p21"/>
          <p:cNvSpPr txBox="1"/>
          <p:nvPr/>
        </p:nvSpPr>
        <p:spPr>
          <a:xfrm>
            <a:off x="10658475" y="6743700"/>
            <a:ext cx="594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34. att. Dronu kravas piegāde</a:t>
            </a:r>
            <a:endParaRPr xmlns:a="http://schemas.openxmlformats.org/drawingml/2006/main"/>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2"/>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6. Cilvēciskie faktori UAS</a:t>
            </a:r>
            <a:endParaRPr xmlns:a="http://schemas.openxmlformats.org/drawingml/2006/main"/>
          </a:p>
        </p:txBody>
      </p:sp>
      <p:sp>
        <p:nvSpPr>
          <p:cNvPr id="380" name="Google Shape;380;p22"/>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Cilvēka uztvere</a:t>
            </a:r>
            <a:endParaRPr xmlns:a="http://schemas.openxmlformats.org/drawingml/2006/main"/>
          </a:p>
        </p:txBody>
      </p:sp>
      <p:sp>
        <p:nvSpPr>
          <p:cNvPr id="381" name="Google Shape;381;p22"/>
          <p:cNvSpPr txBox="1"/>
          <p:nvPr/>
        </p:nvSpPr>
        <p:spPr>
          <a:xfrm>
            <a:off x="990600" y="1942070"/>
            <a:ext cx="16306800" cy="78810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Cilvēka elements UAS darbībā ir ļoti svarīgs UAS nozares vispārējai drošībai un panākumiem.</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Cilvēcisko faktoru vispārējais mērķis UAS ir sniegt lietotājiem, klientiem un operatoriem nepieciešamos norādījumus, zināšanas un prasmes, lai </a:t>
            </a:r>
            <a:r xmlns:a="http://schemas.openxmlformats.org/drawingml/2006/main">
              <a:rPr lang="lv" sz="2300">
                <a:solidFill>
                  <a:srgbClr val="212529"/>
                </a:solidFill>
              </a:rPr>
              <a:t>panāktu </a:t>
            </a:r>
            <a:r xmlns:a="http://schemas.openxmlformats.org/drawingml/2006/main">
              <a:rPr lang="lv" sz="2300">
                <a:solidFill>
                  <a:srgbClr val="212529"/>
                </a:solidFill>
                <a:latin typeface="Arial"/>
                <a:ea typeface="Arial"/>
                <a:cs typeface="Arial"/>
                <a:sym typeface="Arial"/>
              </a:rPr>
              <a:t>drošu UAV darbību.</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Lai gan cilvēki ļoti labi pielāgojas videi (kas padara tos par visgudrāko sugu uz šīs planētas), viņi piedzīvo garīgu/fizisku nogurumu, dezorientāciju, komunikācijas traucējumus utt., kas cilvēka kļūdu dēļ bieži noved pie bīstamām un katastrofālām situācijām.</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Dažus no daudzajiem iemesliem, ko var attiecināt uz tiem, var klasificēt:</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Uztveres kļūdas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Selektīva uzmanība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Koncentrētas uzmanības trūkums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Sadalīta uzmanība</a:t>
            </a:r>
            <a:endParaRPr xmlns:a="http://schemas.openxmlformats.org/drawingml/2006/main"/>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pic>
        <p:nvPicPr>
          <p:cNvPr descr="Cognitive factors worthy of consideration for multiple UAS. | Download  Scientific Diagram" id="382" name="Google Shape;382;p22"/>
          <p:cNvPicPr preferRelativeResize="0"/>
          <p:nvPr/>
        </p:nvPicPr>
        <p:blipFill rotWithShape="1">
          <a:blip r:embed="rId3">
            <a:alphaModFix/>
          </a:blip>
          <a:srcRect b="0" l="0" r="0" t="0"/>
          <a:stretch/>
        </p:blipFill>
        <p:spPr>
          <a:xfrm>
            <a:off x="11887200" y="4838700"/>
            <a:ext cx="4486275" cy="4152900"/>
          </a:xfrm>
          <a:prstGeom prst="rect">
            <a:avLst/>
          </a:prstGeom>
          <a:noFill/>
          <a:ln>
            <a:noFill/>
          </a:ln>
        </p:spPr>
      </p:pic>
      <p:sp>
        <p:nvSpPr>
          <p:cNvPr id="383" name="Google Shape;383;p22"/>
          <p:cNvSpPr txBox="1"/>
          <p:nvPr/>
        </p:nvSpPr>
        <p:spPr>
          <a:xfrm>
            <a:off x="9220200" y="8344930"/>
            <a:ext cx="3791786"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35. att. Cilvēka izziņu ietekmējošie faktori</a:t>
            </a:r>
            <a:endParaRPr xmlns:a="http://schemas.openxmlformats.org/drawingml/2006/main"/>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3"/>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6. Cilvēciskie faktori UAS</a:t>
            </a:r>
            <a:endParaRPr xmlns:a="http://schemas.openxmlformats.org/drawingml/2006/main"/>
          </a:p>
        </p:txBody>
      </p:sp>
      <p:sp>
        <p:nvSpPr>
          <p:cNvPr id="389" name="Google Shape;389;p23"/>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Cilvēka kļūda</a:t>
            </a:r>
            <a:endParaRPr xmlns:a="http://schemas.openxmlformats.org/drawingml/2006/main"/>
          </a:p>
        </p:txBody>
      </p:sp>
      <p:sp>
        <p:nvSpPr>
          <p:cNvPr id="390" name="Google Shape;390;p23"/>
          <p:cNvSpPr txBox="1"/>
          <p:nvPr/>
        </p:nvSpPr>
        <p:spPr>
          <a:xfrm>
            <a:off x="990600" y="1942070"/>
            <a:ext cx="16306800" cy="78810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Saskaņā ar Senders &amp; Moray (1991)* </a:t>
            </a:r>
            <a:r xmlns:a="http://schemas.openxmlformats.org/drawingml/2006/main">
              <a:rPr lang="lv" sz="2300">
                <a:solidFill>
                  <a:srgbClr val="212529"/>
                </a:solidFill>
              </a:rPr>
              <a:t>kļūdu </a:t>
            </a:r>
            <a:r xmlns:a="http://schemas.openxmlformats.org/drawingml/2006/main">
              <a:rPr lang="lv" sz="2300">
                <a:solidFill>
                  <a:srgbClr val="212529"/>
                </a:solidFill>
                <a:latin typeface="Arial"/>
                <a:ea typeface="Arial"/>
                <a:cs typeface="Arial"/>
                <a:sym typeface="Arial"/>
              </a:rPr>
              <a:t>tiek definēta kā “nav paredzēts dalībniekam, to nevēlas noteikumu kopums vai ārējs novērotājs, vai kas noveda uzdevumu vai sistēmu ārpus tā pieļaujamajām robežām </a:t>
            </a:r>
            <a:r xmlns:a="http://schemas.openxmlformats.org/drawingml/2006/main">
              <a:rPr lang="lv" sz="2300">
                <a:solidFill>
                  <a:srgbClr val="212529"/>
                </a:solidFill>
              </a:rPr>
              <a:t>” </a:t>
            </a:r>
            <a:r xmlns:a="http://schemas.openxmlformats.org/drawingml/2006/main">
              <a:rPr lang="lv" sz="2300">
                <a:solidFill>
                  <a:srgbClr val="212529"/>
                </a:solidFill>
                <a:latin typeface="Arial"/>
                <a:ea typeface="Arial"/>
                <a:cs typeface="Arial"/>
                <a:sym typeface="Arial"/>
              </a:rPr>
              <a:t>.</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Drošībai kritiskā nozare, piemēram, aviācijas nozare, izmanto stratēģijas, lai atklātu un novērstu cilvēku kļūdas, pirms tās rodas.</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Cilvēciskajos faktoros Šveices siera modelis bieži tiek izmantots, lai aprakstītu, kā kļūdas izslīd cauri dažādu uzraudzības slāņu sargiem un apvienojoties ar noteiktiem priekšnosacījumiem, kas galu galā noved pie negadījumiem.</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Būtībā ir četri ietekmes slāņi, kas izraisa negadījumus: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Organizatoriskā ietekme – politikas, norādījumu, noteikumu uc trūkums.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Uzraudzības ietekme – uzraudzības trūkums no indivīdu puses</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Priekšnosacījumi – apstākļi, kas veicina negadījuma cēloni</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Operatora darbības – operatora darbības, kas noved pie notikuma</a:t>
            </a:r>
            <a:endParaRPr xmlns:a="http://schemas.openxmlformats.org/drawingml/2006/main"/>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sp>
        <p:nvSpPr>
          <p:cNvPr id="391" name="Google Shape;391;p23"/>
          <p:cNvSpPr txBox="1"/>
          <p:nvPr/>
        </p:nvSpPr>
        <p:spPr>
          <a:xfrm>
            <a:off x="13030200" y="8461919"/>
            <a:ext cx="3791786"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36. att. Šveices siera cilvēciskās kļūdas modelis</a:t>
            </a:r>
            <a:endParaRPr xmlns:a="http://schemas.openxmlformats.org/drawingml/2006/main"/>
          </a:p>
        </p:txBody>
      </p:sp>
      <p:pic>
        <p:nvPicPr>
          <p:cNvPr descr="How To Determine Why Pilot Error Happened - HubPages" id="392" name="Google Shape;392;p23"/>
          <p:cNvPicPr preferRelativeResize="0"/>
          <p:nvPr/>
        </p:nvPicPr>
        <p:blipFill rotWithShape="1">
          <a:blip r:embed="rId3">
            <a:alphaModFix/>
          </a:blip>
          <a:srcRect b="0" l="0" r="0" t="0"/>
          <a:stretch/>
        </p:blipFill>
        <p:spPr>
          <a:xfrm>
            <a:off x="11049000" y="4572002"/>
            <a:ext cx="7239000" cy="4470083"/>
          </a:xfrm>
          <a:prstGeom prst="rect">
            <a:avLst/>
          </a:prstGeom>
          <a:noFill/>
          <a:ln>
            <a:noFill/>
          </a:ln>
        </p:spPr>
      </p:pic>
      <p:sp>
        <p:nvSpPr>
          <p:cNvPr id="393" name="Google Shape;393;p23"/>
          <p:cNvSpPr txBox="1"/>
          <p:nvPr/>
        </p:nvSpPr>
        <p:spPr>
          <a:xfrm>
            <a:off x="1429586" y="8021764"/>
            <a:ext cx="9144000"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1800">
                <a:solidFill>
                  <a:schemeClr val="dk1"/>
                </a:solidFill>
                <a:latin typeface="Calibri"/>
                <a:ea typeface="Calibri"/>
                <a:cs typeface="Calibri"/>
                <a:sym typeface="Calibri"/>
              </a:rPr>
              <a:t>*Senders, JW un Moray, NP (1991). Cilvēka kļūda: cēlonis, prognozēšana un samazināšana (1. izdevums). CRC Prese. https://doi.org/10.1201/9781003070375</a:t>
            </a:r>
            <a:endParaRPr xmlns:a="http://schemas.openxmlformats.org/drawingml/2006/main"/>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4"/>
          <p:cNvSpPr txBox="1"/>
          <p:nvPr/>
        </p:nvSpPr>
        <p:spPr>
          <a:xfrm>
            <a:off x="1143000" y="658218"/>
            <a:ext cx="128016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6. Cilvēciskie faktori UAS</a:t>
            </a:r>
            <a:endParaRPr xmlns:a="http://schemas.openxmlformats.org/drawingml/2006/main"/>
          </a:p>
        </p:txBody>
      </p:sp>
      <p:sp>
        <p:nvSpPr>
          <p:cNvPr id="399" name="Google Shape;399;p24"/>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Situācijas apzināšanās (SA)</a:t>
            </a:r>
            <a:endParaRPr xmlns:a="http://schemas.openxmlformats.org/drawingml/2006/main"/>
          </a:p>
        </p:txBody>
      </p:sp>
      <p:sp>
        <p:nvSpPr>
          <p:cNvPr id="400" name="Google Shape;400;p24"/>
          <p:cNvSpPr txBox="1"/>
          <p:nvPr/>
        </p:nvSpPr>
        <p:spPr>
          <a:xfrm>
            <a:off x="990600" y="1942070"/>
            <a:ext cx="11201400" cy="89430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rPr>
              <a:t>izpratnes uzturēšana </a:t>
            </a:r>
            <a:r xmlns:a="http://schemas.openxmlformats.org/drawingml/2006/main">
              <a:rPr lang="lv" sz="2300">
                <a:solidFill>
                  <a:srgbClr val="212529"/>
                </a:solidFill>
                <a:latin typeface="Arial"/>
                <a:ea typeface="Arial"/>
                <a:cs typeface="Arial"/>
                <a:sym typeface="Arial"/>
              </a:rPr>
              <a:t>ir </a:t>
            </a:r>
            <a:r xmlns:a="http://schemas.openxmlformats.org/drawingml/2006/main">
              <a:rPr lang="lv" sz="2300">
                <a:solidFill>
                  <a:srgbClr val="212529"/>
                </a:solidFill>
                <a:latin typeface="Arial"/>
                <a:ea typeface="Arial"/>
                <a:cs typeface="Arial"/>
                <a:sym typeface="Arial"/>
              </a:rPr>
              <a:t>drošas un efektīvas UAS nozares atslēga.</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Tas ir definēts kā "internalizēts lidojuma vides pašreizējā stāvokļa mentālais modelis".</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Ir četri situācijas apzināšanās aspekti, kas tiek uzskatīti par kopīgiem soļiem lēmumu pieņemšanas procesā:</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Modrība </a:t>
            </a:r>
            <a:r xmlns:a="http://schemas.openxmlformats.org/drawingml/2006/main">
              <a:rPr b="0" i="0" lang="lv" sz="2300" u="none" cap="none" strike="noStrike">
                <a:solidFill>
                  <a:srgbClr val="212529"/>
                </a:solidFill>
                <a:latin typeface="Arial"/>
                <a:ea typeface="Arial"/>
                <a:cs typeface="Arial"/>
                <a:sym typeface="Arial"/>
              </a:rPr>
              <a:t>– pareiza uzmanības veida vadīšana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Diagnoze </a:t>
            </a:r>
            <a:r xmlns:a="http://schemas.openxmlformats.org/drawingml/2006/main">
              <a:rPr b="0" i="0" lang="lv" sz="2300" u="none" cap="none" strike="noStrike">
                <a:solidFill>
                  <a:srgbClr val="212529"/>
                </a:solidFill>
                <a:latin typeface="Arial"/>
                <a:ea typeface="Arial"/>
                <a:cs typeface="Arial"/>
                <a:sym typeface="Arial"/>
              </a:rPr>
              <a:t>– situācijas pamatcēloņa noteikšana</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Riska analīze </a:t>
            </a:r>
            <a:r xmlns:a="http://schemas.openxmlformats.org/drawingml/2006/main">
              <a:rPr b="0" i="0" lang="lv" sz="2300" u="none" cap="none" strike="noStrike">
                <a:solidFill>
                  <a:srgbClr val="212529"/>
                </a:solidFill>
                <a:latin typeface="Arial"/>
                <a:ea typeface="Arial"/>
                <a:cs typeface="Arial"/>
                <a:sym typeface="Arial"/>
              </a:rPr>
              <a:t>– situācijas ietekmes izpratne</a:t>
            </a:r>
            <a:endParaRPr xmlns:a="http://schemas.openxmlformats.org/drawingml/2006/main"/>
          </a:p>
          <a:p>
            <a:pPr xmlns:a="http://schemas.openxmlformats.org/drawingml/2006/main" indent="-342900" lvl="1" marL="800100" marR="0" rtl="0" algn="l">
              <a:lnSpc>
                <a:spcPct val="150000"/>
              </a:lnSpc>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Rīcība </a:t>
            </a:r>
            <a:r xmlns:a="http://schemas.openxmlformats.org/drawingml/2006/main">
              <a:rPr b="0" i="0" lang="lv" sz="2300" u="none" cap="none" strike="noStrike">
                <a:solidFill>
                  <a:srgbClr val="212529"/>
                </a:solidFill>
                <a:latin typeface="Arial"/>
                <a:ea typeface="Arial"/>
                <a:cs typeface="Arial"/>
                <a:sym typeface="Arial"/>
              </a:rPr>
              <a:t>– pareizu darbību veikšana riska mazināšanai</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Citi veidi, kā uzlabot SA, ir dizains.</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u="none" cap="none" strike="noStrike">
                <a:solidFill>
                  <a:srgbClr val="212529"/>
                </a:solidFill>
                <a:latin typeface="Arial"/>
                <a:ea typeface="Arial"/>
                <a:cs typeface="Arial"/>
                <a:sym typeface="Arial"/>
              </a:rPr>
              <a:t>Efektīva cilvēka un mašīnas saskarnes (HMI) dizains var padarīt kritisko informāciju pieejamāku, samazināt pilotu darba slodzi un </a:t>
            </a:r>
            <a:r xmlns:a="http://schemas.openxmlformats.org/drawingml/2006/main">
              <a:rPr lang="lv" sz="2300">
                <a:solidFill>
                  <a:srgbClr val="212529"/>
                </a:solidFill>
                <a:latin typeface="Arial"/>
                <a:ea typeface="Arial"/>
                <a:cs typeface="Arial"/>
                <a:sym typeface="Arial"/>
              </a:rPr>
              <a:t>brīdināt dalībniekus jau pirms laika.</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1" marL="8001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a:p>
            <a:pPr xmlns:a="http://schemas.openxmlformats.org/drawingml/2006/main" indent="-196850" lvl="0" marL="342900" marR="0" rtl="0" algn="l">
              <a:lnSpc>
                <a:spcPct val="150000"/>
              </a:lnSpc>
              <a:spcBef>
                <a:spcPts val="0"/>
              </a:spcBef>
              <a:spcAft>
                <a:spcPts val="0"/>
              </a:spcAft>
              <a:buClr>
                <a:schemeClr val="dk1"/>
              </a:buClr>
              <a:buSzPts val="2300"/>
              <a:buFont typeface="Arial"/>
              <a:buNone/>
            </a:pPr>
            <a:r xmlns:a="http://schemas.openxmlformats.org/drawingml/2006/main">
              <a:t/>
            </a:r>
            <a:endParaRPr xmlns:a="http://schemas.openxmlformats.org/drawingml/2006/main" sz="2300">
              <a:solidFill>
                <a:srgbClr val="212529"/>
              </a:solidFill>
              <a:latin typeface="Arial"/>
              <a:ea typeface="Arial"/>
              <a:cs typeface="Arial"/>
              <a:sym typeface="Arial"/>
            </a:endParaRPr>
          </a:p>
        </p:txBody>
      </p:sp>
      <p:sp>
        <p:nvSpPr>
          <p:cNvPr id="401" name="Google Shape;401;p24"/>
          <p:cNvSpPr txBox="1"/>
          <p:nvPr/>
        </p:nvSpPr>
        <p:spPr>
          <a:xfrm>
            <a:off x="13030200" y="7734300"/>
            <a:ext cx="3791786"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37. att. SA ietekmējošie faktori</a:t>
            </a:r>
            <a:endParaRPr xmlns:a="http://schemas.openxmlformats.org/drawingml/2006/main"/>
          </a:p>
        </p:txBody>
      </p:sp>
      <p:pic>
        <p:nvPicPr>
          <p:cNvPr descr="Situational Awareness (OGHFA BN) | SKYbrary Aviation Safety" id="402" name="Google Shape;402;p24"/>
          <p:cNvPicPr preferRelativeResize="0"/>
          <p:nvPr/>
        </p:nvPicPr>
        <p:blipFill rotWithShape="1">
          <a:blip r:embed="rId3">
            <a:alphaModFix/>
          </a:blip>
          <a:srcRect b="0" l="0" r="0" t="0"/>
          <a:stretch/>
        </p:blipFill>
        <p:spPr>
          <a:xfrm>
            <a:off x="11734800" y="3314700"/>
            <a:ext cx="6172200" cy="41862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5"/>
          <p:cNvSpPr txBox="1"/>
          <p:nvPr/>
        </p:nvSpPr>
        <p:spPr>
          <a:xfrm>
            <a:off x="1371600" y="470674"/>
            <a:ext cx="43434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Summējot</a:t>
            </a:r>
            <a:endParaRPr xmlns:a="http://schemas.openxmlformats.org/drawingml/2006/main"/>
          </a:p>
        </p:txBody>
      </p:sp>
      <p:sp>
        <p:nvSpPr>
          <p:cNvPr id="408" name="Google Shape;408;p25"/>
          <p:cNvSpPr txBox="1"/>
          <p:nvPr/>
        </p:nvSpPr>
        <p:spPr>
          <a:xfrm>
            <a:off x="1143000" y="2095500"/>
            <a:ext cx="10591800" cy="6740307"/>
          </a:xfrm>
          <a:prstGeom prst="rect">
            <a:avLst/>
          </a:prstGeom>
          <a:noFill/>
          <a:ln>
            <a:noFill/>
          </a:ln>
        </p:spPr>
        <p:txBody>
          <a:bodyPr anchorCtr="0" anchor="ctr" bIns="45700" lIns="91425" spcFirstLastPara="1" rIns="91425" wrap="square" tIns="45700">
            <a:spAutoFit/>
          </a:bodyPr>
          <a:lstStyle/>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baseline="30000" lang="lv" sz="2400">
                <a:solidFill>
                  <a:schemeClr val="dk1"/>
                </a:solidFill>
                <a:latin typeface="Century Gothic"/>
                <a:ea typeface="Century Gothic"/>
                <a:cs typeface="Century Gothic"/>
                <a:sym typeface="Century Gothic"/>
              </a:rPr>
              <a:t>20. gadsimta </a:t>
            </a:r>
            <a:r xmlns:a="http://schemas.openxmlformats.org/drawingml/2006/main">
              <a:rPr lang="lv" sz="2400">
                <a:solidFill>
                  <a:schemeClr val="dk1"/>
                </a:solidFill>
                <a:latin typeface="Century Gothic"/>
                <a:ea typeface="Century Gothic"/>
                <a:cs typeface="Century Gothic"/>
                <a:sym typeface="Century Gothic"/>
              </a:rPr>
              <a:t>sākumā, </a:t>
            </a:r>
            <a:r xmlns:a="http://schemas.openxmlformats.org/drawingml/2006/main">
              <a:rPr lang="lv" sz="2400">
                <a:solidFill>
                  <a:schemeClr val="dk1"/>
                </a:solidFill>
                <a:latin typeface="Century Gothic"/>
                <a:ea typeface="Century Gothic"/>
                <a:cs typeface="Century Gothic"/>
                <a:sym typeface="Century Gothic"/>
              </a:rPr>
              <a:t>un jaunu tehnoloģiju apvienošana izraisīja UAS attīstību pirmajās dienās.</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lang="lv" sz="2400">
                <a:solidFill>
                  <a:schemeClr val="dk1"/>
                </a:solidFill>
                <a:latin typeface="Century Gothic"/>
                <a:ea typeface="Century Gothic"/>
                <a:cs typeface="Century Gothic"/>
                <a:sym typeface="Century Gothic"/>
              </a:rPr>
              <a:t>UAV var būt dažāda līmeņa autonomija atkarībā no izmantotās tehnoloģijas un kontroles metodes.</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lang="lv" sz="2400">
                <a:solidFill>
                  <a:schemeClr val="dk1"/>
                </a:solidFill>
                <a:latin typeface="Century Gothic"/>
                <a:ea typeface="Century Gothic"/>
                <a:cs typeface="Century Gothic"/>
                <a:sym typeface="Century Gothic"/>
              </a:rPr>
              <a:t>Bezpilota lidaparātiem ir plašs kravnesības klāsts, kas piemērots visu veidu misijām/mērķiem.</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lang="lv" sz="2400">
                <a:solidFill>
                  <a:schemeClr val="dk1"/>
                </a:solidFill>
                <a:latin typeface="Century Gothic"/>
                <a:ea typeface="Century Gothic"/>
                <a:cs typeface="Century Gothic"/>
                <a:sym typeface="Century Gothic"/>
              </a:rPr>
              <a:t>Programmatūra ir būtiska UAS sastāvdaļa, kas ļauj pilotiem pārvietoties, kontrolēt un apstrādāt datus.</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lang="lv" sz="2400">
                <a:solidFill>
                  <a:schemeClr val="dk1"/>
                </a:solidFill>
                <a:latin typeface="Century Gothic"/>
                <a:ea typeface="Century Gothic"/>
                <a:cs typeface="Century Gothic"/>
                <a:sym typeface="Century Gothic"/>
              </a:rPr>
              <a:t>Pamatojoties uz bezpilota lidaparātu svaru un veiktspēju, regulējošās iestādes klasificē bezpilota lidaparātus, lai regulētu ekspluatācijas noteikumus un nodrošinātu cilvēku un vides drošību.</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lang="lv" sz="2400">
                <a:solidFill>
                  <a:schemeClr val="dk1"/>
                </a:solidFill>
                <a:latin typeface="Century Gothic"/>
                <a:ea typeface="Century Gothic"/>
                <a:cs typeface="Century Gothic"/>
                <a:sym typeface="Century Gothic"/>
              </a:rPr>
              <a:t>Lai UAS nozare varētu augt un plaukt, dizaineru, operatoru, uzturētāju un pilotu galvenais mērķis ir drošība.</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400"/>
              <a:buFont typeface="Arial"/>
              <a:buChar char="•"/>
            </a:pPr>
            <a:r xmlns:a="http://schemas.openxmlformats.org/drawingml/2006/main">
              <a:rPr lang="lv" sz="2400">
                <a:solidFill>
                  <a:schemeClr val="dk1"/>
                </a:solidFill>
                <a:latin typeface="Century Gothic"/>
                <a:ea typeface="Century Gothic"/>
                <a:cs typeface="Century Gothic"/>
                <a:sym typeface="Century Gothic"/>
              </a:rPr>
              <a:t>Cilvēciskajiem faktoriem tajā ir būtiska loma. Tāpēc mums jācenšas samazināt cilvēku kļūdas un izvairīties no iespējamiem negadījumu cēloņiem.</a:t>
            </a:r>
            <a:endParaRPr xmlns:a="http://schemas.openxmlformats.org/drawingml/2006/main"/>
          </a:p>
          <a:p>
            <a:pPr xmlns:a="http://schemas.openxmlformats.org/drawingml/2006/main" indent="-190500" lvl="0" marL="342900" marR="0" rtl="0" algn="l">
              <a:spcBef>
                <a:spcPts val="0"/>
              </a:spcBef>
              <a:spcAft>
                <a:spcPts val="0"/>
              </a:spcAft>
              <a:buClr>
                <a:schemeClr val="dk1"/>
              </a:buClr>
              <a:buSzPts val="2400"/>
              <a:buFont typeface="Arial"/>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a:p>
            <a:pPr xmlns:a="http://schemas.openxmlformats.org/drawingml/2006/main" indent="-190500" lvl="0" marL="342900" marR="0" rtl="0" algn="l">
              <a:spcBef>
                <a:spcPts val="0"/>
              </a:spcBef>
              <a:spcAft>
                <a:spcPts val="0"/>
              </a:spcAft>
              <a:buClr>
                <a:schemeClr val="dk1"/>
              </a:buClr>
              <a:buSzPts val="2400"/>
              <a:buFont typeface="Arial"/>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p:txBody>
      </p:sp>
      <p:pic>
        <p:nvPicPr>
          <p:cNvPr id="409" name="Google Shape;409;p25"/>
          <p:cNvPicPr preferRelativeResize="0"/>
          <p:nvPr/>
        </p:nvPicPr>
        <p:blipFill rotWithShape="1">
          <a:blip r:embed="rId3">
            <a:alphaModFix/>
          </a:blip>
          <a:srcRect b="0" l="0" r="0" t="0"/>
          <a:stretch/>
        </p:blipFill>
        <p:spPr>
          <a:xfrm>
            <a:off x="12192000" y="3162300"/>
            <a:ext cx="5260872" cy="37198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6"/>
          <p:cNvSpPr txBox="1"/>
          <p:nvPr/>
        </p:nvSpPr>
        <p:spPr>
          <a:xfrm>
            <a:off x="1447800" y="495300"/>
            <a:ext cx="7239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Pārbaudi savas zināšanas!</a:t>
            </a:r>
            <a:endParaRPr xmlns:a="http://schemas.openxmlformats.org/drawingml/2006/main"/>
          </a:p>
        </p:txBody>
      </p:sp>
      <p:sp>
        <p:nvSpPr>
          <p:cNvPr id="415" name="Google Shape;415;p26"/>
          <p:cNvSpPr txBox="1"/>
          <p:nvPr/>
        </p:nvSpPr>
        <p:spPr>
          <a:xfrm>
            <a:off x="990600" y="2171700"/>
            <a:ext cx="10972800" cy="7725192"/>
          </a:xfrm>
          <a:prstGeom prst="rect">
            <a:avLst/>
          </a:prstGeom>
          <a:noFill/>
          <a:ln>
            <a:noFill/>
          </a:ln>
        </p:spPr>
        <p:txBody>
          <a:bodyPr anchorCtr="0" anchor="ctr" bIns="45700" lIns="91425" spcFirstLastPara="1" rIns="91425" wrap="square" tIns="45700">
            <a:spAutoFit/>
          </a:bodyPr>
          <a:lstStyle/>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Aprakstiet fiksētā spārna (CTOL) UAV vadības mehānismu.</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Trīs asu vadība (pagriešanās/slīpums/ripošana)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Divu asu vadība (virzīšanās/ripošana)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Nepieciešama VTOL (vertikālo vadības spārnu) vadība</a:t>
            </a:r>
            <a:endParaRPr xmlns:a="http://schemas.openxmlformats.org/drawingml/2006/main"/>
          </a:p>
          <a:p>
            <a:pPr xmlns:a="http://schemas.openxmlformats.org/drawingml/2006/main" indent="-215900" lvl="0" marL="342900" marR="0" rtl="0" algn="l">
              <a:spcBef>
                <a:spcPts val="0"/>
              </a:spcBef>
              <a:spcAft>
                <a:spcPts val="0"/>
              </a:spcAft>
              <a:buClr>
                <a:schemeClr val="dk1"/>
              </a:buClr>
              <a:buSzPts val="2000"/>
              <a:buFont typeface="Calibri"/>
              <a:buNone/>
            </a:pPr>
            <a:r xmlns:a="http://schemas.openxmlformats.org/drawingml/2006/main">
              <a:t/>
            </a:r>
            <a:endParaRPr xmlns:a="http://schemas.openxmlformats.org/drawingml/2006/main" sz="2000">
              <a:solidFill>
                <a:schemeClr val="dk1"/>
              </a:solidFill>
              <a:latin typeface="Calibri"/>
              <a:ea typeface="Calibri"/>
              <a:cs typeface="Calibri"/>
              <a:sym typeface="Calibri"/>
            </a:endParaRPr>
          </a:p>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Kuras galvenās tehnoloģijas nodrošināja pirmo veiksmīgo bezpilota lidaparātu lidojumu?</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Teleautomātika un mehāniskie žiroskopi</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Teleautomātika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Mehāniskie žiroskopi</a:t>
            </a:r>
            <a:endParaRPr xmlns:a="http://schemas.openxmlformats.org/drawingml/2006/main"/>
          </a:p>
          <a:p>
            <a:pPr xmlns:a="http://schemas.openxmlformats.org/drawingml/2006/main" indent="-215900" lvl="0" marL="342900" marR="0" rtl="0" algn="l">
              <a:spcBef>
                <a:spcPts val="0"/>
              </a:spcBef>
              <a:spcAft>
                <a:spcPts val="0"/>
              </a:spcAft>
              <a:buClr>
                <a:schemeClr val="dk1"/>
              </a:buClr>
              <a:buSzPts val="2000"/>
              <a:buFont typeface="Calibri"/>
              <a:buNone/>
            </a:pPr>
            <a:r xmlns:a="http://schemas.openxmlformats.org/drawingml/2006/main">
              <a:t/>
            </a:r>
            <a:endParaRPr xmlns:a="http://schemas.openxmlformats.org/drawingml/2006/main" sz="2000">
              <a:solidFill>
                <a:schemeClr val="dk1"/>
              </a:solidFill>
              <a:latin typeface="Calibri"/>
              <a:ea typeface="Calibri"/>
              <a:cs typeface="Calibri"/>
              <a:sym typeface="Calibri"/>
            </a:endParaRPr>
          </a:p>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Ko nozīmē autonomijas līmenis? Nosauciet bezpilota lidaparātos izmantoto kontroles metožu veidus.</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Mēs raksturojam līmeņus no 0 (bez autonomijas) līdz 5 (pilnīga autonomija). Bezpilota lidaparātos tiek izmantoti trīs veidu vadības elementi – manuālā, stabilizētā un automatizētā vadība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Mēs raksturojam līmeņus no 0 (bez autonomijas) līdz 4 (pilnīga autonomija). Bezpilota lidaparātos tiek izmantoti trīs veidu vadības elementi – manuālā, stabilizētā un automatizētā vadība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Mēs raksturojam līmeņus no 0 (bez autonomijas) līdz 5 (pilnīga autonomija). UAV tiek izmantoti divu veidu vadības elementi – manuālā un automatizētā vadība</a:t>
            </a:r>
            <a:endParaRPr xmlns:a="http://schemas.openxmlformats.org/drawingml/2006/main"/>
          </a:p>
          <a:p>
            <a:pPr xmlns:a="http://schemas.openxmlformats.org/drawingml/2006/main" indent="-215900" lvl="0" marL="342900" marR="0" rtl="0" algn="l">
              <a:spcBef>
                <a:spcPts val="0"/>
              </a:spcBef>
              <a:spcAft>
                <a:spcPts val="0"/>
              </a:spcAft>
              <a:buClr>
                <a:schemeClr val="dk1"/>
              </a:buClr>
              <a:buSzPts val="2000"/>
              <a:buFont typeface="Calibri"/>
              <a:buNone/>
            </a:pPr>
            <a:r xmlns:a="http://schemas.openxmlformats.org/drawingml/2006/main">
              <a:t/>
            </a:r>
            <a:endParaRPr xmlns:a="http://schemas.openxmlformats.org/drawingml/2006/main" sz="2000">
              <a:solidFill>
                <a:schemeClr val="dk1"/>
              </a:solidFill>
              <a:latin typeface="Calibri"/>
              <a:ea typeface="Calibri"/>
              <a:cs typeface="Calibri"/>
              <a:sym typeface="Calibri"/>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165100" lvl="0" marL="342900" marR="0" rtl="0" algn="l">
              <a:spcBef>
                <a:spcPts val="0"/>
              </a:spcBef>
              <a:spcAft>
                <a:spcPts val="0"/>
              </a:spcAft>
              <a:buClr>
                <a:schemeClr val="dk1"/>
              </a:buClr>
              <a:buSzPts val="2800"/>
              <a:buFont typeface="Arial"/>
              <a:buNone/>
            </a:pPr>
            <a:r xmlns:a="http://schemas.openxmlformats.org/drawingml/2006/main">
              <a:t/>
            </a:r>
            <a:endParaRPr xmlns:a="http://schemas.openxmlformats.org/drawingml/2006/main" sz="2800">
              <a:solidFill>
                <a:schemeClr val="dk1"/>
              </a:solidFill>
              <a:latin typeface="Century Gothic"/>
              <a:ea typeface="Century Gothic"/>
              <a:cs typeface="Century Gothic"/>
              <a:sym typeface="Century Gothic"/>
            </a:endParaRPr>
          </a:p>
          <a:p>
            <a:pPr xmlns:a="http://schemas.openxmlformats.org/drawingml/2006/main" indent="-165100" lvl="0" marL="342900" marR="0" rtl="0" algn="l">
              <a:spcBef>
                <a:spcPts val="0"/>
              </a:spcBef>
              <a:spcAft>
                <a:spcPts val="0"/>
              </a:spcAft>
              <a:buClr>
                <a:schemeClr val="dk1"/>
              </a:buClr>
              <a:buSzPts val="2800"/>
              <a:buFont typeface="Arial"/>
              <a:buNone/>
            </a:pPr>
            <a:r xmlns:a="http://schemas.openxmlformats.org/drawingml/2006/main">
              <a:t/>
            </a:r>
            <a:endParaRPr xmlns:a="http://schemas.openxmlformats.org/drawingml/2006/main" sz="2800">
              <a:solidFill>
                <a:schemeClr val="dk1"/>
              </a:solidFill>
              <a:latin typeface="Century Gothic"/>
              <a:ea typeface="Century Gothic"/>
              <a:cs typeface="Century Gothic"/>
              <a:sym typeface="Century Gothic"/>
            </a:endParaRPr>
          </a:p>
        </p:txBody>
      </p:sp>
      <p:pic>
        <p:nvPicPr>
          <p:cNvPr id="416" name="Google Shape;416;p26"/>
          <p:cNvPicPr preferRelativeResize="0"/>
          <p:nvPr/>
        </p:nvPicPr>
        <p:blipFill rotWithShape="1">
          <a:blip r:embed="rId3">
            <a:alphaModFix/>
          </a:blip>
          <a:srcRect b="0" l="1" r="348" t="13765"/>
          <a:stretch/>
        </p:blipFill>
        <p:spPr>
          <a:xfrm>
            <a:off x="12725400" y="3426170"/>
            <a:ext cx="5315547" cy="34346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7"/>
          <p:cNvSpPr txBox="1"/>
          <p:nvPr/>
        </p:nvSpPr>
        <p:spPr>
          <a:xfrm>
            <a:off x="1447800" y="495300"/>
            <a:ext cx="7239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Pārbaudi savas zināšanas!</a:t>
            </a:r>
            <a:endParaRPr xmlns:a="http://schemas.openxmlformats.org/drawingml/2006/main"/>
          </a:p>
        </p:txBody>
      </p:sp>
      <p:sp>
        <p:nvSpPr>
          <p:cNvPr id="422" name="Google Shape;422;p27"/>
          <p:cNvSpPr txBox="1"/>
          <p:nvPr/>
        </p:nvSpPr>
        <p:spPr>
          <a:xfrm>
            <a:off x="990600" y="1257300"/>
            <a:ext cx="11277600" cy="9879628"/>
          </a:xfrm>
          <a:prstGeom prst="rect">
            <a:avLst/>
          </a:prstGeom>
          <a:noFill/>
          <a:ln>
            <a:noFill/>
          </a:ln>
        </p:spPr>
        <p:txBody>
          <a:bodyPr anchorCtr="0" anchor="ctr" bIns="45700" lIns="91425" spcFirstLastPara="1" rIns="91425" wrap="square" tIns="45700">
            <a:spAutoFit/>
          </a:bodyPr>
          <a:lstStyle/>
          <a:p>
            <a:pPr xmlns:a="http://schemas.openxmlformats.org/drawingml/2006/main" indent="-215900" lvl="0" marL="342900" marR="0" rtl="0" algn="l">
              <a:spcBef>
                <a:spcPts val="0"/>
              </a:spcBef>
              <a:spcAft>
                <a:spcPts val="0"/>
              </a:spcAft>
              <a:buClr>
                <a:schemeClr val="dk1"/>
              </a:buClr>
              <a:buSzPts val="2000"/>
              <a:buFont typeface="Calibri"/>
              <a:buNone/>
            </a:pPr>
            <a:r xmlns:a="http://schemas.openxmlformats.org/drawingml/2006/main">
              <a:t/>
            </a:r>
            <a:endParaRPr xmlns:a="http://schemas.openxmlformats.org/drawingml/2006/main" sz="2000">
              <a:solidFill>
                <a:schemeClr val="dk1"/>
              </a:solidFill>
              <a:latin typeface="Calibri"/>
              <a:ea typeface="Calibri"/>
              <a:cs typeface="Calibri"/>
              <a:sym typeface="Calibri"/>
            </a:endParaRPr>
          </a:p>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Bezpilota lidaparātos tiek izmantoti vairāki lietderīgās kravas veidi. Ko nozīmē aktīvā un pasīvā uztveršana?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Aktīvie sensori izstaro elektromagnētisko enerģiju pret ārējiem objektiem, lai uztvertu un analizētu atstaroto enerģiju. Pasīvie sensori, piemēram, vizuālās kameras, uztver tikai ārējo avotu emitēto enerģiju.</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Aktīvie sensori izstaro elektromagnētisko enerģiju iekšējiem objektiem, lai uztvertu un analizētu atstaroto enerģiju. Pasīvie sensori, piemēram, vizuālās kameras, uztver tikai ārējo avotu emitēto enerģiju.</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Aktīvie sensori izstaro elektromagnētisko enerģiju pret ārējiem objektiem, lai uztvertu un analizētu atstaroto enerģiju. Pasīvie sensori, piemēram, vizuālās kameras, uztver tikai iekšējo avotu emitēto enerģiju.</a:t>
            </a:r>
            <a:endParaRPr xmlns:a="http://schemas.openxmlformats.org/drawingml/2006/main"/>
          </a:p>
          <a:p>
            <a:pPr xmlns:a="http://schemas.openxmlformats.org/drawingml/2006/main" indent="-215900" lvl="0" marL="342900" marR="0" rtl="0" algn="l">
              <a:spcBef>
                <a:spcPts val="0"/>
              </a:spcBef>
              <a:spcAft>
                <a:spcPts val="0"/>
              </a:spcAft>
              <a:buClr>
                <a:schemeClr val="dk1"/>
              </a:buClr>
              <a:buSzPts val="2000"/>
              <a:buFont typeface="Calibri"/>
              <a:buNone/>
            </a:pPr>
            <a:r xmlns:a="http://schemas.openxmlformats.org/drawingml/2006/main">
              <a:t/>
            </a:r>
            <a:endParaRPr xmlns:a="http://schemas.openxmlformats.org/drawingml/2006/main" sz="2000">
              <a:solidFill>
                <a:schemeClr val="dk1"/>
              </a:solidFill>
              <a:latin typeface="Calibri"/>
              <a:ea typeface="Calibri"/>
              <a:cs typeface="Calibri"/>
              <a:sym typeface="Calibri"/>
            </a:endParaRPr>
          </a:p>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Kādi ir pieci UAS komerciālie pielietojumi un to priekšrocības salīdzinājumā ar esošajiem risinājumiem.</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Ēku inspekcija, gaisa kuģu pārbaude, naftas/gāzes/elektrības līniju/elektrostaciju pārbaude, publiskās infrastruktūras (tiltu, dambju, ceļu uc) pārbaude un gaisa kartēšana/uzmērīšana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Ēku inspekcija, gaisa kuģu pārbaude, naftas/gāzes/elektrības līniju/elektrostaciju pārbaude, publiskās infrastruktūras (tiltu, dambju, ceļu uc) pārbaude un zemes kartēšana/mērīšana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Gaisa kuģu pārbaude, naftas/gāzes/elektrības līniju/elektrostaciju pārbaude, publiskās infrastruktūras (tiltu, dambju, ceļu uc) pārbaude un gaisa kartēšana/uzmērīšana</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Ko nozīmē Šveices un siera cilvēciskās kļūdas modelis?</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Cilvēciskajos faktoros Šveices siera modelis bieži tiek izmantots, lai aprakstītu, kā kļūdas izslīd cauri dažādu uzraudzības slāņu sargiem un apvienojas ar noteiktiem priekšnosacījumiem, kas galu galā noved pie negadījumiem.</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Cilvēciskajos faktoros Šveices siera modelis ir tikai priekšnosacījumu jautājums, kas galu galā noved pie negadījumiem.</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Nav tādas lietas kā Šveices siera modelis</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165100" lvl="0" marL="342900" marR="0" rtl="0" algn="l">
              <a:spcBef>
                <a:spcPts val="0"/>
              </a:spcBef>
              <a:spcAft>
                <a:spcPts val="0"/>
              </a:spcAft>
              <a:buClr>
                <a:schemeClr val="dk1"/>
              </a:buClr>
              <a:buSzPts val="2800"/>
              <a:buFont typeface="Arial"/>
              <a:buNone/>
            </a:pPr>
            <a:r xmlns:a="http://schemas.openxmlformats.org/drawingml/2006/main">
              <a:t/>
            </a:r>
            <a:endParaRPr xmlns:a="http://schemas.openxmlformats.org/drawingml/2006/main" sz="2800">
              <a:solidFill>
                <a:schemeClr val="dk1"/>
              </a:solidFill>
              <a:latin typeface="Century Gothic"/>
              <a:ea typeface="Century Gothic"/>
              <a:cs typeface="Century Gothic"/>
              <a:sym typeface="Century Gothic"/>
            </a:endParaRPr>
          </a:p>
          <a:p>
            <a:pPr xmlns:a="http://schemas.openxmlformats.org/drawingml/2006/main" indent="-165100" lvl="0" marL="342900" marR="0" rtl="0" algn="l">
              <a:spcBef>
                <a:spcPts val="0"/>
              </a:spcBef>
              <a:spcAft>
                <a:spcPts val="0"/>
              </a:spcAft>
              <a:buClr>
                <a:schemeClr val="dk1"/>
              </a:buClr>
              <a:buSzPts val="2800"/>
              <a:buFont typeface="Arial"/>
              <a:buNone/>
            </a:pPr>
            <a:r xmlns:a="http://schemas.openxmlformats.org/drawingml/2006/main">
              <a:t/>
            </a:r>
            <a:endParaRPr xmlns:a="http://schemas.openxmlformats.org/drawingml/2006/main" sz="2800">
              <a:solidFill>
                <a:schemeClr val="dk1"/>
              </a:solidFill>
              <a:latin typeface="Century Gothic"/>
              <a:ea typeface="Century Gothic"/>
              <a:cs typeface="Century Gothic"/>
              <a:sym typeface="Century Gothic"/>
            </a:endParaRPr>
          </a:p>
        </p:txBody>
      </p:sp>
      <p:pic>
        <p:nvPicPr>
          <p:cNvPr id="423" name="Google Shape;423;p27"/>
          <p:cNvPicPr preferRelativeResize="0"/>
          <p:nvPr/>
        </p:nvPicPr>
        <p:blipFill rotWithShape="1">
          <a:blip r:embed="rId3">
            <a:alphaModFix/>
          </a:blip>
          <a:srcRect b="0" l="1" r="348" t="13765"/>
          <a:stretch/>
        </p:blipFill>
        <p:spPr>
          <a:xfrm>
            <a:off x="12725400" y="3426170"/>
            <a:ext cx="5315547" cy="343466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8"/>
          <p:cNvSpPr txBox="1"/>
          <p:nvPr/>
        </p:nvSpPr>
        <p:spPr>
          <a:xfrm>
            <a:off x="1447800" y="495300"/>
            <a:ext cx="7239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Pārbaudi savas zināšanas!</a:t>
            </a:r>
            <a:endParaRPr xmlns:a="http://schemas.openxmlformats.org/drawingml/2006/main"/>
          </a:p>
        </p:txBody>
      </p:sp>
      <p:sp>
        <p:nvSpPr>
          <p:cNvPr id="429" name="Google Shape;429;p28"/>
          <p:cNvSpPr txBox="1"/>
          <p:nvPr/>
        </p:nvSpPr>
        <p:spPr>
          <a:xfrm>
            <a:off x="914400" y="1560612"/>
            <a:ext cx="10972800" cy="5878532"/>
          </a:xfrm>
          <a:prstGeom prst="rect">
            <a:avLst/>
          </a:prstGeom>
          <a:noFill/>
          <a:ln>
            <a:noFill/>
          </a:ln>
        </p:spPr>
        <p:txBody>
          <a:bodyPr anchorCtr="0" anchor="ctr" bIns="45700" lIns="91425" spcFirstLastPara="1" rIns="91425" wrap="square" tIns="45700">
            <a:spAutoFit/>
          </a:bodyPr>
          <a:lstStyle/>
          <a:p>
            <a:pPr xmlns:a="http://schemas.openxmlformats.org/drawingml/2006/main" indent="-215900" lvl="0" marL="342900" marR="0" rtl="0" algn="l">
              <a:spcBef>
                <a:spcPts val="0"/>
              </a:spcBef>
              <a:spcAft>
                <a:spcPts val="0"/>
              </a:spcAft>
              <a:buClr>
                <a:schemeClr val="dk1"/>
              </a:buClr>
              <a:buSzPts val="2000"/>
              <a:buFont typeface="Calibri"/>
              <a:buNone/>
            </a:pPr>
            <a:r xmlns:a="http://schemas.openxmlformats.org/drawingml/2006/main">
              <a:t/>
            </a:r>
            <a:endParaRPr xmlns:a="http://schemas.openxmlformats.org/drawingml/2006/main" sz="2000">
              <a:solidFill>
                <a:schemeClr val="dk1"/>
              </a:solidFill>
              <a:latin typeface="Calibri"/>
              <a:ea typeface="Calibri"/>
              <a:cs typeface="Calibri"/>
              <a:sym typeface="Calibri"/>
            </a:endParaRPr>
          </a:p>
          <a:p>
            <a:pPr xmlns:a="http://schemas.openxmlformats.org/drawingml/2006/main" indent="-342900" lvl="0" marL="342900" marR="0" rtl="0" algn="l">
              <a:spcBef>
                <a:spcPts val="0"/>
              </a:spcBef>
              <a:spcAft>
                <a:spcPts val="0"/>
              </a:spcAft>
              <a:buClr>
                <a:schemeClr val="dk1"/>
              </a:buClr>
              <a:buSzPts val="2000"/>
              <a:buFont typeface="Noto Sans Symbols"/>
              <a:buChar char="🡺"/>
            </a:pPr>
            <a:r xmlns:a="http://schemas.openxmlformats.org/drawingml/2006/main">
              <a:rPr b="1" lang="lv" sz="2000">
                <a:solidFill>
                  <a:schemeClr val="dk1"/>
                </a:solidFill>
                <a:latin typeface="Calibri"/>
                <a:ea typeface="Calibri"/>
                <a:cs typeface="Calibri"/>
                <a:sym typeface="Calibri"/>
              </a:rPr>
              <a:t>Kā aktieri/piloti/apkalpe var uzlabot SA?</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b="1" lang="lv" sz="2000">
                <a:solidFill>
                  <a:schemeClr val="dk1"/>
                </a:solidFill>
                <a:latin typeface="Calibri"/>
                <a:ea typeface="Calibri"/>
                <a:cs typeface="Calibri"/>
                <a:sym typeface="Calibri"/>
              </a:rPr>
              <a:t>SA var uzlabot, iekļaujot UAS darbībā sekojošo: Vigilance – pareiza uzmanības veida vadīšana; Diagnoze – situācijas pamatcēloņa noteikšana; Riska analīze – situācijas ietekmes izpratne; Rīcība – pareizu darbību veikšana riska mazināšanai</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SA var uzlabot, UAS darbībā iekļaujot sekojošo: Vigilance &amp; Action</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SA var uzlabot, iekļaujot UAS darbībā sekojošo: Diagnostika – situācijas pamatcēloņa identificēšana; Riska analīze – situācijas ietekmes izpratne; Rīcība – pareizu darbību veikšana riska mazināšanai</a:t>
            </a:r>
            <a:endParaRPr xmlns:a="http://schemas.openxmlformats.org/drawingml/2006/main" sz="2000">
              <a:solidFill>
                <a:schemeClr val="dk1"/>
              </a:solidFill>
              <a:latin typeface="Arial"/>
              <a:ea typeface="Arial"/>
              <a:cs typeface="Arial"/>
              <a:sym typeface="Arial"/>
            </a:endParaRPr>
          </a:p>
          <a:p>
            <a:pPr xmlns:a="http://schemas.openxmlformats.org/drawingml/2006/main" indent="-342900" lvl="0" marL="342900" marR="0" rtl="0" algn="l">
              <a:spcBef>
                <a:spcPts val="0"/>
              </a:spcBef>
              <a:spcAft>
                <a:spcPts val="0"/>
              </a:spcAft>
              <a:buClr>
                <a:schemeClr val="dk1"/>
              </a:buClr>
              <a:buSzPts val="2000"/>
              <a:buFont typeface="Calibri"/>
              <a:buChar char="-"/>
            </a:pPr>
            <a:r xmlns:a="http://schemas.openxmlformats.org/drawingml/2006/main">
              <a:rPr lang="lv" sz="2000">
                <a:solidFill>
                  <a:schemeClr val="dk1"/>
                </a:solidFill>
                <a:latin typeface="Calibri"/>
                <a:ea typeface="Calibri"/>
                <a:cs typeface="Calibri"/>
                <a:sym typeface="Calibri"/>
              </a:rPr>
              <a:t>SA var uzlabot, iekļaujot UAS darbībā sekojošo: Vigilance – pareiza uzmanības veida vadīšana; Diagnoze – situācijas pamatcēloņa noteikšana; Riska analīze – situācijas ietekmes izpratne; Rīcība – pareizu darbību veikšana riska mazināšanai</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000">
              <a:solidFill>
                <a:schemeClr val="dk1"/>
              </a:solidFill>
              <a:latin typeface="Arial"/>
              <a:ea typeface="Arial"/>
              <a:cs typeface="Arial"/>
              <a:sym typeface="Arial"/>
            </a:endParaRPr>
          </a:p>
          <a:p>
            <a:pPr xmlns:a="http://schemas.openxmlformats.org/drawingml/2006/main" indent="-165100" lvl="0" marL="342900" marR="0" rtl="0" algn="l">
              <a:spcBef>
                <a:spcPts val="0"/>
              </a:spcBef>
              <a:spcAft>
                <a:spcPts val="0"/>
              </a:spcAft>
              <a:buClr>
                <a:schemeClr val="dk1"/>
              </a:buClr>
              <a:buSzPts val="2800"/>
              <a:buFont typeface="Arial"/>
              <a:buNone/>
            </a:pPr>
            <a:r xmlns:a="http://schemas.openxmlformats.org/drawingml/2006/main">
              <a:t/>
            </a:r>
            <a:endParaRPr xmlns:a="http://schemas.openxmlformats.org/drawingml/2006/main" sz="2800">
              <a:solidFill>
                <a:schemeClr val="dk1"/>
              </a:solidFill>
              <a:latin typeface="Century Gothic"/>
              <a:ea typeface="Century Gothic"/>
              <a:cs typeface="Century Gothic"/>
              <a:sym typeface="Century Gothic"/>
            </a:endParaRPr>
          </a:p>
          <a:p>
            <a:pPr xmlns:a="http://schemas.openxmlformats.org/drawingml/2006/main" indent="-165100" lvl="0" marL="342900" marR="0" rtl="0" algn="l">
              <a:spcBef>
                <a:spcPts val="0"/>
              </a:spcBef>
              <a:spcAft>
                <a:spcPts val="0"/>
              </a:spcAft>
              <a:buClr>
                <a:schemeClr val="dk1"/>
              </a:buClr>
              <a:buSzPts val="2800"/>
              <a:buFont typeface="Arial"/>
              <a:buNone/>
            </a:pPr>
            <a:r xmlns:a="http://schemas.openxmlformats.org/drawingml/2006/main">
              <a:t/>
            </a:r>
            <a:endParaRPr xmlns:a="http://schemas.openxmlformats.org/drawingml/2006/main" sz="2800">
              <a:solidFill>
                <a:schemeClr val="dk1"/>
              </a:solidFill>
              <a:latin typeface="Century Gothic"/>
              <a:ea typeface="Century Gothic"/>
              <a:cs typeface="Century Gothic"/>
              <a:sym typeface="Century Gothic"/>
            </a:endParaRPr>
          </a:p>
        </p:txBody>
      </p:sp>
      <p:pic>
        <p:nvPicPr>
          <p:cNvPr id="430" name="Google Shape;430;p28"/>
          <p:cNvPicPr preferRelativeResize="0"/>
          <p:nvPr/>
        </p:nvPicPr>
        <p:blipFill rotWithShape="1">
          <a:blip r:embed="rId3">
            <a:alphaModFix/>
          </a:blip>
          <a:srcRect b="0" l="1" r="348" t="13765"/>
          <a:stretch/>
        </p:blipFill>
        <p:spPr>
          <a:xfrm>
            <a:off x="12725400" y="3426170"/>
            <a:ext cx="5315547" cy="34346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9"/>
          <p:cNvSpPr/>
          <p:nvPr/>
        </p:nvSpPr>
        <p:spPr>
          <a:xfrm>
            <a:off x="0" y="630"/>
            <a:ext cx="638175" cy="10286365"/>
          </a:xfrm>
          <a:custGeom>
            <a:rect b="b" l="l" r="r" t="t"/>
            <a:pathLst>
              <a:path extrusionOk="0" h="10286365" w="638175">
                <a:moveTo>
                  <a:pt x="0" y="0"/>
                </a:moveTo>
                <a:lnTo>
                  <a:pt x="638175" y="0"/>
                </a:lnTo>
                <a:lnTo>
                  <a:pt x="638175" y="10286369"/>
                </a:lnTo>
                <a:lnTo>
                  <a:pt x="0" y="10286369"/>
                </a:lnTo>
                <a:lnTo>
                  <a:pt x="0" y="0"/>
                </a:lnTo>
                <a:close/>
              </a:path>
            </a:pathLst>
          </a:custGeom>
          <a:solidFill>
            <a:srgbClr val="74B138"/>
          </a:solidFill>
          <a:ln>
            <a:noFill/>
          </a:ln>
        </p:spPr>
        <p:txBody>
          <a:bodyPr anchorCtr="0" anchor="t" bIns="0" lIns="0" spcFirstLastPara="1" rIns="0" wrap="square" tIns="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1800">
              <a:solidFill>
                <a:schemeClr val="dk1"/>
              </a:solidFill>
              <a:latin typeface="Calibri"/>
              <a:ea typeface="Calibri"/>
              <a:cs typeface="Calibri"/>
              <a:sym typeface="Calibri"/>
            </a:endParaRPr>
          </a:p>
        </p:txBody>
      </p:sp>
      <p:sp>
        <p:nvSpPr>
          <p:cNvPr id="436" name="Google Shape;436;p29"/>
          <p:cNvSpPr/>
          <p:nvPr/>
        </p:nvSpPr>
        <p:spPr>
          <a:xfrm>
            <a:off x="771246" y="41306"/>
            <a:ext cx="85725" cy="10245725"/>
          </a:xfrm>
          <a:custGeom>
            <a:rect b="b" l="l" r="r" t="t"/>
            <a:pathLst>
              <a:path extrusionOk="0" h="10245725" w="85725">
                <a:moveTo>
                  <a:pt x="85195" y="10245692"/>
                </a:moveTo>
                <a:lnTo>
                  <a:pt x="9127" y="10245692"/>
                </a:lnTo>
                <a:lnTo>
                  <a:pt x="0" y="67"/>
                </a:lnTo>
                <a:lnTo>
                  <a:pt x="76067" y="0"/>
                </a:lnTo>
                <a:lnTo>
                  <a:pt x="85195" y="10245692"/>
                </a:lnTo>
                <a:close/>
              </a:path>
            </a:pathLst>
          </a:custGeom>
          <a:solidFill>
            <a:srgbClr val="74B138"/>
          </a:solidFill>
          <a:ln>
            <a:noFill/>
          </a:ln>
        </p:spPr>
        <p:txBody>
          <a:bodyPr anchorCtr="0" anchor="t" bIns="0" lIns="0" spcFirstLastPara="1" rIns="0" wrap="square" tIns="0">
            <a:noAutofit/>
          </a:bodyPr>
          <a:lstStyle/>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1800">
              <a:solidFill>
                <a:schemeClr val="dk1"/>
              </a:solidFill>
              <a:latin typeface="Calibri"/>
              <a:ea typeface="Calibri"/>
              <a:cs typeface="Calibri"/>
              <a:sym typeface="Calibri"/>
            </a:endParaRPr>
          </a:p>
        </p:txBody>
      </p:sp>
      <p:sp>
        <p:nvSpPr>
          <p:cNvPr id="437" name="Google Shape;437;p29"/>
          <p:cNvSpPr txBox="1"/>
          <p:nvPr/>
        </p:nvSpPr>
        <p:spPr>
          <a:xfrm>
            <a:off x="5295900" y="3848100"/>
            <a:ext cx="7696200" cy="1862048"/>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75B239"/>
              </a:buClr>
              <a:buSzPts val="11500"/>
              <a:buFont typeface="Century Gothic"/>
              <a:buNone/>
            </a:pPr>
            <a:r xmlns:a="http://schemas.openxmlformats.org/drawingml/2006/main">
              <a:rPr b="1" lang="lv" sz="11500">
                <a:solidFill>
                  <a:srgbClr val="75B239"/>
                </a:solidFill>
                <a:latin typeface="Century Gothic"/>
                <a:ea typeface="Century Gothic"/>
                <a:cs typeface="Century Gothic"/>
                <a:sym typeface="Century Gothic"/>
              </a:rPr>
              <a:t>Paldies </a:t>
            </a:r>
            <a:r xmlns:a="http://schemas.openxmlformats.org/drawingml/2006/main">
              <a:rPr b="1" lang="lv" sz="11500">
                <a:solidFill>
                  <a:srgbClr val="75B239"/>
                </a:solidFill>
                <a:latin typeface="Helvetica Neue"/>
                <a:ea typeface="Helvetica Neue"/>
                <a:cs typeface="Helvetica Neue"/>
                <a:sym typeface="Helvetica Neue"/>
              </a:rPr>
              <a:t>!</a:t>
            </a:r>
            <a:endParaRPr xmlns:a="http://schemas.openxmlformats.org/drawingml/2006/main" b="1" i="0" sz="11500" u="none" cap="none" strike="noStrike">
              <a:solidFill>
                <a:srgbClr val="75B239"/>
              </a:solidFill>
              <a:latin typeface="Helvetica Neue"/>
              <a:ea typeface="Helvetica Neue"/>
              <a:cs typeface="Helvetica Neue"/>
              <a:sym typeface="Helvetica Neue"/>
            </a:endParaRPr>
          </a:p>
        </p:txBody>
      </p:sp>
      <p:pic>
        <p:nvPicPr>
          <p:cNvPr id="438" name="Google Shape;438;p29"/>
          <p:cNvPicPr preferRelativeResize="0"/>
          <p:nvPr/>
        </p:nvPicPr>
        <p:blipFill rotWithShape="1">
          <a:blip r:embed="rId3">
            <a:alphaModFix/>
          </a:blip>
          <a:srcRect b="-1435" l="0" r="79077" t="-1"/>
          <a:stretch/>
        </p:blipFill>
        <p:spPr>
          <a:xfrm>
            <a:off x="12801601" y="4229100"/>
            <a:ext cx="1371600" cy="12420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nvSpPr>
        <p:spPr>
          <a:xfrm>
            <a:off x="838200" y="338335"/>
            <a:ext cx="9462656"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Rādītājs</a:t>
            </a:r>
            <a:endParaRPr xmlns:a="http://schemas.openxmlformats.org/drawingml/2006/main"/>
          </a:p>
        </p:txBody>
      </p:sp>
      <p:grpSp>
        <p:nvGrpSpPr>
          <p:cNvPr id="146" name="Google Shape;146;p3"/>
          <p:cNvGrpSpPr/>
          <p:nvPr/>
        </p:nvGrpSpPr>
        <p:grpSpPr>
          <a:xfrm>
            <a:off x="1752600" y="1278027"/>
            <a:ext cx="5124927" cy="1998885"/>
            <a:chOff x="6420992" y="1321255"/>
            <a:chExt cx="5124927" cy="1998885"/>
          </a:xfrm>
        </p:grpSpPr>
        <p:sp>
          <p:nvSpPr>
            <p:cNvPr id="147" name="Google Shape;147;p3"/>
            <p:cNvSpPr txBox="1"/>
            <p:nvPr/>
          </p:nvSpPr>
          <p:spPr>
            <a:xfrm>
              <a:off x="6420994" y="1750480"/>
              <a:ext cx="5124925" cy="156966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Sākums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Nepieciešamība pēc efektīvas kontroles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Radio un autopilots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p:txBody>
        </p:sp>
        <p:sp>
          <p:nvSpPr>
            <p:cNvPr id="148" name="Google Shape;148;p3"/>
            <p:cNvSpPr txBox="1"/>
            <p:nvPr/>
          </p:nvSpPr>
          <p:spPr>
            <a:xfrm>
              <a:off x="6420992" y="1321255"/>
              <a:ext cx="5124925"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1. vienība – vēsture</a:t>
              </a:r>
              <a:endParaRPr xmlns:a="http://schemas.openxmlformats.org/drawingml/2006/main" b="1" sz="2800">
                <a:solidFill>
                  <a:schemeClr val="dk1"/>
                </a:solidFill>
                <a:latin typeface="Century Gothic"/>
                <a:ea typeface="Century Gothic"/>
                <a:cs typeface="Century Gothic"/>
                <a:sym typeface="Century Gothic"/>
              </a:endParaRPr>
            </a:p>
          </p:txBody>
        </p:sp>
      </p:grpSp>
      <p:grpSp>
        <p:nvGrpSpPr>
          <p:cNvPr id="149" name="Google Shape;149;p3"/>
          <p:cNvGrpSpPr/>
          <p:nvPr/>
        </p:nvGrpSpPr>
        <p:grpSpPr>
          <a:xfrm>
            <a:off x="1676402" y="3486720"/>
            <a:ext cx="7696198" cy="2353098"/>
            <a:chOff x="6420993" y="1336374"/>
            <a:chExt cx="7696198" cy="2353098"/>
          </a:xfrm>
        </p:grpSpPr>
        <p:sp>
          <p:nvSpPr>
            <p:cNvPr id="150" name="Google Shape;150;p3"/>
            <p:cNvSpPr txBox="1"/>
            <p:nvPr/>
          </p:nvSpPr>
          <p:spPr>
            <a:xfrm>
              <a:off x="6420994" y="1750480"/>
              <a:ext cx="5124925" cy="193899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UAS definīcija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Pamattehnoloģija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Lietderīgās kravas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UAS programmatūra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Komerciāls pieteikums</a:t>
              </a:r>
              <a:endParaRPr xmlns:a="http://schemas.openxmlformats.org/drawingml/2006/main"/>
            </a:p>
          </p:txBody>
        </p:sp>
        <p:sp>
          <p:nvSpPr>
            <p:cNvPr id="151" name="Google Shape;151;p3"/>
            <p:cNvSpPr txBox="1"/>
            <p:nvPr/>
          </p:nvSpPr>
          <p:spPr>
            <a:xfrm>
              <a:off x="6420993" y="1336374"/>
              <a:ext cx="7696198"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2. nodaļa – UAS ievads un lietojumprogrammas</a:t>
              </a:r>
              <a:endParaRPr xmlns:a="http://schemas.openxmlformats.org/drawingml/2006/main" b="1" sz="2800">
                <a:solidFill>
                  <a:schemeClr val="dk1"/>
                </a:solidFill>
                <a:latin typeface="Century Gothic"/>
                <a:ea typeface="Century Gothic"/>
                <a:cs typeface="Century Gothic"/>
                <a:sym typeface="Century Gothic"/>
              </a:endParaRPr>
            </a:p>
          </p:txBody>
        </p:sp>
      </p:grpSp>
      <p:grpSp>
        <p:nvGrpSpPr>
          <p:cNvPr id="152" name="Google Shape;152;p3"/>
          <p:cNvGrpSpPr/>
          <p:nvPr/>
        </p:nvGrpSpPr>
        <p:grpSpPr>
          <a:xfrm>
            <a:off x="1676402" y="6323181"/>
            <a:ext cx="5124926" cy="2017328"/>
            <a:chOff x="6420993" y="1302812"/>
            <a:chExt cx="5124926" cy="2017328"/>
          </a:xfrm>
        </p:grpSpPr>
        <p:sp>
          <p:nvSpPr>
            <p:cNvPr id="153" name="Google Shape;153;p3"/>
            <p:cNvSpPr txBox="1"/>
            <p:nvPr/>
          </p:nvSpPr>
          <p:spPr>
            <a:xfrm>
              <a:off x="6420994" y="1750480"/>
              <a:ext cx="5124925" cy="156966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Pamatelementi</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Platformu veidi</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Command &amp; Control</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Palaišana un atkopšana</a:t>
              </a:r>
              <a:endParaRPr xmlns:a="http://schemas.openxmlformats.org/drawingml/2006/main"/>
            </a:p>
          </p:txBody>
        </p:sp>
        <p:sp>
          <p:nvSpPr>
            <p:cNvPr id="154" name="Google Shape;154;p3"/>
            <p:cNvSpPr txBox="1"/>
            <p:nvPr/>
          </p:nvSpPr>
          <p:spPr>
            <a:xfrm>
              <a:off x="6420993" y="1302812"/>
              <a:ext cx="5124925"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3. nodaļa — UAS “sistēma”.</a:t>
              </a:r>
              <a:endParaRPr xmlns:a="http://schemas.openxmlformats.org/drawingml/2006/main" b="1" sz="2800">
                <a:solidFill>
                  <a:schemeClr val="dk1"/>
                </a:solidFill>
                <a:latin typeface="Century Gothic"/>
                <a:ea typeface="Century Gothic"/>
                <a:cs typeface="Century Gothic"/>
                <a:sym typeface="Century Gothic"/>
              </a:endParaRPr>
            </a:p>
          </p:txBody>
        </p:sp>
      </p:grpSp>
      <p:pic>
        <p:nvPicPr>
          <p:cNvPr id="155" name="Google Shape;155;p3"/>
          <p:cNvPicPr preferRelativeResize="0"/>
          <p:nvPr/>
        </p:nvPicPr>
        <p:blipFill rotWithShape="1">
          <a:blip r:embed="rId3">
            <a:alphaModFix/>
          </a:blip>
          <a:srcRect b="-1435" l="0" r="79077" t="-1"/>
          <a:stretch/>
        </p:blipFill>
        <p:spPr>
          <a:xfrm>
            <a:off x="1000094" y="1371400"/>
            <a:ext cx="577776" cy="523220"/>
          </a:xfrm>
          <a:prstGeom prst="rect">
            <a:avLst/>
          </a:prstGeom>
          <a:noFill/>
          <a:ln>
            <a:noFill/>
          </a:ln>
        </p:spPr>
      </p:pic>
      <p:pic>
        <p:nvPicPr>
          <p:cNvPr id="156" name="Google Shape;156;p3"/>
          <p:cNvPicPr preferRelativeResize="0"/>
          <p:nvPr/>
        </p:nvPicPr>
        <p:blipFill rotWithShape="1">
          <a:blip r:embed="rId3">
            <a:alphaModFix/>
          </a:blip>
          <a:srcRect b="-1435" l="0" r="79077" t="-1"/>
          <a:stretch/>
        </p:blipFill>
        <p:spPr>
          <a:xfrm>
            <a:off x="985280" y="3611454"/>
            <a:ext cx="577776" cy="523220"/>
          </a:xfrm>
          <a:prstGeom prst="rect">
            <a:avLst/>
          </a:prstGeom>
          <a:noFill/>
          <a:ln>
            <a:noFill/>
          </a:ln>
        </p:spPr>
      </p:pic>
      <p:pic>
        <p:nvPicPr>
          <p:cNvPr id="157" name="Google Shape;157;p3"/>
          <p:cNvPicPr preferRelativeResize="0"/>
          <p:nvPr/>
        </p:nvPicPr>
        <p:blipFill rotWithShape="1">
          <a:blip r:embed="rId3">
            <a:alphaModFix/>
          </a:blip>
          <a:srcRect b="-1435" l="0" r="79077" t="-1"/>
          <a:stretch/>
        </p:blipFill>
        <p:spPr>
          <a:xfrm>
            <a:off x="985280" y="6516238"/>
            <a:ext cx="577776" cy="523220"/>
          </a:xfrm>
          <a:prstGeom prst="rect">
            <a:avLst/>
          </a:prstGeom>
          <a:noFill/>
          <a:ln>
            <a:noFill/>
          </a:ln>
        </p:spPr>
      </p:pic>
      <p:pic>
        <p:nvPicPr>
          <p:cNvPr id="158" name="Google Shape;158;p3"/>
          <p:cNvPicPr preferRelativeResize="0"/>
          <p:nvPr/>
        </p:nvPicPr>
        <p:blipFill rotWithShape="1">
          <a:blip r:embed="rId4">
            <a:alphaModFix/>
          </a:blip>
          <a:srcRect b="0" l="1" r="348" t="13765"/>
          <a:stretch/>
        </p:blipFill>
        <p:spPr>
          <a:xfrm>
            <a:off x="11219851" y="1371400"/>
            <a:ext cx="5315547" cy="3434660"/>
          </a:xfrm>
          <a:prstGeom prst="rect">
            <a:avLst/>
          </a:prstGeom>
          <a:noFill/>
          <a:ln>
            <a:noFill/>
          </a:ln>
        </p:spPr>
      </p:pic>
      <p:pic>
        <p:nvPicPr>
          <p:cNvPr id="159" name="Google Shape;159;p3"/>
          <p:cNvPicPr preferRelativeResize="0"/>
          <p:nvPr/>
        </p:nvPicPr>
        <p:blipFill rotWithShape="1">
          <a:blip r:embed="rId5">
            <a:alphaModFix/>
          </a:blip>
          <a:srcRect b="8615" l="0" r="0" t="0"/>
          <a:stretch/>
        </p:blipFill>
        <p:spPr>
          <a:xfrm>
            <a:off x="11219851" y="5348227"/>
            <a:ext cx="5315547" cy="34346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4"/>
          <p:cNvGrpSpPr/>
          <p:nvPr/>
        </p:nvGrpSpPr>
        <p:grpSpPr>
          <a:xfrm>
            <a:off x="1771152" y="5507193"/>
            <a:ext cx="7296647" cy="2017328"/>
            <a:chOff x="6420993" y="1302812"/>
            <a:chExt cx="6471674" cy="2017328"/>
          </a:xfrm>
        </p:grpSpPr>
        <p:sp>
          <p:nvSpPr>
            <p:cNvPr id="165" name="Google Shape;165;p4"/>
            <p:cNvSpPr txBox="1"/>
            <p:nvPr/>
          </p:nvSpPr>
          <p:spPr>
            <a:xfrm>
              <a:off x="6420994" y="1750480"/>
              <a:ext cx="6306046" cy="156966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Cilvēka uztvere</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Cilvēka kļūda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Situācijas apzināšanās (SA)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p:txBody>
        </p:sp>
        <p:sp>
          <p:nvSpPr>
            <p:cNvPr id="166" name="Google Shape;166;p4"/>
            <p:cNvSpPr txBox="1"/>
            <p:nvPr/>
          </p:nvSpPr>
          <p:spPr>
            <a:xfrm>
              <a:off x="6420993" y="1302812"/>
              <a:ext cx="6471674"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6. nodaļa. Cilvēciskie faktori UAS</a:t>
              </a:r>
              <a:endParaRPr xmlns:a="http://schemas.openxmlformats.org/drawingml/2006/main" b="1" sz="2800">
                <a:solidFill>
                  <a:schemeClr val="dk1"/>
                </a:solidFill>
                <a:latin typeface="Century Gothic"/>
                <a:ea typeface="Century Gothic"/>
                <a:cs typeface="Century Gothic"/>
                <a:sym typeface="Century Gothic"/>
              </a:endParaRPr>
            </a:p>
          </p:txBody>
        </p:sp>
      </p:grpSp>
      <p:sp>
        <p:nvSpPr>
          <p:cNvPr id="167" name="Google Shape;167;p4"/>
          <p:cNvSpPr txBox="1"/>
          <p:nvPr/>
        </p:nvSpPr>
        <p:spPr>
          <a:xfrm>
            <a:off x="838200" y="338335"/>
            <a:ext cx="9462656"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Rādītājs</a:t>
            </a:r>
            <a:endParaRPr xmlns:a="http://schemas.openxmlformats.org/drawingml/2006/main"/>
          </a:p>
        </p:txBody>
      </p:sp>
      <p:grpSp>
        <p:nvGrpSpPr>
          <p:cNvPr id="168" name="Google Shape;168;p4"/>
          <p:cNvGrpSpPr/>
          <p:nvPr/>
        </p:nvGrpSpPr>
        <p:grpSpPr>
          <a:xfrm>
            <a:off x="1752600" y="1278027"/>
            <a:ext cx="5124927" cy="2737549"/>
            <a:chOff x="6420992" y="1321255"/>
            <a:chExt cx="5124927" cy="2737549"/>
          </a:xfrm>
        </p:grpSpPr>
        <p:sp>
          <p:nvSpPr>
            <p:cNvPr id="169" name="Google Shape;169;p4"/>
            <p:cNvSpPr txBox="1"/>
            <p:nvPr/>
          </p:nvSpPr>
          <p:spPr>
            <a:xfrm>
              <a:off x="6420994" y="1750480"/>
              <a:ext cx="5124925" cy="2308324"/>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Ievads sajūtā</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Sensoru veidi</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Ģeotelpiskie dati</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p:txBody>
        </p:sp>
        <p:sp>
          <p:nvSpPr>
            <p:cNvPr id="170" name="Google Shape;170;p4"/>
            <p:cNvSpPr txBox="1"/>
            <p:nvPr/>
          </p:nvSpPr>
          <p:spPr>
            <a:xfrm>
              <a:off x="6420992" y="1321255"/>
              <a:ext cx="5124925"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4. vienība – UAS Sensing</a:t>
              </a:r>
              <a:endParaRPr xmlns:a="http://schemas.openxmlformats.org/drawingml/2006/main" b="1" sz="2800">
                <a:solidFill>
                  <a:schemeClr val="dk1"/>
                </a:solidFill>
                <a:latin typeface="Century Gothic"/>
                <a:ea typeface="Century Gothic"/>
                <a:cs typeface="Century Gothic"/>
                <a:sym typeface="Century Gothic"/>
              </a:endParaRPr>
            </a:p>
          </p:txBody>
        </p:sp>
      </p:grpSp>
      <p:grpSp>
        <p:nvGrpSpPr>
          <p:cNvPr id="171" name="Google Shape;171;p4"/>
          <p:cNvGrpSpPr/>
          <p:nvPr/>
        </p:nvGrpSpPr>
        <p:grpSpPr>
          <a:xfrm>
            <a:off x="1752600" y="3386237"/>
            <a:ext cx="8839198" cy="1983766"/>
            <a:chOff x="6420993" y="1336374"/>
            <a:chExt cx="8839198" cy="1983766"/>
          </a:xfrm>
        </p:grpSpPr>
        <p:sp>
          <p:nvSpPr>
            <p:cNvPr id="172" name="Google Shape;172;p4"/>
            <p:cNvSpPr txBox="1"/>
            <p:nvPr/>
          </p:nvSpPr>
          <p:spPr>
            <a:xfrm>
              <a:off x="6420994" y="1750480"/>
              <a:ext cx="6057370" cy="156966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Aviācijas regulēšanas sistēma</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Pašreizējie UAS noteikumi</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Ceļš uz priekšu</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sz="2400">
                <a:solidFill>
                  <a:schemeClr val="dk1"/>
                </a:solidFill>
                <a:latin typeface="Century Gothic"/>
                <a:ea typeface="Century Gothic"/>
                <a:cs typeface="Century Gothic"/>
                <a:sym typeface="Century Gothic"/>
              </a:endParaRPr>
            </a:p>
          </p:txBody>
        </p:sp>
        <p:sp>
          <p:nvSpPr>
            <p:cNvPr id="173" name="Google Shape;173;p4"/>
            <p:cNvSpPr txBox="1"/>
            <p:nvPr/>
          </p:nvSpPr>
          <p:spPr>
            <a:xfrm>
              <a:off x="6420993" y="1336374"/>
              <a:ext cx="8839198"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5. nodaļa — UAS noteikumi, standarti un norādījumi</a:t>
              </a:r>
              <a:endParaRPr xmlns:a="http://schemas.openxmlformats.org/drawingml/2006/main" b="1" sz="2800">
                <a:solidFill>
                  <a:schemeClr val="dk1"/>
                </a:solidFill>
                <a:latin typeface="Century Gothic"/>
                <a:ea typeface="Century Gothic"/>
                <a:cs typeface="Century Gothic"/>
                <a:sym typeface="Century Gothic"/>
              </a:endParaRPr>
            </a:p>
          </p:txBody>
        </p:sp>
      </p:grpSp>
      <p:sp>
        <p:nvSpPr>
          <p:cNvPr id="174" name="Google Shape;174;p4"/>
          <p:cNvSpPr txBox="1"/>
          <p:nvPr/>
        </p:nvSpPr>
        <p:spPr>
          <a:xfrm>
            <a:off x="1821953" y="7637313"/>
            <a:ext cx="6471674"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Kopsavilkums</a:t>
            </a:r>
            <a:endParaRPr xmlns:a="http://schemas.openxmlformats.org/drawingml/2006/main" b="1" sz="2800">
              <a:solidFill>
                <a:schemeClr val="dk1"/>
              </a:solidFill>
              <a:latin typeface="Century Gothic"/>
              <a:ea typeface="Century Gothic"/>
              <a:cs typeface="Century Gothic"/>
              <a:sym typeface="Century Gothic"/>
            </a:endParaRPr>
          </a:p>
        </p:txBody>
      </p:sp>
      <p:pic>
        <p:nvPicPr>
          <p:cNvPr id="175" name="Google Shape;175;p4"/>
          <p:cNvPicPr preferRelativeResize="0"/>
          <p:nvPr/>
        </p:nvPicPr>
        <p:blipFill rotWithShape="1">
          <a:blip r:embed="rId3">
            <a:alphaModFix/>
          </a:blip>
          <a:srcRect b="-1435" l="0" r="79077" t="-1"/>
          <a:stretch/>
        </p:blipFill>
        <p:spPr>
          <a:xfrm>
            <a:off x="1000094" y="1371400"/>
            <a:ext cx="577776" cy="523220"/>
          </a:xfrm>
          <a:prstGeom prst="rect">
            <a:avLst/>
          </a:prstGeom>
          <a:noFill/>
          <a:ln>
            <a:noFill/>
          </a:ln>
        </p:spPr>
      </p:pic>
      <p:pic>
        <p:nvPicPr>
          <p:cNvPr id="176" name="Google Shape;176;p4"/>
          <p:cNvPicPr preferRelativeResize="0"/>
          <p:nvPr/>
        </p:nvPicPr>
        <p:blipFill rotWithShape="1">
          <a:blip r:embed="rId3">
            <a:alphaModFix/>
          </a:blip>
          <a:srcRect b="-1435" l="0" r="79077" t="-1"/>
          <a:stretch/>
        </p:blipFill>
        <p:spPr>
          <a:xfrm>
            <a:off x="997723" y="3399632"/>
            <a:ext cx="577776" cy="523220"/>
          </a:xfrm>
          <a:prstGeom prst="rect">
            <a:avLst/>
          </a:prstGeom>
          <a:noFill/>
          <a:ln>
            <a:noFill/>
          </a:ln>
        </p:spPr>
      </p:pic>
      <p:pic>
        <p:nvPicPr>
          <p:cNvPr id="177" name="Google Shape;177;p4"/>
          <p:cNvPicPr preferRelativeResize="0"/>
          <p:nvPr/>
        </p:nvPicPr>
        <p:blipFill rotWithShape="1">
          <a:blip r:embed="rId3">
            <a:alphaModFix/>
          </a:blip>
          <a:srcRect b="-1435" l="0" r="79077" t="-1"/>
          <a:stretch/>
        </p:blipFill>
        <p:spPr>
          <a:xfrm>
            <a:off x="1040309" y="5542874"/>
            <a:ext cx="577776" cy="523220"/>
          </a:xfrm>
          <a:prstGeom prst="rect">
            <a:avLst/>
          </a:prstGeom>
          <a:noFill/>
          <a:ln>
            <a:noFill/>
          </a:ln>
        </p:spPr>
      </p:pic>
      <p:pic>
        <p:nvPicPr>
          <p:cNvPr id="178" name="Google Shape;178;p4"/>
          <p:cNvPicPr preferRelativeResize="0"/>
          <p:nvPr/>
        </p:nvPicPr>
        <p:blipFill rotWithShape="1">
          <a:blip r:embed="rId3">
            <a:alphaModFix/>
          </a:blip>
          <a:srcRect b="-1435" l="0" r="79077" t="-1"/>
          <a:stretch/>
        </p:blipFill>
        <p:spPr>
          <a:xfrm>
            <a:off x="1072127" y="7658443"/>
            <a:ext cx="577776" cy="523220"/>
          </a:xfrm>
          <a:prstGeom prst="rect">
            <a:avLst/>
          </a:prstGeom>
          <a:noFill/>
          <a:ln>
            <a:noFill/>
          </a:ln>
        </p:spPr>
      </p:pic>
      <p:sp>
        <p:nvSpPr>
          <p:cNvPr id="179" name="Google Shape;179;p4"/>
          <p:cNvSpPr txBox="1"/>
          <p:nvPr/>
        </p:nvSpPr>
        <p:spPr>
          <a:xfrm>
            <a:off x="1821953" y="8392380"/>
            <a:ext cx="6471674" cy="523220"/>
          </a:xfrm>
          <a:prstGeom prst="rect">
            <a:avLst/>
          </a:prstGeom>
          <a:noFill/>
          <a:ln>
            <a:noFill/>
          </a:ln>
        </p:spPr>
        <p:txBody>
          <a:bodyPr anchorCtr="0" anchor="t" bIns="45700" lIns="108000" spcFirstLastPara="1" rIns="108000"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2800">
                <a:solidFill>
                  <a:schemeClr val="dk1"/>
                </a:solidFill>
                <a:latin typeface="Century Gothic"/>
                <a:ea typeface="Century Gothic"/>
                <a:cs typeface="Century Gothic"/>
                <a:sym typeface="Century Gothic"/>
              </a:rPr>
              <a:t>Pārbaudi savas zināšanas</a:t>
            </a:r>
            <a:endParaRPr xmlns:a="http://schemas.openxmlformats.org/drawingml/2006/main" b="1" sz="2800">
              <a:solidFill>
                <a:schemeClr val="dk1"/>
              </a:solidFill>
              <a:latin typeface="Century Gothic"/>
              <a:ea typeface="Century Gothic"/>
              <a:cs typeface="Century Gothic"/>
              <a:sym typeface="Century Gothic"/>
            </a:endParaRPr>
          </a:p>
        </p:txBody>
      </p:sp>
      <p:pic>
        <p:nvPicPr>
          <p:cNvPr id="180" name="Google Shape;180;p4"/>
          <p:cNvPicPr preferRelativeResize="0"/>
          <p:nvPr/>
        </p:nvPicPr>
        <p:blipFill rotWithShape="1">
          <a:blip r:embed="rId3">
            <a:alphaModFix/>
          </a:blip>
          <a:srcRect b="-1435" l="0" r="79077" t="-1"/>
          <a:stretch/>
        </p:blipFill>
        <p:spPr>
          <a:xfrm>
            <a:off x="1072127" y="8436827"/>
            <a:ext cx="577776" cy="523220"/>
          </a:xfrm>
          <a:prstGeom prst="rect">
            <a:avLst/>
          </a:prstGeom>
          <a:noFill/>
          <a:ln>
            <a:noFill/>
          </a:ln>
        </p:spPr>
      </p:pic>
      <p:pic>
        <p:nvPicPr>
          <p:cNvPr id="181" name="Google Shape;181;p4"/>
          <p:cNvPicPr preferRelativeResize="0"/>
          <p:nvPr/>
        </p:nvPicPr>
        <p:blipFill rotWithShape="1">
          <a:blip r:embed="rId4">
            <a:alphaModFix/>
          </a:blip>
          <a:srcRect b="0" l="1" r="348" t="13765"/>
          <a:stretch/>
        </p:blipFill>
        <p:spPr>
          <a:xfrm>
            <a:off x="11219851" y="1371400"/>
            <a:ext cx="5315547" cy="3434660"/>
          </a:xfrm>
          <a:prstGeom prst="rect">
            <a:avLst/>
          </a:prstGeom>
          <a:noFill/>
          <a:ln>
            <a:noFill/>
          </a:ln>
        </p:spPr>
      </p:pic>
      <p:pic>
        <p:nvPicPr>
          <p:cNvPr id="182" name="Google Shape;182;p4"/>
          <p:cNvPicPr preferRelativeResize="0"/>
          <p:nvPr/>
        </p:nvPicPr>
        <p:blipFill rotWithShape="1">
          <a:blip r:embed="rId5">
            <a:alphaModFix/>
          </a:blip>
          <a:srcRect b="8615" l="0" r="0" t="0"/>
          <a:stretch/>
        </p:blipFill>
        <p:spPr>
          <a:xfrm>
            <a:off x="11219851" y="5348227"/>
            <a:ext cx="5315547" cy="34346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nvSpPr>
        <p:spPr>
          <a:xfrm>
            <a:off x="1143000" y="658218"/>
            <a:ext cx="44958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1. Vēsture</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188" name="Google Shape;188;p5"/>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Sākums</a:t>
            </a:r>
            <a:endParaRPr xmlns:a="http://schemas.openxmlformats.org/drawingml/2006/main"/>
          </a:p>
        </p:txBody>
      </p:sp>
      <p:sp>
        <p:nvSpPr>
          <p:cNvPr id="189" name="Google Shape;189;p5"/>
          <p:cNvSpPr txBox="1"/>
          <p:nvPr/>
        </p:nvSpPr>
        <p:spPr>
          <a:xfrm>
            <a:off x="1295400" y="2037199"/>
            <a:ext cx="9639300" cy="3631763"/>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chemeClr val="dk1"/>
              </a:buClr>
              <a:buSzPts val="2300"/>
              <a:buFont typeface="Arial"/>
              <a:buChar char="•"/>
            </a:pPr>
            <a:r xmlns:a="http://schemas.openxmlformats.org/drawingml/2006/main">
              <a:rPr lang="lv" sz="2300">
                <a:solidFill>
                  <a:schemeClr val="dk1"/>
                </a:solidFill>
                <a:latin typeface="Helvetica Neue"/>
                <a:ea typeface="Helvetica Neue"/>
                <a:cs typeface="Helvetica Neue"/>
                <a:sym typeface="Helvetica Neue"/>
              </a:rPr>
              <a:t>Pirmais bezpilota lidaparāts - Curtiss N9</a:t>
            </a:r>
            <a:endParaRPr xmlns:a="http://schemas.openxmlformats.org/drawingml/2006/main"/>
          </a:p>
          <a:p>
            <a:pPr xmlns:a="http://schemas.openxmlformats.org/drawingml/2006/main" indent="-342900" lvl="0" marL="342900" marR="0" rtl="0" algn="l">
              <a:spcBef>
                <a:spcPts val="0"/>
              </a:spcBef>
              <a:spcAft>
                <a:spcPts val="0"/>
              </a:spcAft>
              <a:buClr>
                <a:schemeClr val="dk1"/>
              </a:buClr>
              <a:buSzPts val="2300"/>
              <a:buFont typeface="Arial"/>
              <a:buChar char="•"/>
            </a:pPr>
            <a:r xmlns:a="http://schemas.openxmlformats.org/drawingml/2006/main">
              <a:rPr lang="lv" sz="2300">
                <a:solidFill>
                  <a:schemeClr val="dk1"/>
                </a:solidFill>
                <a:latin typeface="Helvetica Neue"/>
                <a:ea typeface="Helvetica Neue"/>
                <a:cs typeface="Helvetica Neue"/>
                <a:sym typeface="Helvetica Neue"/>
              </a:rPr>
              <a:t>Pirmā </a:t>
            </a:r>
            <a:r xmlns:a="http://schemas.openxmlformats.org/drawingml/2006/main">
              <a:rPr b="0" i="0" lang="lv" sz="2300">
                <a:solidFill>
                  <a:srgbClr val="202122"/>
                </a:solidFill>
                <a:latin typeface="Arial"/>
                <a:ea typeface="Arial"/>
                <a:cs typeface="Arial"/>
                <a:sym typeface="Arial"/>
              </a:rPr>
              <a:t>bezpilota lidmašīna, kas spēj nogādāt sprāgstvielas līdz mērķim</a:t>
            </a:r>
            <a:endParaRPr xmlns:a="http://schemas.openxmlformats.org/drawingml/2006/main" sz="2300">
              <a:solidFill>
                <a:srgbClr val="202122"/>
              </a:solidFill>
              <a:latin typeface="Arial"/>
              <a:ea typeface="Arial"/>
              <a:cs typeface="Arial"/>
              <a:sym typeface="Arial"/>
            </a:endParaRPr>
          </a:p>
          <a:p>
            <a:pPr xmlns:a="http://schemas.openxmlformats.org/drawingml/2006/main" indent="-342900" lvl="0" marL="342900" marR="0" rtl="0" algn="l">
              <a:spcBef>
                <a:spcPts val="0"/>
              </a:spcBef>
              <a:spcAft>
                <a:spcPts val="0"/>
              </a:spcAft>
              <a:buClr>
                <a:srgbClr val="202122"/>
              </a:buClr>
              <a:buSzPts val="2300"/>
              <a:buFont typeface="Arial"/>
              <a:buChar char="•"/>
            </a:pPr>
            <a:r xmlns:a="http://schemas.openxmlformats.org/drawingml/2006/main">
              <a:rPr lang="lv" sz="2300">
                <a:solidFill>
                  <a:srgbClr val="202122"/>
                </a:solidFill>
                <a:latin typeface="Arial"/>
                <a:ea typeface="Arial"/>
                <a:cs typeface="Arial"/>
                <a:sym typeface="Arial"/>
              </a:rPr>
              <a:t>Pirmā pasaules kara laikā ASV flotei būvēja Elmers Sperijs un Pīters Kūpers Hjūits</a:t>
            </a:r>
            <a:endParaRPr xmlns:a="http://schemas.openxmlformats.org/drawingml/2006/main"/>
          </a:p>
          <a:p>
            <a:pPr xmlns:a="http://schemas.openxmlformats.org/drawingml/2006/main" indent="-342900" lvl="0" marL="342900" marR="0" rtl="0" algn="l">
              <a:spcBef>
                <a:spcPts val="0"/>
              </a:spcBef>
              <a:spcAft>
                <a:spcPts val="0"/>
              </a:spcAft>
              <a:buClr>
                <a:srgbClr val="202122"/>
              </a:buClr>
              <a:buSzPts val="2300"/>
              <a:buFont typeface="Arial"/>
              <a:buChar char="•"/>
            </a:pPr>
            <a:r xmlns:a="http://schemas.openxmlformats.org/drawingml/2006/main">
              <a:rPr lang="lv" sz="2300">
                <a:solidFill>
                  <a:srgbClr val="202122"/>
                </a:solidFill>
                <a:latin typeface="Arial"/>
                <a:ea typeface="Arial"/>
                <a:cs typeface="Arial"/>
                <a:sym typeface="Arial"/>
              </a:rPr>
              <a:t>Dažas no tehnoloģijām šajā tālvadības lidmašīnā tika iedvesmotas no “teleautomatizācijas” — tehnoloģijas, ko izmantoja zemūdens torpēdu vadīšanai 1893. gadā.</a:t>
            </a:r>
            <a:endParaRPr xmlns:a="http://schemas.openxmlformats.org/drawingml/2006/main"/>
          </a:p>
          <a:p>
            <a:pPr xmlns:a="http://schemas.openxmlformats.org/drawingml/2006/main" indent="-342900" lvl="0" marL="342900" marR="0" rtl="0" algn="l">
              <a:spcBef>
                <a:spcPts val="0"/>
              </a:spcBef>
              <a:spcAft>
                <a:spcPts val="0"/>
              </a:spcAft>
              <a:buClr>
                <a:srgbClr val="202122"/>
              </a:buClr>
              <a:buSzPts val="2300"/>
              <a:buFont typeface="Arial"/>
              <a:buChar char="•"/>
            </a:pPr>
            <a:r xmlns:a="http://schemas.openxmlformats.org/drawingml/2006/main">
              <a:rPr lang="lv" sz="2300">
                <a:solidFill>
                  <a:srgbClr val="202122"/>
                </a:solidFill>
                <a:latin typeface="Arial"/>
                <a:ea typeface="Arial"/>
                <a:cs typeface="Arial"/>
                <a:sym typeface="Arial"/>
              </a:rPr>
              <a:t>Citas lidmašīnas, kuras vēlāk tika būvētas militārpersonām, lai tās kalpotu kā "gaisa torpēda", bija Liberty Eagle, TDN-1 "uzbrukuma drons".</a:t>
            </a:r>
            <a:endParaRPr xmlns:a="http://schemas.openxmlformats.org/drawingml/2006/main" sz="2300">
              <a:solidFill>
                <a:schemeClr val="dk1"/>
              </a:solidFill>
              <a:latin typeface="Helvetica Neue"/>
              <a:ea typeface="Helvetica Neue"/>
              <a:cs typeface="Helvetica Neue"/>
              <a:sym typeface="Helvetica Neue"/>
            </a:endParaRPr>
          </a:p>
          <a:p>
            <a:pPr xmlns:a="http://schemas.openxmlformats.org/drawingml/2006/main" indent="0" lvl="0" marL="0" marR="0" rtl="0" algn="l">
              <a:spcBef>
                <a:spcPts val="0"/>
              </a:spcBef>
              <a:spcAft>
                <a:spcPts val="0"/>
              </a:spcAft>
              <a:buNone/>
            </a:pPr>
            <a:r xmlns:a="http://schemas.openxmlformats.org/drawingml/2006/main">
              <a:rPr lang="lv" sz="2300">
                <a:solidFill>
                  <a:schemeClr val="dk1"/>
                </a:solidFill>
                <a:latin typeface="Helvetica Neue"/>
                <a:ea typeface="Helvetica Neue"/>
                <a:cs typeface="Helvetica Neue"/>
                <a:sym typeface="Helvetica Neue"/>
              </a:rPr>
              <a:t> </a:t>
            </a:r>
            <a:endParaRPr xmlns:a="http://schemas.openxmlformats.org/drawingml/2006/main" b="1" sz="2300">
              <a:solidFill>
                <a:schemeClr val="dk1"/>
              </a:solidFill>
              <a:latin typeface="Helvetica Neue"/>
              <a:ea typeface="Helvetica Neue"/>
              <a:cs typeface="Helvetica Neue"/>
              <a:sym typeface="Helvetica Neue"/>
            </a:endParaRPr>
          </a:p>
        </p:txBody>
      </p:sp>
      <p:pic>
        <p:nvPicPr>
          <p:cNvPr descr="A plane on a stand in a room&#10;&#10;Description automatically generated" id="190" name="Google Shape;190;p5"/>
          <p:cNvPicPr preferRelativeResize="0"/>
          <p:nvPr/>
        </p:nvPicPr>
        <p:blipFill rotWithShape="1">
          <a:blip r:embed="rId3">
            <a:alphaModFix/>
          </a:blip>
          <a:srcRect b="0" l="0" r="0" t="0"/>
          <a:stretch/>
        </p:blipFill>
        <p:spPr>
          <a:xfrm>
            <a:off x="11963400" y="1638300"/>
            <a:ext cx="4860715" cy="3645536"/>
          </a:xfrm>
          <a:prstGeom prst="rect">
            <a:avLst/>
          </a:prstGeom>
          <a:noFill/>
          <a:ln>
            <a:noFill/>
          </a:ln>
        </p:spPr>
      </p:pic>
      <p:sp>
        <p:nvSpPr>
          <p:cNvPr id="191" name="Google Shape;191;p5"/>
          <p:cNvSpPr txBox="1"/>
          <p:nvPr/>
        </p:nvSpPr>
        <p:spPr>
          <a:xfrm>
            <a:off x="13487400" y="5299630"/>
            <a:ext cx="213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 att. Kērtiss N9</a:t>
            </a:r>
            <a:endParaRPr xmlns:a="http://schemas.openxmlformats.org/drawingml/2006/main"/>
          </a:p>
        </p:txBody>
      </p:sp>
      <p:pic>
        <p:nvPicPr>
          <p:cNvPr descr="TumblrWeed Times • The Kettering Bug The Kettering aerial torpedo..." id="192" name="Google Shape;192;p5"/>
          <p:cNvPicPr preferRelativeResize="0"/>
          <p:nvPr/>
        </p:nvPicPr>
        <p:blipFill rotWithShape="1">
          <a:blip r:embed="rId4">
            <a:alphaModFix/>
          </a:blip>
          <a:srcRect b="0" l="0" r="0" t="0"/>
          <a:stretch/>
        </p:blipFill>
        <p:spPr>
          <a:xfrm>
            <a:off x="3048000" y="5325030"/>
            <a:ext cx="4612600" cy="3697287"/>
          </a:xfrm>
          <a:prstGeom prst="rect">
            <a:avLst/>
          </a:prstGeom>
          <a:noFill/>
          <a:ln>
            <a:noFill/>
          </a:ln>
        </p:spPr>
      </p:pic>
      <p:sp>
        <p:nvSpPr>
          <p:cNvPr id="193" name="Google Shape;193;p5"/>
          <p:cNvSpPr txBox="1"/>
          <p:nvPr/>
        </p:nvSpPr>
        <p:spPr>
          <a:xfrm>
            <a:off x="4287500" y="8837651"/>
            <a:ext cx="213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2. att. Brīvības ērglis</a:t>
            </a:r>
            <a:endParaRPr xmlns:a="http://schemas.openxmlformats.org/drawingml/2006/main"/>
          </a:p>
        </p:txBody>
      </p:sp>
      <p:pic>
        <p:nvPicPr>
          <p:cNvPr descr="TD Series" id="194" name="Google Shape;194;p5"/>
          <p:cNvPicPr preferRelativeResize="0"/>
          <p:nvPr/>
        </p:nvPicPr>
        <p:blipFill rotWithShape="1">
          <a:blip r:embed="rId5">
            <a:alphaModFix/>
          </a:blip>
          <a:srcRect b="0" l="0" r="0" t="0"/>
          <a:stretch/>
        </p:blipFill>
        <p:spPr>
          <a:xfrm>
            <a:off x="10627400" y="5693726"/>
            <a:ext cx="4860714" cy="3135945"/>
          </a:xfrm>
          <a:prstGeom prst="rect">
            <a:avLst/>
          </a:prstGeom>
          <a:noFill/>
          <a:ln>
            <a:noFill/>
          </a:ln>
        </p:spPr>
      </p:pic>
      <p:sp>
        <p:nvSpPr>
          <p:cNvPr id="195" name="Google Shape;195;p5"/>
          <p:cNvSpPr txBox="1"/>
          <p:nvPr/>
        </p:nvSpPr>
        <p:spPr>
          <a:xfrm>
            <a:off x="11638300" y="8830268"/>
            <a:ext cx="29159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3. att. TDN-1 “Uzbrukuma drons”</a:t>
            </a:r>
            <a:endParaRPr xmlns:a="http://schemas.openxmlformats.org/drawingml/2006/main"/>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nvSpPr>
        <p:spPr>
          <a:xfrm>
            <a:off x="1143000" y="658218"/>
            <a:ext cx="44958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75B239"/>
              </a:buClr>
              <a:buSzPts val="4800"/>
              <a:buFont typeface="Century Gothic"/>
              <a:buNone/>
            </a:pPr>
            <a:r xmlns:a="http://schemas.openxmlformats.org/drawingml/2006/main">
              <a:rPr b="1" i="0" lang="lv" sz="4800" u="none" cap="none" strike="noStrike">
                <a:solidFill>
                  <a:srgbClr val="75B239"/>
                </a:solidFill>
                <a:latin typeface="Century Gothic"/>
                <a:ea typeface="Century Gothic"/>
                <a:cs typeface="Century Gothic"/>
                <a:sym typeface="Century Gothic"/>
              </a:rPr>
              <a:t>1. Vēsture</a:t>
            </a:r>
            <a:endParaRPr xmlns:a="http://schemas.openxmlformats.org/drawingml/2006/main" b="1" i="0" sz="4800" u="none" cap="none" strike="noStrike">
              <a:solidFill>
                <a:srgbClr val="75B239"/>
              </a:solidFill>
              <a:latin typeface="Century Gothic"/>
              <a:ea typeface="Century Gothic"/>
              <a:cs typeface="Century Gothic"/>
              <a:sym typeface="Century Gothic"/>
            </a:endParaRPr>
          </a:p>
        </p:txBody>
      </p:sp>
      <p:sp>
        <p:nvSpPr>
          <p:cNvPr id="201" name="Google Shape;201;p6"/>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75B239"/>
              </a:buClr>
              <a:buSzPts val="2800"/>
              <a:buFont typeface="Century Gothic"/>
              <a:buNone/>
            </a:pPr>
            <a:r xmlns:a="http://schemas.openxmlformats.org/drawingml/2006/main">
              <a:rPr b="0" i="0" lang="lv" sz="2800" u="none" cap="none" strike="noStrike">
                <a:solidFill>
                  <a:srgbClr val="75B239"/>
                </a:solidFill>
                <a:latin typeface="Century Gothic"/>
                <a:ea typeface="Century Gothic"/>
                <a:cs typeface="Century Gothic"/>
                <a:sym typeface="Century Gothic"/>
              </a:rPr>
              <a:t>Nepieciešamība pēc efektīvas kontroles</a:t>
            </a:r>
            <a:endParaRPr xmlns:a="http://schemas.openxmlformats.org/drawingml/2006/main"/>
          </a:p>
        </p:txBody>
      </p:sp>
      <p:sp>
        <p:nvSpPr>
          <p:cNvPr id="202" name="Google Shape;202;p6"/>
          <p:cNvSpPr txBox="1"/>
          <p:nvPr/>
        </p:nvSpPr>
        <p:spPr>
          <a:xfrm>
            <a:off x="1295399" y="2226937"/>
            <a:ext cx="9639300" cy="36327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b="0" i="0" lang="lv" sz="2300" u="none" cap="none" strike="noStrike">
                <a:solidFill>
                  <a:srgbClr val="000000"/>
                </a:solidFill>
                <a:latin typeface="Helvetica Neue"/>
                <a:ea typeface="Helvetica Neue"/>
                <a:cs typeface="Helvetica Neue"/>
                <a:sym typeface="Helvetica Neue"/>
              </a:rPr>
              <a:t>Sākotnējos brāļu Raitu projektus bija grūti kontrolēt.</a:t>
            </a:r>
            <a:endParaRPr xmlns:a="http://schemas.openxmlformats.org/drawingml/2006/main"/>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lang="lv" sz="2300">
                <a:solidFill>
                  <a:srgbClr val="000000"/>
                </a:solidFill>
                <a:latin typeface="Helvetica Neue"/>
                <a:ea typeface="Helvetica Neue"/>
                <a:cs typeface="Helvetica Neue"/>
                <a:sym typeface="Helvetica Neue"/>
              </a:rPr>
              <a:t>Tie tika attiecināti uz plaši izmantoto trīs asu vadības sistēmu (Ievirzīšanās/Pitch/Roll) izstrādi smagākiem par gaisa pilotu lidmašīnām.</a:t>
            </a:r>
            <a:endParaRPr xmlns:a="http://schemas.openxmlformats.org/drawingml/2006/main"/>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b="0" i="0" lang="lv" sz="2300" u="none" cap="none" strike="noStrike">
                <a:solidFill>
                  <a:srgbClr val="000000"/>
                </a:solidFill>
                <a:latin typeface="Helvetica Neue"/>
                <a:ea typeface="Helvetica Neue"/>
                <a:cs typeface="Helvetica Neue"/>
                <a:sym typeface="Helvetica Neue"/>
              </a:rPr>
              <a:t>Cits slavens tā laika zinātnieks, doktors Samuels P. Lenglijs veltīja </a:t>
            </a:r>
            <a:r xmlns:a="http://schemas.openxmlformats.org/drawingml/2006/main">
              <a:rPr lang="lv" sz="2300">
                <a:solidFill>
                  <a:srgbClr val="000000"/>
                </a:solidFill>
                <a:latin typeface="Helvetica Neue"/>
                <a:ea typeface="Helvetica Neue"/>
                <a:cs typeface="Helvetica Neue"/>
                <a:sym typeface="Helvetica Neue"/>
              </a:rPr>
              <a:t>savus </a:t>
            </a:r>
            <a:r xmlns:a="http://schemas.openxmlformats.org/drawingml/2006/main">
              <a:rPr b="0" i="0" lang="lv" sz="2300" u="none" cap="none" strike="noStrike">
                <a:solidFill>
                  <a:srgbClr val="000000"/>
                </a:solidFill>
                <a:latin typeface="Helvetica Neue"/>
                <a:ea typeface="Helvetica Neue"/>
                <a:cs typeface="Helvetica Neue"/>
                <a:sym typeface="Helvetica Neue"/>
              </a:rPr>
              <a:t>pūliņus stabilu pilotējamu lidojumu veikšanai. Taču neizdevās gūt panākumus, neskatoties uz dotācijām no valdības un militārpersonām.</a:t>
            </a:r>
            <a:endParaRPr xmlns:a="http://schemas.openxmlformats.org/drawingml/2006/main"/>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lang="lv" sz="2300">
                <a:solidFill>
                  <a:srgbClr val="000000"/>
                </a:solidFill>
                <a:latin typeface="Helvetica Neue"/>
                <a:ea typeface="Helvetica Neue"/>
                <a:cs typeface="Helvetica Neue"/>
                <a:sym typeface="Helvetica Neue"/>
              </a:rPr>
              <a:t>Dažas jomas, kas piedzīvoja ievērojamu attīstību, bija optimizētas konstrukcijas, aerodinamika, vadības virsmas, paceļamā spārna konfigurācija.</a:t>
            </a:r>
            <a:endParaRPr xmlns:a="http://schemas.openxmlformats.org/drawingml/2006/main" b="0" i="0" sz="2300" u="none" cap="none" strike="noStrike">
              <a:solidFill>
                <a:srgbClr val="000000"/>
              </a:solidFill>
              <a:latin typeface="Helvetica Neue"/>
              <a:ea typeface="Helvetica Neue"/>
              <a:cs typeface="Helvetica Neue"/>
              <a:sym typeface="Helvetica Neue"/>
            </a:endParaRPr>
          </a:p>
          <a:p>
            <a:pPr xmlns:a="http://schemas.openxmlformats.org/drawingml/2006/main" indent="0" lvl="0" marL="0" marR="0" rtl="0" algn="l">
              <a:spcBef>
                <a:spcPts val="0"/>
              </a:spcBef>
              <a:spcAft>
                <a:spcPts val="0"/>
              </a:spcAft>
              <a:buClr>
                <a:srgbClr val="000000"/>
              </a:buClr>
              <a:buSzPts val="2300"/>
              <a:buFont typeface="Helvetica Neue"/>
              <a:buNone/>
            </a:pPr>
            <a:r xmlns:a="http://schemas.openxmlformats.org/drawingml/2006/main">
              <a:rPr b="0" i="0" lang="lv" sz="2300" u="none" cap="none" strike="noStrike">
                <a:solidFill>
                  <a:srgbClr val="000000"/>
                </a:solidFill>
                <a:latin typeface="Helvetica Neue"/>
                <a:ea typeface="Helvetica Neue"/>
                <a:cs typeface="Helvetica Neue"/>
                <a:sym typeface="Helvetica Neue"/>
              </a:rPr>
              <a:t> </a:t>
            </a:r>
            <a:endParaRPr xmlns:a="http://schemas.openxmlformats.org/drawingml/2006/main" b="1" i="0" sz="2300" u="none" cap="none" strike="noStrike">
              <a:solidFill>
                <a:srgbClr val="000000"/>
              </a:solidFill>
              <a:latin typeface="Helvetica Neue"/>
              <a:ea typeface="Helvetica Neue"/>
              <a:cs typeface="Helvetica Neue"/>
              <a:sym typeface="Helvetica Neue"/>
            </a:endParaRPr>
          </a:p>
        </p:txBody>
      </p:sp>
      <p:sp>
        <p:nvSpPr>
          <p:cNvPr id="203" name="Google Shape;203;p6"/>
          <p:cNvSpPr txBox="1"/>
          <p:nvPr/>
        </p:nvSpPr>
        <p:spPr>
          <a:xfrm>
            <a:off x="13487400" y="5135425"/>
            <a:ext cx="21336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7. att. Wright Flyer</a:t>
            </a:r>
            <a:endParaRPr xmlns:a="http://schemas.openxmlformats.org/drawingml/2006/main"/>
          </a:p>
        </p:txBody>
      </p:sp>
      <p:sp>
        <p:nvSpPr>
          <p:cNvPr id="204" name="Google Shape;204;p6"/>
          <p:cNvSpPr txBox="1"/>
          <p:nvPr/>
        </p:nvSpPr>
        <p:spPr>
          <a:xfrm>
            <a:off x="1868570" y="7955140"/>
            <a:ext cx="2133600"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4. att. Leņķiskā ass vadība</a:t>
            </a:r>
            <a:endParaRPr xmlns:a="http://schemas.openxmlformats.org/drawingml/2006/main"/>
          </a:p>
        </p:txBody>
      </p:sp>
      <p:sp>
        <p:nvSpPr>
          <p:cNvPr id="205" name="Google Shape;205;p6"/>
          <p:cNvSpPr txBox="1"/>
          <p:nvPr/>
        </p:nvSpPr>
        <p:spPr>
          <a:xfrm>
            <a:off x="12532427" y="8827841"/>
            <a:ext cx="44958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8. att. Doktora Lenglija 6. Lenglijas lidlauks</a:t>
            </a:r>
            <a:endParaRPr xmlns:a="http://schemas.openxmlformats.org/drawingml/2006/main"/>
          </a:p>
        </p:txBody>
      </p:sp>
      <p:pic>
        <p:nvPicPr>
          <p:cNvPr id="206" name="Google Shape;206;p6"/>
          <p:cNvPicPr preferRelativeResize="0"/>
          <p:nvPr/>
        </p:nvPicPr>
        <p:blipFill rotWithShape="1">
          <a:blip r:embed="rId3">
            <a:alphaModFix/>
          </a:blip>
          <a:srcRect b="0" l="0" r="0" t="0"/>
          <a:stretch/>
        </p:blipFill>
        <p:spPr>
          <a:xfrm>
            <a:off x="1557841" y="5656262"/>
            <a:ext cx="2755059" cy="2204047"/>
          </a:xfrm>
          <a:prstGeom prst="rect">
            <a:avLst/>
          </a:prstGeom>
          <a:noFill/>
          <a:ln>
            <a:noFill/>
          </a:ln>
        </p:spPr>
      </p:pic>
      <p:pic>
        <p:nvPicPr>
          <p:cNvPr id="207" name="Google Shape;207;p6"/>
          <p:cNvPicPr preferRelativeResize="0"/>
          <p:nvPr/>
        </p:nvPicPr>
        <p:blipFill rotWithShape="1">
          <a:blip r:embed="rId4">
            <a:alphaModFix/>
          </a:blip>
          <a:srcRect b="0" l="0" r="0" t="0"/>
          <a:stretch/>
        </p:blipFill>
        <p:spPr>
          <a:xfrm>
            <a:off x="4746076" y="5705492"/>
            <a:ext cx="2737947" cy="2204047"/>
          </a:xfrm>
          <a:prstGeom prst="rect">
            <a:avLst/>
          </a:prstGeom>
          <a:noFill/>
          <a:ln>
            <a:noFill/>
          </a:ln>
        </p:spPr>
      </p:pic>
      <p:pic>
        <p:nvPicPr>
          <p:cNvPr id="208" name="Google Shape;208;p6"/>
          <p:cNvPicPr preferRelativeResize="0"/>
          <p:nvPr/>
        </p:nvPicPr>
        <p:blipFill rotWithShape="1">
          <a:blip r:embed="rId5">
            <a:alphaModFix/>
          </a:blip>
          <a:srcRect b="0" l="0" r="0" t="0"/>
          <a:stretch/>
        </p:blipFill>
        <p:spPr>
          <a:xfrm>
            <a:off x="7493076" y="5668962"/>
            <a:ext cx="2737948" cy="2217738"/>
          </a:xfrm>
          <a:prstGeom prst="rect">
            <a:avLst/>
          </a:prstGeom>
          <a:noFill/>
          <a:ln>
            <a:noFill/>
          </a:ln>
        </p:spPr>
      </p:pic>
      <p:sp>
        <p:nvSpPr>
          <p:cNvPr id="209" name="Google Shape;209;p6"/>
          <p:cNvSpPr txBox="1"/>
          <p:nvPr/>
        </p:nvSpPr>
        <p:spPr>
          <a:xfrm>
            <a:off x="5048746" y="7860309"/>
            <a:ext cx="2133600"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5. att. Soļa – ass vadība</a:t>
            </a:r>
            <a:endParaRPr xmlns:a="http://schemas.openxmlformats.org/drawingml/2006/main"/>
          </a:p>
        </p:txBody>
      </p:sp>
      <p:sp>
        <p:nvSpPr>
          <p:cNvPr id="210" name="Google Shape;210;p6"/>
          <p:cNvSpPr txBox="1"/>
          <p:nvPr/>
        </p:nvSpPr>
        <p:spPr>
          <a:xfrm>
            <a:off x="7917199" y="7860308"/>
            <a:ext cx="2133600" cy="646331"/>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6. att. Apgāšanās ass vadība</a:t>
            </a:r>
            <a:endParaRPr xmlns:a="http://schemas.openxmlformats.org/drawingml/2006/main"/>
          </a:p>
        </p:txBody>
      </p:sp>
      <p:pic>
        <p:nvPicPr>
          <p:cNvPr descr="The Wright Brothers &amp; The World's First Flight: When &amp; What Happened? |  HistoryExtra" id="211" name="Google Shape;211;p6"/>
          <p:cNvPicPr preferRelativeResize="0"/>
          <p:nvPr/>
        </p:nvPicPr>
        <p:blipFill rotWithShape="1">
          <a:blip r:embed="rId6">
            <a:alphaModFix/>
          </a:blip>
          <a:srcRect b="0" l="0" r="0" t="0"/>
          <a:stretch/>
        </p:blipFill>
        <p:spPr>
          <a:xfrm>
            <a:off x="11487986" y="1452701"/>
            <a:ext cx="5968226" cy="3495675"/>
          </a:xfrm>
          <a:prstGeom prst="rect">
            <a:avLst/>
          </a:prstGeom>
          <a:noFill/>
          <a:ln>
            <a:noFill/>
          </a:ln>
        </p:spPr>
      </p:pic>
      <p:pic>
        <p:nvPicPr>
          <p:cNvPr descr="undefined" id="212" name="Google Shape;212;p6"/>
          <p:cNvPicPr preferRelativeResize="0"/>
          <p:nvPr/>
        </p:nvPicPr>
        <p:blipFill rotWithShape="1">
          <a:blip r:embed="rId7">
            <a:alphaModFix/>
          </a:blip>
          <a:srcRect b="0" l="0" r="0" t="0"/>
          <a:stretch/>
        </p:blipFill>
        <p:spPr>
          <a:xfrm>
            <a:off x="12711081" y="5614365"/>
            <a:ext cx="4138491" cy="31038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txBox="1"/>
          <p:nvPr/>
        </p:nvSpPr>
        <p:spPr>
          <a:xfrm>
            <a:off x="1143000" y="658218"/>
            <a:ext cx="44958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75B239"/>
              </a:buClr>
              <a:buSzPts val="4800"/>
              <a:buFont typeface="Century Gothic"/>
              <a:buNone/>
            </a:pPr>
            <a:r xmlns:a="http://schemas.openxmlformats.org/drawingml/2006/main">
              <a:rPr b="1" i="0" lang="lv" sz="4800" u="none" cap="none" strike="noStrike">
                <a:solidFill>
                  <a:srgbClr val="75B239"/>
                </a:solidFill>
                <a:latin typeface="Century Gothic"/>
                <a:ea typeface="Century Gothic"/>
                <a:cs typeface="Century Gothic"/>
                <a:sym typeface="Century Gothic"/>
              </a:rPr>
              <a:t>1. Vēsture</a:t>
            </a:r>
            <a:endParaRPr xmlns:a="http://schemas.openxmlformats.org/drawingml/2006/main" b="1" i="0" sz="4800" u="none" cap="none" strike="noStrike">
              <a:solidFill>
                <a:srgbClr val="75B239"/>
              </a:solidFill>
              <a:latin typeface="Century Gothic"/>
              <a:ea typeface="Century Gothic"/>
              <a:cs typeface="Century Gothic"/>
              <a:sym typeface="Century Gothic"/>
            </a:endParaRPr>
          </a:p>
        </p:txBody>
      </p:sp>
      <p:sp>
        <p:nvSpPr>
          <p:cNvPr id="218" name="Google Shape;218;p7"/>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lnSpc>
                <a:spcPct val="100000"/>
              </a:lnSpc>
              <a:spcBef>
                <a:spcPts val="0"/>
              </a:spcBef>
              <a:spcAft>
                <a:spcPts val="0"/>
              </a:spcAft>
              <a:buClr>
                <a:srgbClr val="75B239"/>
              </a:buClr>
              <a:buSzPts val="2800"/>
              <a:buFont typeface="Century Gothic"/>
              <a:buNone/>
            </a:pPr>
            <a:r xmlns:a="http://schemas.openxmlformats.org/drawingml/2006/main">
              <a:rPr b="0" i="0" lang="lv" sz="2800" u="none" cap="none" strike="noStrike">
                <a:solidFill>
                  <a:srgbClr val="75B239"/>
                </a:solidFill>
                <a:latin typeface="Century Gothic"/>
                <a:ea typeface="Century Gothic"/>
                <a:cs typeface="Century Gothic"/>
                <a:sym typeface="Century Gothic"/>
              </a:rPr>
              <a:t>Radio un autopilots</a:t>
            </a:r>
            <a:endParaRPr xmlns:a="http://schemas.openxmlformats.org/drawingml/2006/main"/>
          </a:p>
        </p:txBody>
      </p:sp>
      <p:sp>
        <p:nvSpPr>
          <p:cNvPr id="219" name="Google Shape;219;p7"/>
          <p:cNvSpPr txBox="1"/>
          <p:nvPr/>
        </p:nvSpPr>
        <p:spPr>
          <a:xfrm>
            <a:off x="1295398" y="2226937"/>
            <a:ext cx="15544800" cy="2216400"/>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b="0" i="0" lang="lv" sz="2300" u="none" cap="none" strike="noStrike">
                <a:solidFill>
                  <a:srgbClr val="000000"/>
                </a:solidFill>
                <a:latin typeface="Helvetica Neue"/>
                <a:ea typeface="Helvetica Neue"/>
                <a:cs typeface="Helvetica Neue"/>
                <a:sym typeface="Helvetica Neue"/>
              </a:rPr>
              <a:t>Vairāki izgudrojumi veicināja attālināti vadāmu lidaparātu jeb bezpilota lidaparātu / bezpilota lidaparātu izstrādi.</a:t>
            </a:r>
            <a:endParaRPr xmlns:a="http://schemas.openxmlformats.org/drawingml/2006/main"/>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lang="lv" sz="2300">
                <a:solidFill>
                  <a:srgbClr val="000000"/>
                </a:solidFill>
                <a:latin typeface="Helvetica Neue"/>
                <a:ea typeface="Helvetica Neue"/>
                <a:cs typeface="Helvetica Neue"/>
                <a:sym typeface="Helvetica Neue"/>
              </a:rPr>
              <a:t>Pirms lidmašīnu izgudrošanas </a:t>
            </a:r>
            <a:r xmlns:a="http://schemas.openxmlformats.org/drawingml/2006/main">
              <a:rPr lang="lv" sz="2300">
                <a:solidFill>
                  <a:srgbClr val="000000"/>
                </a:solidFill>
                <a:latin typeface="Helvetica Neue"/>
                <a:ea typeface="Helvetica Neue"/>
                <a:cs typeface="Helvetica Neue"/>
                <a:sym typeface="Helvetica Neue"/>
              </a:rPr>
              <a:t>radioviļņu </a:t>
            </a:r>
            <a:endParaRPr xmlns:a="http://schemas.openxmlformats.org/drawingml/2006/main"/>
            <a:r xmlns:a="http://schemas.openxmlformats.org/drawingml/2006/main">
              <a:rPr lang="lv" sz="2300">
                <a:latin typeface="Helvetica Neue"/>
                <a:ea typeface="Helvetica Neue"/>
                <a:cs typeface="Helvetica Neue"/>
                <a:sym typeface="Helvetica Neue"/>
              </a:rPr>
              <a:t>atklāšana un to izmantošana bezvadu signālu pārraidīšanai noveda pie tā, ko toreiz sauca par “teleautomāciju”.</a:t>
            </a:r>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i="0" lang="lv" sz="2300" u="none" cap="none" strike="noStrike">
                <a:solidFill>
                  <a:srgbClr val="000000"/>
                </a:solidFill>
                <a:latin typeface="Helvetica Neue"/>
                <a:ea typeface="Helvetica Neue"/>
                <a:cs typeface="Helvetica Neue"/>
                <a:sym typeface="Helvetica Neue"/>
              </a:rPr>
              <a:t>Zemūdens </a:t>
            </a:r>
            <a:r xmlns:a="http://schemas.openxmlformats.org/drawingml/2006/main">
              <a:rPr lang="lv" sz="2300">
                <a:latin typeface="Helvetica Neue"/>
                <a:ea typeface="Helvetica Neue"/>
                <a:cs typeface="Helvetica Neue"/>
                <a:sym typeface="Helvetica Neue"/>
              </a:rPr>
              <a:t>torpēdas </a:t>
            </a:r>
            <a:r xmlns:a="http://schemas.openxmlformats.org/drawingml/2006/main">
              <a:rPr i="0" lang="lv" sz="2300" u="none" cap="none" strike="noStrike">
                <a:solidFill>
                  <a:srgbClr val="000000"/>
                </a:solidFill>
                <a:latin typeface="Helvetica Neue"/>
                <a:ea typeface="Helvetica Neue"/>
                <a:cs typeface="Helvetica Neue"/>
                <a:sym typeface="Helvetica Neue"/>
              </a:rPr>
              <a:t>tika izgudrotas 1898. gadā, lai, izmantojot teleautomatizāciju, vadītu sprāgstvielas uz ienaidnieka kuģiem.</a:t>
            </a:r>
            <a:endParaRPr xmlns:a="http://schemas.openxmlformats.org/drawingml/2006/main"/>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lang="lv" sz="2300">
                <a:solidFill>
                  <a:srgbClr val="000000"/>
                </a:solidFill>
                <a:latin typeface="Helvetica Neue"/>
                <a:ea typeface="Helvetica Neue"/>
                <a:cs typeface="Helvetica Neue"/>
                <a:sym typeface="Helvetica Neue"/>
              </a:rPr>
              <a:t>Vēl viena tehnoloģija, kas tika īpaši izstrādāta torpēdām, bija Elemer Sperry "trīs asu žiroskops".</a:t>
            </a:r>
            <a:endParaRPr xmlns:a="http://schemas.openxmlformats.org/drawingml/2006/main"/>
          </a:p>
          <a:p>
            <a:pPr xmlns:a="http://schemas.openxmlformats.org/drawingml/2006/main" indent="-342900" lvl="0" marL="342900" marR="0" rtl="0" algn="l">
              <a:spcBef>
                <a:spcPts val="0"/>
              </a:spcBef>
              <a:spcAft>
                <a:spcPts val="0"/>
              </a:spcAft>
              <a:buClr>
                <a:srgbClr val="000000"/>
              </a:buClr>
              <a:buSzPts val="2300"/>
              <a:buFont typeface="Arial"/>
              <a:buChar char="•"/>
            </a:pPr>
            <a:r xmlns:a="http://schemas.openxmlformats.org/drawingml/2006/main">
              <a:rPr i="0" lang="lv" sz="2300" u="none" cap="none" strike="noStrike">
                <a:solidFill>
                  <a:srgbClr val="000000"/>
                </a:solidFill>
                <a:latin typeface="Helvetica Neue"/>
                <a:ea typeface="Helvetica Neue"/>
                <a:cs typeface="Helvetica Neue"/>
                <a:sym typeface="Helvetica Neue"/>
              </a:rPr>
              <a:t>Šīs zemās </a:t>
            </a:r>
            <a:r xmlns:a="http://schemas.openxmlformats.org/drawingml/2006/main">
              <a:rPr lang="lv" sz="2300">
                <a:solidFill>
                  <a:srgbClr val="000000"/>
                </a:solidFill>
                <a:latin typeface="Helvetica Neue"/>
                <a:ea typeface="Helvetica Neue"/>
                <a:cs typeface="Helvetica Neue"/>
                <a:sym typeface="Helvetica Neue"/>
              </a:rPr>
              <a:t>tehnoloģijas </a:t>
            </a:r>
            <a:r xmlns:a="http://schemas.openxmlformats.org/drawingml/2006/main">
              <a:rPr i="0" lang="lv" sz="2300" u="none" cap="none" strike="noStrike">
                <a:solidFill>
                  <a:srgbClr val="000000"/>
                </a:solidFill>
                <a:latin typeface="Helvetica Neue"/>
                <a:ea typeface="Helvetica Neue"/>
                <a:cs typeface="Helvetica Neue"/>
                <a:sym typeface="Helvetica Neue"/>
              </a:rPr>
              <a:t>ļāva Sperijai pilnveidot pirmā uzticamā mehāniskā autopilota dizainu.</a:t>
            </a:r>
            <a:endParaRPr xmlns:a="http://schemas.openxmlformats.org/drawingml/2006/main" i="0" sz="2300" u="none" cap="none" strike="noStrike">
              <a:solidFill>
                <a:srgbClr val="000000"/>
              </a:solidFill>
              <a:latin typeface="Helvetica Neue"/>
              <a:ea typeface="Helvetica Neue"/>
              <a:cs typeface="Helvetica Neue"/>
              <a:sym typeface="Helvetica Neue"/>
            </a:endParaRPr>
          </a:p>
        </p:txBody>
      </p:sp>
      <p:sp>
        <p:nvSpPr>
          <p:cNvPr id="220" name="Google Shape;220;p7"/>
          <p:cNvSpPr txBox="1"/>
          <p:nvPr/>
        </p:nvSpPr>
        <p:spPr>
          <a:xfrm>
            <a:off x="2280146" y="8718212"/>
            <a:ext cx="5720854"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9. attēls. Rotaļu laiva, ko vada Nikola Tesla Teleautomation</a:t>
            </a:r>
            <a:endParaRPr xmlns:a="http://schemas.openxmlformats.org/drawingml/2006/main"/>
          </a:p>
        </p:txBody>
      </p:sp>
      <p:sp>
        <p:nvSpPr>
          <p:cNvPr id="221" name="Google Shape;221;p7"/>
          <p:cNvSpPr txBox="1"/>
          <p:nvPr/>
        </p:nvSpPr>
        <p:spPr>
          <a:xfrm>
            <a:off x="10515600" y="8784103"/>
            <a:ext cx="44958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lnSpc>
                <a:spcPct val="100000"/>
              </a:lnSpc>
              <a:spcBef>
                <a:spcPts val="0"/>
              </a:spcBef>
              <a:spcAft>
                <a:spcPts val="0"/>
              </a:spcAft>
              <a:buClr>
                <a:srgbClr val="000000"/>
              </a:buClr>
              <a:buSzPts val="1800"/>
              <a:buFont typeface="Calibri"/>
              <a:buNone/>
            </a:pPr>
            <a:r xmlns:a="http://schemas.openxmlformats.org/drawingml/2006/main">
              <a:rPr b="0" i="0" lang="lv" sz="1800" u="none" cap="none" strike="noStrike">
                <a:solidFill>
                  <a:srgbClr val="000000"/>
                </a:solidFill>
                <a:latin typeface="Calibri"/>
                <a:ea typeface="Calibri"/>
                <a:cs typeface="Calibri"/>
                <a:sym typeface="Calibri"/>
              </a:rPr>
              <a:t>10. att. Trīs asu mehāniskais žiroskops</a:t>
            </a:r>
            <a:endParaRPr xmlns:a="http://schemas.openxmlformats.org/drawingml/2006/main"/>
          </a:p>
        </p:txBody>
      </p:sp>
      <p:pic>
        <p:nvPicPr>
          <p:cNvPr descr="How a gyroscope guides a rocket – V2 Rocket History" id="222" name="Google Shape;222;p7"/>
          <p:cNvPicPr preferRelativeResize="0"/>
          <p:nvPr/>
        </p:nvPicPr>
        <p:blipFill rotWithShape="1">
          <a:blip r:embed="rId3">
            <a:alphaModFix/>
          </a:blip>
          <a:srcRect b="0" l="0" r="0" t="0"/>
          <a:stretch/>
        </p:blipFill>
        <p:spPr>
          <a:xfrm>
            <a:off x="9753600" y="4530633"/>
            <a:ext cx="5720854" cy="4165764"/>
          </a:xfrm>
          <a:prstGeom prst="rect">
            <a:avLst/>
          </a:prstGeom>
          <a:noFill/>
          <a:ln>
            <a:noFill/>
          </a:ln>
        </p:spPr>
      </p:pic>
      <p:pic>
        <p:nvPicPr>
          <p:cNvPr descr="Telautomatics - Open Tesla Research" id="223" name="Google Shape;223;p7"/>
          <p:cNvPicPr preferRelativeResize="0"/>
          <p:nvPr/>
        </p:nvPicPr>
        <p:blipFill rotWithShape="1">
          <a:blip r:embed="rId4">
            <a:alphaModFix/>
          </a:blip>
          <a:srcRect b="0" l="0" r="0" t="0"/>
          <a:stretch/>
        </p:blipFill>
        <p:spPr>
          <a:xfrm>
            <a:off x="2280146" y="4914900"/>
            <a:ext cx="5943600" cy="36885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2. UAS ievads un lietojumprogrammas</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229" name="Google Shape;229;p8"/>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UAS definīcija</a:t>
            </a:r>
            <a:endParaRPr xmlns:a="http://schemas.openxmlformats.org/drawingml/2006/main"/>
          </a:p>
        </p:txBody>
      </p:sp>
      <p:sp>
        <p:nvSpPr>
          <p:cNvPr id="230" name="Google Shape;230;p8"/>
          <p:cNvSpPr txBox="1"/>
          <p:nvPr/>
        </p:nvSpPr>
        <p:spPr>
          <a:xfrm>
            <a:off x="914400" y="2757838"/>
            <a:ext cx="7543800" cy="5334409"/>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Saskaņā ar Federālās aviācijas administrācijas (FAA) teikto – bezpilota gaisa kuģu sistēma ir bezpilota gaisa kuģis </a:t>
            </a:r>
            <a:r xmlns:a="http://schemas.openxmlformats.org/drawingml/2006/main">
              <a:rPr b="0" i="0" lang="lv" sz="2300">
                <a:solidFill>
                  <a:srgbClr val="212529"/>
                </a:solidFill>
                <a:latin typeface="Arial"/>
                <a:ea typeface="Arial"/>
                <a:cs typeface="Arial"/>
                <a:sym typeface="Arial"/>
              </a:rPr>
              <a:t>un aprīkojums, kas nepieciešams šī gaisa kuģa drošai un efektīvai darbībai.</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b="0" i="0" lang="lv" sz="2300">
                <a:solidFill>
                  <a:srgbClr val="212529"/>
                </a:solidFill>
                <a:latin typeface="Arial"/>
                <a:ea typeface="Arial"/>
                <a:cs typeface="Arial"/>
                <a:sym typeface="Arial"/>
              </a:rPr>
              <a:t>Bezpilota gaisa kuģis ir UAS sastāvdaļa.</a:t>
            </a:r>
            <a:endParaRPr xmlns:a="http://schemas.openxmlformats.org/drawingml/2006/main"/>
          </a:p>
          <a:p>
            <a:pPr xmlns:a="http://schemas.openxmlformats.org/drawingml/2006/main" indent="-342900" lvl="0" marL="342900" marR="0" rtl="0" algn="l">
              <a:lnSpc>
                <a:spcPct val="150000"/>
              </a:lnSpc>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Visi gaisa kuģi </a:t>
            </a:r>
            <a:r xmlns:a="http://schemas.openxmlformats.org/drawingml/2006/main">
              <a:rPr b="0" i="0" lang="lv" sz="2300">
                <a:solidFill>
                  <a:srgbClr val="212529"/>
                </a:solidFill>
                <a:latin typeface="Arial"/>
                <a:ea typeface="Arial"/>
                <a:cs typeface="Arial"/>
                <a:sym typeface="Arial"/>
              </a:rPr>
              <a:t>, kurus ekspluatē bez cilvēka tiešas iejaukšanās no gaisa kuģa iekšpuses vai gaisa kuģī, tiek klasificēti kā bezpilota </a:t>
            </a:r>
            <a:r xmlns:a="http://schemas.openxmlformats.org/drawingml/2006/main">
              <a:rPr b="0" i="0" lang="lv" sz="2300">
                <a:solidFill>
                  <a:srgbClr val="212529"/>
                </a:solidFill>
                <a:latin typeface="Arial"/>
                <a:ea typeface="Arial"/>
                <a:cs typeface="Arial"/>
                <a:sym typeface="Arial"/>
              </a:rPr>
              <a:t>gaisa </a:t>
            </a:r>
            <a:r xmlns:a="http://schemas.openxmlformats.org/drawingml/2006/main">
              <a:rPr lang="lv" sz="2300">
                <a:solidFill>
                  <a:srgbClr val="212529"/>
                </a:solidFill>
                <a:latin typeface="Arial"/>
                <a:ea typeface="Arial"/>
                <a:cs typeface="Arial"/>
                <a:sym typeface="Arial"/>
              </a:rPr>
              <a:t>kuģis </a:t>
            </a:r>
            <a:r xmlns:a="http://schemas.openxmlformats.org/drawingml/2006/main">
              <a:rPr lang="lv" sz="2300">
                <a:solidFill>
                  <a:srgbClr val="212529"/>
                </a:solidFill>
                <a:latin typeface="Arial"/>
                <a:ea typeface="Arial"/>
                <a:cs typeface="Arial"/>
                <a:sym typeface="Arial"/>
              </a:rPr>
              <a:t>( </a:t>
            </a:r>
            <a:r xmlns:a="http://schemas.openxmlformats.org/drawingml/2006/main">
              <a:rPr b="0" i="0" lang="lv" sz="2300">
                <a:solidFill>
                  <a:srgbClr val="212529"/>
                </a:solidFill>
                <a:latin typeface="Arial"/>
                <a:ea typeface="Arial"/>
                <a:cs typeface="Arial"/>
                <a:sym typeface="Arial"/>
              </a:rPr>
              <a:t>UAV). (Publiskais likums 112-95, 331. panta 8. punkts).</a:t>
            </a:r>
            <a:endParaRPr xmlns:a="http://schemas.openxmlformats.org/drawingml/2006/main"/>
          </a:p>
          <a:p>
            <a:pPr xmlns:a="http://schemas.openxmlformats.org/drawingml/2006/main" indent="0" lvl="0" marL="0" marR="0" rtl="0" algn="l">
              <a:lnSpc>
                <a:spcPct val="150000"/>
              </a:lnSpc>
              <a:spcBef>
                <a:spcPts val="0"/>
              </a:spcBef>
              <a:spcAft>
                <a:spcPts val="0"/>
              </a:spcAft>
              <a:buNone/>
            </a:pPr>
            <a:r xmlns:a="http://schemas.openxmlformats.org/drawingml/2006/main">
              <a:t/>
            </a:r>
            <a:endParaRPr xmlns:a="http://schemas.openxmlformats.org/drawingml/2006/main" b="1" sz="2300">
              <a:solidFill>
                <a:schemeClr val="dk1"/>
              </a:solidFill>
              <a:latin typeface="Helvetica Neue"/>
              <a:ea typeface="Helvetica Neue"/>
              <a:cs typeface="Helvetica Neue"/>
              <a:sym typeface="Helvetica Neue"/>
            </a:endParaRPr>
          </a:p>
        </p:txBody>
      </p:sp>
      <p:sp>
        <p:nvSpPr>
          <p:cNvPr id="231" name="Google Shape;231;p8"/>
          <p:cNvSpPr txBox="1"/>
          <p:nvPr/>
        </p:nvSpPr>
        <p:spPr>
          <a:xfrm>
            <a:off x="9144000" y="7907581"/>
            <a:ext cx="75438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11. att. Fiksēta spārna CTOL* (pa kreisi) un daudzrotoru VTOL** (labā) UAS platformas</a:t>
            </a:r>
            <a:endParaRPr xmlns:a="http://schemas.openxmlformats.org/drawingml/2006/main"/>
          </a:p>
        </p:txBody>
      </p:sp>
      <p:pic>
        <p:nvPicPr>
          <p:cNvPr descr="Unmanned Aircraft Systems - L2 Aviation" id="232" name="Google Shape;232;p8"/>
          <p:cNvPicPr preferRelativeResize="0"/>
          <p:nvPr/>
        </p:nvPicPr>
        <p:blipFill rotWithShape="1">
          <a:blip r:embed="rId3">
            <a:alphaModFix/>
          </a:blip>
          <a:srcRect b="0" l="0" r="0" t="0"/>
          <a:stretch/>
        </p:blipFill>
        <p:spPr>
          <a:xfrm>
            <a:off x="8991327" y="3009900"/>
            <a:ext cx="8209845" cy="4618038"/>
          </a:xfrm>
          <a:prstGeom prst="rect">
            <a:avLst/>
          </a:prstGeom>
          <a:noFill/>
          <a:ln>
            <a:noFill/>
          </a:ln>
        </p:spPr>
      </p:pic>
      <p:sp>
        <p:nvSpPr>
          <p:cNvPr id="233" name="Google Shape;233;p8"/>
          <p:cNvSpPr txBox="1"/>
          <p:nvPr/>
        </p:nvSpPr>
        <p:spPr>
          <a:xfrm>
            <a:off x="1155700" y="8461579"/>
            <a:ext cx="5715000" cy="584775"/>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1600">
                <a:solidFill>
                  <a:schemeClr val="dk1"/>
                </a:solidFill>
                <a:latin typeface="Calibri"/>
                <a:ea typeface="Calibri"/>
                <a:cs typeface="Calibri"/>
                <a:sym typeface="Calibri"/>
              </a:rPr>
              <a:t>* Parastā pacelšanās un nosēšanās</a:t>
            </a:r>
            <a:endParaRPr xmlns:a="http://schemas.openxmlformats.org/drawingml/2006/main"/>
          </a:p>
          <a:p>
            <a:pPr xmlns:a="http://schemas.openxmlformats.org/drawingml/2006/main" indent="0" lvl="0" marL="0" marR="0" rtl="0" algn="l">
              <a:spcBef>
                <a:spcPts val="0"/>
              </a:spcBef>
              <a:spcAft>
                <a:spcPts val="0"/>
              </a:spcAft>
              <a:buNone/>
            </a:pPr>
            <a:r xmlns:a="http://schemas.openxmlformats.org/drawingml/2006/main">
              <a:rPr lang="lv" sz="1600">
                <a:solidFill>
                  <a:schemeClr val="dk1"/>
                </a:solidFill>
                <a:latin typeface="Calibri"/>
                <a:ea typeface="Calibri"/>
                <a:cs typeface="Calibri"/>
                <a:sym typeface="Calibri"/>
              </a:rPr>
              <a:t>** Vertikālā pacelšanās un nosēšanās</a:t>
            </a:r>
            <a:endParaRPr xmlns:a="http://schemas.openxmlformats.org/drawingml/2006/main"/>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nvSpPr>
        <p:spPr>
          <a:xfrm>
            <a:off x="1143000" y="658218"/>
            <a:ext cx="11430000" cy="830997"/>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b="1" lang="lv" sz="4800">
                <a:solidFill>
                  <a:srgbClr val="75B239"/>
                </a:solidFill>
                <a:latin typeface="Century Gothic"/>
                <a:ea typeface="Century Gothic"/>
                <a:cs typeface="Century Gothic"/>
                <a:sym typeface="Century Gothic"/>
              </a:rPr>
              <a:t>2. UAS ievads un lietojumprogrammas</a:t>
            </a:r>
            <a:endParaRPr xmlns:a="http://schemas.openxmlformats.org/drawingml/2006/main" b="1" sz="4800">
              <a:solidFill>
                <a:srgbClr val="75B239"/>
              </a:solidFill>
              <a:latin typeface="Century Gothic"/>
              <a:ea typeface="Century Gothic"/>
              <a:cs typeface="Century Gothic"/>
              <a:sym typeface="Century Gothic"/>
            </a:endParaRPr>
          </a:p>
        </p:txBody>
      </p:sp>
      <p:sp>
        <p:nvSpPr>
          <p:cNvPr id="239" name="Google Shape;239;p9"/>
          <p:cNvSpPr txBox="1"/>
          <p:nvPr/>
        </p:nvSpPr>
        <p:spPr>
          <a:xfrm>
            <a:off x="1295400" y="1489215"/>
            <a:ext cx="10040186" cy="523220"/>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l">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Pamattehnoloģija</a:t>
            </a:r>
            <a:endParaRPr xmlns:a="http://schemas.openxmlformats.org/drawingml/2006/main"/>
          </a:p>
        </p:txBody>
      </p:sp>
      <p:sp>
        <p:nvSpPr>
          <p:cNvPr id="240" name="Google Shape;240;p9"/>
          <p:cNvSpPr txBox="1"/>
          <p:nvPr/>
        </p:nvSpPr>
        <p:spPr>
          <a:xfrm>
            <a:off x="1028700" y="2095500"/>
            <a:ext cx="16954500" cy="3631763"/>
          </a:xfrm>
          <a:prstGeom prst="rect">
            <a:avLst/>
          </a:prstGeom>
          <a:noFill/>
          <a:ln>
            <a:noFill/>
          </a:ln>
        </p:spPr>
        <p:txBody>
          <a:bodyPr anchorCtr="0" anchor="t" bIns="45700" lIns="91425" spcFirstLastPara="1" rIns="91425" wrap="square" tIns="45700">
            <a:spAutoFit/>
          </a:bodyPr>
          <a:lstStyle/>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Lai izprastu UAS pamatelementus, ir jāsaprot pamatinformācija par transportlīdzekļa vadību, stabilizāciju un sensoru konstrukciju</a:t>
            </a:r>
            <a:endParaRPr xmlns:a="http://schemas.openxmlformats.org/drawingml/2006/main"/>
          </a:p>
          <a:p>
            <a:pPr xmlns:a="http://schemas.openxmlformats.org/drawingml/2006/main" indent="-342900" lvl="0" marL="342900" marR="0" rtl="0" algn="l">
              <a:spcBef>
                <a:spcPts val="0"/>
              </a:spcBef>
              <a:spcAft>
                <a:spcPts val="0"/>
              </a:spcAft>
              <a:buClr>
                <a:srgbClr val="212529"/>
              </a:buClr>
              <a:buSzPts val="2300"/>
              <a:buFont typeface="Arial"/>
              <a:buChar char="•"/>
            </a:pPr>
            <a:r xmlns:a="http://schemas.openxmlformats.org/drawingml/2006/main">
              <a:rPr lang="lv" sz="2300">
                <a:solidFill>
                  <a:srgbClr val="212529"/>
                </a:solidFill>
                <a:latin typeface="Arial"/>
                <a:ea typeface="Arial"/>
                <a:cs typeface="Arial"/>
                <a:sym typeface="Arial"/>
              </a:rPr>
              <a:t>UAS izmantotās kontroles metodes var plaši klasificēt:</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Manuālā vadība </a:t>
            </a:r>
            <a:r xmlns:a="http://schemas.openxmlformats.org/drawingml/2006/main">
              <a:rPr b="0" i="0" lang="lv" sz="2300" u="none" cap="none" strike="noStrike">
                <a:solidFill>
                  <a:srgbClr val="212529"/>
                </a:solidFill>
                <a:latin typeface="Arial"/>
                <a:ea typeface="Arial"/>
                <a:cs typeface="Arial"/>
                <a:sym typeface="Arial"/>
              </a:rPr>
              <a:t>— tas ļauj kvalificētam UAS pilotam precīzi manipulēt ar UAV lidojuma trajektoriju un paredzamo rezultātu</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Stabilizētā vadība </a:t>
            </a:r>
            <a:r xmlns:a="http://schemas.openxmlformats.org/drawingml/2006/main">
              <a:rPr b="0" i="0" lang="lv" sz="2300" u="none" cap="none" strike="noStrike">
                <a:solidFill>
                  <a:srgbClr val="212529"/>
                </a:solidFill>
                <a:latin typeface="Arial"/>
                <a:ea typeface="Arial"/>
                <a:cs typeface="Arial"/>
                <a:sym typeface="Arial"/>
              </a:rPr>
              <a:t>– ļauj operatoram precīzi manipulēt ar gaisa kuģa pozīciju, izmantojot UAV borta autopilotu. Šajā gadījumā UAV autonomijas līmenis ir augstāks.</a:t>
            </a:r>
            <a:endParaRPr xmlns:a="http://schemas.openxmlformats.org/drawingml/2006/main"/>
          </a:p>
          <a:p>
            <a:pPr xmlns:a="http://schemas.openxmlformats.org/drawingml/2006/main" indent="-342900" lvl="1" marL="800100" marR="0" rtl="0" algn="l">
              <a:spcBef>
                <a:spcPts val="0"/>
              </a:spcBef>
              <a:spcAft>
                <a:spcPts val="0"/>
              </a:spcAft>
              <a:buClr>
                <a:srgbClr val="212529"/>
              </a:buClr>
              <a:buSzPts val="2300"/>
              <a:buFont typeface="Arial"/>
              <a:buChar char="•"/>
            </a:pPr>
            <a:r xmlns:a="http://schemas.openxmlformats.org/drawingml/2006/main">
              <a:rPr b="1" i="0" lang="lv" sz="2300" u="none" cap="none" strike="noStrike">
                <a:solidFill>
                  <a:srgbClr val="212529"/>
                </a:solidFill>
                <a:latin typeface="Arial"/>
                <a:ea typeface="Arial"/>
                <a:cs typeface="Arial"/>
                <a:sym typeface="Arial"/>
              </a:rPr>
              <a:t>Automatizētā vadība </a:t>
            </a:r>
            <a:r xmlns:a="http://schemas.openxmlformats.org/drawingml/2006/main">
              <a:rPr b="0" i="0" lang="lv" sz="2300" u="none" cap="none" strike="noStrike">
                <a:solidFill>
                  <a:srgbClr val="212529"/>
                </a:solidFill>
                <a:latin typeface="Arial"/>
                <a:ea typeface="Arial"/>
                <a:cs typeface="Arial"/>
                <a:sym typeface="Arial"/>
              </a:rPr>
              <a:t>— šim vadības scenārijam ir nepieciešams vismazākais operatora kontroles apjoms. Izmantojot programmatūru, tiek plānota pilnīga misija pirms izvietošanas, un pilnīgu kontroli pārņem zemes vadības programmatūra un borta autopilots.</a:t>
            </a:r>
            <a:endParaRPr xmlns:a="http://schemas.openxmlformats.org/drawingml/2006/main"/>
          </a:p>
          <a:p>
            <a:pPr xmlns:a="http://schemas.openxmlformats.org/drawingml/2006/main" indent="-196850" lvl="1" marL="800100" marR="0" rtl="0" algn="l">
              <a:spcBef>
                <a:spcPts val="0"/>
              </a:spcBef>
              <a:spcAft>
                <a:spcPts val="0"/>
              </a:spcAft>
              <a:buClr>
                <a:schemeClr val="dk1"/>
              </a:buClr>
              <a:buSzPts val="2300"/>
              <a:buFont typeface="Arial"/>
              <a:buNone/>
            </a:pPr>
            <a:r xmlns:a="http://schemas.openxmlformats.org/drawingml/2006/main">
              <a:t/>
            </a:r>
            <a:endParaRPr xmlns:a="http://schemas.openxmlformats.org/drawingml/2006/main" b="0" i="0" sz="2300" u="none" cap="none" strike="noStrike">
              <a:solidFill>
                <a:srgbClr val="212529"/>
              </a:solidFill>
              <a:latin typeface="Arial"/>
              <a:ea typeface="Arial"/>
              <a:cs typeface="Arial"/>
              <a:sym typeface="Arial"/>
            </a:endParaRPr>
          </a:p>
          <a:p>
            <a:pPr xmlns:a="http://schemas.openxmlformats.org/drawingml/2006/main" indent="0" lvl="0" marL="0" marR="0" rtl="0" algn="l">
              <a:spcBef>
                <a:spcPts val="0"/>
              </a:spcBef>
              <a:spcAft>
                <a:spcPts val="0"/>
              </a:spcAft>
              <a:buNone/>
            </a:pPr>
            <a:r xmlns:a="http://schemas.openxmlformats.org/drawingml/2006/main">
              <a:t/>
            </a:r>
            <a:endParaRPr xmlns:a="http://schemas.openxmlformats.org/drawingml/2006/main" b="1" sz="2300">
              <a:solidFill>
                <a:schemeClr val="dk1"/>
              </a:solidFill>
              <a:latin typeface="Helvetica Neue"/>
              <a:ea typeface="Helvetica Neue"/>
              <a:cs typeface="Helvetica Neue"/>
              <a:sym typeface="Helvetica Neue"/>
            </a:endParaRPr>
          </a:p>
        </p:txBody>
      </p:sp>
      <p:sp>
        <p:nvSpPr>
          <p:cNvPr id="241" name="Google Shape;241;p9"/>
          <p:cNvSpPr txBox="1"/>
          <p:nvPr/>
        </p:nvSpPr>
        <p:spPr>
          <a:xfrm>
            <a:off x="5372100" y="8848634"/>
            <a:ext cx="7543800" cy="369332"/>
          </a:xfrm>
          <a:prstGeom prst="rect">
            <a:avLst/>
          </a:prstGeom>
          <a:noFill/>
          <a:ln>
            <a:noFill/>
          </a:ln>
        </p:spPr>
        <p:txBody>
          <a:bodyPr anchorCtr="0" anchor="t" bIns="45700" lIns="91425" spcFirstLastPara="1" rIns="91425" wrap="square" tIns="45700">
            <a:spAutoFit/>
          </a:bodyPr>
          <a:lstStyle/>
          <a:p>
            <a:pPr xmlns:a="http://schemas.openxmlformats.org/drawingml/2006/main" indent="0" lvl="0" marL="0" marR="0" rtl="0" algn="ctr">
              <a:spcBef>
                <a:spcPts val="0"/>
              </a:spcBef>
              <a:spcAft>
                <a:spcPts val="0"/>
              </a:spcAft>
              <a:buNone/>
            </a:pPr>
            <a:r xmlns:a="http://schemas.openxmlformats.org/drawingml/2006/main">
              <a:rPr lang="lv" sz="1800">
                <a:solidFill>
                  <a:schemeClr val="dk1"/>
                </a:solidFill>
                <a:latin typeface="Calibri"/>
                <a:ea typeface="Calibri"/>
                <a:cs typeface="Calibri"/>
                <a:sym typeface="Calibri"/>
              </a:rPr>
              <a:t>12. att. Dažādi UAS autonomijas līmeņi</a:t>
            </a:r>
            <a:endParaRPr xmlns:a="http://schemas.openxmlformats.org/drawingml/2006/main"/>
          </a:p>
        </p:txBody>
      </p:sp>
      <p:pic>
        <p:nvPicPr>
          <p:cNvPr descr="Levels of autonomy in UAVs. | Download Scientific Diagram" id="242" name="Google Shape;242;p9"/>
          <p:cNvPicPr preferRelativeResize="0"/>
          <p:nvPr/>
        </p:nvPicPr>
        <p:blipFill rotWithShape="1">
          <a:blip r:embed="rId3">
            <a:alphaModFix/>
          </a:blip>
          <a:srcRect b="0" l="0" r="0" t="0"/>
          <a:stretch/>
        </p:blipFill>
        <p:spPr>
          <a:xfrm>
            <a:off x="3886200" y="5422772"/>
            <a:ext cx="10515600" cy="34639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2022-02-01T14:11:31Z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2022-02-01T00:00:00Z</vt:filetime>
  </property>
  <property fmtid="{D5CDD505-2E9C-101B-9397-08002B2CF9AE}" pid="3" name="Creator">
    <vt:lpwstr>Canva</vt:lpwstr>
  </property>
  <property fmtid="{D5CDD505-2E9C-101B-9397-08002B2CF9AE}" pid="4" name="LastSaved">
    <vt:filetime>2022-02-01T00:00:00Z</vt:filetime>
  </property>
</Properties>
</file>