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sldIdLst>
    <p:sldId id="256" r:id="rId3"/>
    <p:sldId id="257" r:id="rId4"/>
    <p:sldId id="261" r:id="rId5"/>
    <p:sldId id="265" r:id="rId6"/>
    <p:sldId id="258"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8" r:id="rId23"/>
    <p:sldId id="281" r:id="rId24"/>
    <p:sldId id="282" r:id="rId25"/>
    <p:sldId id="283" r:id="rId26"/>
    <p:sldId id="284" r:id="rId27"/>
    <p:sldId id="263" r:id="rId28"/>
    <p:sldId id="285" r:id="rId29"/>
    <p:sldId id="286" r:id="rId30"/>
    <p:sldId id="287" r:id="rId31"/>
    <p:sldId id="260" r:id="rId32"/>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B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60"/>
    <p:restoredTop sz="94705"/>
  </p:normalViewPr>
  <p:slideViewPr>
    <p:cSldViewPr>
      <p:cViewPr varScale="1">
        <p:scale>
          <a:sx n="72" d="100"/>
          <a:sy n="72" d="100"/>
        </p:scale>
        <p:origin x="744"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8/2/2023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8379B4-1C07-4D15-932E-246E0F83C548}"/>
              </a:ext>
            </a:extLst>
          </p:cNvPr>
          <p:cNvSpPr>
            <a:spLocks noGrp="1"/>
          </p:cNvSpPr>
          <p:nvPr>
            <p:ph type="title"/>
          </p:nvPr>
        </p:nvSpPr>
        <p:spPr>
          <a:xfrm>
            <a:off x="1260475" y="547688"/>
            <a:ext cx="15773400" cy="1989137"/>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98BE560-3A98-4572-9827-B2E8F640BBB8}"/>
              </a:ext>
            </a:extLst>
          </p:cNvPr>
          <p:cNvSpPr>
            <a:spLocks noGrp="1"/>
          </p:cNvSpPr>
          <p:nvPr>
            <p:ph type="body" idx="1"/>
          </p:nvPr>
        </p:nvSpPr>
        <p:spPr>
          <a:xfrm>
            <a:off x="1260475" y="2522538"/>
            <a:ext cx="7735888"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61C7A91-A759-4B54-8383-77889307073B}"/>
              </a:ext>
            </a:extLst>
          </p:cNvPr>
          <p:cNvSpPr>
            <a:spLocks noGrp="1"/>
          </p:cNvSpPr>
          <p:nvPr>
            <p:ph sz="half" idx="2"/>
          </p:nvPr>
        </p:nvSpPr>
        <p:spPr>
          <a:xfrm>
            <a:off x="1260475" y="3757613"/>
            <a:ext cx="7735888"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778896C-AE94-4D4C-95DE-98EF0E648A60}"/>
              </a:ext>
            </a:extLst>
          </p:cNvPr>
          <p:cNvSpPr>
            <a:spLocks noGrp="1"/>
          </p:cNvSpPr>
          <p:nvPr>
            <p:ph type="body" sz="quarter" idx="3"/>
          </p:nvPr>
        </p:nvSpPr>
        <p:spPr>
          <a:xfrm>
            <a:off x="9258300" y="2522538"/>
            <a:ext cx="7775575"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2C3D9E4-4EBA-496A-9DD1-8F7092446A87}"/>
              </a:ext>
            </a:extLst>
          </p:cNvPr>
          <p:cNvSpPr>
            <a:spLocks noGrp="1"/>
          </p:cNvSpPr>
          <p:nvPr>
            <p:ph sz="quarter" idx="4"/>
          </p:nvPr>
        </p:nvSpPr>
        <p:spPr>
          <a:xfrm>
            <a:off x="9258300" y="3757613"/>
            <a:ext cx="7775575"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E7790DB-D680-43FB-AF89-FCC2B633DDAC}"/>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02/08/2023</a:t>
            </a:fld>
            <a:endParaRPr lang="es-ES"/>
          </a:p>
        </p:txBody>
      </p:sp>
      <p:sp>
        <p:nvSpPr>
          <p:cNvPr id="8" name="Marcador de pie de página 7">
            <a:extLst>
              <a:ext uri="{FF2B5EF4-FFF2-40B4-BE49-F238E27FC236}">
                <a16:creationId xmlns:a16="http://schemas.microsoft.com/office/drawing/2014/main" id="{4617222B-BE51-482B-BA2E-EB39AC5CFFD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FDCE16C3-DA6D-41E3-AD39-8F32E97BA057}"/>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284561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093A3F-9129-4451-83AB-A63F9CE1AEFD}"/>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F0DF4D5-E289-4B98-88A1-45A89FCFEDA4}"/>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02/08/2023</a:t>
            </a:fld>
            <a:endParaRPr lang="es-ES"/>
          </a:p>
        </p:txBody>
      </p:sp>
      <p:sp>
        <p:nvSpPr>
          <p:cNvPr id="4" name="Marcador de pie de página 3">
            <a:extLst>
              <a:ext uri="{FF2B5EF4-FFF2-40B4-BE49-F238E27FC236}">
                <a16:creationId xmlns:a16="http://schemas.microsoft.com/office/drawing/2014/main" id="{86208C41-13EF-4402-9187-E5BFB0DCF5F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A9584DCE-CA46-4CDC-8DFB-D6B70D709688}"/>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303273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240B059-6684-46D2-8430-107ADA6DA673}"/>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02/08/2023</a:t>
            </a:fld>
            <a:endParaRPr lang="es-ES"/>
          </a:p>
        </p:txBody>
      </p:sp>
      <p:sp>
        <p:nvSpPr>
          <p:cNvPr id="3" name="Marcador de pie de página 2">
            <a:extLst>
              <a:ext uri="{FF2B5EF4-FFF2-40B4-BE49-F238E27FC236}">
                <a16:creationId xmlns:a16="http://schemas.microsoft.com/office/drawing/2014/main" id="{DC78B675-5858-4FDD-A471-FE91AE6C973F}"/>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A57FF813-BE02-496F-99F0-B07A4132E8C2}"/>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2992925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0666AD-6CB7-4000-BF5F-0EC4800684FB}"/>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CA4AD3-04B0-457C-8539-181B8CEF2A0A}"/>
              </a:ext>
            </a:extLst>
          </p:cNvPr>
          <p:cNvSpPr>
            <a:spLocks noGrp="1"/>
          </p:cNvSpPr>
          <p:nvPr>
            <p:ph idx="1"/>
          </p:nvPr>
        </p:nvSpPr>
        <p:spPr>
          <a:xfrm>
            <a:off x="7775575" y="1481138"/>
            <a:ext cx="9258300" cy="7310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AFEFE05-0179-406A-915E-465CDD31972B}"/>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BF3DDC-FF30-461B-AF9A-FFD52D4C48AA}"/>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02/08/2023</a:t>
            </a:fld>
            <a:endParaRPr lang="es-ES"/>
          </a:p>
        </p:txBody>
      </p:sp>
      <p:sp>
        <p:nvSpPr>
          <p:cNvPr id="6" name="Marcador de pie de página 5">
            <a:extLst>
              <a:ext uri="{FF2B5EF4-FFF2-40B4-BE49-F238E27FC236}">
                <a16:creationId xmlns:a16="http://schemas.microsoft.com/office/drawing/2014/main" id="{6932B3CC-CE5A-4375-80AD-F50A21FB8BF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1CBB358E-3631-4137-80DA-F1169735AA6C}"/>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733073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AC8F71-821B-4DDD-9A9E-2276A46F1B6C}"/>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7F30694-BDAB-4158-9F58-A816230CDE2C}"/>
              </a:ext>
            </a:extLst>
          </p:cNvPr>
          <p:cNvSpPr>
            <a:spLocks noGrp="1"/>
          </p:cNvSpPr>
          <p:nvPr>
            <p:ph type="pic" idx="1"/>
          </p:nvPr>
        </p:nvSpPr>
        <p:spPr>
          <a:xfrm>
            <a:off x="7775575" y="1481138"/>
            <a:ext cx="9258300" cy="73104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1C7BC6-8AE8-4948-AC95-B4E586A9480A}"/>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372B5CB-458D-4FBF-B67D-CD384338ACE3}"/>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02/08/2023</a:t>
            </a:fld>
            <a:endParaRPr lang="es-ES"/>
          </a:p>
        </p:txBody>
      </p:sp>
      <p:sp>
        <p:nvSpPr>
          <p:cNvPr id="6" name="Marcador de pie de página 5">
            <a:extLst>
              <a:ext uri="{FF2B5EF4-FFF2-40B4-BE49-F238E27FC236}">
                <a16:creationId xmlns:a16="http://schemas.microsoft.com/office/drawing/2014/main" id="{8CD7EEA8-9033-4B45-B699-9D22F5564B4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F2DC0DC3-857C-4636-9EF3-176A87D26A6F}"/>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3625993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5D7254-0017-4063-8FFE-014AED9F7289}"/>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D9A3F45-2404-42BF-A3CB-475AC9F8A6D5}"/>
              </a:ext>
            </a:extLst>
          </p:cNvPr>
          <p:cNvSpPr>
            <a:spLocks noGrp="1"/>
          </p:cNvSpPr>
          <p:nvPr>
            <p:ph type="body" orient="vert" idx="1"/>
          </p:nvPr>
        </p:nvSpPr>
        <p:spPr>
          <a:xfrm>
            <a:off x="1257300" y="2738438"/>
            <a:ext cx="15773400" cy="652780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50FDFF-2557-4C4E-ADA7-16C7E4AF073D}"/>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02/08/2023</a:t>
            </a:fld>
            <a:endParaRPr lang="es-ES"/>
          </a:p>
        </p:txBody>
      </p:sp>
      <p:sp>
        <p:nvSpPr>
          <p:cNvPr id="5" name="Marcador de pie de página 4">
            <a:extLst>
              <a:ext uri="{FF2B5EF4-FFF2-40B4-BE49-F238E27FC236}">
                <a16:creationId xmlns:a16="http://schemas.microsoft.com/office/drawing/2014/main" id="{D626823A-1E88-4D82-BE42-0D33555E9264}"/>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530B1C89-968A-408A-8419-8AC375AC2C33}"/>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1338961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F78A8CC-23FC-4BF2-B5A2-A5518DA061CA}"/>
              </a:ext>
            </a:extLst>
          </p:cNvPr>
          <p:cNvSpPr>
            <a:spLocks noGrp="1"/>
          </p:cNvSpPr>
          <p:nvPr>
            <p:ph type="title" orient="vert"/>
          </p:nvPr>
        </p:nvSpPr>
        <p:spPr>
          <a:xfrm>
            <a:off x="13087350" y="547688"/>
            <a:ext cx="3943350" cy="8718550"/>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128C344-1DCA-40CB-A46B-4EAA87979B75}"/>
              </a:ext>
            </a:extLst>
          </p:cNvPr>
          <p:cNvSpPr>
            <a:spLocks noGrp="1"/>
          </p:cNvSpPr>
          <p:nvPr>
            <p:ph type="body" orient="vert" idx="1"/>
          </p:nvPr>
        </p:nvSpPr>
        <p:spPr>
          <a:xfrm>
            <a:off x="1257300" y="547688"/>
            <a:ext cx="11677650" cy="871855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60669FF-4B2F-4E91-98D6-A98605384568}"/>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02/08/2023</a:t>
            </a:fld>
            <a:endParaRPr lang="es-ES"/>
          </a:p>
        </p:txBody>
      </p:sp>
      <p:sp>
        <p:nvSpPr>
          <p:cNvPr id="5" name="Marcador de pie de página 4">
            <a:extLst>
              <a:ext uri="{FF2B5EF4-FFF2-40B4-BE49-F238E27FC236}">
                <a16:creationId xmlns:a16="http://schemas.microsoft.com/office/drawing/2014/main" id="{C758AB9B-993A-4EE5-BAB5-F4E797F51AC7}"/>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83525BFB-6BC5-416B-940E-3351575D2E45}"/>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247700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lIns="0" tIns="0" rIns="0" bIns="0"/>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8/2/2023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8/2/2023</a:t>
            </a:fld>
            <a:endParaRPr lang="en-US"/>
          </a:p>
        </p:txBody>
      </p:sp>
      <p:sp>
        <p:nvSpPr>
          <p:cNvPr id="7" name="Holder 7"/>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8/2/2023</a:t>
            </a:fld>
            <a:endParaRPr lang="en-US"/>
          </a:p>
        </p:txBody>
      </p:sp>
      <p:sp>
        <p:nvSpPr>
          <p:cNvPr id="5" name="Holder 5"/>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71A2526-BB42-44A7-9BFA-739BA3875256}"/>
              </a:ext>
            </a:extLst>
          </p:cNvPr>
          <p:cNvSpPr txBox="1"/>
          <p:nvPr userDrawn="1"/>
        </p:nvSpPr>
        <p:spPr>
          <a:xfrm>
            <a:off x="4436660" y="9242612"/>
            <a:ext cx="13013140" cy="615553"/>
          </a:xfrm>
          <a:prstGeom prst="rect">
            <a:avLst/>
          </a:prstGeom>
          <a:noFill/>
        </p:spPr>
        <p:txBody>
          <a:bodyPr wrap="square">
            <a:spAutoFit/>
          </a:bodyPr>
          <a:lstStyle/>
          <a:p>
            <a:pPr algn="just"/>
            <a:r>
              <a:rPr lang="en-US" sz="1700" b="0" i="0" u="none" strike="noStrike" dirty="0">
                <a:solidFill>
                  <a:srgbClr val="000000"/>
                </a:solidFill>
                <a:effectLs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es-ES" sz="1700" dirty="0"/>
          </a:p>
        </p:txBody>
      </p:sp>
      <p:pic>
        <p:nvPicPr>
          <p:cNvPr id="8" name="Imagen 7">
            <a:extLst>
              <a:ext uri="{FF2B5EF4-FFF2-40B4-BE49-F238E27FC236}">
                <a16:creationId xmlns:a16="http://schemas.microsoft.com/office/drawing/2014/main" id="{0C4D580D-FCED-46CE-BDAF-687D96276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860" y="9242612"/>
            <a:ext cx="3352800" cy="704088"/>
          </a:xfrm>
          <a:prstGeom prst="rect">
            <a:avLst/>
          </a:prstGeom>
        </p:spPr>
      </p:pic>
      <p:pic>
        <p:nvPicPr>
          <p:cNvPr id="10" name="Imagen 9">
            <a:extLst>
              <a:ext uri="{FF2B5EF4-FFF2-40B4-BE49-F238E27FC236}">
                <a16:creationId xmlns:a16="http://schemas.microsoft.com/office/drawing/2014/main" id="{C8AAE7A4-C0ED-4F3B-BDD6-BC856696A3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154296" y="647700"/>
            <a:ext cx="3295504" cy="61555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0B98F2-BEDB-4281-A58E-69FBA4A6DC57}"/>
              </a:ext>
            </a:extLst>
          </p:cNvPr>
          <p:cNvSpPr>
            <a:spLocks noGrp="1"/>
          </p:cNvSpPr>
          <p:nvPr>
            <p:ph type="ctrTitle"/>
          </p:nvPr>
        </p:nvSpPr>
        <p:spPr>
          <a:xfrm>
            <a:off x="2286000" y="1684338"/>
            <a:ext cx="13716000" cy="35814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7BD7875-FD6A-4BA9-81F5-04CB572F54F5}"/>
              </a:ext>
            </a:extLst>
          </p:cNvPr>
          <p:cNvSpPr>
            <a:spLocks noGrp="1"/>
          </p:cNvSpPr>
          <p:nvPr>
            <p:ph type="subTitle" idx="1"/>
          </p:nvPr>
        </p:nvSpPr>
        <p:spPr>
          <a:xfrm>
            <a:off x="2286000" y="5403850"/>
            <a:ext cx="13716000"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B58FCA3-7355-42E6-82A8-A1A130D2FB94}"/>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02/08/2023</a:t>
            </a:fld>
            <a:endParaRPr lang="es-ES"/>
          </a:p>
        </p:txBody>
      </p:sp>
      <p:sp>
        <p:nvSpPr>
          <p:cNvPr id="5" name="Marcador de pie de página 4">
            <a:extLst>
              <a:ext uri="{FF2B5EF4-FFF2-40B4-BE49-F238E27FC236}">
                <a16:creationId xmlns:a16="http://schemas.microsoft.com/office/drawing/2014/main" id="{D464FD0A-4DAE-4F76-AC47-852A5E3DF945}"/>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3D56F499-A829-43A7-9EDB-0514C0F951DB}"/>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1237074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2EBF64-7382-4B70-8EAF-D40744FB7F77}"/>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2034208-54B0-473B-881D-D34B2BD76C37}"/>
              </a:ext>
            </a:extLst>
          </p:cNvPr>
          <p:cNvSpPr>
            <a:spLocks noGrp="1"/>
          </p:cNvSpPr>
          <p:nvPr>
            <p:ph idx="1"/>
          </p:nvPr>
        </p:nvSpPr>
        <p:spPr>
          <a:xfrm>
            <a:off x="1257300" y="2738438"/>
            <a:ext cx="157734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ADF1CD-13DE-4849-9D7C-B397D5DFB7A0}"/>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02/08/2023</a:t>
            </a:fld>
            <a:endParaRPr lang="es-ES"/>
          </a:p>
        </p:txBody>
      </p:sp>
      <p:sp>
        <p:nvSpPr>
          <p:cNvPr id="5" name="Marcador de pie de página 4">
            <a:extLst>
              <a:ext uri="{FF2B5EF4-FFF2-40B4-BE49-F238E27FC236}">
                <a16:creationId xmlns:a16="http://schemas.microsoft.com/office/drawing/2014/main" id="{C2E59AAE-1950-401F-9AB2-84CC881858D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F7687717-E9C2-4CE0-AED6-EE5BA78160D5}"/>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163652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0EBD07-13C2-48F7-9BDE-0F9895C53EF9}"/>
              </a:ext>
            </a:extLst>
          </p:cNvPr>
          <p:cNvSpPr>
            <a:spLocks noGrp="1"/>
          </p:cNvSpPr>
          <p:nvPr>
            <p:ph type="title"/>
          </p:nvPr>
        </p:nvSpPr>
        <p:spPr>
          <a:xfrm>
            <a:off x="1247775" y="2565400"/>
            <a:ext cx="15773400" cy="4278313"/>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7522C64-162F-43E5-9B2B-10410DCCCBEF}"/>
              </a:ext>
            </a:extLst>
          </p:cNvPr>
          <p:cNvSpPr>
            <a:spLocks noGrp="1"/>
          </p:cNvSpPr>
          <p:nvPr>
            <p:ph type="body" idx="1"/>
          </p:nvPr>
        </p:nvSpPr>
        <p:spPr>
          <a:xfrm>
            <a:off x="1247775" y="6884988"/>
            <a:ext cx="15773400" cy="22494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2B5C9A9-8115-4934-AFD3-0420E5E515A3}"/>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02/08/2023</a:t>
            </a:fld>
            <a:endParaRPr lang="es-ES"/>
          </a:p>
        </p:txBody>
      </p:sp>
      <p:sp>
        <p:nvSpPr>
          <p:cNvPr id="5" name="Marcador de pie de página 4">
            <a:extLst>
              <a:ext uri="{FF2B5EF4-FFF2-40B4-BE49-F238E27FC236}">
                <a16:creationId xmlns:a16="http://schemas.microsoft.com/office/drawing/2014/main" id="{7983A882-97DF-4225-8523-AD256D6F5ACE}"/>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A7105E9D-5629-4048-A634-EA7D8375BE80}"/>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1326888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0C4495-5040-4BF3-AF0F-4DAD9B61EB96}"/>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00E858-2DAA-401C-809B-D1D0E73A7BF7}"/>
              </a:ext>
            </a:extLst>
          </p:cNvPr>
          <p:cNvSpPr>
            <a:spLocks noGrp="1"/>
          </p:cNvSpPr>
          <p:nvPr>
            <p:ph sz="half" idx="1"/>
          </p:nvPr>
        </p:nvSpPr>
        <p:spPr>
          <a:xfrm>
            <a:off x="12573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5AAAA95-7460-4D7A-9CCE-A42C7A993C56}"/>
              </a:ext>
            </a:extLst>
          </p:cNvPr>
          <p:cNvSpPr>
            <a:spLocks noGrp="1"/>
          </p:cNvSpPr>
          <p:nvPr>
            <p:ph sz="half" idx="2"/>
          </p:nvPr>
        </p:nvSpPr>
        <p:spPr>
          <a:xfrm>
            <a:off x="92202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A787C5E-0EF9-40A0-9903-3482FE527D30}"/>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02/08/2023</a:t>
            </a:fld>
            <a:endParaRPr lang="es-ES"/>
          </a:p>
        </p:txBody>
      </p:sp>
      <p:sp>
        <p:nvSpPr>
          <p:cNvPr id="6" name="Marcador de pie de página 5">
            <a:extLst>
              <a:ext uri="{FF2B5EF4-FFF2-40B4-BE49-F238E27FC236}">
                <a16:creationId xmlns:a16="http://schemas.microsoft.com/office/drawing/2014/main" id="{29D2B744-F62B-47F2-9E1E-D9D33BA179F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27FF26E6-11B4-44BA-94F8-BAC05D22D8C7}"/>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28861771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906"/>
            <a:ext cx="342900" cy="10285730"/>
          </a:xfrm>
          <a:custGeom>
            <a:avLst/>
            <a:gdLst/>
            <a:ahLst/>
            <a:cxnLst/>
            <a:rect l="l" t="t" r="r" b="b"/>
            <a:pathLst>
              <a:path w="342900" h="10285730">
                <a:moveTo>
                  <a:pt x="342899" y="10285232"/>
                </a:moveTo>
                <a:lnTo>
                  <a:pt x="0" y="10285232"/>
                </a:lnTo>
                <a:lnTo>
                  <a:pt x="0" y="0"/>
                </a:lnTo>
                <a:lnTo>
                  <a:pt x="342899" y="0"/>
                </a:lnTo>
                <a:lnTo>
                  <a:pt x="342899" y="10285232"/>
                </a:lnTo>
                <a:close/>
              </a:path>
            </a:pathLst>
          </a:custGeom>
          <a:solidFill>
            <a:srgbClr val="74B138"/>
          </a:solidFill>
        </p:spPr>
        <p:txBody>
          <a:bodyPr wrap="square" lIns="0" tIns="0" rIns="0" bIns="0" rtlCol="0"/>
          <a:lstStyle/>
          <a:p>
            <a:endParaRPr/>
          </a:p>
        </p:txBody>
      </p:sp>
      <p:sp>
        <p:nvSpPr>
          <p:cNvPr id="17" name="bg object 17"/>
          <p:cNvSpPr/>
          <p:nvPr/>
        </p:nvSpPr>
        <p:spPr>
          <a:xfrm>
            <a:off x="425823" y="18804"/>
            <a:ext cx="9525" cy="10249535"/>
          </a:xfrm>
          <a:custGeom>
            <a:avLst/>
            <a:gdLst/>
            <a:ahLst/>
            <a:cxnLst/>
            <a:rect l="l" t="t" r="r" b="b"/>
            <a:pathLst>
              <a:path w="9525" h="10249535">
                <a:moveTo>
                  <a:pt x="9130" y="10249006"/>
                </a:moveTo>
                <a:lnTo>
                  <a:pt x="0" y="0"/>
                </a:lnTo>
              </a:path>
            </a:pathLst>
          </a:custGeom>
          <a:ln w="38100">
            <a:solidFill>
              <a:srgbClr val="74B138"/>
            </a:solidFill>
          </a:ln>
        </p:spPr>
        <p:txBody>
          <a:bodyPr wrap="square" lIns="0" tIns="0" rIns="0" bIns="0" rtlCol="0"/>
          <a:lstStyle/>
          <a:p>
            <a:endParaRPr/>
          </a:p>
        </p:txBody>
      </p:sp>
      <p:sp>
        <p:nvSpPr>
          <p:cNvPr id="9" name="CuadroTexto 8">
            <a:extLst>
              <a:ext uri="{FF2B5EF4-FFF2-40B4-BE49-F238E27FC236}">
                <a16:creationId xmlns:a16="http://schemas.microsoft.com/office/drawing/2014/main" id="{67A40CEB-C860-46C0-9FC4-B7B3446FC83F}"/>
              </a:ext>
            </a:extLst>
          </p:cNvPr>
          <p:cNvSpPr txBox="1"/>
          <p:nvPr userDrawn="1"/>
        </p:nvSpPr>
        <p:spPr>
          <a:xfrm>
            <a:off x="4436660" y="9242612"/>
            <a:ext cx="13013140" cy="615553"/>
          </a:xfrm>
          <a:prstGeom prst="rect">
            <a:avLst/>
          </a:prstGeom>
          <a:noFill/>
        </p:spPr>
        <p:txBody>
          <a:bodyPr wrap="square">
            <a:spAutoFit/>
          </a:bodyPr>
          <a:lstStyle/>
          <a:p>
            <a:pPr algn="just"/>
            <a:r>
              <a:rPr lang="en-US" sz="1700" b="0" i="0" u="none" strike="noStrike" dirty="0">
                <a:solidFill>
                  <a:srgbClr val="000000"/>
                </a:solidFill>
                <a:effectLs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es-ES" sz="1700" dirty="0"/>
          </a:p>
        </p:txBody>
      </p:sp>
      <p:pic>
        <p:nvPicPr>
          <p:cNvPr id="10" name="Imagen 9">
            <a:extLst>
              <a:ext uri="{FF2B5EF4-FFF2-40B4-BE49-F238E27FC236}">
                <a16:creationId xmlns:a16="http://schemas.microsoft.com/office/drawing/2014/main" id="{82BEF812-CEEA-4FDB-A982-FFFAD796BFA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3860" y="9242612"/>
            <a:ext cx="3352800" cy="70408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ECA2F5EC-8223-4977-8D49-4EAE8F41115E}"/>
              </a:ext>
            </a:extLst>
          </p:cNvPr>
          <p:cNvSpPr txBox="1"/>
          <p:nvPr userDrawn="1"/>
        </p:nvSpPr>
        <p:spPr>
          <a:xfrm>
            <a:off x="4436660" y="9242612"/>
            <a:ext cx="13013140" cy="615553"/>
          </a:xfrm>
          <a:prstGeom prst="rect">
            <a:avLst/>
          </a:prstGeom>
          <a:noFill/>
        </p:spPr>
        <p:txBody>
          <a:bodyPr wrap="square">
            <a:spAutoFit/>
          </a:bodyPr>
          <a:lstStyle/>
          <a:p>
            <a:pPr algn="just"/>
            <a:r>
              <a:rPr lang="en-US" sz="1700" b="0" i="0" u="none" strike="noStrike" dirty="0">
                <a:solidFill>
                  <a:srgbClr val="000000"/>
                </a:solidFill>
                <a:effectLs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es-ES" sz="1700" dirty="0"/>
          </a:p>
        </p:txBody>
      </p:sp>
      <p:pic>
        <p:nvPicPr>
          <p:cNvPr id="8" name="Imagen 7">
            <a:extLst>
              <a:ext uri="{FF2B5EF4-FFF2-40B4-BE49-F238E27FC236}">
                <a16:creationId xmlns:a16="http://schemas.microsoft.com/office/drawing/2014/main" id="{176DBB90-06CC-47F8-90E1-9C0D4C4039A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3860" y="9242612"/>
            <a:ext cx="3352800" cy="704088"/>
          </a:xfrm>
          <a:prstGeom prst="rect">
            <a:avLst/>
          </a:prstGeom>
        </p:spPr>
      </p:pic>
      <p:sp>
        <p:nvSpPr>
          <p:cNvPr id="9" name="bg object 16">
            <a:extLst>
              <a:ext uri="{FF2B5EF4-FFF2-40B4-BE49-F238E27FC236}">
                <a16:creationId xmlns:a16="http://schemas.microsoft.com/office/drawing/2014/main" id="{6E0D0EE0-4BE0-4E74-A49D-EA1F919D42AC}"/>
              </a:ext>
            </a:extLst>
          </p:cNvPr>
          <p:cNvSpPr/>
          <p:nvPr userDrawn="1"/>
        </p:nvSpPr>
        <p:spPr>
          <a:xfrm>
            <a:off x="0" y="906"/>
            <a:ext cx="342900" cy="10285730"/>
          </a:xfrm>
          <a:custGeom>
            <a:avLst/>
            <a:gdLst/>
            <a:ahLst/>
            <a:cxnLst/>
            <a:rect l="l" t="t" r="r" b="b"/>
            <a:pathLst>
              <a:path w="342900" h="10285730">
                <a:moveTo>
                  <a:pt x="342899" y="10285232"/>
                </a:moveTo>
                <a:lnTo>
                  <a:pt x="0" y="10285232"/>
                </a:lnTo>
                <a:lnTo>
                  <a:pt x="0" y="0"/>
                </a:lnTo>
                <a:lnTo>
                  <a:pt x="342899" y="0"/>
                </a:lnTo>
                <a:lnTo>
                  <a:pt x="342899" y="10285232"/>
                </a:lnTo>
                <a:close/>
              </a:path>
            </a:pathLst>
          </a:custGeom>
          <a:solidFill>
            <a:srgbClr val="74B138"/>
          </a:solidFill>
        </p:spPr>
        <p:txBody>
          <a:bodyPr wrap="square" lIns="0" tIns="0" rIns="0" bIns="0" rtlCol="0"/>
          <a:lstStyle/>
          <a:p>
            <a:endParaRPr/>
          </a:p>
        </p:txBody>
      </p:sp>
      <p:sp>
        <p:nvSpPr>
          <p:cNvPr id="10" name="bg object 17">
            <a:extLst>
              <a:ext uri="{FF2B5EF4-FFF2-40B4-BE49-F238E27FC236}">
                <a16:creationId xmlns:a16="http://schemas.microsoft.com/office/drawing/2014/main" id="{9A78C2F4-F608-4536-B6A9-CB535B264D12}"/>
              </a:ext>
            </a:extLst>
          </p:cNvPr>
          <p:cNvSpPr/>
          <p:nvPr userDrawn="1"/>
        </p:nvSpPr>
        <p:spPr>
          <a:xfrm>
            <a:off x="425823" y="18804"/>
            <a:ext cx="9525" cy="10249535"/>
          </a:xfrm>
          <a:custGeom>
            <a:avLst/>
            <a:gdLst/>
            <a:ahLst/>
            <a:cxnLst/>
            <a:rect l="l" t="t" r="r" b="b"/>
            <a:pathLst>
              <a:path w="9525" h="10249535">
                <a:moveTo>
                  <a:pt x="9130" y="10249006"/>
                </a:moveTo>
                <a:lnTo>
                  <a:pt x="0" y="0"/>
                </a:lnTo>
              </a:path>
            </a:pathLst>
          </a:custGeom>
          <a:ln w="38100">
            <a:solidFill>
              <a:srgbClr val="74B138"/>
            </a:solidFill>
          </a:ln>
        </p:spPr>
        <p:txBody>
          <a:bodyPr wrap="square" lIns="0" tIns="0" rIns="0" bIns="0" rtlCol="0"/>
          <a:lstStyle/>
          <a:p>
            <a:endParaRPr/>
          </a:p>
        </p:txBody>
      </p:sp>
    </p:spTree>
    <p:extLst>
      <p:ext uri="{BB962C8B-B14F-4D97-AF65-F5344CB8AC3E}">
        <p14:creationId xmlns:p14="http://schemas.microsoft.com/office/powerpoint/2010/main" val="324972913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30"/>
            <a:ext cx="638175" cy="10286365"/>
          </a:xfrm>
          <a:custGeom>
            <a:avLst/>
            <a:gdLst/>
            <a:ahLst/>
            <a:cxnLst/>
            <a:rect l="l" t="t" r="r" b="b"/>
            <a:pathLst>
              <a:path w="638175" h="10286365">
                <a:moveTo>
                  <a:pt x="0" y="0"/>
                </a:moveTo>
                <a:lnTo>
                  <a:pt x="638175" y="0"/>
                </a:lnTo>
                <a:lnTo>
                  <a:pt x="638175" y="10286369"/>
                </a:lnTo>
                <a:lnTo>
                  <a:pt x="0" y="10286369"/>
                </a:lnTo>
                <a:lnTo>
                  <a:pt x="0" y="0"/>
                </a:lnTo>
                <a:close/>
              </a:path>
            </a:pathLst>
          </a:custGeom>
          <a:solidFill>
            <a:srgbClr val="74B138"/>
          </a:solidFill>
        </p:spPr>
        <p:txBody>
          <a:bodyPr wrap="square" lIns="0" tIns="0" rIns="0" bIns="0" rtlCol="0"/>
          <a:lstStyle/>
          <a:p>
            <a:endParaRPr/>
          </a:p>
        </p:txBody>
      </p:sp>
      <p:sp>
        <p:nvSpPr>
          <p:cNvPr id="3" name="object 3"/>
          <p:cNvSpPr/>
          <p:nvPr/>
        </p:nvSpPr>
        <p:spPr>
          <a:xfrm>
            <a:off x="771246" y="41306"/>
            <a:ext cx="85725" cy="10245725"/>
          </a:xfrm>
          <a:custGeom>
            <a:avLst/>
            <a:gdLst/>
            <a:ahLst/>
            <a:cxnLst/>
            <a:rect l="l" t="t" r="r" b="b"/>
            <a:pathLst>
              <a:path w="85725" h="10245725">
                <a:moveTo>
                  <a:pt x="85195" y="10245692"/>
                </a:moveTo>
                <a:lnTo>
                  <a:pt x="9127" y="10245692"/>
                </a:lnTo>
                <a:lnTo>
                  <a:pt x="0" y="67"/>
                </a:lnTo>
                <a:lnTo>
                  <a:pt x="76067" y="0"/>
                </a:lnTo>
                <a:lnTo>
                  <a:pt x="85195" y="10245692"/>
                </a:lnTo>
                <a:close/>
              </a:path>
            </a:pathLst>
          </a:custGeom>
          <a:solidFill>
            <a:srgbClr val="74B138"/>
          </a:solidFill>
        </p:spPr>
        <p:txBody>
          <a:bodyPr wrap="square" lIns="0" tIns="0" rIns="0" bIns="0" rtlCol="0"/>
          <a:lstStyle/>
          <a:p>
            <a:endParaRPr/>
          </a:p>
        </p:txBody>
      </p:sp>
      <p:sp>
        <p:nvSpPr>
          <p:cNvPr id="4" name="CuadroTexto 3">
            <a:extLst>
              <a:ext uri="{FF2B5EF4-FFF2-40B4-BE49-F238E27FC236}">
                <a16:creationId xmlns:a16="http://schemas.microsoft.com/office/drawing/2014/main" id="{C333D515-40D9-40AB-8BE9-86E3A1984B29}"/>
              </a:ext>
            </a:extLst>
          </p:cNvPr>
          <p:cNvSpPr txBox="1"/>
          <p:nvPr/>
        </p:nvSpPr>
        <p:spPr>
          <a:xfrm>
            <a:off x="3450125" y="6591300"/>
            <a:ext cx="1138775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s-ES" sz="4400" b="1" spc="-114"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Introducción a la tecnología UAS y su futuro</a:t>
            </a:r>
            <a:endParaRPr kumimoji="0" lang="en-GB" sz="4400" b="1" i="0" u="none" strike="noStrike" kern="1200" cap="none" spc="0" normalizeH="0" baseline="0" dirty="0">
              <a:ln>
                <a:noFill/>
              </a:ln>
              <a:solidFill>
                <a:srgbClr val="75B239"/>
              </a:solidFill>
              <a:effectLst/>
              <a:uLnTx/>
              <a:uFillTx/>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1DAA2F93-7657-40AF-885B-4DEEA3034CDF}"/>
              </a:ext>
            </a:extLst>
          </p:cNvPr>
          <p:cNvSpPr txBox="1"/>
          <p:nvPr/>
        </p:nvSpPr>
        <p:spPr>
          <a:xfrm>
            <a:off x="4436660" y="9242612"/>
            <a:ext cx="13013140" cy="615553"/>
          </a:xfrm>
          <a:prstGeom prst="rect">
            <a:avLst/>
          </a:prstGeom>
          <a:noFill/>
        </p:spPr>
        <p:txBody>
          <a:bodyPr wrap="square">
            <a:spAutoFit/>
          </a:bodyPr>
          <a:lstStyle/>
          <a:p>
            <a:pPr algn="just"/>
            <a:r>
              <a:rPr lang="en-US" sz="1700" b="0" i="0" u="none" strike="noStrike" dirty="0">
                <a:solidFill>
                  <a:srgbClr val="000000"/>
                </a:solidFill>
                <a:effectLs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es-ES" sz="1700" dirty="0"/>
          </a:p>
        </p:txBody>
      </p:sp>
      <p:pic>
        <p:nvPicPr>
          <p:cNvPr id="8" name="Imagen 7">
            <a:extLst>
              <a:ext uri="{FF2B5EF4-FFF2-40B4-BE49-F238E27FC236}">
                <a16:creationId xmlns:a16="http://schemas.microsoft.com/office/drawing/2014/main" id="{A3D3CBD7-1C82-42C7-85C6-57C71E15EE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860" y="9242612"/>
            <a:ext cx="3352800" cy="704088"/>
          </a:xfrm>
          <a:prstGeom prst="rect">
            <a:avLst/>
          </a:prstGeom>
        </p:spPr>
      </p:pic>
      <p:pic>
        <p:nvPicPr>
          <p:cNvPr id="10" name="Imagen 9">
            <a:extLst>
              <a:ext uri="{FF2B5EF4-FFF2-40B4-BE49-F238E27FC236}">
                <a16:creationId xmlns:a16="http://schemas.microsoft.com/office/drawing/2014/main" id="{8742D52D-8541-46C6-B7F3-79615794D6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8251" y="2781300"/>
            <a:ext cx="13631498" cy="2546169"/>
          </a:xfrm>
          <a:prstGeom prst="rect">
            <a:avLst/>
          </a:prstGeom>
        </p:spPr>
      </p:pic>
      <p:sp>
        <p:nvSpPr>
          <p:cNvPr id="11" name="CuadroTexto 10">
            <a:extLst>
              <a:ext uri="{FF2B5EF4-FFF2-40B4-BE49-F238E27FC236}">
                <a16:creationId xmlns:a16="http://schemas.microsoft.com/office/drawing/2014/main" id="{E10A5014-CA9D-B35B-E9D6-018A78961E2A}"/>
              </a:ext>
            </a:extLst>
          </p:cNvPr>
          <p:cNvSpPr txBox="1"/>
          <p:nvPr/>
        </p:nvSpPr>
        <p:spPr>
          <a:xfrm>
            <a:off x="4572000" y="7795224"/>
            <a:ext cx="9144000" cy="584775"/>
          </a:xfrm>
          <a:prstGeom prst="rect">
            <a:avLst/>
          </a:prstGeom>
          <a:noFill/>
        </p:spPr>
        <p:txBody>
          <a:bodyPr wrap="square">
            <a:spAutoFit/>
          </a:bodyPr>
          <a:lstStyle/>
          <a:p>
            <a:pPr marL="12700" algn="ctr">
              <a:lnSpc>
                <a:spcPct val="100000"/>
              </a:lnSpc>
              <a:spcBef>
                <a:spcPts val="100"/>
              </a:spcBef>
            </a:pPr>
            <a:r>
              <a:rPr lang="en-US" sz="3200" b="1" spc="-65" dirty="0">
                <a:latin typeface="Century Gothic" panose="020B0502020202020204" pitchFamily="34" charset="0"/>
                <a:ea typeface="Microsoft Sans Serif" panose="020B0604020202020204" pitchFamily="34" charset="0"/>
                <a:cs typeface="Microsoft Sans Serif" panose="020B0604020202020204" pitchFamily="34" charset="0"/>
              </a:rPr>
              <a:t>Socio</a:t>
            </a:r>
            <a:r>
              <a:rPr lang="en-US" sz="3200" b="1" spc="-65"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b="1" spc="-65" dirty="0">
                <a:latin typeface="Century Gothic" panose="020B0502020202020204" pitchFamily="34" charset="0"/>
                <a:ea typeface="Microsoft Sans Serif" panose="020B0604020202020204" pitchFamily="34" charset="0"/>
                <a:cs typeface="Microsoft Sans Serif" panose="020B0604020202020204" pitchFamily="34" charset="0"/>
              </a:rPr>
              <a:t>DroneMasters Academy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1430000" cy="830997"/>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2. UAS Introducción y aplicaciones</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en-AU" sz="2800"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Cargas</a:t>
            </a:r>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t>
            </a:r>
            <a:r>
              <a:rPr lang="en-AU" sz="2800"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útiles</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028700" y="2095500"/>
            <a:ext cx="9715500" cy="7988982"/>
          </a:xfrm>
          <a:prstGeom prst="rect">
            <a:avLst/>
          </a:prstGeom>
          <a:noFill/>
        </p:spPr>
        <p:txBody>
          <a:bodyPr wrap="square" rtlCol="0">
            <a:spAutoFit/>
          </a:bodyPr>
          <a:lstStyle/>
          <a:p>
            <a:pPr marL="342900" indent="-342900">
              <a:lnSpc>
                <a:spcPct val="150000"/>
              </a:lnSpc>
              <a:buFont typeface="Arial" panose="020B0604020202020204" pitchFamily="34" charset="0"/>
              <a:buChar char="•"/>
              <a:defRPr/>
            </a:pPr>
            <a:r>
              <a:rPr lang="es-ES" altLang="es-ES" sz="2300" dirty="0">
                <a:solidFill>
                  <a:srgbClr val="212529"/>
                </a:solidFill>
                <a:latin typeface="Source Sans Pro" panose="020F0502020204030204" pitchFamily="34" charset="0"/>
              </a:rPr>
              <a:t>La carga útil se define como el peso total que puede transportar un UAV. No incluye el peso de la propia plataforma. </a:t>
            </a:r>
          </a:p>
          <a:p>
            <a:pPr marL="342900" indent="-342900">
              <a:lnSpc>
                <a:spcPct val="150000"/>
              </a:lnSpc>
              <a:buFont typeface="Arial" panose="020B0604020202020204" pitchFamily="34" charset="0"/>
              <a:buChar char="•"/>
              <a:defRPr/>
            </a:pPr>
            <a:r>
              <a:rPr lang="es-ES" altLang="es-ES" sz="2300" dirty="0">
                <a:solidFill>
                  <a:srgbClr val="212529"/>
                </a:solidFill>
                <a:latin typeface="Source Sans Pro" panose="020F0502020204030204" pitchFamily="34" charset="0"/>
              </a:rPr>
              <a:t>El tipo de carga útil puede variar en función de los objetivos de la misión de la plataforma. Normalmente, se utilizan para recoger datos como imágenes, vídeos, temperatura, coordenadas, etc.</a:t>
            </a:r>
          </a:p>
          <a:p>
            <a:pPr marL="342900" indent="-342900">
              <a:lnSpc>
                <a:spcPct val="150000"/>
              </a:lnSpc>
              <a:buFont typeface="Arial" panose="020B0604020202020204" pitchFamily="34" charset="0"/>
              <a:buChar char="•"/>
              <a:defRPr/>
            </a:pPr>
            <a:r>
              <a:rPr lang="es-ES" altLang="es-ES" sz="2300" dirty="0">
                <a:solidFill>
                  <a:srgbClr val="212529"/>
                </a:solidFill>
                <a:latin typeface="Source Sans Pro" panose="020F0502020204030204" pitchFamily="34" charset="0"/>
              </a:rPr>
              <a:t>Las cargas útiles típicas utilizadas en los UAV son:</a:t>
            </a:r>
          </a:p>
          <a:p>
            <a:pPr marL="800100" lvl="1" indent="-342900">
              <a:lnSpc>
                <a:spcPct val="150000"/>
              </a:lnSpc>
              <a:buFont typeface="Arial" panose="020B0604020202020204" pitchFamily="34" charset="0"/>
              <a:buChar char="•"/>
              <a:defRPr/>
            </a:pPr>
            <a:r>
              <a:rPr lang="es-ES" altLang="es-ES" sz="2300" b="1" dirty="0">
                <a:solidFill>
                  <a:srgbClr val="212529"/>
                </a:solidFill>
                <a:latin typeface="Source Sans Pro" panose="020F0502020204030204" pitchFamily="34" charset="0"/>
              </a:rPr>
              <a:t>Sensores electro-ópticos de imagen</a:t>
            </a:r>
          </a:p>
          <a:p>
            <a:pPr marL="800100" lvl="1" indent="-342900">
              <a:lnSpc>
                <a:spcPct val="150000"/>
              </a:lnSpc>
              <a:buFont typeface="Arial" panose="020B0604020202020204" pitchFamily="34" charset="0"/>
              <a:buChar char="•"/>
              <a:defRPr/>
            </a:pPr>
            <a:r>
              <a:rPr lang="es-ES" altLang="es-ES" sz="2300" b="1" dirty="0">
                <a:solidFill>
                  <a:srgbClr val="212529"/>
                </a:solidFill>
                <a:latin typeface="Source Sans Pro" panose="020F0502020204030204" pitchFamily="34" charset="0"/>
              </a:rPr>
              <a:t>Sensores RGB visibles</a:t>
            </a:r>
          </a:p>
          <a:p>
            <a:pPr marL="800100" lvl="1" indent="-342900">
              <a:lnSpc>
                <a:spcPct val="150000"/>
              </a:lnSpc>
              <a:buFont typeface="Arial" panose="020B0604020202020204" pitchFamily="34" charset="0"/>
              <a:buChar char="•"/>
              <a:defRPr/>
            </a:pPr>
            <a:r>
              <a:rPr lang="es-ES" altLang="es-ES" sz="2300" b="1" dirty="0">
                <a:solidFill>
                  <a:srgbClr val="212529"/>
                </a:solidFill>
                <a:latin typeface="Source Sans Pro" panose="020F0502020204030204" pitchFamily="34" charset="0"/>
              </a:rPr>
              <a:t>Sensores IR (infrarrojos)</a:t>
            </a:r>
          </a:p>
          <a:p>
            <a:pPr marL="800100" lvl="1" indent="-342900">
              <a:lnSpc>
                <a:spcPct val="150000"/>
              </a:lnSpc>
              <a:buFont typeface="Arial" panose="020B0604020202020204" pitchFamily="34" charset="0"/>
              <a:buChar char="•"/>
              <a:defRPr/>
            </a:pPr>
            <a:r>
              <a:rPr lang="es-ES" altLang="es-ES" sz="2300" b="1" dirty="0">
                <a:solidFill>
                  <a:srgbClr val="212529"/>
                </a:solidFill>
                <a:latin typeface="Source Sans Pro" panose="020F0502020204030204" pitchFamily="34" charset="0"/>
              </a:rPr>
              <a:t>Sensores </a:t>
            </a:r>
            <a:r>
              <a:rPr lang="es-ES" altLang="es-ES" sz="2300" b="1" dirty="0" err="1">
                <a:solidFill>
                  <a:srgbClr val="212529"/>
                </a:solidFill>
                <a:latin typeface="Source Sans Pro" panose="020F0502020204030204" pitchFamily="34" charset="0"/>
              </a:rPr>
              <a:t>LiDAR</a:t>
            </a:r>
            <a:r>
              <a:rPr lang="es-ES" altLang="es-ES" sz="2300" b="1" dirty="0">
                <a:solidFill>
                  <a:srgbClr val="212529"/>
                </a:solidFill>
                <a:latin typeface="Source Sans Pro" panose="020F0502020204030204" pitchFamily="34" charset="0"/>
              </a:rPr>
              <a:t> (Light </a:t>
            </a:r>
            <a:r>
              <a:rPr lang="es-ES" altLang="es-ES" sz="2300" b="1" dirty="0" err="1">
                <a:solidFill>
                  <a:srgbClr val="212529"/>
                </a:solidFill>
                <a:latin typeface="Source Sans Pro" panose="020F0502020204030204" pitchFamily="34" charset="0"/>
              </a:rPr>
              <a:t>Detection</a:t>
            </a:r>
            <a:r>
              <a:rPr lang="es-ES" altLang="es-ES" sz="2300" b="1" dirty="0">
                <a:solidFill>
                  <a:srgbClr val="212529"/>
                </a:solidFill>
                <a:latin typeface="Source Sans Pro" panose="020F0502020204030204" pitchFamily="34" charset="0"/>
              </a:rPr>
              <a:t> &amp; </a:t>
            </a:r>
            <a:r>
              <a:rPr lang="es-ES" altLang="es-ES" sz="2300" b="1" dirty="0" err="1">
                <a:solidFill>
                  <a:srgbClr val="212529"/>
                </a:solidFill>
                <a:latin typeface="Source Sans Pro" panose="020F0502020204030204" pitchFamily="34" charset="0"/>
              </a:rPr>
              <a:t>Ranging</a:t>
            </a:r>
            <a:r>
              <a:rPr lang="es-ES" altLang="es-ES" sz="2300" b="1" dirty="0">
                <a:solidFill>
                  <a:srgbClr val="212529"/>
                </a:solidFill>
                <a:latin typeface="Source Sans Pro" panose="020F0502020204030204" pitchFamily="34" charset="0"/>
              </a:rPr>
              <a:t>)</a:t>
            </a:r>
          </a:p>
          <a:p>
            <a:pPr marL="800100" lvl="1" indent="-342900">
              <a:lnSpc>
                <a:spcPct val="150000"/>
              </a:lnSpc>
              <a:buFont typeface="Arial" panose="020B0604020202020204" pitchFamily="34" charset="0"/>
              <a:buChar char="•"/>
              <a:defRPr/>
            </a:pPr>
            <a:r>
              <a:rPr lang="es-ES" altLang="es-ES" sz="2300" b="1" dirty="0">
                <a:solidFill>
                  <a:srgbClr val="212529"/>
                </a:solidFill>
                <a:latin typeface="Source Sans Pro" panose="020F0502020204030204" pitchFamily="34" charset="0"/>
              </a:rPr>
              <a:t>SAR (radar de apertura sintética)</a:t>
            </a:r>
            <a:endParaRPr lang="en-US" sz="2300" b="1" dirty="0">
              <a:solidFill>
                <a:srgbClr val="212529"/>
              </a:solidFill>
              <a:latin typeface="Source Sans Pro" panose="020F0502020204030204" pitchFamily="34" charset="0"/>
            </a:endParaRPr>
          </a:p>
          <a:p>
            <a:pPr lvl="1">
              <a:lnSpc>
                <a:spcPct val="150000"/>
              </a:lnSpc>
              <a:defRPr/>
            </a:pPr>
            <a:endParaRPr lang="en-US" sz="2300" dirty="0">
              <a:solidFill>
                <a:srgbClr val="212529"/>
              </a:solidFill>
              <a:latin typeface="Source Sans Pro" panose="020F0502020204030204" pitchFamily="34" charset="0"/>
            </a:endParaRPr>
          </a:p>
          <a:p>
            <a:pPr marL="800100" lvl="1"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lnSpc>
                <a:spcPct val="150000"/>
              </a:lnSpc>
              <a:buFont typeface="Arial" panose="020B0604020202020204" pitchFamily="34" charset="0"/>
              <a:buChar char="•"/>
              <a:defRPr/>
            </a:pPr>
            <a:endParaRPr lang="en-US" sz="2300" b="0" i="0" dirty="0">
              <a:solidFill>
                <a:srgbClr val="212529"/>
              </a:solidFill>
              <a:effectLst/>
              <a:latin typeface="Source Sans Pro" panose="020B0503030403020204" pitchFamily="34" charset="0"/>
            </a:endParaRPr>
          </a:p>
          <a:p>
            <a:pPr>
              <a:lnSpc>
                <a:spcPct val="150000"/>
              </a:lnSpc>
              <a:defRPr/>
            </a:pPr>
            <a:endParaRPr lang="es-ES" sz="23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146" name="Picture 2" descr="Drone Gimbal Camera| optical zoom, thermal imaging, night vision Camera">
            <a:extLst>
              <a:ext uri="{FF2B5EF4-FFF2-40B4-BE49-F238E27FC236}">
                <a16:creationId xmlns:a16="http://schemas.microsoft.com/office/drawing/2014/main" id="{C2BF955D-57D5-D00A-5567-39BD546980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5586" y="1555142"/>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JI's new interchangeable-lens drone camera takes aim at filmmakers |  TechCrunch">
            <a:extLst>
              <a:ext uri="{FF2B5EF4-FFF2-40B4-BE49-F238E27FC236}">
                <a16:creationId xmlns:a16="http://schemas.microsoft.com/office/drawing/2014/main" id="{FB141519-93F9-862E-AA38-A51EA71FAE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25600" y="3132560"/>
            <a:ext cx="4495800" cy="25283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FLIR Solutions for Unmanned Aerial Systems | Teledyne FLIR">
            <a:extLst>
              <a:ext uri="{FF2B5EF4-FFF2-40B4-BE49-F238E27FC236}">
                <a16:creationId xmlns:a16="http://schemas.microsoft.com/office/drawing/2014/main" id="{F8C077EA-3AE4-361E-B7F3-0407B63F61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4255466"/>
            <a:ext cx="3238500" cy="337343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DJI Zenmuse L1 LiDAR &amp; RGB Sensor for Matrice 300 RTK">
            <a:extLst>
              <a:ext uri="{FF2B5EF4-FFF2-40B4-BE49-F238E27FC236}">
                <a16:creationId xmlns:a16="http://schemas.microsoft.com/office/drawing/2014/main" id="{07930E37-967A-E977-B2E4-933DD8D3B4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11667" y="5916785"/>
            <a:ext cx="3253533" cy="32535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CB817C6-B857-E892-4A4C-0990AB235EEE}"/>
              </a:ext>
            </a:extLst>
          </p:cNvPr>
          <p:cNvSpPr txBox="1"/>
          <p:nvPr/>
        </p:nvSpPr>
        <p:spPr>
          <a:xfrm>
            <a:off x="10659311" y="4438760"/>
            <a:ext cx="4781550" cy="369332"/>
          </a:xfrm>
          <a:prstGeom prst="rect">
            <a:avLst/>
          </a:prstGeom>
          <a:noFill/>
        </p:spPr>
        <p:txBody>
          <a:bodyPr wrap="square" rtlCol="0">
            <a:spAutoFit/>
          </a:bodyPr>
          <a:lstStyle/>
          <a:p>
            <a:pPr algn="ctr"/>
            <a:r>
              <a:rPr lang="en-US" dirty="0"/>
              <a:t>Fig. 13 Sensor de imagen </a:t>
            </a:r>
            <a:r>
              <a:rPr lang="en-US" dirty="0" err="1"/>
              <a:t>electroóptico</a:t>
            </a:r>
            <a:endParaRPr lang="en-US" dirty="0"/>
          </a:p>
        </p:txBody>
      </p:sp>
      <p:pic>
        <p:nvPicPr>
          <p:cNvPr id="6154" name="Picture 10" descr="Leonardo to provide PicoSAR AESA radar for French Army's Patroller UAVs –  Atlantic Organization for Security (AOS)">
            <a:extLst>
              <a:ext uri="{FF2B5EF4-FFF2-40B4-BE49-F238E27FC236}">
                <a16:creationId xmlns:a16="http://schemas.microsoft.com/office/drawing/2014/main" id="{4785697E-86F9-D6E0-406E-BF2FF04CB9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20800" y="6186139"/>
            <a:ext cx="3667125" cy="24486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E9A3BD1-94B9-E554-462D-D045D58925C1}"/>
              </a:ext>
            </a:extLst>
          </p:cNvPr>
          <p:cNvSpPr txBox="1"/>
          <p:nvPr/>
        </p:nvSpPr>
        <p:spPr>
          <a:xfrm>
            <a:off x="13868400" y="5374410"/>
            <a:ext cx="4781550" cy="369332"/>
          </a:xfrm>
          <a:prstGeom prst="rect">
            <a:avLst/>
          </a:prstGeom>
          <a:noFill/>
        </p:spPr>
        <p:txBody>
          <a:bodyPr wrap="square" rtlCol="0">
            <a:spAutoFit/>
          </a:bodyPr>
          <a:lstStyle/>
          <a:p>
            <a:pPr algn="ctr"/>
            <a:r>
              <a:rPr lang="en-US" dirty="0"/>
              <a:t>Fig. 14 Sensor RGB visible</a:t>
            </a:r>
          </a:p>
        </p:txBody>
      </p:sp>
      <p:sp>
        <p:nvSpPr>
          <p:cNvPr id="6" name="TextBox 5">
            <a:extLst>
              <a:ext uri="{FF2B5EF4-FFF2-40B4-BE49-F238E27FC236}">
                <a16:creationId xmlns:a16="http://schemas.microsoft.com/office/drawing/2014/main" id="{510067EF-D75B-46DC-92AC-E70DE85AA7D1}"/>
              </a:ext>
            </a:extLst>
          </p:cNvPr>
          <p:cNvSpPr txBox="1"/>
          <p:nvPr/>
        </p:nvSpPr>
        <p:spPr>
          <a:xfrm>
            <a:off x="6670675" y="6959442"/>
            <a:ext cx="4781550" cy="369332"/>
          </a:xfrm>
          <a:prstGeom prst="rect">
            <a:avLst/>
          </a:prstGeom>
          <a:noFill/>
        </p:spPr>
        <p:txBody>
          <a:bodyPr wrap="square" rtlCol="0">
            <a:spAutoFit/>
          </a:bodyPr>
          <a:lstStyle/>
          <a:p>
            <a:pPr algn="ctr"/>
            <a:r>
              <a:rPr lang="en-US" dirty="0"/>
              <a:t>Fig. 15 Sensor IR</a:t>
            </a:r>
          </a:p>
        </p:txBody>
      </p:sp>
      <p:sp>
        <p:nvSpPr>
          <p:cNvPr id="8" name="TextBox 7">
            <a:extLst>
              <a:ext uri="{FF2B5EF4-FFF2-40B4-BE49-F238E27FC236}">
                <a16:creationId xmlns:a16="http://schemas.microsoft.com/office/drawing/2014/main" id="{A3C4315C-8F9F-B43D-6CFC-52ED3A3B0D06}"/>
              </a:ext>
            </a:extLst>
          </p:cNvPr>
          <p:cNvSpPr txBox="1"/>
          <p:nvPr/>
        </p:nvSpPr>
        <p:spPr>
          <a:xfrm>
            <a:off x="9467850" y="8689853"/>
            <a:ext cx="4781550" cy="369332"/>
          </a:xfrm>
          <a:prstGeom prst="rect">
            <a:avLst/>
          </a:prstGeom>
          <a:noFill/>
        </p:spPr>
        <p:txBody>
          <a:bodyPr wrap="square" rtlCol="0">
            <a:spAutoFit/>
          </a:bodyPr>
          <a:lstStyle/>
          <a:p>
            <a:pPr algn="ctr"/>
            <a:r>
              <a:rPr lang="en-US" dirty="0"/>
              <a:t>Fig. 16 Sensor LiDAR</a:t>
            </a:r>
          </a:p>
        </p:txBody>
      </p:sp>
      <p:sp>
        <p:nvSpPr>
          <p:cNvPr id="9" name="TextBox 8">
            <a:extLst>
              <a:ext uri="{FF2B5EF4-FFF2-40B4-BE49-F238E27FC236}">
                <a16:creationId xmlns:a16="http://schemas.microsoft.com/office/drawing/2014/main" id="{FAAE1B4B-EAF3-7C60-7223-508079C76C23}"/>
              </a:ext>
            </a:extLst>
          </p:cNvPr>
          <p:cNvSpPr txBox="1"/>
          <p:nvPr/>
        </p:nvSpPr>
        <p:spPr>
          <a:xfrm>
            <a:off x="13583486" y="8634794"/>
            <a:ext cx="4781550" cy="369332"/>
          </a:xfrm>
          <a:prstGeom prst="rect">
            <a:avLst/>
          </a:prstGeom>
          <a:noFill/>
        </p:spPr>
        <p:txBody>
          <a:bodyPr wrap="square" rtlCol="0">
            <a:spAutoFit/>
          </a:bodyPr>
          <a:lstStyle/>
          <a:p>
            <a:pPr algn="ctr"/>
            <a:r>
              <a:rPr lang="en-US" dirty="0"/>
              <a:t>Fig. 17 Sensor SAR</a:t>
            </a:r>
          </a:p>
        </p:txBody>
      </p:sp>
    </p:spTree>
    <p:extLst>
      <p:ext uri="{BB962C8B-B14F-4D97-AF65-F5344CB8AC3E}">
        <p14:creationId xmlns:p14="http://schemas.microsoft.com/office/powerpoint/2010/main" val="2470338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1430000" cy="830997"/>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2. UAS Introducción y aplicaciones</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Software UAS</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670572" y="2320212"/>
            <a:ext cx="7692382" cy="10735888"/>
          </a:xfrm>
          <a:prstGeom prst="rect">
            <a:avLst/>
          </a:prstGeom>
          <a:noFill/>
        </p:spPr>
        <p:txBody>
          <a:bodyPr wrap="square" rtlCol="0">
            <a:spAutoFit/>
          </a:bodyPr>
          <a:lstStyle/>
          <a:p>
            <a:pPr marL="342900" indent="-342900">
              <a:lnSpc>
                <a:spcPct val="150000"/>
              </a:lnSpc>
              <a:buFont typeface="Arial" panose="020B0604020202020204" pitchFamily="34" charset="0"/>
              <a:buChar char="•"/>
              <a:defRPr/>
            </a:pPr>
            <a:r>
              <a:rPr lang="es-ES" altLang="es-ES" sz="2000" dirty="0">
                <a:solidFill>
                  <a:srgbClr val="212529"/>
                </a:solidFill>
                <a:latin typeface="Source Sans Pro" panose="020F0502020204030204" pitchFamily="34" charset="0"/>
              </a:rPr>
              <a:t>El software es un componente clave de cualquier sistema UAS, independientemente del nivel de autonomía del UAV.</a:t>
            </a:r>
          </a:p>
          <a:p>
            <a:pPr marL="342900" indent="-342900">
              <a:lnSpc>
                <a:spcPct val="150000"/>
              </a:lnSpc>
              <a:buFont typeface="Arial" panose="020B0604020202020204" pitchFamily="34" charset="0"/>
              <a:buChar char="•"/>
              <a:defRPr/>
            </a:pPr>
            <a:r>
              <a:rPr lang="es-ES" altLang="es-ES" sz="2000" dirty="0">
                <a:solidFill>
                  <a:srgbClr val="212529"/>
                </a:solidFill>
                <a:latin typeface="Source Sans Pro" panose="020F0502020204030204" pitchFamily="34" charset="0"/>
              </a:rPr>
              <a:t>El piloto automático de a bordo, el procesamiento de datos en tierra y muchas otras funciones se realizan hoy en día mediante software.</a:t>
            </a:r>
          </a:p>
          <a:p>
            <a:pPr marL="342900" indent="-342900">
              <a:lnSpc>
                <a:spcPct val="150000"/>
              </a:lnSpc>
              <a:buFont typeface="Arial" panose="020B0604020202020204" pitchFamily="34" charset="0"/>
              <a:buChar char="•"/>
              <a:defRPr/>
            </a:pPr>
            <a:r>
              <a:rPr lang="es-ES" altLang="es-ES" sz="2000" dirty="0">
                <a:solidFill>
                  <a:srgbClr val="212529"/>
                </a:solidFill>
                <a:latin typeface="Source Sans Pro" panose="020F0502020204030204" pitchFamily="34" charset="0"/>
              </a:rPr>
              <a:t>Los programas informáticos más habituales disponibles en el mercado son los siguientes</a:t>
            </a:r>
          </a:p>
          <a:p>
            <a:pPr marL="800100" lvl="1" indent="-342900">
              <a:lnSpc>
                <a:spcPct val="150000"/>
              </a:lnSpc>
              <a:buFont typeface="Arial" panose="020B0604020202020204" pitchFamily="34" charset="0"/>
              <a:buChar char="•"/>
              <a:defRPr/>
            </a:pPr>
            <a:r>
              <a:rPr lang="es-ES" altLang="es-ES" sz="2000" dirty="0">
                <a:solidFill>
                  <a:srgbClr val="212529"/>
                </a:solidFill>
                <a:latin typeface="Source Sans Pro" panose="020F0502020204030204" pitchFamily="34" charset="0"/>
              </a:rPr>
              <a:t>Software de gestión de flotas de UAS</a:t>
            </a:r>
          </a:p>
          <a:p>
            <a:pPr marL="800100" lvl="1" indent="-342900">
              <a:lnSpc>
                <a:spcPct val="150000"/>
              </a:lnSpc>
              <a:buFont typeface="Arial" panose="020B0604020202020204" pitchFamily="34" charset="0"/>
              <a:buChar char="•"/>
              <a:defRPr/>
            </a:pPr>
            <a:r>
              <a:rPr lang="es-ES" altLang="es-ES" sz="2000" dirty="0">
                <a:solidFill>
                  <a:srgbClr val="212529"/>
                </a:solidFill>
                <a:latin typeface="Source Sans Pro" panose="020F0502020204030204" pitchFamily="34" charset="0"/>
              </a:rPr>
              <a:t>Software de piloto automático</a:t>
            </a:r>
          </a:p>
          <a:p>
            <a:pPr marL="800100" lvl="1" indent="-342900">
              <a:lnSpc>
                <a:spcPct val="150000"/>
              </a:lnSpc>
              <a:buFont typeface="Arial" panose="020B0604020202020204" pitchFamily="34" charset="0"/>
              <a:buChar char="•"/>
              <a:defRPr/>
            </a:pPr>
            <a:r>
              <a:rPr lang="es-ES" altLang="es-ES" sz="2000" dirty="0">
                <a:solidFill>
                  <a:srgbClr val="212529"/>
                </a:solidFill>
                <a:latin typeface="Source Sans Pro" panose="020F0502020204030204" pitchFamily="34" charset="0"/>
              </a:rPr>
              <a:t>Gestión de activos de datos de sensores</a:t>
            </a:r>
          </a:p>
          <a:p>
            <a:pPr marL="800100" lvl="1" indent="-342900">
              <a:lnSpc>
                <a:spcPct val="150000"/>
              </a:lnSpc>
              <a:buFont typeface="Arial" panose="020B0604020202020204" pitchFamily="34" charset="0"/>
              <a:buChar char="•"/>
              <a:defRPr/>
            </a:pPr>
            <a:r>
              <a:rPr lang="es-ES" altLang="es-ES" sz="2000" dirty="0">
                <a:solidFill>
                  <a:srgbClr val="212529"/>
                </a:solidFill>
                <a:latin typeface="Source Sans Pro" panose="020F0502020204030204" pitchFamily="34" charset="0"/>
              </a:rPr>
              <a:t>Software de fotogrametría analítica</a:t>
            </a:r>
          </a:p>
          <a:p>
            <a:pPr marL="800100" lvl="1" indent="-342900">
              <a:lnSpc>
                <a:spcPct val="150000"/>
              </a:lnSpc>
              <a:buFont typeface="Arial" panose="020B0604020202020204" pitchFamily="34" charset="0"/>
              <a:buChar char="•"/>
              <a:defRPr/>
            </a:pPr>
            <a:r>
              <a:rPr lang="es-ES" altLang="es-ES" sz="2000" dirty="0">
                <a:solidFill>
                  <a:srgbClr val="212529"/>
                </a:solidFill>
                <a:latin typeface="Source Sans Pro" panose="020F0502020204030204" pitchFamily="34" charset="0"/>
              </a:rPr>
              <a:t>Detección de cambios y aprendizaje automático </a:t>
            </a:r>
          </a:p>
          <a:p>
            <a:pPr marL="800100" lvl="1" indent="-342900">
              <a:lnSpc>
                <a:spcPct val="150000"/>
              </a:lnSpc>
              <a:buFont typeface="Arial" panose="020B0604020202020204" pitchFamily="34" charset="0"/>
              <a:buChar char="•"/>
              <a:defRPr/>
            </a:pPr>
            <a:r>
              <a:rPr lang="es-ES" altLang="es-ES" sz="2000" dirty="0">
                <a:solidFill>
                  <a:srgbClr val="212529"/>
                </a:solidFill>
                <a:latin typeface="Source Sans Pro" panose="020F0502020204030204" pitchFamily="34" charset="0"/>
              </a:rPr>
              <a:t>Software de visión por ordenador</a:t>
            </a:r>
          </a:p>
          <a:p>
            <a:pPr marL="800100" lvl="1" indent="-342900">
              <a:lnSpc>
                <a:spcPct val="150000"/>
              </a:lnSpc>
              <a:buFont typeface="Arial" panose="020B0604020202020204" pitchFamily="34" charset="0"/>
              <a:buChar char="•"/>
              <a:defRPr/>
            </a:pPr>
            <a:r>
              <a:rPr lang="es-ES" altLang="es-ES" sz="2000" dirty="0">
                <a:solidFill>
                  <a:srgbClr val="212529"/>
                </a:solidFill>
                <a:latin typeface="Source Sans Pro" panose="020F0502020204030204" pitchFamily="34" charset="0"/>
              </a:rPr>
              <a:t>Software de planificación autónoma de trayectorias de vuelo</a:t>
            </a:r>
            <a:endParaRPr lang="en-US" sz="2000" dirty="0">
              <a:solidFill>
                <a:srgbClr val="212529"/>
              </a:solidFill>
              <a:latin typeface="Source Sans Pro" panose="020F0502020204030204" pitchFamily="34" charset="0"/>
            </a:endParaRPr>
          </a:p>
          <a:p>
            <a:pPr marL="800100" lvl="1"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b="0" i="0" dirty="0">
              <a:solidFill>
                <a:srgbClr val="212529"/>
              </a:solidFill>
              <a:effectLst/>
              <a:latin typeface="Source Sans Pro" panose="020B0503030403020204" pitchFamily="34" charset="0"/>
            </a:endParaRPr>
          </a:p>
          <a:p>
            <a:pPr>
              <a:lnSpc>
                <a:spcPct val="150000"/>
              </a:lnSpc>
              <a:defRPr/>
            </a:pPr>
            <a:endParaRPr lang="es-ES" sz="23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TextBox 6">
            <a:extLst>
              <a:ext uri="{FF2B5EF4-FFF2-40B4-BE49-F238E27FC236}">
                <a16:creationId xmlns:a16="http://schemas.microsoft.com/office/drawing/2014/main" id="{CCB817C6-B857-E892-4A4C-0990AB235EEE}"/>
              </a:ext>
            </a:extLst>
          </p:cNvPr>
          <p:cNvSpPr txBox="1"/>
          <p:nvPr/>
        </p:nvSpPr>
        <p:spPr>
          <a:xfrm>
            <a:off x="14097000" y="3086100"/>
            <a:ext cx="4038600" cy="923330"/>
          </a:xfrm>
          <a:prstGeom prst="rect">
            <a:avLst/>
          </a:prstGeom>
          <a:noFill/>
        </p:spPr>
        <p:txBody>
          <a:bodyPr wrap="square" rtlCol="0">
            <a:spAutoFit/>
          </a:bodyPr>
          <a:lstStyle/>
          <a:p>
            <a:pPr algn="ctr"/>
            <a:r>
              <a:rPr lang="en-US" dirty="0"/>
              <a:t>Fig. 18 </a:t>
            </a:r>
            <a:r>
              <a:rPr lang="es-ES" dirty="0"/>
              <a:t>Interfaz de usuario de planificación de trayectorias de vuelo de UAV</a:t>
            </a:r>
            <a:endParaRPr lang="en-US" dirty="0"/>
          </a:p>
        </p:txBody>
      </p:sp>
      <p:pic>
        <p:nvPicPr>
          <p:cNvPr id="7170" name="Picture 2" descr="DroneShield launches DroneOptID camera-based drone tracking software -  Unmanned airspace">
            <a:extLst>
              <a:ext uri="{FF2B5EF4-FFF2-40B4-BE49-F238E27FC236}">
                <a16:creationId xmlns:a16="http://schemas.microsoft.com/office/drawing/2014/main" id="{0B2F4467-5707-23F3-5AF4-8F9E404FC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7611" y="1692665"/>
            <a:ext cx="5695950" cy="327902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テラドローン、 ドローン専用画像処理ソフト「Terra Mapper」β版をリリース 〜自動航行から地形解析までを一つのWebアプリで〜 |  テラドローン株式会社｜terradrone japan">
            <a:extLst>
              <a:ext uri="{FF2B5EF4-FFF2-40B4-BE49-F238E27FC236}">
                <a16:creationId xmlns:a16="http://schemas.microsoft.com/office/drawing/2014/main" id="{0E97C656-98E3-1611-74B5-23378CE587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0600" y="5359699"/>
            <a:ext cx="5196828" cy="34508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8F0249A-BF67-ED9F-1E64-2A2B3FEC4622}"/>
              </a:ext>
            </a:extLst>
          </p:cNvPr>
          <p:cNvSpPr txBox="1"/>
          <p:nvPr/>
        </p:nvSpPr>
        <p:spPr>
          <a:xfrm>
            <a:off x="8487611" y="6761950"/>
            <a:ext cx="3381375" cy="646331"/>
          </a:xfrm>
          <a:prstGeom prst="rect">
            <a:avLst/>
          </a:prstGeom>
          <a:noFill/>
        </p:spPr>
        <p:txBody>
          <a:bodyPr wrap="square" rtlCol="0">
            <a:spAutoFit/>
          </a:bodyPr>
          <a:lstStyle/>
          <a:p>
            <a:pPr algn="ctr"/>
            <a:r>
              <a:rPr lang="es-ES" dirty="0"/>
              <a:t>Fig. 19 Aplicación de renderizado de datos 3D</a:t>
            </a:r>
            <a:endParaRPr lang="en-US" dirty="0"/>
          </a:p>
        </p:txBody>
      </p:sp>
    </p:spTree>
    <p:extLst>
      <p:ext uri="{BB962C8B-B14F-4D97-AF65-F5344CB8AC3E}">
        <p14:creationId xmlns:p14="http://schemas.microsoft.com/office/powerpoint/2010/main" val="1893974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1430000" cy="830997"/>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2. UAS Introducción y aplicaciones</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en-AU" sz="2800"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Aplicación</a:t>
            </a:r>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t>
            </a:r>
            <a:r>
              <a:rPr lang="en-AU" sz="2800"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comercial</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604836" y="2103362"/>
            <a:ext cx="11815763" cy="7171194"/>
          </a:xfrm>
          <a:prstGeom prst="rect">
            <a:avLst/>
          </a:prstGeom>
          <a:noFill/>
        </p:spPr>
        <p:txBody>
          <a:bodyPr wrap="square" rtlCol="0">
            <a:spAutoFit/>
          </a:bodyPr>
          <a:lstStyle/>
          <a:p>
            <a:pPr marL="342900" indent="-342900">
              <a:buFont typeface="Arial" panose="020B0604020202020204" pitchFamily="34" charset="0"/>
              <a:buChar char="•"/>
              <a:defRPr/>
            </a:pPr>
            <a:r>
              <a:rPr lang="es-ES" sz="2300" dirty="0">
                <a:solidFill>
                  <a:srgbClr val="212529"/>
                </a:solidFill>
                <a:latin typeface="Source Sans Pro" panose="020F0502020204030204" pitchFamily="34" charset="0"/>
              </a:rPr>
              <a:t>Hoy en día, los drones/UAV se utilizan en una amplia variedad de aplicaciones comerciales, desde las recreativas hasta las agrícolas y de planificación urbana.</a:t>
            </a:r>
          </a:p>
          <a:p>
            <a:pPr marL="342900" indent="-342900">
              <a:buFont typeface="Arial" panose="020B0604020202020204" pitchFamily="34" charset="0"/>
              <a:buChar char="•"/>
              <a:defRPr/>
            </a:pPr>
            <a:r>
              <a:rPr lang="es-ES" sz="2300" dirty="0">
                <a:solidFill>
                  <a:srgbClr val="212529"/>
                </a:solidFill>
                <a:latin typeface="Source Sans Pro" panose="020F0502020204030204" pitchFamily="34" charset="0"/>
              </a:rPr>
              <a:t>El rápido auge de su adaptación generalizada puede atribuirse al bajo coste y a la disponibilidad de hardware y software de UAS como componentes comercialmente disponibles (COTS, </a:t>
            </a:r>
            <a:r>
              <a:rPr lang="es-ES" sz="2300" dirty="0" err="1">
                <a:solidFill>
                  <a:srgbClr val="212529"/>
                </a:solidFill>
                <a:latin typeface="Source Sans Pro" panose="020F0502020204030204" pitchFamily="34" charset="0"/>
              </a:rPr>
              <a:t>Commercially</a:t>
            </a:r>
            <a:r>
              <a:rPr lang="es-ES" sz="2300" dirty="0">
                <a:solidFill>
                  <a:srgbClr val="212529"/>
                </a:solidFill>
                <a:latin typeface="Source Sans Pro" panose="020F0502020204030204" pitchFamily="34" charset="0"/>
              </a:rPr>
              <a:t> </a:t>
            </a:r>
            <a:r>
              <a:rPr lang="es-ES" sz="2300" dirty="0" err="1">
                <a:solidFill>
                  <a:srgbClr val="212529"/>
                </a:solidFill>
                <a:latin typeface="Source Sans Pro" panose="020F0502020204030204" pitchFamily="34" charset="0"/>
              </a:rPr>
              <a:t>Available</a:t>
            </a:r>
            <a:r>
              <a:rPr lang="es-ES" sz="2300" dirty="0">
                <a:solidFill>
                  <a:srgbClr val="212529"/>
                </a:solidFill>
                <a:latin typeface="Source Sans Pro" panose="020F0502020204030204" pitchFamily="34" charset="0"/>
              </a:rPr>
              <a:t> Off-the </a:t>
            </a:r>
            <a:r>
              <a:rPr lang="es-ES" sz="2300" dirty="0" err="1">
                <a:solidFill>
                  <a:srgbClr val="212529"/>
                </a:solidFill>
                <a:latin typeface="Source Sans Pro" panose="020F0502020204030204" pitchFamily="34" charset="0"/>
              </a:rPr>
              <a:t>Shelf</a:t>
            </a:r>
            <a:r>
              <a:rPr lang="es-ES" sz="2300" dirty="0">
                <a:solidFill>
                  <a:srgbClr val="212529"/>
                </a:solidFill>
                <a:latin typeface="Source Sans Pro" panose="020F0502020204030204" pitchFamily="34" charset="0"/>
              </a:rPr>
              <a:t>).</a:t>
            </a:r>
          </a:p>
          <a:p>
            <a:pPr marL="342900" indent="-342900">
              <a:buFont typeface="Arial" panose="020B0604020202020204" pitchFamily="34" charset="0"/>
              <a:buChar char="•"/>
              <a:defRPr/>
            </a:pPr>
            <a:r>
              <a:rPr lang="es-ES" sz="2300" dirty="0">
                <a:solidFill>
                  <a:srgbClr val="212529"/>
                </a:solidFill>
                <a:latin typeface="Source Sans Pro" panose="020F0502020204030204" pitchFamily="34" charset="0"/>
              </a:rPr>
              <a:t>Proyectos de desarrollo de código abierto como </a:t>
            </a:r>
            <a:r>
              <a:rPr lang="es-ES" sz="2300" dirty="0" err="1">
                <a:solidFill>
                  <a:srgbClr val="212529"/>
                </a:solidFill>
                <a:latin typeface="Source Sans Pro" panose="020F0502020204030204" pitchFamily="34" charset="0"/>
              </a:rPr>
              <a:t>DroneCode</a:t>
            </a:r>
            <a:r>
              <a:rPr lang="es-ES" sz="2300" dirty="0">
                <a:solidFill>
                  <a:srgbClr val="212529"/>
                </a:solidFill>
                <a:latin typeface="Source Sans Pro" panose="020F0502020204030204" pitchFamily="34" charset="0"/>
              </a:rPr>
              <a:t> </a:t>
            </a:r>
            <a:r>
              <a:rPr lang="es-ES" sz="2300" dirty="0" err="1">
                <a:solidFill>
                  <a:srgbClr val="212529"/>
                </a:solidFill>
                <a:latin typeface="Source Sans Pro" panose="020F0502020204030204" pitchFamily="34" charset="0"/>
              </a:rPr>
              <a:t>Foundation</a:t>
            </a:r>
            <a:r>
              <a:rPr lang="es-ES" sz="2300" dirty="0">
                <a:solidFill>
                  <a:srgbClr val="212529"/>
                </a:solidFill>
                <a:latin typeface="Source Sans Pro" panose="020F0502020204030204" pitchFamily="34" charset="0"/>
              </a:rPr>
              <a:t>, que dio lugar al desarrollo de PX4, </a:t>
            </a:r>
            <a:r>
              <a:rPr lang="es-ES" sz="2300" dirty="0" err="1">
                <a:solidFill>
                  <a:srgbClr val="212529"/>
                </a:solidFill>
                <a:latin typeface="Source Sans Pro" panose="020F0502020204030204" pitchFamily="34" charset="0"/>
              </a:rPr>
              <a:t>MAVLink</a:t>
            </a:r>
            <a:r>
              <a:rPr lang="es-ES" sz="2300" dirty="0">
                <a:solidFill>
                  <a:srgbClr val="212529"/>
                </a:solidFill>
                <a:latin typeface="Source Sans Pro" panose="020F0502020204030204" pitchFamily="34" charset="0"/>
              </a:rPr>
              <a:t>, etc., brindaron a la gente la oportunidad de construir sistemas a medida.</a:t>
            </a:r>
          </a:p>
          <a:p>
            <a:pPr marL="342900" indent="-342900">
              <a:buFont typeface="Arial" panose="020B0604020202020204" pitchFamily="34" charset="0"/>
              <a:buChar char="•"/>
              <a:defRPr/>
            </a:pPr>
            <a:r>
              <a:rPr lang="es-ES" sz="2300" dirty="0">
                <a:solidFill>
                  <a:srgbClr val="212529"/>
                </a:solidFill>
                <a:latin typeface="Source Sans Pro" panose="020F0502020204030204" pitchFamily="34" charset="0"/>
              </a:rPr>
              <a:t>Las aplicaciones comerciales típicas que son muy comunes hoy en día son:</a:t>
            </a:r>
          </a:p>
          <a:p>
            <a:pPr marL="800100" lvl="1" indent="-342900">
              <a:buFont typeface="Arial" panose="020B0604020202020204" pitchFamily="34" charset="0"/>
              <a:buChar char="•"/>
              <a:defRPr/>
            </a:pPr>
            <a:r>
              <a:rPr lang="es-ES" sz="2300" dirty="0">
                <a:solidFill>
                  <a:srgbClr val="212529"/>
                </a:solidFill>
                <a:latin typeface="Source Sans Pro" panose="020F0502020204030204" pitchFamily="34" charset="0"/>
              </a:rPr>
              <a:t>Inspección de edificios</a:t>
            </a:r>
          </a:p>
          <a:p>
            <a:pPr marL="800100" lvl="1" indent="-342900">
              <a:buFont typeface="Arial" panose="020B0604020202020204" pitchFamily="34" charset="0"/>
              <a:buChar char="•"/>
              <a:defRPr/>
            </a:pPr>
            <a:r>
              <a:rPr lang="es-ES" sz="2300" dirty="0">
                <a:solidFill>
                  <a:srgbClr val="212529"/>
                </a:solidFill>
                <a:latin typeface="Source Sans Pro" panose="020F0502020204030204" pitchFamily="34" charset="0"/>
              </a:rPr>
              <a:t>Inspección de aeronaves</a:t>
            </a:r>
          </a:p>
          <a:p>
            <a:pPr marL="800100" lvl="1" indent="-342900">
              <a:buFont typeface="Arial" panose="020B0604020202020204" pitchFamily="34" charset="0"/>
              <a:buChar char="•"/>
              <a:defRPr/>
            </a:pPr>
            <a:r>
              <a:rPr lang="es-ES" sz="2300" dirty="0">
                <a:solidFill>
                  <a:srgbClr val="212529"/>
                </a:solidFill>
                <a:latin typeface="Source Sans Pro" panose="020F0502020204030204" pitchFamily="34" charset="0"/>
              </a:rPr>
              <a:t>Inspección de petróleo, gas, líneas eléctricas y centrales eléctricas</a:t>
            </a:r>
          </a:p>
          <a:p>
            <a:pPr marL="800100" lvl="1" indent="-342900">
              <a:buFont typeface="Arial" panose="020B0604020202020204" pitchFamily="34" charset="0"/>
              <a:buChar char="•"/>
              <a:defRPr/>
            </a:pPr>
            <a:r>
              <a:rPr lang="es-ES" sz="2300" dirty="0">
                <a:solidFill>
                  <a:srgbClr val="212529"/>
                </a:solidFill>
                <a:latin typeface="Source Sans Pro" panose="020F0502020204030204" pitchFamily="34" charset="0"/>
              </a:rPr>
              <a:t>Inspección de infraestructuras públicas (puentes, presas, carreteras, etc.)</a:t>
            </a:r>
          </a:p>
          <a:p>
            <a:pPr marL="800100" lvl="1" indent="-342900">
              <a:buFont typeface="Arial" panose="020B0604020202020204" pitchFamily="34" charset="0"/>
              <a:buChar char="•"/>
              <a:defRPr/>
            </a:pPr>
            <a:r>
              <a:rPr lang="es-ES" sz="2300" dirty="0">
                <a:solidFill>
                  <a:srgbClr val="212529"/>
                </a:solidFill>
                <a:latin typeface="Source Sans Pro" panose="020F0502020204030204" pitchFamily="34" charset="0"/>
              </a:rPr>
              <a:t>Cartografía y topografía aéreas</a:t>
            </a:r>
          </a:p>
          <a:p>
            <a:pPr marL="800100" lvl="1" indent="-342900">
              <a:buFont typeface="Arial" panose="020B0604020202020204" pitchFamily="34" charset="0"/>
              <a:buChar char="•"/>
              <a:defRPr/>
            </a:pPr>
            <a:r>
              <a:rPr lang="es-ES" sz="2300" dirty="0">
                <a:solidFill>
                  <a:srgbClr val="212529"/>
                </a:solidFill>
                <a:latin typeface="Source Sans Pro" panose="020F0502020204030204" pitchFamily="34" charset="0"/>
              </a:rPr>
              <a:t>Agricultura de precisión</a:t>
            </a:r>
          </a:p>
          <a:p>
            <a:pPr marL="800100" lvl="1" indent="-342900">
              <a:buFont typeface="Arial" panose="020B0604020202020204" pitchFamily="34" charset="0"/>
              <a:buChar char="•"/>
              <a:defRPr/>
            </a:pPr>
            <a:r>
              <a:rPr lang="es-ES" sz="2300" dirty="0">
                <a:solidFill>
                  <a:srgbClr val="212529"/>
                </a:solidFill>
                <a:latin typeface="Source Sans Pro" panose="020F0502020204030204" pitchFamily="34" charset="0"/>
              </a:rPr>
              <a:t>Cinematografía</a:t>
            </a:r>
          </a:p>
          <a:p>
            <a:pPr marL="800100" lvl="1" indent="-342900">
              <a:buFont typeface="Arial" panose="020B0604020202020204" pitchFamily="34" charset="0"/>
              <a:buChar char="•"/>
              <a:defRPr/>
            </a:pPr>
            <a:r>
              <a:rPr lang="es-ES" sz="2300" dirty="0">
                <a:solidFill>
                  <a:srgbClr val="212529"/>
                </a:solidFill>
                <a:latin typeface="Source Sans Pro" panose="020F0502020204030204" pitchFamily="34" charset="0"/>
              </a:rPr>
              <a:t>Marketing y espectáculos de luz</a:t>
            </a:r>
          </a:p>
          <a:p>
            <a:pPr marL="800100" lvl="1" indent="-342900">
              <a:buFont typeface="Arial" panose="020B0604020202020204" pitchFamily="34" charset="0"/>
              <a:buChar char="•"/>
              <a:defRPr/>
            </a:pPr>
            <a:r>
              <a:rPr lang="es-ES" sz="2300" dirty="0">
                <a:solidFill>
                  <a:srgbClr val="212529"/>
                </a:solidFill>
                <a:latin typeface="Source Sans Pro" panose="020F0502020204030204" pitchFamily="34" charset="0"/>
              </a:rPr>
              <a:t>Informativos</a:t>
            </a:r>
          </a:p>
          <a:p>
            <a:pPr marL="800100" lvl="1" indent="-342900">
              <a:buFont typeface="Arial" panose="020B0604020202020204" pitchFamily="34" charset="0"/>
              <a:buChar char="•"/>
              <a:defRPr/>
            </a:pPr>
            <a:r>
              <a:rPr lang="es-ES" sz="2300" dirty="0">
                <a:solidFill>
                  <a:srgbClr val="212529"/>
                </a:solidFill>
                <a:latin typeface="Source Sans Pro" panose="020F0502020204030204" pitchFamily="34" charset="0"/>
              </a:rPr>
              <a:t>Meteorología</a:t>
            </a:r>
          </a:p>
          <a:p>
            <a:pPr marL="800100" lvl="1" indent="-342900">
              <a:buFont typeface="Arial" panose="020B0604020202020204" pitchFamily="34" charset="0"/>
              <a:buChar char="•"/>
              <a:defRPr/>
            </a:pPr>
            <a:r>
              <a:rPr lang="es-ES" sz="2300" dirty="0">
                <a:solidFill>
                  <a:srgbClr val="212529"/>
                </a:solidFill>
                <a:latin typeface="Source Sans Pro" panose="020F0502020204030204" pitchFamily="34" charset="0"/>
              </a:rPr>
              <a:t>Entrega de mercancías</a:t>
            </a:r>
            <a:endParaRPr lang="en-US" sz="2300" dirty="0">
              <a:solidFill>
                <a:srgbClr val="212529"/>
              </a:solidFill>
              <a:latin typeface="Source Sans Pro" panose="020F0502020204030204" pitchFamily="34" charset="0"/>
            </a:endParaRPr>
          </a:p>
        </p:txBody>
      </p:sp>
      <p:sp>
        <p:nvSpPr>
          <p:cNvPr id="7" name="TextBox 6">
            <a:extLst>
              <a:ext uri="{FF2B5EF4-FFF2-40B4-BE49-F238E27FC236}">
                <a16:creationId xmlns:a16="http://schemas.microsoft.com/office/drawing/2014/main" id="{CCB817C6-B857-E892-4A4C-0990AB235EEE}"/>
              </a:ext>
            </a:extLst>
          </p:cNvPr>
          <p:cNvSpPr txBox="1"/>
          <p:nvPr/>
        </p:nvSpPr>
        <p:spPr>
          <a:xfrm>
            <a:off x="12420600" y="3509207"/>
            <a:ext cx="4038600" cy="369332"/>
          </a:xfrm>
          <a:prstGeom prst="rect">
            <a:avLst/>
          </a:prstGeom>
          <a:noFill/>
        </p:spPr>
        <p:txBody>
          <a:bodyPr wrap="square" rtlCol="0">
            <a:spAutoFit/>
          </a:bodyPr>
          <a:lstStyle/>
          <a:p>
            <a:pPr algn="ctr"/>
            <a:r>
              <a:rPr lang="en-US" dirty="0"/>
              <a:t>Fig. 20 Casos de </a:t>
            </a:r>
            <a:r>
              <a:rPr lang="en-US" dirty="0" err="1"/>
              <a:t>uso</a:t>
            </a:r>
            <a:r>
              <a:rPr lang="en-US" dirty="0"/>
              <a:t> </a:t>
            </a:r>
            <a:r>
              <a:rPr lang="en-US" dirty="0" err="1"/>
              <a:t>comercial</a:t>
            </a:r>
            <a:r>
              <a:rPr lang="en-US" dirty="0"/>
              <a:t> de UAS</a:t>
            </a:r>
          </a:p>
        </p:txBody>
      </p:sp>
      <p:pic>
        <p:nvPicPr>
          <p:cNvPr id="8194" name="Picture 2" descr="Application of UAVs in various fields as discussed in [2]. | Download  Scientific Diagram">
            <a:extLst>
              <a:ext uri="{FF2B5EF4-FFF2-40B4-BE49-F238E27FC236}">
                <a16:creationId xmlns:a16="http://schemas.microsoft.com/office/drawing/2014/main" id="{9EF89280-A609-CB09-FE1D-537DC7B709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0" y="4610100"/>
            <a:ext cx="6253163" cy="4293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857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C3AD63-6191-062E-1BEA-FC57524B274E}"/>
              </a:ext>
            </a:extLst>
          </p:cNvPr>
          <p:cNvPicPr>
            <a:picLocks noChangeAspect="1"/>
          </p:cNvPicPr>
          <p:nvPr/>
        </p:nvPicPr>
        <p:blipFill>
          <a:blip r:embed="rId2"/>
          <a:stretch>
            <a:fillRect/>
          </a:stretch>
        </p:blipFill>
        <p:spPr>
          <a:xfrm>
            <a:off x="7093786" y="1362793"/>
            <a:ext cx="10013114" cy="7297692"/>
          </a:xfrm>
          <a:prstGeom prst="rect">
            <a:avLst/>
          </a:prstGeom>
        </p:spPr>
      </p:pic>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1430000" cy="830997"/>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3. El "sistema" en UAS</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en-AU" sz="2800"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Elementos</a:t>
            </a:r>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t>
            </a:r>
            <a:r>
              <a:rPr lang="en-AU" sz="2800"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básicos</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990600" y="2081909"/>
            <a:ext cx="7216358" cy="6407460"/>
          </a:xfrm>
          <a:prstGeom prst="rect">
            <a:avLst/>
          </a:prstGeom>
          <a:noFill/>
        </p:spPr>
        <p:txBody>
          <a:bodyPr wrap="square" rtlCol="0">
            <a:spAutoFit/>
          </a:bodyPr>
          <a:lstStyle/>
          <a:p>
            <a:pPr marL="342900"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Un UAS se compone de un grupo de elementos interactivos o interrelacionados que actúan de forma coordinada para alcanzar los objetivos/la misión de un usuario/operador/cliente.</a:t>
            </a:r>
          </a:p>
          <a:p>
            <a:pPr marL="342900"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La mayoría de los UAS consisten en</a:t>
            </a:r>
          </a:p>
          <a:p>
            <a:pPr marL="800100" lvl="1" indent="-342900">
              <a:lnSpc>
                <a:spcPct val="150000"/>
              </a:lnSpc>
              <a:buFont typeface="Arial" panose="020B0604020202020204" pitchFamily="34" charset="0"/>
              <a:buChar char="•"/>
              <a:defRPr/>
            </a:pPr>
            <a:r>
              <a:rPr lang="es-ES" sz="2300" b="1" dirty="0">
                <a:solidFill>
                  <a:srgbClr val="212529"/>
                </a:solidFill>
                <a:latin typeface="Source Sans Pro" panose="020F0502020204030204" pitchFamily="34" charset="0"/>
              </a:rPr>
              <a:t>UAV/Plataforma pilotada a distancia </a:t>
            </a:r>
          </a:p>
          <a:p>
            <a:pPr marL="800100" lvl="1" indent="-342900">
              <a:lnSpc>
                <a:spcPct val="150000"/>
              </a:lnSpc>
              <a:buFont typeface="Arial" panose="020B0604020202020204" pitchFamily="34" charset="0"/>
              <a:buChar char="•"/>
              <a:defRPr/>
            </a:pPr>
            <a:r>
              <a:rPr lang="es-ES" sz="2300" b="1" dirty="0">
                <a:solidFill>
                  <a:srgbClr val="212529"/>
                </a:solidFill>
                <a:latin typeface="Source Sans Pro" panose="020F0502020204030204" pitchFamily="34" charset="0"/>
              </a:rPr>
              <a:t>Piloto humano</a:t>
            </a:r>
          </a:p>
          <a:p>
            <a:pPr marL="800100" lvl="1" indent="-342900">
              <a:lnSpc>
                <a:spcPct val="150000"/>
              </a:lnSpc>
              <a:buFont typeface="Arial" panose="020B0604020202020204" pitchFamily="34" charset="0"/>
              <a:buChar char="•"/>
              <a:defRPr/>
            </a:pPr>
            <a:r>
              <a:rPr lang="es-ES" sz="2300" b="1" dirty="0">
                <a:solidFill>
                  <a:srgbClr val="212529"/>
                </a:solidFill>
                <a:latin typeface="Source Sans Pro" panose="020F0502020204030204" pitchFamily="34" charset="0"/>
              </a:rPr>
              <a:t>Carga útil</a:t>
            </a:r>
          </a:p>
          <a:p>
            <a:pPr marL="800100" lvl="1" indent="-342900">
              <a:lnSpc>
                <a:spcPct val="150000"/>
              </a:lnSpc>
              <a:buFont typeface="Arial" panose="020B0604020202020204" pitchFamily="34" charset="0"/>
              <a:buChar char="•"/>
              <a:defRPr/>
            </a:pPr>
            <a:r>
              <a:rPr lang="es-ES" sz="2300" b="1" dirty="0">
                <a:solidFill>
                  <a:srgbClr val="212529"/>
                </a:solidFill>
                <a:latin typeface="Source Sans Pro" panose="020F0502020204030204" pitchFamily="34" charset="0"/>
              </a:rPr>
              <a:t>Elementos de control</a:t>
            </a:r>
          </a:p>
          <a:p>
            <a:pPr marL="800100" lvl="1" indent="-342900">
              <a:lnSpc>
                <a:spcPct val="150000"/>
              </a:lnSpc>
              <a:buFont typeface="Arial" panose="020B0604020202020204" pitchFamily="34" charset="0"/>
              <a:buChar char="•"/>
              <a:defRPr/>
            </a:pPr>
            <a:r>
              <a:rPr lang="es-ES" sz="2300" b="1" dirty="0">
                <a:solidFill>
                  <a:srgbClr val="212529"/>
                </a:solidFill>
                <a:latin typeface="Source Sans Pro" panose="020F0502020204030204" pitchFamily="34" charset="0"/>
              </a:rPr>
              <a:t>Elemento de comunicación de enlace de datos</a:t>
            </a:r>
          </a:p>
          <a:p>
            <a:pPr marL="800100" lvl="1" indent="-342900">
              <a:lnSpc>
                <a:spcPct val="150000"/>
              </a:lnSpc>
              <a:buFont typeface="Arial" panose="020B0604020202020204" pitchFamily="34" charset="0"/>
              <a:buChar char="•"/>
              <a:defRPr/>
            </a:pPr>
            <a:r>
              <a:rPr lang="es-ES" sz="2300" b="1" dirty="0">
                <a:solidFill>
                  <a:srgbClr val="212529"/>
                </a:solidFill>
                <a:latin typeface="Source Sans Pro" panose="020F0502020204030204" pitchFamily="34" charset="0"/>
              </a:rPr>
              <a:t>Elemento de lanzamiento y recuperación </a:t>
            </a:r>
            <a:r>
              <a:rPr lang="es-ES" sz="2300" dirty="0">
                <a:solidFill>
                  <a:srgbClr val="212529"/>
                </a:solidFill>
                <a:latin typeface="Source Sans Pro" panose="020F0502020204030204" pitchFamily="34" charset="0"/>
              </a:rPr>
              <a:t>(en algunos sistemas especializados)</a:t>
            </a:r>
            <a:endParaRPr lang="en-US" sz="2300" dirty="0">
              <a:solidFill>
                <a:srgbClr val="212529"/>
              </a:solidFill>
              <a:latin typeface="Source Sans Pro" panose="020F0502020204030204" pitchFamily="34" charset="0"/>
            </a:endParaRPr>
          </a:p>
        </p:txBody>
      </p:sp>
      <p:sp>
        <p:nvSpPr>
          <p:cNvPr id="7" name="TextBox 6">
            <a:extLst>
              <a:ext uri="{FF2B5EF4-FFF2-40B4-BE49-F238E27FC236}">
                <a16:creationId xmlns:a16="http://schemas.microsoft.com/office/drawing/2014/main" id="{CCB817C6-B857-E892-4A4C-0990AB235EEE}"/>
              </a:ext>
            </a:extLst>
          </p:cNvPr>
          <p:cNvSpPr txBox="1"/>
          <p:nvPr/>
        </p:nvSpPr>
        <p:spPr>
          <a:xfrm>
            <a:off x="10081043" y="8660485"/>
            <a:ext cx="4038600" cy="369332"/>
          </a:xfrm>
          <a:prstGeom prst="rect">
            <a:avLst/>
          </a:prstGeom>
          <a:noFill/>
        </p:spPr>
        <p:txBody>
          <a:bodyPr wrap="square" rtlCol="0">
            <a:spAutoFit/>
          </a:bodyPr>
          <a:lstStyle/>
          <a:p>
            <a:pPr algn="ctr"/>
            <a:r>
              <a:rPr lang="en-US" dirty="0"/>
              <a:t>Fig. 21 </a:t>
            </a:r>
            <a:r>
              <a:rPr lang="en-US" dirty="0" err="1"/>
              <a:t>Elementos</a:t>
            </a:r>
            <a:r>
              <a:rPr lang="en-US" dirty="0"/>
              <a:t> </a:t>
            </a:r>
            <a:r>
              <a:rPr lang="en-US" dirty="0" err="1"/>
              <a:t>básicos</a:t>
            </a:r>
            <a:r>
              <a:rPr lang="en-US" dirty="0"/>
              <a:t> de los UAS</a:t>
            </a:r>
          </a:p>
        </p:txBody>
      </p:sp>
    </p:spTree>
    <p:extLst>
      <p:ext uri="{BB962C8B-B14F-4D97-AF65-F5344CB8AC3E}">
        <p14:creationId xmlns:p14="http://schemas.microsoft.com/office/powerpoint/2010/main" val="2850527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1430000" cy="830997"/>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3. El "sistema" en UAS</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en-AU" sz="2800"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Tipos</a:t>
            </a:r>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de </a:t>
            </a:r>
            <a:r>
              <a:rPr lang="en-AU" sz="2800"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plataformas</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990600" y="2081909"/>
            <a:ext cx="16687800" cy="2923877"/>
          </a:xfrm>
          <a:prstGeom prst="rect">
            <a:avLst/>
          </a:prstGeom>
          <a:noFill/>
        </p:spPr>
        <p:txBody>
          <a:bodyPr wrap="square" rtlCol="0">
            <a:spAutoFit/>
          </a:bodyPr>
          <a:lstStyle/>
          <a:p>
            <a:pPr marL="342900" indent="-342900">
              <a:buFont typeface="Arial" panose="020B0604020202020204" pitchFamily="34" charset="0"/>
              <a:buChar char="•"/>
              <a:defRPr/>
            </a:pPr>
            <a:r>
              <a:rPr lang="es-ES" sz="2300" dirty="0">
                <a:solidFill>
                  <a:srgbClr val="212529"/>
                </a:solidFill>
                <a:latin typeface="Source Sans Pro" panose="020F0502020204030204" pitchFamily="34" charset="0"/>
              </a:rPr>
              <a:t>Los vehículos aéreos no tripulados (VANT), también conocidos como vehículos pilotados por control remoto (RPV), se clasifican en diferentes categorías en función de su peso y rendimiento.</a:t>
            </a:r>
          </a:p>
          <a:p>
            <a:pPr marL="342900" indent="-342900">
              <a:buFont typeface="Arial" panose="020B0604020202020204" pitchFamily="34" charset="0"/>
              <a:buChar char="•"/>
              <a:defRPr/>
            </a:pPr>
            <a:r>
              <a:rPr lang="es-ES" sz="2300" dirty="0">
                <a:solidFill>
                  <a:srgbClr val="212529"/>
                </a:solidFill>
                <a:latin typeface="Source Sans Pro" panose="020F0502020204030204" pitchFamily="34" charset="0"/>
              </a:rPr>
              <a:t>La normativa sobre peso y prestaciones puede variar de un país a otro. Pero, en general, se diferencian en UAS pequeños (</a:t>
            </a:r>
            <a:r>
              <a:rPr lang="es-ES" sz="2300" dirty="0" err="1">
                <a:solidFill>
                  <a:srgbClr val="212529"/>
                </a:solidFill>
                <a:latin typeface="Source Sans Pro" panose="020F0502020204030204" pitchFamily="34" charset="0"/>
              </a:rPr>
              <a:t>sUAS</a:t>
            </a:r>
            <a:r>
              <a:rPr lang="es-ES" sz="2300" dirty="0">
                <a:solidFill>
                  <a:srgbClr val="212529"/>
                </a:solidFill>
                <a:latin typeface="Source Sans Pro" panose="020F0502020204030204" pitchFamily="34" charset="0"/>
              </a:rPr>
              <a:t>), que pesan menos de 25 kg, y UAS grandes, que pesan 25 kg o más.</a:t>
            </a:r>
          </a:p>
          <a:p>
            <a:pPr marL="342900" indent="-342900">
              <a:buFont typeface="Arial" panose="020B0604020202020204" pitchFamily="34" charset="0"/>
              <a:buChar char="•"/>
              <a:defRPr/>
            </a:pPr>
            <a:r>
              <a:rPr lang="es-ES" sz="2300" dirty="0">
                <a:solidFill>
                  <a:srgbClr val="212529"/>
                </a:solidFill>
                <a:latin typeface="Source Sans Pro" panose="020F0502020204030204" pitchFamily="34" charset="0"/>
              </a:rPr>
              <a:t>Las plataformas UAS también se clasifican en función de sus características de vuelo. Por ejemplo</a:t>
            </a:r>
          </a:p>
          <a:p>
            <a:pPr marL="800100" lvl="1" indent="-342900">
              <a:buFont typeface="Arial" panose="020B0604020202020204" pitchFamily="34" charset="0"/>
              <a:buChar char="•"/>
              <a:defRPr/>
            </a:pPr>
            <a:r>
              <a:rPr lang="es-ES" sz="2300" b="1" dirty="0">
                <a:solidFill>
                  <a:srgbClr val="212529"/>
                </a:solidFill>
                <a:latin typeface="Source Sans Pro" panose="020F0502020204030204" pitchFamily="34" charset="0"/>
              </a:rPr>
              <a:t>Ala fija (despegue y aterrizaje convencional CTOL)</a:t>
            </a:r>
          </a:p>
          <a:p>
            <a:pPr marL="800100" lvl="1" indent="-342900">
              <a:buFont typeface="Arial" panose="020B0604020202020204" pitchFamily="34" charset="0"/>
              <a:buChar char="•"/>
              <a:defRPr/>
            </a:pPr>
            <a:r>
              <a:rPr lang="es-ES" sz="2300" b="1" dirty="0">
                <a:solidFill>
                  <a:srgbClr val="212529"/>
                </a:solidFill>
                <a:latin typeface="Source Sans Pro" panose="020F0502020204030204" pitchFamily="34" charset="0"/>
              </a:rPr>
              <a:t>Despegue y aterrizaje vertical (VTOL)</a:t>
            </a:r>
          </a:p>
          <a:p>
            <a:pPr marL="800100" lvl="1" indent="-342900">
              <a:buFont typeface="Arial" panose="020B0604020202020204" pitchFamily="34" charset="0"/>
              <a:buChar char="•"/>
              <a:defRPr/>
            </a:pPr>
            <a:r>
              <a:rPr lang="es-ES" sz="2300" b="1" dirty="0">
                <a:solidFill>
                  <a:srgbClr val="212529"/>
                </a:solidFill>
                <a:latin typeface="Source Sans Pro" panose="020F0502020204030204" pitchFamily="34" charset="0"/>
              </a:rPr>
              <a:t>Plataformas híbridas (capaces tanto de CTOL como de VTOL)</a:t>
            </a:r>
            <a:endParaRPr lang="en-US" sz="2300" b="1" dirty="0">
              <a:solidFill>
                <a:srgbClr val="212529"/>
              </a:solidFill>
              <a:latin typeface="Source Sans Pro" panose="020F0502020204030204" pitchFamily="34" charset="0"/>
            </a:endParaRPr>
          </a:p>
        </p:txBody>
      </p:sp>
      <p:sp>
        <p:nvSpPr>
          <p:cNvPr id="7" name="TextBox 6">
            <a:extLst>
              <a:ext uri="{FF2B5EF4-FFF2-40B4-BE49-F238E27FC236}">
                <a16:creationId xmlns:a16="http://schemas.microsoft.com/office/drawing/2014/main" id="{CCB817C6-B857-E892-4A4C-0990AB235EEE}"/>
              </a:ext>
            </a:extLst>
          </p:cNvPr>
          <p:cNvSpPr txBox="1"/>
          <p:nvPr/>
        </p:nvSpPr>
        <p:spPr>
          <a:xfrm>
            <a:off x="6820300" y="8721511"/>
            <a:ext cx="7429100" cy="369332"/>
          </a:xfrm>
          <a:prstGeom prst="rect">
            <a:avLst/>
          </a:prstGeom>
          <a:noFill/>
        </p:spPr>
        <p:txBody>
          <a:bodyPr wrap="square" rtlCol="0">
            <a:spAutoFit/>
          </a:bodyPr>
          <a:lstStyle/>
          <a:p>
            <a:pPr algn="ctr"/>
            <a:r>
              <a:rPr lang="es-ES" dirty="0"/>
              <a:t>Fig. 22 Clasificación de los UAS (Departamento de Defensa de EE.UU. - DOD)</a:t>
            </a:r>
            <a:endParaRPr lang="en-US" dirty="0"/>
          </a:p>
        </p:txBody>
      </p:sp>
      <p:pic>
        <p:nvPicPr>
          <p:cNvPr id="8" name="Picture 7">
            <a:extLst>
              <a:ext uri="{FF2B5EF4-FFF2-40B4-BE49-F238E27FC236}">
                <a16:creationId xmlns:a16="http://schemas.microsoft.com/office/drawing/2014/main" id="{71DDCBE4-7057-9DF3-C7A9-CDAAAC36E514}"/>
              </a:ext>
            </a:extLst>
          </p:cNvPr>
          <p:cNvPicPr>
            <a:picLocks noChangeAspect="1"/>
          </p:cNvPicPr>
          <p:nvPr/>
        </p:nvPicPr>
        <p:blipFill>
          <a:blip r:embed="rId2"/>
          <a:stretch>
            <a:fillRect/>
          </a:stretch>
        </p:blipFill>
        <p:spPr>
          <a:xfrm>
            <a:off x="3276600" y="5143500"/>
            <a:ext cx="13031001" cy="3440297"/>
          </a:xfrm>
          <a:prstGeom prst="rect">
            <a:avLst/>
          </a:prstGeom>
        </p:spPr>
      </p:pic>
    </p:spTree>
    <p:extLst>
      <p:ext uri="{BB962C8B-B14F-4D97-AF65-F5344CB8AC3E}">
        <p14:creationId xmlns:p14="http://schemas.microsoft.com/office/powerpoint/2010/main" val="2771100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1430000" cy="830997"/>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3. El "sistema" en UAS</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Mando y Control</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990600" y="2081909"/>
            <a:ext cx="16306800" cy="5401479"/>
          </a:xfrm>
          <a:prstGeom prst="rect">
            <a:avLst/>
          </a:prstGeom>
          <a:noFill/>
        </p:spPr>
        <p:txBody>
          <a:bodyPr wrap="square" rtlCol="0">
            <a:spAutoFit/>
          </a:bodyPr>
          <a:lstStyle/>
          <a:p>
            <a:pPr marL="342900" indent="-342900">
              <a:buFont typeface="Arial" panose="020B0604020202020204" pitchFamily="34" charset="0"/>
              <a:buChar char="•"/>
              <a:defRPr/>
            </a:pPr>
            <a:r>
              <a:rPr lang="es-ES" sz="2300" dirty="0">
                <a:solidFill>
                  <a:srgbClr val="212529"/>
                </a:solidFill>
                <a:latin typeface="Source Sans Pro" panose="020F0502020204030204" pitchFamily="34" charset="0"/>
              </a:rPr>
              <a:t>El concepto de los UAS consiste en aprovechar la capacidad de estos sistemas para ejecutar misiones siguiendo un conjunto de instrucciones preprogramadas con intervención humana limitada o </a:t>
            </a:r>
            <a:r>
              <a:rPr lang="es-ES" sz="2300" dirty="0" err="1">
                <a:solidFill>
                  <a:srgbClr val="212529"/>
                </a:solidFill>
                <a:latin typeface="Source Sans Pro" panose="020F0502020204030204" pitchFamily="34" charset="0"/>
              </a:rPr>
              <a:t>nula.Los</a:t>
            </a:r>
            <a:r>
              <a:rPr lang="es-ES" sz="2300" dirty="0">
                <a:solidFill>
                  <a:srgbClr val="212529"/>
                </a:solidFill>
                <a:latin typeface="Source Sans Pro" panose="020F0502020204030204" pitchFamily="34" charset="0"/>
              </a:rPr>
              <a:t> pilotos automáticos permiten a las plataformas ejecutar esas instrucciones manteniendo un vuelo estable.</a:t>
            </a:r>
          </a:p>
          <a:p>
            <a:pPr marL="342900" indent="-342900">
              <a:buFont typeface="Arial" panose="020B0604020202020204" pitchFamily="34" charset="0"/>
              <a:buChar char="•"/>
              <a:defRPr/>
            </a:pPr>
            <a:r>
              <a:rPr lang="es-ES" sz="2300" dirty="0">
                <a:solidFill>
                  <a:srgbClr val="212529"/>
                </a:solidFill>
                <a:latin typeface="Source Sans Pro" panose="020F0502020204030204" pitchFamily="34" charset="0"/>
              </a:rPr>
              <a:t>Por su parte, la estación de control en tierra (GCS) proporciona la interfaz hombre-máquina para dar instrucciones a los UAV.</a:t>
            </a:r>
          </a:p>
          <a:p>
            <a:pPr marL="342900" indent="-342900">
              <a:buFont typeface="Arial" panose="020B0604020202020204" pitchFamily="34" charset="0"/>
              <a:buChar char="•"/>
              <a:defRPr/>
            </a:pPr>
            <a:r>
              <a:rPr lang="es-ES" sz="2300" dirty="0">
                <a:solidFill>
                  <a:srgbClr val="212529"/>
                </a:solidFill>
                <a:latin typeface="Source Sans Pro" panose="020F0502020204030204" pitchFamily="34" charset="0"/>
              </a:rPr>
              <a:t>El enlace de datos inalámbrico es lo que permite a la GCS transmitir instrucciones de mando y control al piloto automático del UAV. También comprende los anchos de banda asignados a la transmisión de datos de la carga útil.</a:t>
            </a:r>
          </a:p>
          <a:p>
            <a:pPr marL="342900" indent="-342900">
              <a:buFont typeface="Arial" panose="020B0604020202020204" pitchFamily="34" charset="0"/>
              <a:buChar char="•"/>
              <a:defRPr/>
            </a:pPr>
            <a:r>
              <a:rPr lang="es-ES" sz="2300" dirty="0">
                <a:solidFill>
                  <a:srgbClr val="212529"/>
                </a:solidFill>
                <a:latin typeface="Source Sans Pro" panose="020F0502020204030204" pitchFamily="34" charset="0"/>
              </a:rPr>
              <a:t>Las operaciones de los UAS pueden clasificarse a grandes rasgos en:</a:t>
            </a:r>
          </a:p>
          <a:p>
            <a:pPr marL="800100" lvl="1" indent="-342900">
              <a:buFont typeface="Arial" panose="020B0604020202020204" pitchFamily="34" charset="0"/>
              <a:buChar char="•"/>
              <a:defRPr/>
            </a:pPr>
            <a:r>
              <a:rPr lang="es-ES" sz="2300" b="1" dirty="0">
                <a:solidFill>
                  <a:srgbClr val="212529"/>
                </a:solidFill>
                <a:latin typeface="Source Sans Pro" panose="020F0502020204030204" pitchFamily="34" charset="0"/>
              </a:rPr>
              <a:t>Línea de visión (LOS) </a:t>
            </a:r>
          </a:p>
          <a:p>
            <a:pPr marL="800100" lvl="1" indent="-342900">
              <a:buFont typeface="Arial" panose="020B0604020202020204" pitchFamily="34" charset="0"/>
              <a:buChar char="•"/>
              <a:defRPr/>
            </a:pPr>
            <a:r>
              <a:rPr lang="es-ES" sz="2300" b="1" dirty="0">
                <a:solidFill>
                  <a:srgbClr val="212529"/>
                </a:solidFill>
                <a:latin typeface="Source Sans Pro" panose="020F0502020204030204" pitchFamily="34" charset="0"/>
              </a:rPr>
              <a:t>Más allá de la línea de visión (BLOS)</a:t>
            </a:r>
          </a:p>
          <a:p>
            <a:pPr marL="800100" lvl="1" indent="-342900">
              <a:buFont typeface="Arial" panose="020B0604020202020204" pitchFamily="34" charset="0"/>
              <a:buChar char="•"/>
              <a:defRPr/>
            </a:pPr>
            <a:r>
              <a:rPr lang="es-ES" sz="2300" b="1" dirty="0">
                <a:solidFill>
                  <a:srgbClr val="212529"/>
                </a:solidFill>
                <a:latin typeface="Source Sans Pro" panose="020F0502020204030204" pitchFamily="34" charset="0"/>
              </a:rPr>
              <a:t>Más allá de la línea de visión (BVLOS</a:t>
            </a:r>
            <a:r>
              <a:rPr lang="es-ES" sz="2300" dirty="0">
                <a:solidFill>
                  <a:srgbClr val="212529"/>
                </a:solidFill>
                <a:latin typeface="Source Sans Pro" panose="020F0502020204030204" pitchFamily="34" charset="0"/>
              </a:rPr>
              <a:t>)</a:t>
            </a:r>
          </a:p>
          <a:p>
            <a:pPr marL="800100" lvl="1" indent="-342900">
              <a:buFont typeface="Arial" panose="020B0604020202020204" pitchFamily="34" charset="0"/>
              <a:buChar char="•"/>
              <a:defRPr/>
            </a:pPr>
            <a:endParaRPr lang="en-US" sz="2300" b="1" dirty="0">
              <a:solidFill>
                <a:srgbClr val="212529"/>
              </a:solidFill>
              <a:latin typeface="Source Sans Pro" panose="020F0502020204030204" pitchFamily="34" charset="0"/>
            </a:endParaRPr>
          </a:p>
          <a:p>
            <a:pPr marL="342900"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p:txBody>
      </p:sp>
      <p:sp>
        <p:nvSpPr>
          <p:cNvPr id="7" name="TextBox 6">
            <a:extLst>
              <a:ext uri="{FF2B5EF4-FFF2-40B4-BE49-F238E27FC236}">
                <a16:creationId xmlns:a16="http://schemas.microsoft.com/office/drawing/2014/main" id="{CCB817C6-B857-E892-4A4C-0990AB235EEE}"/>
              </a:ext>
            </a:extLst>
          </p:cNvPr>
          <p:cNvSpPr txBox="1"/>
          <p:nvPr/>
        </p:nvSpPr>
        <p:spPr>
          <a:xfrm>
            <a:off x="152400" y="8840363"/>
            <a:ext cx="5943600" cy="369332"/>
          </a:xfrm>
          <a:prstGeom prst="rect">
            <a:avLst/>
          </a:prstGeom>
          <a:noFill/>
        </p:spPr>
        <p:txBody>
          <a:bodyPr wrap="square" rtlCol="0">
            <a:spAutoFit/>
          </a:bodyPr>
          <a:lstStyle/>
          <a:p>
            <a:pPr algn="ctr"/>
            <a:r>
              <a:rPr lang="en-US" dirty="0"/>
              <a:t>Fig. 23 GCS</a:t>
            </a:r>
          </a:p>
        </p:txBody>
      </p:sp>
      <p:pic>
        <p:nvPicPr>
          <p:cNvPr id="9218" name="Picture 2" descr="Autopilots for UAV | UAV Navigation">
            <a:extLst>
              <a:ext uri="{FF2B5EF4-FFF2-40B4-BE49-F238E27FC236}">
                <a16:creationId xmlns:a16="http://schemas.microsoft.com/office/drawing/2014/main" id="{8BEF92E0-97B3-DD26-1F34-5D94108E8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5984" y="5874277"/>
            <a:ext cx="3810347" cy="319116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UAVOS Expands Its Family of Ground Control Stations - UAVOS">
            <a:extLst>
              <a:ext uri="{FF2B5EF4-FFF2-40B4-BE49-F238E27FC236}">
                <a16:creationId xmlns:a16="http://schemas.microsoft.com/office/drawing/2014/main" id="{CC8EF563-48AA-A93F-A003-7F3BD7C9F2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7113" y="6065148"/>
            <a:ext cx="3917950" cy="277521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Drone Datalink | Long Range UAV Datalink">
            <a:extLst>
              <a:ext uri="{FF2B5EF4-FFF2-40B4-BE49-F238E27FC236}">
                <a16:creationId xmlns:a16="http://schemas.microsoft.com/office/drawing/2014/main" id="{6430D18F-A1E3-5F84-4A3F-BB380A02A8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6022513"/>
            <a:ext cx="3176925" cy="2775215"/>
          </a:xfrm>
          <a:prstGeom prst="rect">
            <a:avLst/>
          </a:prstGeom>
          <a:noFill/>
          <a:extLst>
            <a:ext uri="{909E8E84-426E-40DD-AFC4-6F175D3DCCD1}">
              <a14:hiddenFill xmlns:a14="http://schemas.microsoft.com/office/drawing/2010/main">
                <a:solidFill>
                  <a:srgbClr val="FFFFFF"/>
                </a:solidFill>
              </a14:hiddenFill>
            </a:ext>
          </a:extLst>
        </p:spPr>
      </p:pic>
      <p:sp>
        <p:nvSpPr>
          <p:cNvPr id="5" name="Arrow: Left-Right 4">
            <a:extLst>
              <a:ext uri="{FF2B5EF4-FFF2-40B4-BE49-F238E27FC236}">
                <a16:creationId xmlns:a16="http://schemas.microsoft.com/office/drawing/2014/main" id="{04BB4F84-95D6-47FF-8EE8-828EAC7C653E}"/>
              </a:ext>
            </a:extLst>
          </p:cNvPr>
          <p:cNvSpPr/>
          <p:nvPr/>
        </p:nvSpPr>
        <p:spPr>
          <a:xfrm>
            <a:off x="5411173" y="7006722"/>
            <a:ext cx="1905000" cy="45720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Right 5">
            <a:extLst>
              <a:ext uri="{FF2B5EF4-FFF2-40B4-BE49-F238E27FC236}">
                <a16:creationId xmlns:a16="http://schemas.microsoft.com/office/drawing/2014/main" id="{326B915B-73FB-85A2-22B1-D9438FF3004F}"/>
              </a:ext>
            </a:extLst>
          </p:cNvPr>
          <p:cNvSpPr/>
          <p:nvPr/>
        </p:nvSpPr>
        <p:spPr>
          <a:xfrm>
            <a:off x="11418254" y="6995555"/>
            <a:ext cx="1905000" cy="45720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889E4B8-DC8B-A327-B0A5-DEB8C7F1B341}"/>
              </a:ext>
            </a:extLst>
          </p:cNvPr>
          <p:cNvSpPr txBox="1"/>
          <p:nvPr/>
        </p:nvSpPr>
        <p:spPr>
          <a:xfrm>
            <a:off x="6159492" y="8840363"/>
            <a:ext cx="5943600" cy="646331"/>
          </a:xfrm>
          <a:prstGeom prst="rect">
            <a:avLst/>
          </a:prstGeom>
          <a:noFill/>
        </p:spPr>
        <p:txBody>
          <a:bodyPr wrap="square" rtlCol="0">
            <a:spAutoFit/>
          </a:bodyPr>
          <a:lstStyle/>
          <a:p>
            <a:pPr algn="ctr"/>
            <a:r>
              <a:rPr lang="en-US" dirty="0"/>
              <a:t>Fig. 24 Hardware de enlace de </a:t>
            </a:r>
            <a:r>
              <a:rPr lang="en-US" dirty="0" err="1"/>
              <a:t>datos</a:t>
            </a:r>
            <a:endParaRPr lang="en-US" dirty="0"/>
          </a:p>
          <a:p>
            <a:pPr algn="ctr"/>
            <a:endParaRPr lang="en-US" dirty="0"/>
          </a:p>
        </p:txBody>
      </p:sp>
      <p:sp>
        <p:nvSpPr>
          <p:cNvPr id="10" name="TextBox 9">
            <a:extLst>
              <a:ext uri="{FF2B5EF4-FFF2-40B4-BE49-F238E27FC236}">
                <a16:creationId xmlns:a16="http://schemas.microsoft.com/office/drawing/2014/main" id="{DB8490F0-892E-3F73-DFF2-0DA2C5A32350}"/>
              </a:ext>
            </a:extLst>
          </p:cNvPr>
          <p:cNvSpPr txBox="1"/>
          <p:nvPr/>
        </p:nvSpPr>
        <p:spPr>
          <a:xfrm>
            <a:off x="12331700" y="8840363"/>
            <a:ext cx="5943600" cy="369332"/>
          </a:xfrm>
          <a:prstGeom prst="rect">
            <a:avLst/>
          </a:prstGeom>
          <a:noFill/>
        </p:spPr>
        <p:txBody>
          <a:bodyPr wrap="square" rtlCol="0">
            <a:spAutoFit/>
          </a:bodyPr>
          <a:lstStyle/>
          <a:p>
            <a:pPr algn="ctr"/>
            <a:r>
              <a:rPr lang="en-US" dirty="0"/>
              <a:t>Fig. 25 </a:t>
            </a:r>
            <a:r>
              <a:rPr lang="en-US" dirty="0" err="1"/>
              <a:t>Piloto</a:t>
            </a:r>
            <a:r>
              <a:rPr lang="en-US" dirty="0"/>
              <a:t> </a:t>
            </a:r>
            <a:r>
              <a:rPr lang="en-US" dirty="0" err="1"/>
              <a:t>automático</a:t>
            </a:r>
            <a:r>
              <a:rPr lang="en-US" dirty="0"/>
              <a:t> UAV</a:t>
            </a:r>
          </a:p>
        </p:txBody>
      </p:sp>
    </p:spTree>
    <p:extLst>
      <p:ext uri="{BB962C8B-B14F-4D97-AF65-F5344CB8AC3E}">
        <p14:creationId xmlns:p14="http://schemas.microsoft.com/office/powerpoint/2010/main" val="1873101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1430000" cy="830997"/>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3. El "sistema" en UAS</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en-AU" sz="2800"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Despegue</a:t>
            </a:r>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y </a:t>
            </a:r>
            <a:r>
              <a:rPr lang="en-AU" sz="2800"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recuperación</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990600" y="2081909"/>
            <a:ext cx="11430000" cy="6817251"/>
          </a:xfrm>
          <a:prstGeom prst="rect">
            <a:avLst/>
          </a:prstGeom>
          <a:noFill/>
        </p:spPr>
        <p:txBody>
          <a:bodyPr wrap="square" rtlCol="0">
            <a:spAutoFit/>
          </a:bodyPr>
          <a:lstStyle/>
          <a:p>
            <a:pPr marL="342900" indent="-342900">
              <a:buFont typeface="Arial" panose="020B0604020202020204" pitchFamily="34" charset="0"/>
              <a:buChar char="•"/>
              <a:defRPr/>
            </a:pPr>
            <a:r>
              <a:rPr lang="es-ES" sz="2300" dirty="0">
                <a:solidFill>
                  <a:srgbClr val="212529"/>
                </a:solidFill>
                <a:latin typeface="Source Sans Pro" panose="020F0502020204030204" pitchFamily="34" charset="0"/>
              </a:rPr>
              <a:t>La fase de despegue y recuperación (L&amp;R) es uno de los aspectos más complejos de los UAS.</a:t>
            </a:r>
          </a:p>
          <a:p>
            <a:pPr marL="342900" indent="-342900">
              <a:buFont typeface="Arial" panose="020B0604020202020204" pitchFamily="34" charset="0"/>
              <a:buChar char="•"/>
              <a:defRPr/>
            </a:pPr>
            <a:r>
              <a:rPr lang="es-ES" sz="2300" dirty="0">
                <a:solidFill>
                  <a:srgbClr val="212529"/>
                </a:solidFill>
                <a:latin typeface="Source Sans Pro" panose="020F0502020204030204" pitchFamily="34" charset="0"/>
              </a:rPr>
              <a:t>La mayoría de los </a:t>
            </a:r>
            <a:r>
              <a:rPr lang="es-ES" sz="2300" dirty="0" err="1">
                <a:solidFill>
                  <a:srgbClr val="212529"/>
                </a:solidFill>
                <a:latin typeface="Source Sans Pro" panose="020F0502020204030204" pitchFamily="34" charset="0"/>
              </a:rPr>
              <a:t>sUAS</a:t>
            </a:r>
            <a:r>
              <a:rPr lang="es-ES" sz="2300" dirty="0">
                <a:solidFill>
                  <a:srgbClr val="212529"/>
                </a:solidFill>
                <a:latin typeface="Source Sans Pro" panose="020F0502020204030204" pitchFamily="34" charset="0"/>
              </a:rPr>
              <a:t> no requieren equipos de L&amp;R.</a:t>
            </a:r>
          </a:p>
          <a:p>
            <a:pPr marL="342900" indent="-342900">
              <a:buFont typeface="Arial" panose="020B0604020202020204" pitchFamily="34" charset="0"/>
              <a:buChar char="•"/>
              <a:defRPr/>
            </a:pPr>
            <a:r>
              <a:rPr lang="es-ES" sz="2300" dirty="0">
                <a:solidFill>
                  <a:srgbClr val="212529"/>
                </a:solidFill>
                <a:latin typeface="Source Sans Pro" panose="020F0502020204030204" pitchFamily="34" charset="0"/>
              </a:rPr>
              <a:t>En el caso de los sistemas más grandes, el elemento L&amp;R puede variar ampliamente en función del tipo de plataforma, el diseño arquitectónico, el entorno operativo y los requisitos, etc.</a:t>
            </a:r>
          </a:p>
          <a:p>
            <a:pPr marL="342900" indent="-342900">
              <a:buFont typeface="Arial" panose="020B0604020202020204" pitchFamily="34" charset="0"/>
              <a:buChar char="•"/>
              <a:defRPr/>
            </a:pPr>
            <a:r>
              <a:rPr lang="es-ES" sz="2300" dirty="0">
                <a:solidFill>
                  <a:srgbClr val="212529"/>
                </a:solidFill>
                <a:latin typeface="Source Sans Pro" panose="020F0502020204030204" pitchFamily="34" charset="0"/>
              </a:rPr>
              <a:t>Algunos sistemas de lanzamiento típicos ampliamente utilizados son</a:t>
            </a:r>
          </a:p>
          <a:p>
            <a:pPr marL="800100" lvl="1" indent="-342900">
              <a:buFont typeface="Arial" panose="020B0604020202020204" pitchFamily="34" charset="0"/>
              <a:buChar char="•"/>
              <a:defRPr/>
            </a:pPr>
            <a:r>
              <a:rPr lang="es-ES" sz="2300" b="1" dirty="0">
                <a:solidFill>
                  <a:srgbClr val="212529"/>
                </a:solidFill>
                <a:latin typeface="Source Sans Pro" panose="020F0502020204030204" pitchFamily="34" charset="0"/>
              </a:rPr>
              <a:t>Lanzamiento con catapulta</a:t>
            </a:r>
          </a:p>
          <a:p>
            <a:pPr marL="800100" lvl="1" indent="-342900">
              <a:buFont typeface="Arial" panose="020B0604020202020204" pitchFamily="34" charset="0"/>
              <a:buChar char="•"/>
              <a:defRPr/>
            </a:pPr>
            <a:r>
              <a:rPr lang="es-ES" sz="2300" b="1" dirty="0">
                <a:solidFill>
                  <a:srgbClr val="212529"/>
                </a:solidFill>
                <a:latin typeface="Source Sans Pro" panose="020F0502020204030204" pitchFamily="34" charset="0"/>
              </a:rPr>
              <a:t>Lanzamiento manual</a:t>
            </a:r>
          </a:p>
          <a:p>
            <a:pPr marL="800100" lvl="1" indent="-342900">
              <a:buFont typeface="Arial" panose="020B0604020202020204" pitchFamily="34" charset="0"/>
              <a:buChar char="•"/>
              <a:defRPr/>
            </a:pPr>
            <a:r>
              <a:rPr lang="es-ES" sz="2300" b="1" dirty="0">
                <a:solidFill>
                  <a:srgbClr val="212529"/>
                </a:solidFill>
                <a:latin typeface="Source Sans Pro" panose="020F0502020204030204" pitchFamily="34" charset="0"/>
              </a:rPr>
              <a:t>Recuperación con paracaídas</a:t>
            </a:r>
          </a:p>
          <a:p>
            <a:pPr marL="800100" lvl="1" indent="-342900">
              <a:buFont typeface="Arial" panose="020B0604020202020204" pitchFamily="34" charset="0"/>
              <a:buChar char="•"/>
              <a:defRPr/>
            </a:pPr>
            <a:r>
              <a:rPr lang="es-ES" sz="2300" b="1" dirty="0">
                <a:solidFill>
                  <a:srgbClr val="212529"/>
                </a:solidFill>
                <a:latin typeface="Source Sans Pro" panose="020F0502020204030204" pitchFamily="34" charset="0"/>
              </a:rPr>
              <a:t>Recuperación con red</a:t>
            </a:r>
          </a:p>
          <a:p>
            <a:pPr marL="800100" lvl="1" indent="-342900">
              <a:buFont typeface="Arial" panose="020B0604020202020204" pitchFamily="34" charset="0"/>
              <a:buChar char="•"/>
              <a:defRPr/>
            </a:pPr>
            <a:r>
              <a:rPr lang="es-ES" sz="2300" b="1" dirty="0">
                <a:solidFill>
                  <a:srgbClr val="212529"/>
                </a:solidFill>
                <a:latin typeface="Source Sans Pro" panose="020F0502020204030204" pitchFamily="34" charset="0"/>
              </a:rPr>
              <a:t>Recuperación con gancho</a:t>
            </a:r>
            <a:endParaRPr lang="en-US" sz="2300" b="1" dirty="0">
              <a:solidFill>
                <a:srgbClr val="212529"/>
              </a:solidFill>
              <a:latin typeface="Source Sans Pro" panose="020F0502020204030204" pitchFamily="34" charset="0"/>
            </a:endParaRPr>
          </a:p>
          <a:p>
            <a:pPr marL="800100" lvl="1"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p:txBody>
      </p:sp>
      <p:sp>
        <p:nvSpPr>
          <p:cNvPr id="7" name="TextBox 6">
            <a:extLst>
              <a:ext uri="{FF2B5EF4-FFF2-40B4-BE49-F238E27FC236}">
                <a16:creationId xmlns:a16="http://schemas.microsoft.com/office/drawing/2014/main" id="{CCB817C6-B857-E892-4A4C-0990AB235EEE}"/>
              </a:ext>
            </a:extLst>
          </p:cNvPr>
          <p:cNvSpPr txBox="1"/>
          <p:nvPr/>
        </p:nvSpPr>
        <p:spPr>
          <a:xfrm>
            <a:off x="-342740" y="8899160"/>
            <a:ext cx="5943600" cy="369332"/>
          </a:xfrm>
          <a:prstGeom prst="rect">
            <a:avLst/>
          </a:prstGeom>
          <a:noFill/>
        </p:spPr>
        <p:txBody>
          <a:bodyPr wrap="square" rtlCol="0">
            <a:spAutoFit/>
          </a:bodyPr>
          <a:lstStyle/>
          <a:p>
            <a:pPr algn="ctr"/>
            <a:r>
              <a:rPr lang="en-US" dirty="0"/>
              <a:t>Fig. 27 </a:t>
            </a:r>
            <a:r>
              <a:rPr lang="en-US" dirty="0" err="1"/>
              <a:t>Recuperación</a:t>
            </a:r>
            <a:r>
              <a:rPr lang="en-US" dirty="0"/>
              <a:t> </a:t>
            </a:r>
            <a:r>
              <a:rPr lang="en-US" dirty="0" err="1"/>
              <a:t>en</a:t>
            </a:r>
            <a:r>
              <a:rPr lang="en-US" dirty="0"/>
              <a:t> </a:t>
            </a:r>
            <a:r>
              <a:rPr lang="en-US" dirty="0" err="1"/>
              <a:t>paracaídas</a:t>
            </a:r>
            <a:endParaRPr lang="en-US" dirty="0"/>
          </a:p>
        </p:txBody>
      </p:sp>
      <p:sp>
        <p:nvSpPr>
          <p:cNvPr id="9" name="TextBox 8">
            <a:extLst>
              <a:ext uri="{FF2B5EF4-FFF2-40B4-BE49-F238E27FC236}">
                <a16:creationId xmlns:a16="http://schemas.microsoft.com/office/drawing/2014/main" id="{5889E4B8-DC8B-A327-B0A5-DEB8C7F1B341}"/>
              </a:ext>
            </a:extLst>
          </p:cNvPr>
          <p:cNvSpPr txBox="1"/>
          <p:nvPr/>
        </p:nvSpPr>
        <p:spPr>
          <a:xfrm>
            <a:off x="9208157" y="8673169"/>
            <a:ext cx="5943600" cy="369332"/>
          </a:xfrm>
          <a:prstGeom prst="rect">
            <a:avLst/>
          </a:prstGeom>
          <a:noFill/>
        </p:spPr>
        <p:txBody>
          <a:bodyPr wrap="square" rtlCol="0">
            <a:spAutoFit/>
          </a:bodyPr>
          <a:lstStyle/>
          <a:p>
            <a:pPr algn="ctr"/>
            <a:r>
              <a:rPr lang="en-US" dirty="0"/>
              <a:t>Fig. 29 </a:t>
            </a:r>
            <a:r>
              <a:rPr lang="en-US" dirty="0" err="1"/>
              <a:t>Lanzamiento</a:t>
            </a:r>
            <a:r>
              <a:rPr lang="en-US" dirty="0"/>
              <a:t> manual</a:t>
            </a:r>
          </a:p>
        </p:txBody>
      </p:sp>
      <p:sp>
        <p:nvSpPr>
          <p:cNvPr id="10" name="TextBox 9">
            <a:extLst>
              <a:ext uri="{FF2B5EF4-FFF2-40B4-BE49-F238E27FC236}">
                <a16:creationId xmlns:a16="http://schemas.microsoft.com/office/drawing/2014/main" id="{DB8490F0-892E-3F73-DFF2-0DA2C5A32350}"/>
              </a:ext>
            </a:extLst>
          </p:cNvPr>
          <p:cNvSpPr txBox="1"/>
          <p:nvPr/>
        </p:nvSpPr>
        <p:spPr>
          <a:xfrm>
            <a:off x="12192000" y="3399883"/>
            <a:ext cx="5943600" cy="369332"/>
          </a:xfrm>
          <a:prstGeom prst="rect">
            <a:avLst/>
          </a:prstGeom>
          <a:noFill/>
        </p:spPr>
        <p:txBody>
          <a:bodyPr wrap="square" rtlCol="0">
            <a:spAutoFit/>
          </a:bodyPr>
          <a:lstStyle/>
          <a:p>
            <a:pPr algn="ctr"/>
            <a:r>
              <a:rPr lang="en-US" dirty="0"/>
              <a:t>Fig. 26 Sistema de </a:t>
            </a:r>
            <a:r>
              <a:rPr lang="en-US" dirty="0" err="1"/>
              <a:t>despegue</a:t>
            </a:r>
            <a:r>
              <a:rPr lang="en-US" dirty="0"/>
              <a:t> por </a:t>
            </a:r>
            <a:r>
              <a:rPr lang="en-US" dirty="0" err="1"/>
              <a:t>catapulta</a:t>
            </a:r>
            <a:r>
              <a:rPr lang="en-US" dirty="0"/>
              <a:t> </a:t>
            </a:r>
            <a:r>
              <a:rPr lang="en-US" dirty="0" err="1"/>
              <a:t>neumática</a:t>
            </a:r>
            <a:endParaRPr lang="en-US" dirty="0"/>
          </a:p>
        </p:txBody>
      </p:sp>
      <p:pic>
        <p:nvPicPr>
          <p:cNvPr id="12300" name="Picture 12" descr="Pneumatic catapult launcher. What and why? | UKRSPECSYSTEMS - UAV/UAS and  payloads development">
            <a:extLst>
              <a:ext uri="{FF2B5EF4-FFF2-40B4-BE49-F238E27FC236}">
                <a16:creationId xmlns:a16="http://schemas.microsoft.com/office/drawing/2014/main" id="{F46682B2-6781-B904-8775-80FBDA0A1A8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893"/>
          <a:stretch/>
        </p:blipFill>
        <p:spPr bwMode="auto">
          <a:xfrm>
            <a:off x="12716108" y="1528205"/>
            <a:ext cx="4666783" cy="1968556"/>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descr="étvágy számjegy Személyes drone parachute vászon támogatás átnéz">
            <a:extLst>
              <a:ext uri="{FF2B5EF4-FFF2-40B4-BE49-F238E27FC236}">
                <a16:creationId xmlns:a16="http://schemas.microsoft.com/office/drawing/2014/main" id="{86AB68CF-3EEB-045E-7EF3-5F2BBFB384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667" t="25338" r="17948" b="27996"/>
          <a:stretch/>
        </p:blipFill>
        <p:spPr bwMode="auto">
          <a:xfrm>
            <a:off x="1430748" y="6489926"/>
            <a:ext cx="2396623" cy="2307859"/>
          </a:xfrm>
          <a:prstGeom prst="rect">
            <a:avLst/>
          </a:prstGeom>
          <a:noFill/>
          <a:extLst>
            <a:ext uri="{909E8E84-426E-40DD-AFC4-6F175D3DCCD1}">
              <a14:hiddenFill xmlns:a14="http://schemas.microsoft.com/office/drawing/2010/main">
                <a:solidFill>
                  <a:srgbClr val="FFFFFF"/>
                </a:solidFill>
              </a14:hiddenFill>
            </a:ext>
          </a:extLst>
        </p:spPr>
      </p:pic>
      <p:pic>
        <p:nvPicPr>
          <p:cNvPr id="12306" name="Picture 18" descr="Drone Recovery Net RN86 - AvPay">
            <a:extLst>
              <a:ext uri="{FF2B5EF4-FFF2-40B4-BE49-F238E27FC236}">
                <a16:creationId xmlns:a16="http://schemas.microsoft.com/office/drawing/2014/main" id="{AC525F45-6D3E-ED40-E2CB-4C5432C0FE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25600" y="5313563"/>
            <a:ext cx="3492501" cy="3748618"/>
          </a:xfrm>
          <a:prstGeom prst="rect">
            <a:avLst/>
          </a:prstGeom>
          <a:noFill/>
          <a:extLst>
            <a:ext uri="{909E8E84-426E-40DD-AFC4-6F175D3DCCD1}">
              <a14:hiddenFill xmlns:a14="http://schemas.microsoft.com/office/drawing/2010/main">
                <a:solidFill>
                  <a:srgbClr val="FFFFFF"/>
                </a:solidFill>
              </a14:hiddenFill>
            </a:ext>
          </a:extLst>
        </p:spPr>
      </p:pic>
      <p:pic>
        <p:nvPicPr>
          <p:cNvPr id="12308" name="Picture 20" descr="DVIDS - Images - Scan Eagle unmanned aerial vehicle Recovery [Image 10 of  10]">
            <a:extLst>
              <a:ext uri="{FF2B5EF4-FFF2-40B4-BE49-F238E27FC236}">
                <a16:creationId xmlns:a16="http://schemas.microsoft.com/office/drawing/2014/main" id="{917E93A1-85C2-2CBD-0FD6-0097DC6EB1B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8300" y="6210180"/>
            <a:ext cx="3899409" cy="2630183"/>
          </a:xfrm>
          <a:prstGeom prst="rect">
            <a:avLst/>
          </a:prstGeom>
          <a:noFill/>
          <a:extLst>
            <a:ext uri="{909E8E84-426E-40DD-AFC4-6F175D3DCCD1}">
              <a14:hiddenFill xmlns:a14="http://schemas.microsoft.com/office/drawing/2010/main">
                <a:solidFill>
                  <a:srgbClr val="FFFFFF"/>
                </a:solidFill>
              </a14:hiddenFill>
            </a:ext>
          </a:extLst>
        </p:spPr>
      </p:pic>
      <p:pic>
        <p:nvPicPr>
          <p:cNvPr id="12310" name="Picture 22" descr="Jammer drones: The Pentagon's smallest big secret - Asia Times">
            <a:extLst>
              <a:ext uri="{FF2B5EF4-FFF2-40B4-BE49-F238E27FC236}">
                <a16:creationId xmlns:a16="http://schemas.microsoft.com/office/drawing/2014/main" id="{53FEAAB5-B892-52DE-30DD-9705E18E191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70895" y="5906546"/>
            <a:ext cx="3899409" cy="266031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AFAE3C0-B562-F131-A30D-B1D74E911CDA}"/>
              </a:ext>
            </a:extLst>
          </p:cNvPr>
          <p:cNvSpPr txBox="1"/>
          <p:nvPr/>
        </p:nvSpPr>
        <p:spPr>
          <a:xfrm>
            <a:off x="4426204" y="8969358"/>
            <a:ext cx="5943600" cy="369332"/>
          </a:xfrm>
          <a:prstGeom prst="rect">
            <a:avLst/>
          </a:prstGeom>
          <a:noFill/>
        </p:spPr>
        <p:txBody>
          <a:bodyPr wrap="square" rtlCol="0">
            <a:spAutoFit/>
          </a:bodyPr>
          <a:lstStyle/>
          <a:p>
            <a:pPr algn="ctr"/>
            <a:r>
              <a:rPr lang="en-US" dirty="0"/>
              <a:t>Fig. 28 </a:t>
            </a:r>
            <a:r>
              <a:rPr lang="en-US" dirty="0" err="1"/>
              <a:t>Recuperación</a:t>
            </a:r>
            <a:r>
              <a:rPr lang="en-US" dirty="0"/>
              <a:t> </a:t>
            </a:r>
            <a:r>
              <a:rPr lang="en-US" dirty="0" err="1"/>
              <a:t>mediante</a:t>
            </a:r>
            <a:r>
              <a:rPr lang="en-US" dirty="0"/>
              <a:t> </a:t>
            </a:r>
            <a:r>
              <a:rPr lang="en-US" dirty="0" err="1"/>
              <a:t>gancho</a:t>
            </a:r>
            <a:endParaRPr lang="en-US" dirty="0"/>
          </a:p>
        </p:txBody>
      </p:sp>
      <p:sp>
        <p:nvSpPr>
          <p:cNvPr id="16" name="TextBox 15">
            <a:extLst>
              <a:ext uri="{FF2B5EF4-FFF2-40B4-BE49-F238E27FC236}">
                <a16:creationId xmlns:a16="http://schemas.microsoft.com/office/drawing/2014/main" id="{F5E6ED98-5268-9DBB-9270-DB5C104CCA4F}"/>
              </a:ext>
            </a:extLst>
          </p:cNvPr>
          <p:cNvSpPr txBox="1"/>
          <p:nvPr/>
        </p:nvSpPr>
        <p:spPr>
          <a:xfrm>
            <a:off x="13100050" y="8993483"/>
            <a:ext cx="5943600" cy="369332"/>
          </a:xfrm>
          <a:prstGeom prst="rect">
            <a:avLst/>
          </a:prstGeom>
          <a:noFill/>
        </p:spPr>
        <p:txBody>
          <a:bodyPr wrap="square" rtlCol="0">
            <a:spAutoFit/>
          </a:bodyPr>
          <a:lstStyle/>
          <a:p>
            <a:pPr algn="ctr"/>
            <a:r>
              <a:rPr lang="en-US" dirty="0"/>
              <a:t>Fig. 30 </a:t>
            </a:r>
            <a:r>
              <a:rPr lang="en-US" dirty="0" err="1"/>
              <a:t>Recuperación</a:t>
            </a:r>
            <a:r>
              <a:rPr lang="en-US" dirty="0"/>
              <a:t> con red</a:t>
            </a:r>
          </a:p>
        </p:txBody>
      </p:sp>
    </p:spTree>
    <p:extLst>
      <p:ext uri="{BB962C8B-B14F-4D97-AF65-F5344CB8AC3E}">
        <p14:creationId xmlns:p14="http://schemas.microsoft.com/office/powerpoint/2010/main" val="723330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1430000" cy="830997"/>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4. Sensores UAS</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751772" y="1489215"/>
            <a:ext cx="9127442" cy="523220"/>
          </a:xfrm>
          <a:prstGeom prst="rect">
            <a:avLst/>
          </a:prstGeom>
          <a:noFill/>
        </p:spPr>
        <p:txBody>
          <a:bodyPr wrap="square" rtlCol="0">
            <a:spAutoFit/>
          </a:bodyPr>
          <a:lstStyle/>
          <a:p>
            <a:r>
              <a:rPr lang="en-AU" sz="2800"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Introducción</a:t>
            </a:r>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 la </a:t>
            </a:r>
            <a:r>
              <a:rPr lang="en-AU" sz="2800"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detección</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990600" y="1943100"/>
            <a:ext cx="8077200" cy="11716605"/>
          </a:xfrm>
          <a:prstGeom prst="rect">
            <a:avLst/>
          </a:prstGeom>
          <a:noFill/>
        </p:spPr>
        <p:txBody>
          <a:bodyPr wrap="square" rtlCol="0">
            <a:spAutoFit/>
          </a:bodyPr>
          <a:lstStyle/>
          <a:p>
            <a:pPr marL="342900"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Los sensores a bordo de los vehículos aéreos no tripulados detectan el entorno en el que operan mediante sensores activos y pasivos.</a:t>
            </a:r>
          </a:p>
          <a:p>
            <a:pPr marL="342900"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Los sensores activos emiten energía electromagnética hacia objetos externos para captar y analizar la energía reflejada. Ejemplos de sensores activos son:</a:t>
            </a:r>
          </a:p>
          <a:p>
            <a:pPr marL="800100" lvl="1" indent="-342900">
              <a:lnSpc>
                <a:spcPct val="150000"/>
              </a:lnSpc>
              <a:buFont typeface="Arial" panose="020B0604020202020204" pitchFamily="34" charset="0"/>
              <a:buChar char="•"/>
              <a:defRPr/>
            </a:pPr>
            <a:r>
              <a:rPr lang="es-ES" sz="2300" dirty="0" err="1">
                <a:solidFill>
                  <a:srgbClr val="212529"/>
                </a:solidFill>
                <a:latin typeface="Source Sans Pro" panose="020F0502020204030204" pitchFamily="34" charset="0"/>
              </a:rPr>
              <a:t>LiDAR</a:t>
            </a:r>
            <a:endParaRPr lang="es-ES" sz="2300" dirty="0">
              <a:solidFill>
                <a:srgbClr val="212529"/>
              </a:solidFill>
              <a:latin typeface="Source Sans Pro" panose="020F0502020204030204" pitchFamily="34" charset="0"/>
            </a:endParaRPr>
          </a:p>
          <a:p>
            <a:pPr marL="800100" lvl="1"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SAR</a:t>
            </a:r>
          </a:p>
          <a:p>
            <a:pPr marL="800100" lvl="1"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RADAR</a:t>
            </a:r>
          </a:p>
          <a:p>
            <a:pPr marL="342900"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Los sensores pasivos, como las cámaras visuales, sólo captan la energía emitida por fuentes externas. Algunos ejemplos de Sensores Pasivos son:</a:t>
            </a:r>
          </a:p>
          <a:p>
            <a:pPr marL="800100" lvl="1"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Cámara RGB</a:t>
            </a:r>
          </a:p>
          <a:p>
            <a:pPr marL="800100" lvl="1"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Sensor IR</a:t>
            </a:r>
            <a:endParaRPr lang="en-US" sz="2300" dirty="0">
              <a:solidFill>
                <a:srgbClr val="212529"/>
              </a:solidFill>
              <a:latin typeface="Source Sans Pro" panose="020F0502020204030204" pitchFamily="34" charset="0"/>
            </a:endParaRPr>
          </a:p>
          <a:p>
            <a:pPr marL="800100" lvl="1"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p:txBody>
      </p:sp>
      <p:sp>
        <p:nvSpPr>
          <p:cNvPr id="10" name="TextBox 9">
            <a:extLst>
              <a:ext uri="{FF2B5EF4-FFF2-40B4-BE49-F238E27FC236}">
                <a16:creationId xmlns:a16="http://schemas.microsoft.com/office/drawing/2014/main" id="{DB8490F0-892E-3F73-DFF2-0DA2C5A32350}"/>
              </a:ext>
            </a:extLst>
          </p:cNvPr>
          <p:cNvSpPr txBox="1"/>
          <p:nvPr/>
        </p:nvSpPr>
        <p:spPr>
          <a:xfrm>
            <a:off x="10309843" y="7700154"/>
            <a:ext cx="5943600" cy="369332"/>
          </a:xfrm>
          <a:prstGeom prst="rect">
            <a:avLst/>
          </a:prstGeom>
          <a:noFill/>
        </p:spPr>
        <p:txBody>
          <a:bodyPr wrap="square" rtlCol="0">
            <a:spAutoFit/>
          </a:bodyPr>
          <a:lstStyle/>
          <a:p>
            <a:pPr algn="ctr"/>
            <a:r>
              <a:rPr lang="en-US" dirty="0"/>
              <a:t>Fig. 31 </a:t>
            </a:r>
            <a:r>
              <a:rPr lang="en-US" dirty="0" err="1"/>
              <a:t>Espectro</a:t>
            </a:r>
            <a:r>
              <a:rPr lang="en-US" dirty="0"/>
              <a:t> de </a:t>
            </a:r>
            <a:r>
              <a:rPr lang="en-US" dirty="0" err="1"/>
              <a:t>energía</a:t>
            </a:r>
            <a:r>
              <a:rPr lang="en-US" dirty="0"/>
              <a:t> </a:t>
            </a:r>
            <a:r>
              <a:rPr lang="en-US" dirty="0" err="1"/>
              <a:t>electromagnética</a:t>
            </a:r>
            <a:endParaRPr lang="en-US" dirty="0"/>
          </a:p>
        </p:txBody>
      </p:sp>
      <p:pic>
        <p:nvPicPr>
          <p:cNvPr id="6" name="Picture 5">
            <a:extLst>
              <a:ext uri="{FF2B5EF4-FFF2-40B4-BE49-F238E27FC236}">
                <a16:creationId xmlns:a16="http://schemas.microsoft.com/office/drawing/2014/main" id="{95CC6875-6FF0-6E48-EFA6-6ACB223FA022}"/>
              </a:ext>
            </a:extLst>
          </p:cNvPr>
          <p:cNvPicPr>
            <a:picLocks noChangeAspect="1"/>
          </p:cNvPicPr>
          <p:nvPr/>
        </p:nvPicPr>
        <p:blipFill>
          <a:blip r:embed="rId2"/>
          <a:stretch>
            <a:fillRect/>
          </a:stretch>
        </p:blipFill>
        <p:spPr>
          <a:xfrm>
            <a:off x="8686800" y="1750825"/>
            <a:ext cx="9189687" cy="5214212"/>
          </a:xfrm>
          <a:prstGeom prst="rect">
            <a:avLst/>
          </a:prstGeom>
        </p:spPr>
      </p:pic>
    </p:spTree>
    <p:extLst>
      <p:ext uri="{BB962C8B-B14F-4D97-AF65-F5344CB8AC3E}">
        <p14:creationId xmlns:p14="http://schemas.microsoft.com/office/powerpoint/2010/main" val="400122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1430000" cy="830997"/>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4. Sensores UAS</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en-AU" sz="2800"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Datos</a:t>
            </a:r>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t>
            </a:r>
            <a:r>
              <a:rPr lang="en-AU" sz="2800"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geoespaciales</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990600" y="2081909"/>
            <a:ext cx="9601200" cy="10123862"/>
          </a:xfrm>
          <a:prstGeom prst="rect">
            <a:avLst/>
          </a:prstGeom>
          <a:noFill/>
        </p:spPr>
        <p:txBody>
          <a:bodyPr wrap="square" rtlCol="0">
            <a:spAutoFit/>
          </a:bodyPr>
          <a:lstStyle/>
          <a:p>
            <a:pPr marL="342900"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Los UAS se utilizan a menudo para estudiar la información espacial de los objetos o del entorno. En ocasiones, los UAS utilizan esta información para la navegación, la planificación de trayectorias y la localización.</a:t>
            </a:r>
          </a:p>
          <a:p>
            <a:pPr marL="342900"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Este enfoque también se conoce como localización y mapeo simultáneos (SLAM), que es un problema computacional que consiste en construir o actualizar un mapa de un entorno desconocido y, al mismo tiempo, realizar un seguimiento de la ubicación de un UAV dentro de él.</a:t>
            </a:r>
          </a:p>
          <a:p>
            <a:pPr marL="342900"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El enfoque SLAM utiliza datos geoespaciales que están disponibles como:</a:t>
            </a:r>
          </a:p>
          <a:p>
            <a:pPr marL="800100" lvl="1"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Datos ráster - datos almacenados como valores en una cuadrícula contigua.</a:t>
            </a:r>
          </a:p>
          <a:p>
            <a:pPr marL="800100" lvl="1"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Datos vectoriales: datos almacenados como puntos, líneas, polígonos, etc.</a:t>
            </a:r>
            <a:endParaRPr lang="en-US" sz="2300" dirty="0">
              <a:solidFill>
                <a:srgbClr val="212529"/>
              </a:solidFill>
              <a:latin typeface="Source Sans Pro" panose="020F0502020204030204" pitchFamily="34" charset="0"/>
            </a:endParaRPr>
          </a:p>
          <a:p>
            <a:pPr marL="800100" lvl="1"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p:txBody>
      </p:sp>
      <p:sp>
        <p:nvSpPr>
          <p:cNvPr id="10" name="TextBox 9">
            <a:extLst>
              <a:ext uri="{FF2B5EF4-FFF2-40B4-BE49-F238E27FC236}">
                <a16:creationId xmlns:a16="http://schemas.microsoft.com/office/drawing/2014/main" id="{DB8490F0-892E-3F73-DFF2-0DA2C5A32350}"/>
              </a:ext>
            </a:extLst>
          </p:cNvPr>
          <p:cNvSpPr txBox="1"/>
          <p:nvPr/>
        </p:nvSpPr>
        <p:spPr>
          <a:xfrm>
            <a:off x="10982325" y="7988160"/>
            <a:ext cx="5943600" cy="369332"/>
          </a:xfrm>
          <a:prstGeom prst="rect">
            <a:avLst/>
          </a:prstGeom>
          <a:noFill/>
        </p:spPr>
        <p:txBody>
          <a:bodyPr wrap="square" rtlCol="0">
            <a:spAutoFit/>
          </a:bodyPr>
          <a:lstStyle/>
          <a:p>
            <a:pPr algn="ctr"/>
            <a:r>
              <a:rPr lang="es-ES" dirty="0"/>
              <a:t>Fig. 32 Representación de datos </a:t>
            </a:r>
            <a:r>
              <a:rPr lang="es-ES" dirty="0" err="1"/>
              <a:t>raster</a:t>
            </a:r>
            <a:r>
              <a:rPr lang="es-ES" dirty="0"/>
              <a:t> y vectoriales</a:t>
            </a:r>
            <a:endParaRPr lang="en-US" dirty="0"/>
          </a:p>
        </p:txBody>
      </p:sp>
      <p:pic>
        <p:nvPicPr>
          <p:cNvPr id="13314" name="Picture 2" descr="Raster and Vector data types as representative of 'real world'... |  Download Scientific Diagram">
            <a:extLst>
              <a:ext uri="{FF2B5EF4-FFF2-40B4-BE49-F238E27FC236}">
                <a16:creationId xmlns:a16="http://schemas.microsoft.com/office/drawing/2014/main" id="{4A444534-E748-6D82-DA13-08DFB1DAA4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2325" y="1638300"/>
            <a:ext cx="5857875" cy="620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704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3335000" cy="1569660"/>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5. Reglamentos, normas y orientaciones sobre UAS</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351744"/>
            <a:ext cx="10040186" cy="523220"/>
          </a:xfrm>
          <a:prstGeom prst="rect">
            <a:avLst/>
          </a:prstGeom>
          <a:noFill/>
        </p:spPr>
        <p:txBody>
          <a:bodyPr wrap="square" rtlCol="0">
            <a:spAutoFit/>
          </a:bodyPr>
          <a:lstStyle/>
          <a:p>
            <a:r>
              <a:rPr lang="es-E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Sistema regulador de la aviación</a:t>
            </a:r>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990600" y="2857500"/>
            <a:ext cx="9296400" cy="6407460"/>
          </a:xfrm>
          <a:prstGeom prst="rect">
            <a:avLst/>
          </a:prstGeom>
          <a:noFill/>
        </p:spPr>
        <p:txBody>
          <a:bodyPr wrap="square" rtlCol="0">
            <a:spAutoFit/>
          </a:bodyPr>
          <a:lstStyle/>
          <a:p>
            <a:pPr marL="342900"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La FAA y la Agencia Europea de Seguridad Aérea (AESA) regulan el uso del espacio aéreo nacional en Estados Unidos y la Unión Europea (UE).</a:t>
            </a:r>
          </a:p>
          <a:p>
            <a:pPr marL="342900"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Son responsables de garantizar la seguridad y la protección del medio ambiente en el transporte aéreo en Europa y Estados Unidos. </a:t>
            </a:r>
          </a:p>
          <a:p>
            <a:pPr marL="342900"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Los fabricantes de equipos originales (OEM) y los operadores suelen impulsar y motivar las normativas en cualquier entorno técnico como la aviación.</a:t>
            </a:r>
          </a:p>
          <a:p>
            <a:pPr marL="342900"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El 16 de septiembre de 2005, la FAA publicó el memorando AFS-400 UAS Policy 05-01 como directriz para el uso de UAS en el Sistema Nacional de Espacio Aéreo (NAS) de EE.UU..</a:t>
            </a:r>
          </a:p>
          <a:p>
            <a:pPr marL="342900"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Los Reglamentos 2019/947 y 2019/945 de la UE establecen el marco para la operación segura de drones civiles en los cielos europeos.</a:t>
            </a:r>
            <a:endParaRPr lang="en-US" sz="2300" dirty="0">
              <a:solidFill>
                <a:srgbClr val="212529"/>
              </a:solidFill>
              <a:latin typeface="Source Sans Pro" panose="020F0502020204030204" pitchFamily="34" charset="0"/>
            </a:endParaRPr>
          </a:p>
        </p:txBody>
      </p:sp>
      <p:pic>
        <p:nvPicPr>
          <p:cNvPr id="15362" name="Picture 2" descr="EASA: Kein generelles Transportverbot des Galaxy Note 7 - Notebookcheck.com  News">
            <a:extLst>
              <a:ext uri="{FF2B5EF4-FFF2-40B4-BE49-F238E27FC236}">
                <a16:creationId xmlns:a16="http://schemas.microsoft.com/office/drawing/2014/main" id="{7E28C60F-757A-4BFD-AEE7-A833D03C18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0" y="1501915"/>
            <a:ext cx="5334000" cy="3000375"/>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FAA promises money for US airport improvements">
            <a:extLst>
              <a:ext uri="{FF2B5EF4-FFF2-40B4-BE49-F238E27FC236}">
                <a16:creationId xmlns:a16="http://schemas.microsoft.com/office/drawing/2014/main" id="{7FB5EFD9-20C2-DF0C-D811-C3E1195CF0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5586" y="5132673"/>
            <a:ext cx="5352214" cy="2709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766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835E2D6-EA23-4312-A54C-03AD2E73DACE}"/>
              </a:ext>
            </a:extLst>
          </p:cNvPr>
          <p:cNvSpPr txBox="1"/>
          <p:nvPr/>
        </p:nvSpPr>
        <p:spPr>
          <a:xfrm>
            <a:off x="1229590" y="1571938"/>
            <a:ext cx="9057409" cy="1569660"/>
          </a:xfrm>
          <a:prstGeom prst="rect">
            <a:avLst/>
          </a:prstGeom>
          <a:noFill/>
        </p:spPr>
        <p:txBody>
          <a:bodyPr wrap="square" rtlCol="0">
            <a:spAutoFit/>
          </a:bodyPr>
          <a:lstStyle/>
          <a:p>
            <a:r>
              <a:rPr lang="en-GB"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Objetivos</a:t>
            </a:r>
            <a:r>
              <a:rPr lang="en-GB"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y </a:t>
            </a:r>
            <a:r>
              <a:rPr lang="en-GB"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metas</a:t>
            </a:r>
            <a:r>
              <a:rPr lang="en-GB"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t>
            </a:r>
          </a:p>
          <a:p>
            <a:endParaRPr lang="en-AU"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17869811-73F4-4578-94E4-A5B3320749D8}"/>
              </a:ext>
            </a:extLst>
          </p:cNvPr>
          <p:cNvSpPr txBox="1"/>
          <p:nvPr/>
        </p:nvSpPr>
        <p:spPr>
          <a:xfrm>
            <a:off x="1229590" y="2556723"/>
            <a:ext cx="13629409" cy="830997"/>
          </a:xfrm>
          <a:prstGeom prst="rect">
            <a:avLst/>
          </a:prstGeom>
          <a:noFill/>
        </p:spPr>
        <p:txBody>
          <a:bodyPr wrap="square" rtlCol="0">
            <a:spAutoFit/>
          </a:bodyPr>
          <a:lstStyle/>
          <a:p>
            <a:r>
              <a:rPr lang="es-ES" sz="2400" dirty="0">
                <a:effectLst/>
                <a:latin typeface="Century Gothic" panose="020B0502020202020204" pitchFamily="34" charset="0"/>
                <a:ea typeface="Microsoft Sans Serif" panose="020B0604020202020204" pitchFamily="34" charset="0"/>
                <a:cs typeface="Microsoft Sans Serif" panose="020B0604020202020204" pitchFamily="34" charset="0"/>
              </a:rPr>
              <a:t>Al final de este módulo serás capaz de:</a:t>
            </a:r>
            <a:endParaRPr lang="en-GB" sz="2400" dirty="0">
              <a:effectLst/>
              <a:latin typeface="Century Gothic" panose="020B0502020202020204" pitchFamily="34" charset="0"/>
              <a:ea typeface="Microsoft Sans Serif" panose="020B0604020202020204" pitchFamily="34" charset="0"/>
              <a:cs typeface="Microsoft Sans Serif" panose="020B0604020202020204" pitchFamily="34" charset="0"/>
            </a:endParaRPr>
          </a:p>
          <a:p>
            <a:endParaRPr lang="en-AU"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C719926D-37C8-4128-980D-7AD5AD50AFB3}"/>
              </a:ext>
            </a:extLst>
          </p:cNvPr>
          <p:cNvSpPr txBox="1"/>
          <p:nvPr/>
        </p:nvSpPr>
        <p:spPr>
          <a:xfrm>
            <a:off x="2011219" y="3461828"/>
            <a:ext cx="8656781" cy="461665"/>
          </a:xfrm>
          <a:prstGeom prst="rect">
            <a:avLst/>
          </a:prstGeom>
          <a:noFill/>
        </p:spPr>
        <p:txBody>
          <a:bodyPr wrap="square" rtlCol="0">
            <a:spAutoFit/>
          </a:bodyPr>
          <a:lstStyle/>
          <a:p>
            <a:r>
              <a:rPr lang="es-ES" sz="2400" dirty="0">
                <a:latin typeface="Century Gothic" panose="020B0502020202020204" pitchFamily="34" charset="0"/>
                <a:ea typeface="Microsoft Sans Serif" panose="020B0604020202020204" pitchFamily="34" charset="0"/>
                <a:cs typeface="Microsoft Sans Serif" panose="020B0604020202020204" pitchFamily="34" charset="0"/>
              </a:rPr>
              <a:t>familiarizarte con los sistemas aéreos no tripulados (UAS)</a:t>
            </a:r>
            <a:endParaRPr lang="en-AU"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8" name="CuadroTexto 7">
            <a:extLst>
              <a:ext uri="{FF2B5EF4-FFF2-40B4-BE49-F238E27FC236}">
                <a16:creationId xmlns:a16="http://schemas.microsoft.com/office/drawing/2014/main" id="{695504AA-93D6-4AE3-A931-42A6CAEE6A01}"/>
              </a:ext>
            </a:extLst>
          </p:cNvPr>
          <p:cNvSpPr txBox="1"/>
          <p:nvPr/>
        </p:nvSpPr>
        <p:spPr>
          <a:xfrm>
            <a:off x="2044450" y="4233342"/>
            <a:ext cx="8928350" cy="461665"/>
          </a:xfrm>
          <a:prstGeom prst="rect">
            <a:avLst/>
          </a:prstGeom>
          <a:noFill/>
        </p:spPr>
        <p:txBody>
          <a:bodyPr wrap="square" rtlCol="0">
            <a:spAutoFit/>
          </a:bodyPr>
          <a:lstStyle/>
          <a:p>
            <a:r>
              <a:rPr lang="es-ES" sz="2400" dirty="0">
                <a:latin typeface="Century Gothic" panose="020B0502020202020204" pitchFamily="34" charset="0"/>
                <a:ea typeface="Microsoft Sans Serif" panose="020B0604020202020204" pitchFamily="34" charset="0"/>
                <a:cs typeface="Microsoft Sans Serif" panose="020B0604020202020204" pitchFamily="34" charset="0"/>
              </a:rPr>
              <a:t>comprender las aplicaciones actuales y futuras de los UAS</a:t>
            </a:r>
            <a:endParaRPr lang="en-AU"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E508559E-1BBE-4F35-B149-7932C7202A0E}"/>
              </a:ext>
            </a:extLst>
          </p:cNvPr>
          <p:cNvSpPr txBox="1"/>
          <p:nvPr/>
        </p:nvSpPr>
        <p:spPr>
          <a:xfrm>
            <a:off x="2036619" y="4923928"/>
            <a:ext cx="7793181" cy="461665"/>
          </a:xfrm>
          <a:prstGeom prst="rect">
            <a:avLst/>
          </a:prstGeom>
          <a:noFill/>
        </p:spPr>
        <p:txBody>
          <a:bodyPr wrap="square" rtlCol="0">
            <a:spAutoFit/>
          </a:bodyPr>
          <a:lstStyle/>
          <a:p>
            <a:r>
              <a:rPr lang="es-ES" sz="2400" dirty="0">
                <a:latin typeface="Century Gothic" panose="020B0502020202020204" pitchFamily="34" charset="0"/>
                <a:ea typeface="Microsoft Sans Serif" panose="020B0604020202020204" pitchFamily="34" charset="0"/>
                <a:cs typeface="Microsoft Sans Serif" panose="020B0604020202020204" pitchFamily="34" charset="0"/>
              </a:rPr>
              <a:t>familiarizarte con los elementos básicos de los UAS</a:t>
            </a:r>
            <a:endParaRPr lang="en-AU"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pic>
        <p:nvPicPr>
          <p:cNvPr id="14" name="Imagen 13">
            <a:extLst>
              <a:ext uri="{FF2B5EF4-FFF2-40B4-BE49-F238E27FC236}">
                <a16:creationId xmlns:a16="http://schemas.microsoft.com/office/drawing/2014/main" id="{4491E158-D4F5-4147-AAA4-FE87762F0B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58843" y="3431051"/>
            <a:ext cx="577776" cy="523220"/>
          </a:xfrm>
          <a:prstGeom prst="rect">
            <a:avLst/>
          </a:prstGeom>
        </p:spPr>
      </p:pic>
      <p:pic>
        <p:nvPicPr>
          <p:cNvPr id="15" name="Imagen 14">
            <a:extLst>
              <a:ext uri="{FF2B5EF4-FFF2-40B4-BE49-F238E27FC236}">
                <a16:creationId xmlns:a16="http://schemas.microsoft.com/office/drawing/2014/main" id="{2133F1A5-32C5-4E80-9D50-8E0D6E2C14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66674" y="4238720"/>
            <a:ext cx="577776" cy="523220"/>
          </a:xfrm>
          <a:prstGeom prst="rect">
            <a:avLst/>
          </a:prstGeom>
        </p:spPr>
      </p:pic>
      <p:pic>
        <p:nvPicPr>
          <p:cNvPr id="16" name="Imagen 15">
            <a:extLst>
              <a:ext uri="{FF2B5EF4-FFF2-40B4-BE49-F238E27FC236}">
                <a16:creationId xmlns:a16="http://schemas.microsoft.com/office/drawing/2014/main" id="{EF26EAF6-D697-4163-9493-032EFC5DF30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33443" y="4893150"/>
            <a:ext cx="577776" cy="523220"/>
          </a:xfrm>
          <a:prstGeom prst="rect">
            <a:avLst/>
          </a:prstGeom>
        </p:spPr>
      </p:pic>
      <p:sp>
        <p:nvSpPr>
          <p:cNvPr id="11" name="CuadroTexto 8">
            <a:extLst>
              <a:ext uri="{FF2B5EF4-FFF2-40B4-BE49-F238E27FC236}">
                <a16:creationId xmlns:a16="http://schemas.microsoft.com/office/drawing/2014/main" id="{4A2CDD0E-DDC5-5BE9-55D1-B305E54A0A0F}"/>
              </a:ext>
            </a:extLst>
          </p:cNvPr>
          <p:cNvSpPr txBox="1"/>
          <p:nvPr/>
        </p:nvSpPr>
        <p:spPr>
          <a:xfrm>
            <a:off x="2036619" y="5695442"/>
            <a:ext cx="10764981" cy="461665"/>
          </a:xfrm>
          <a:prstGeom prst="rect">
            <a:avLst/>
          </a:prstGeom>
          <a:noFill/>
        </p:spPr>
        <p:txBody>
          <a:bodyPr wrap="square" rtlCol="0">
            <a:spAutoFit/>
          </a:bodyPr>
          <a:lstStyle/>
          <a:p>
            <a:r>
              <a:rPr lang="es-ES" sz="2400" dirty="0">
                <a:latin typeface="Century Gothic" panose="020B0502020202020204" pitchFamily="34" charset="0"/>
                <a:ea typeface="Microsoft Sans Serif" panose="020B0604020202020204" pitchFamily="34" charset="0"/>
                <a:cs typeface="Microsoft Sans Serif" panose="020B0604020202020204" pitchFamily="34" charset="0"/>
              </a:rPr>
              <a:t>conocer los distintos tipos de cargas útiles/sensores y sus aplicaciones</a:t>
            </a:r>
            <a:endParaRPr lang="en-AU"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pic>
        <p:nvPicPr>
          <p:cNvPr id="12" name="Imagen 15">
            <a:extLst>
              <a:ext uri="{FF2B5EF4-FFF2-40B4-BE49-F238E27FC236}">
                <a16:creationId xmlns:a16="http://schemas.microsoft.com/office/drawing/2014/main" id="{22084BE2-C393-10F4-9804-143E97E480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33443" y="5664664"/>
            <a:ext cx="577776" cy="523220"/>
          </a:xfrm>
          <a:prstGeom prst="rect">
            <a:avLst/>
          </a:prstGeom>
        </p:spPr>
      </p:pic>
      <p:sp>
        <p:nvSpPr>
          <p:cNvPr id="13" name="CuadroTexto 8">
            <a:extLst>
              <a:ext uri="{FF2B5EF4-FFF2-40B4-BE49-F238E27FC236}">
                <a16:creationId xmlns:a16="http://schemas.microsoft.com/office/drawing/2014/main" id="{D2C07DAB-E47C-6B8E-B702-3BD6EF4C8EEB}"/>
              </a:ext>
            </a:extLst>
          </p:cNvPr>
          <p:cNvSpPr txBox="1"/>
          <p:nvPr/>
        </p:nvSpPr>
        <p:spPr>
          <a:xfrm>
            <a:off x="2036619" y="6466956"/>
            <a:ext cx="7589981" cy="461665"/>
          </a:xfrm>
          <a:prstGeom prst="rect">
            <a:avLst/>
          </a:prstGeom>
          <a:noFill/>
        </p:spPr>
        <p:txBody>
          <a:bodyPr wrap="square" rtlCol="0">
            <a:spAutoFit/>
          </a:bodyPr>
          <a:lstStyle/>
          <a:p>
            <a:r>
              <a:rPr lang="en-AU" sz="2400" dirty="0" err="1">
                <a:latin typeface="Century Gothic" panose="020B0502020202020204" pitchFamily="34" charset="0"/>
                <a:ea typeface="Microsoft Sans Serif" panose="020B0604020202020204" pitchFamily="34" charset="0"/>
                <a:cs typeface="Microsoft Sans Serif" panose="020B0604020202020204" pitchFamily="34" charset="0"/>
              </a:rPr>
              <a:t>familiarizarte</a:t>
            </a:r>
            <a:r>
              <a:rPr lang="en-AU" sz="2400" dirty="0">
                <a:latin typeface="Century Gothic" panose="020B0502020202020204" pitchFamily="34" charset="0"/>
                <a:ea typeface="Microsoft Sans Serif" panose="020B0604020202020204" pitchFamily="34" charset="0"/>
                <a:cs typeface="Microsoft Sans Serif" panose="020B0604020202020204" pitchFamily="34" charset="0"/>
              </a:rPr>
              <a:t> con la </a:t>
            </a:r>
            <a:r>
              <a:rPr lang="en-AU" sz="2400" dirty="0" err="1">
                <a:latin typeface="Century Gothic" panose="020B0502020202020204" pitchFamily="34" charset="0"/>
                <a:ea typeface="Microsoft Sans Serif" panose="020B0604020202020204" pitchFamily="34" charset="0"/>
                <a:cs typeface="Microsoft Sans Serif" panose="020B0604020202020204" pitchFamily="34" charset="0"/>
              </a:rPr>
              <a:t>normativa</a:t>
            </a:r>
            <a:r>
              <a:rPr lang="en-AU" sz="2400" dirty="0">
                <a:latin typeface="Century Gothic" panose="020B0502020202020204" pitchFamily="34" charset="0"/>
                <a:ea typeface="Microsoft Sans Serif" panose="020B0604020202020204" pitchFamily="34" charset="0"/>
                <a:cs typeface="Microsoft Sans Serif" panose="020B0604020202020204" pitchFamily="34" charset="0"/>
              </a:rPr>
              <a:t> </a:t>
            </a:r>
            <a:r>
              <a:rPr lang="en-AU" sz="2400" dirty="0" err="1">
                <a:latin typeface="Century Gothic" panose="020B0502020202020204" pitchFamily="34" charset="0"/>
                <a:ea typeface="Microsoft Sans Serif" panose="020B0604020202020204" pitchFamily="34" charset="0"/>
                <a:cs typeface="Microsoft Sans Serif" panose="020B0604020202020204" pitchFamily="34" charset="0"/>
              </a:rPr>
              <a:t>vigente</a:t>
            </a:r>
            <a:r>
              <a:rPr lang="en-AU" sz="2400" dirty="0">
                <a:latin typeface="Century Gothic" panose="020B0502020202020204" pitchFamily="34" charset="0"/>
                <a:ea typeface="Microsoft Sans Serif" panose="020B0604020202020204" pitchFamily="34" charset="0"/>
                <a:cs typeface="Microsoft Sans Serif" panose="020B0604020202020204" pitchFamily="34" charset="0"/>
              </a:rPr>
              <a:t> </a:t>
            </a:r>
            <a:r>
              <a:rPr lang="en-AU" sz="2400" dirty="0" err="1">
                <a:latin typeface="Century Gothic" panose="020B0502020202020204" pitchFamily="34" charset="0"/>
                <a:ea typeface="Microsoft Sans Serif" panose="020B0604020202020204" pitchFamily="34" charset="0"/>
                <a:cs typeface="Microsoft Sans Serif" panose="020B0604020202020204" pitchFamily="34" charset="0"/>
              </a:rPr>
              <a:t>sobre</a:t>
            </a:r>
            <a:r>
              <a:rPr lang="en-AU" sz="2400" dirty="0">
                <a:latin typeface="Century Gothic" panose="020B0502020202020204" pitchFamily="34" charset="0"/>
                <a:ea typeface="Microsoft Sans Serif" panose="020B0604020202020204" pitchFamily="34" charset="0"/>
                <a:cs typeface="Microsoft Sans Serif" panose="020B0604020202020204" pitchFamily="34" charset="0"/>
              </a:rPr>
              <a:t> UAS</a:t>
            </a:r>
          </a:p>
        </p:txBody>
      </p:sp>
      <p:pic>
        <p:nvPicPr>
          <p:cNvPr id="17" name="Imagen 15">
            <a:extLst>
              <a:ext uri="{FF2B5EF4-FFF2-40B4-BE49-F238E27FC236}">
                <a16:creationId xmlns:a16="http://schemas.microsoft.com/office/drawing/2014/main" id="{B84C2C6D-B26F-5833-2948-9013A624DA9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33443" y="6436178"/>
            <a:ext cx="577776" cy="523220"/>
          </a:xfrm>
          <a:prstGeom prst="rect">
            <a:avLst/>
          </a:prstGeom>
        </p:spPr>
      </p:pic>
      <p:sp>
        <p:nvSpPr>
          <p:cNvPr id="20" name="CuadroTexto 8">
            <a:extLst>
              <a:ext uri="{FF2B5EF4-FFF2-40B4-BE49-F238E27FC236}">
                <a16:creationId xmlns:a16="http://schemas.microsoft.com/office/drawing/2014/main" id="{06208D9E-AA33-8D62-4E8F-47B2D9E96136}"/>
              </a:ext>
            </a:extLst>
          </p:cNvPr>
          <p:cNvSpPr txBox="1"/>
          <p:nvPr/>
        </p:nvSpPr>
        <p:spPr>
          <a:xfrm>
            <a:off x="2011219" y="7262427"/>
            <a:ext cx="12466781" cy="461665"/>
          </a:xfrm>
          <a:prstGeom prst="rect">
            <a:avLst/>
          </a:prstGeom>
          <a:noFill/>
        </p:spPr>
        <p:txBody>
          <a:bodyPr wrap="square" rtlCol="0">
            <a:spAutoFit/>
          </a:bodyPr>
          <a:lstStyle/>
          <a:p>
            <a:r>
              <a:rPr lang="es-ES" sz="2400" dirty="0">
                <a:latin typeface="Century Gothic" panose="020B0502020202020204" pitchFamily="34" charset="0"/>
                <a:ea typeface="Microsoft Sans Serif" panose="020B0604020202020204" pitchFamily="34" charset="0"/>
                <a:cs typeface="Microsoft Sans Serif" panose="020B0604020202020204" pitchFamily="34" charset="0"/>
              </a:rPr>
              <a:t>comprender la importancia de los factores humanos en la seguridad de los UAS</a:t>
            </a:r>
            <a:endParaRPr lang="en-AU"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pic>
        <p:nvPicPr>
          <p:cNvPr id="21" name="Imagen 15">
            <a:extLst>
              <a:ext uri="{FF2B5EF4-FFF2-40B4-BE49-F238E27FC236}">
                <a16:creationId xmlns:a16="http://schemas.microsoft.com/office/drawing/2014/main" id="{0E9CA915-9335-FFEE-1290-0A233F11E08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08043" y="7231649"/>
            <a:ext cx="577776" cy="52322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609600" y="420532"/>
            <a:ext cx="15849600" cy="1569660"/>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5. Reglamentos, normas y orientaciones </a:t>
            </a:r>
          </a:p>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sobre UAS</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143000" y="2029480"/>
            <a:ext cx="10040186" cy="523220"/>
          </a:xfrm>
          <a:prstGeom prst="rect">
            <a:avLst/>
          </a:prstGeom>
          <a:noFill/>
        </p:spPr>
        <p:txBody>
          <a:bodyPr wrap="square" rtlCol="0">
            <a:spAutoFit/>
          </a:bodyPr>
          <a:lstStyle/>
          <a:p>
            <a:r>
              <a:rPr lang="en-AU" sz="2800"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Normativa</a:t>
            </a:r>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t>
            </a:r>
            <a:r>
              <a:rPr lang="en-AU" sz="2800"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vigente</a:t>
            </a:r>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t>
            </a:r>
            <a:r>
              <a:rPr lang="en-AU" sz="2800"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sobre</a:t>
            </a:r>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UAS</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838200" y="3013650"/>
            <a:ext cx="11887200" cy="4693593"/>
          </a:xfrm>
          <a:prstGeom prst="rect">
            <a:avLst/>
          </a:prstGeom>
          <a:noFill/>
        </p:spPr>
        <p:txBody>
          <a:bodyPr wrap="square" rtlCol="0">
            <a:spAutoFit/>
          </a:bodyPr>
          <a:lstStyle/>
          <a:p>
            <a:pPr marL="342900" indent="-342900">
              <a:buFont typeface="Arial" panose="020B0604020202020204" pitchFamily="34" charset="0"/>
              <a:buChar char="•"/>
              <a:defRPr/>
            </a:pPr>
            <a:r>
              <a:rPr lang="es-ES" sz="2300" dirty="0">
                <a:solidFill>
                  <a:srgbClr val="212529"/>
                </a:solidFill>
                <a:latin typeface="Source Sans Pro" panose="020F0502020204030204" pitchFamily="34" charset="0"/>
              </a:rPr>
              <a:t>En EE.UU. la regulación actual de drones requiere que cualquier dron deba:</a:t>
            </a:r>
            <a:br>
              <a:rPr lang="es-ES" sz="2300" dirty="0">
                <a:solidFill>
                  <a:srgbClr val="212529"/>
                </a:solidFill>
                <a:latin typeface="Source Sans Pro" panose="020F0502020204030204" pitchFamily="34" charset="0"/>
              </a:rPr>
            </a:br>
            <a:endParaRPr lang="es-ES" sz="2300" dirty="0">
              <a:solidFill>
                <a:srgbClr val="212529"/>
              </a:solidFill>
              <a:latin typeface="Source Sans Pro" panose="020F0502020204030204" pitchFamily="34" charset="0"/>
            </a:endParaRPr>
          </a:p>
          <a:p>
            <a:pPr marL="800100" lvl="1" indent="-342900">
              <a:buFont typeface="Arial" panose="020B0604020202020204" pitchFamily="34" charset="0"/>
              <a:buChar char="•"/>
              <a:defRPr/>
            </a:pPr>
            <a:r>
              <a:rPr lang="es-ES" sz="2300" dirty="0">
                <a:solidFill>
                  <a:srgbClr val="212529"/>
                </a:solidFill>
                <a:latin typeface="Source Sans Pro" panose="020F0502020204030204" pitchFamily="34" charset="0"/>
              </a:rPr>
              <a:t>Pesar menos de 25 kg</a:t>
            </a:r>
          </a:p>
          <a:p>
            <a:pPr marL="800100" lvl="1" indent="-342900">
              <a:buFont typeface="Arial" panose="020B0604020202020204" pitchFamily="34" charset="0"/>
              <a:buChar char="•"/>
              <a:defRPr/>
            </a:pPr>
            <a:r>
              <a:rPr lang="es-ES" sz="2300" dirty="0">
                <a:solidFill>
                  <a:srgbClr val="212529"/>
                </a:solidFill>
                <a:latin typeface="Source Sans Pro" panose="020F0502020204030204" pitchFamily="34" charset="0"/>
              </a:rPr>
              <a:t>Operar dentro de la línea de visión visual (VLOS) del piloto al mando/observador visual.</a:t>
            </a:r>
          </a:p>
          <a:p>
            <a:pPr marL="800100" lvl="1" indent="-342900">
              <a:buFont typeface="Arial" panose="020B0604020202020204" pitchFamily="34" charset="0"/>
              <a:buChar char="•"/>
              <a:defRPr/>
            </a:pPr>
            <a:r>
              <a:rPr lang="es-ES" sz="2300" dirty="0">
                <a:solidFill>
                  <a:srgbClr val="212529"/>
                </a:solidFill>
                <a:latin typeface="Source Sans Pro" panose="020F0502020204030204" pitchFamily="34" charset="0"/>
              </a:rPr>
              <a:t>No operar directamente sobre personas</a:t>
            </a:r>
          </a:p>
          <a:p>
            <a:pPr marL="800100" lvl="1" indent="-342900">
              <a:buFont typeface="Arial" panose="020B0604020202020204" pitchFamily="34" charset="0"/>
              <a:buChar char="•"/>
              <a:defRPr/>
            </a:pPr>
            <a:r>
              <a:rPr lang="es-ES" sz="2300" dirty="0">
                <a:solidFill>
                  <a:srgbClr val="212529"/>
                </a:solidFill>
                <a:latin typeface="Source Sans Pro" panose="020F0502020204030204" pitchFamily="34" charset="0"/>
              </a:rPr>
              <a:t>Operar sólo de día</a:t>
            </a:r>
          </a:p>
          <a:p>
            <a:pPr marL="800100" lvl="1" indent="-342900">
              <a:buFont typeface="Arial" panose="020B0604020202020204" pitchFamily="34" charset="0"/>
              <a:buChar char="•"/>
              <a:defRPr/>
            </a:pPr>
            <a:r>
              <a:rPr lang="es-ES" sz="2300" dirty="0">
                <a:solidFill>
                  <a:srgbClr val="212529"/>
                </a:solidFill>
                <a:latin typeface="Source Sans Pro" panose="020F0502020204030204" pitchFamily="34" charset="0"/>
              </a:rPr>
              <a:t>Volar a una velocidad no superior a 87 </a:t>
            </a:r>
            <a:r>
              <a:rPr lang="es-ES" sz="2300" dirty="0" err="1">
                <a:solidFill>
                  <a:srgbClr val="212529"/>
                </a:solidFill>
                <a:latin typeface="Source Sans Pro" panose="020F0502020204030204" pitchFamily="34" charset="0"/>
              </a:rPr>
              <a:t>Knts</a:t>
            </a:r>
            <a:r>
              <a:rPr lang="es-ES" sz="2300" dirty="0">
                <a:solidFill>
                  <a:srgbClr val="212529"/>
                </a:solidFill>
                <a:latin typeface="Source Sans Pro" panose="020F0502020204030204" pitchFamily="34" charset="0"/>
              </a:rPr>
              <a:t> (100 mph)</a:t>
            </a:r>
          </a:p>
          <a:p>
            <a:pPr marL="800100" lvl="1" indent="-342900">
              <a:buFont typeface="Arial" panose="020B0604020202020204" pitchFamily="34" charset="0"/>
              <a:buChar char="•"/>
              <a:defRPr/>
            </a:pPr>
            <a:r>
              <a:rPr lang="es-ES" sz="2300" dirty="0">
                <a:solidFill>
                  <a:srgbClr val="212529"/>
                </a:solidFill>
                <a:latin typeface="Source Sans Pro" panose="020F0502020204030204" pitchFamily="34" charset="0"/>
              </a:rPr>
              <a:t>Volar por debajo de 500 pies (AGL)</a:t>
            </a:r>
          </a:p>
          <a:p>
            <a:pPr marL="800100" lvl="1" indent="-342900">
              <a:buFont typeface="Arial" panose="020B0604020202020204" pitchFamily="34" charset="0"/>
              <a:buChar char="•"/>
              <a:defRPr/>
            </a:pPr>
            <a:r>
              <a:rPr lang="es-ES" sz="2300" dirty="0">
                <a:solidFill>
                  <a:srgbClr val="212529"/>
                </a:solidFill>
                <a:latin typeface="Source Sans Pro" panose="020F0502020204030204" pitchFamily="34" charset="0"/>
              </a:rPr>
              <a:t>No operar en espacio aéreo de clase A</a:t>
            </a:r>
          </a:p>
          <a:p>
            <a:pPr marL="800100" lvl="1" indent="-342900">
              <a:buFont typeface="Arial" panose="020B0604020202020204" pitchFamily="34" charset="0"/>
              <a:buChar char="•"/>
              <a:defRPr/>
            </a:pPr>
            <a:r>
              <a:rPr lang="es-ES" sz="2300" dirty="0">
                <a:solidFill>
                  <a:srgbClr val="212529"/>
                </a:solidFill>
                <a:latin typeface="Source Sans Pro" panose="020F0502020204030204" pitchFamily="34" charset="0"/>
              </a:rPr>
              <a:t>Operar en espacio aéreo de clase E sólo previa aprobación del ATC</a:t>
            </a:r>
          </a:p>
          <a:p>
            <a:pPr marL="800100" lvl="1" indent="-342900">
              <a:buFont typeface="Arial" panose="020B0604020202020204" pitchFamily="34" charset="0"/>
              <a:buChar char="•"/>
              <a:defRPr/>
            </a:pPr>
            <a:r>
              <a:rPr lang="es-ES" sz="2300" dirty="0">
                <a:solidFill>
                  <a:srgbClr val="212529"/>
                </a:solidFill>
                <a:latin typeface="Source Sans Pro" panose="020F0502020204030204" pitchFamily="34" charset="0"/>
              </a:rPr>
              <a:t>Operar con una visibilidad meteorológica mínima de 3 millas</a:t>
            </a:r>
          </a:p>
          <a:p>
            <a:pPr marL="800100" lvl="1" indent="-342900">
              <a:buFont typeface="Arial" panose="020B0604020202020204" pitchFamily="34" charset="0"/>
              <a:buChar char="•"/>
              <a:defRPr/>
            </a:pPr>
            <a:r>
              <a:rPr lang="es-ES" sz="2300" dirty="0">
                <a:solidFill>
                  <a:srgbClr val="212529"/>
                </a:solidFill>
                <a:latin typeface="Source Sans Pro" panose="020F0502020204030204" pitchFamily="34" charset="0"/>
              </a:rPr>
              <a:t>Sólo debe ser operado por un piloto con licencia bajo la Sección - 107</a:t>
            </a:r>
            <a:endParaRPr lang="en-US" sz="2300" dirty="0">
              <a:solidFill>
                <a:srgbClr val="212529"/>
              </a:solidFill>
              <a:latin typeface="Source Sans Pro" panose="020F0502020204030204" pitchFamily="34" charset="0"/>
            </a:endParaRPr>
          </a:p>
          <a:p>
            <a:pPr lvl="1">
              <a:defRPr/>
            </a:pPr>
            <a:endParaRPr lang="en-US" sz="2300" dirty="0">
              <a:solidFill>
                <a:srgbClr val="212529"/>
              </a:solidFill>
              <a:latin typeface="Source Sans Pro" panose="020F0502020204030204" pitchFamily="34" charset="0"/>
            </a:endParaRPr>
          </a:p>
        </p:txBody>
      </p:sp>
      <p:pic>
        <p:nvPicPr>
          <p:cNvPr id="16386" name="Picture 2" descr="DJI Academy Rome Elite-DJI Academy Site-UNMANNED AERIAL SYSTEM TRAINING  CENTER">
            <a:extLst>
              <a:ext uri="{FF2B5EF4-FFF2-40B4-BE49-F238E27FC236}">
                <a16:creationId xmlns:a16="http://schemas.microsoft.com/office/drawing/2014/main" id="{3E20C558-9E83-DE13-56D7-627FDE1EB7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4900" y="3286542"/>
            <a:ext cx="5562600" cy="3476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F5BA08D-2388-2194-1C88-5B738066C0B9}"/>
              </a:ext>
            </a:extLst>
          </p:cNvPr>
          <p:cNvSpPr txBox="1"/>
          <p:nvPr/>
        </p:nvSpPr>
        <p:spPr>
          <a:xfrm>
            <a:off x="12166600" y="6771520"/>
            <a:ext cx="5943600" cy="369332"/>
          </a:xfrm>
          <a:prstGeom prst="rect">
            <a:avLst/>
          </a:prstGeom>
          <a:noFill/>
        </p:spPr>
        <p:txBody>
          <a:bodyPr wrap="square" rtlCol="0">
            <a:spAutoFit/>
          </a:bodyPr>
          <a:lstStyle/>
          <a:p>
            <a:pPr algn="ctr"/>
            <a:r>
              <a:rPr lang="es-ES" dirty="0"/>
              <a:t>Fig. 33 Piloto de UAS con licencia</a:t>
            </a:r>
            <a:endParaRPr lang="en-US" dirty="0"/>
          </a:p>
        </p:txBody>
      </p:sp>
    </p:spTree>
    <p:extLst>
      <p:ext uri="{BB962C8B-B14F-4D97-AF65-F5344CB8AC3E}">
        <p14:creationId xmlns:p14="http://schemas.microsoft.com/office/powerpoint/2010/main" val="3806565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609600" y="114300"/>
            <a:ext cx="15849600" cy="1569660"/>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5. Reglamentos, normas y orientaciones </a:t>
            </a:r>
          </a:p>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sobre UAS</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877080"/>
            <a:ext cx="10040186" cy="523220"/>
          </a:xfrm>
          <a:prstGeom prst="rect">
            <a:avLst/>
          </a:prstGeom>
          <a:noFill/>
        </p:spPr>
        <p:txBody>
          <a:bodyPr wrap="square" rtlCol="0">
            <a:spAutoFit/>
          </a:bodyPr>
          <a:lstStyle/>
          <a:p>
            <a:r>
              <a:rPr lang="en-AU" sz="2800"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Normativa</a:t>
            </a:r>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t>
            </a:r>
            <a:r>
              <a:rPr lang="en-AU" sz="2800"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vigente</a:t>
            </a:r>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t>
            </a:r>
            <a:r>
              <a:rPr lang="en-AU" sz="2800"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sobre</a:t>
            </a:r>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UAS</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609600" y="2857500"/>
            <a:ext cx="11887200" cy="363176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300" b="0" i="0" u="none" strike="noStrike" kern="1200" cap="none" spc="0" normalizeH="0" baseline="0" noProof="0" dirty="0">
                <a:ln>
                  <a:noFill/>
                </a:ln>
                <a:solidFill>
                  <a:srgbClr val="212529"/>
                </a:solidFill>
                <a:effectLst/>
                <a:uLnTx/>
                <a:uFillTx/>
                <a:latin typeface="Source Sans Pro" panose="020F0502020204030204" pitchFamily="34" charset="0"/>
                <a:ea typeface="+mn-ea"/>
                <a:cs typeface="+mn-cs"/>
              </a:rPr>
              <a:t>En la UE, la normativa vigente sobre drones exige que (las normativas nacionales pueden diferir para cada país):</a:t>
            </a:r>
          </a:p>
          <a:p>
            <a:pPr marL="800100" lvl="1" indent="-342900">
              <a:buFont typeface="Arial" panose="020B0604020202020204" pitchFamily="34" charset="0"/>
              <a:buChar char="•"/>
              <a:defRPr/>
            </a:pPr>
            <a:r>
              <a:rPr kumimoji="0" lang="es-ES" sz="2300" b="0" i="0" u="none" strike="noStrike" kern="1200" cap="none" spc="0" normalizeH="0" baseline="0" noProof="0" dirty="0">
                <a:ln>
                  <a:noFill/>
                </a:ln>
                <a:solidFill>
                  <a:srgbClr val="212529"/>
                </a:solidFill>
                <a:effectLst/>
                <a:uLnTx/>
                <a:uFillTx/>
                <a:latin typeface="Source Sans Pro" panose="020F0502020204030204" pitchFamily="34" charset="0"/>
                <a:ea typeface="+mn-ea"/>
                <a:cs typeface="+mn-cs"/>
              </a:rPr>
              <a:t>Debe obtener un certificado de dron de la UE antes de volar un dron que pese 250 gramos o más.</a:t>
            </a:r>
          </a:p>
          <a:p>
            <a:pPr marL="800100" lvl="1" indent="-342900">
              <a:buFont typeface="Arial" panose="020B0604020202020204" pitchFamily="34" charset="0"/>
              <a:buChar char="•"/>
              <a:defRPr/>
            </a:pPr>
            <a:r>
              <a:rPr kumimoji="0" lang="es-ES" sz="2300" b="0" i="0" u="none" strike="noStrike" kern="1200" cap="none" spc="0" normalizeH="0" baseline="0" noProof="0" dirty="0">
                <a:ln>
                  <a:noFill/>
                </a:ln>
                <a:solidFill>
                  <a:srgbClr val="212529"/>
                </a:solidFill>
                <a:effectLst/>
                <a:uLnTx/>
                <a:uFillTx/>
                <a:latin typeface="Source Sans Pro" panose="020F0502020204030204" pitchFamily="34" charset="0"/>
                <a:ea typeface="+mn-ea"/>
                <a:cs typeface="+mn-cs"/>
              </a:rPr>
              <a:t>Debe registrarse como piloto de dron y adjuntar un número de operador a su dron.</a:t>
            </a:r>
          </a:p>
          <a:p>
            <a:pPr marL="800100" lvl="1" indent="-342900">
              <a:buFont typeface="Arial" panose="020B0604020202020204" pitchFamily="34" charset="0"/>
              <a:buChar char="•"/>
              <a:defRPr/>
            </a:pPr>
            <a:r>
              <a:rPr kumimoji="0" lang="es-ES" sz="2300" b="0" i="0" u="none" strike="noStrike" kern="1200" cap="none" spc="0" normalizeH="0" baseline="0" noProof="0" dirty="0">
                <a:ln>
                  <a:noFill/>
                </a:ln>
                <a:solidFill>
                  <a:srgbClr val="212529"/>
                </a:solidFill>
                <a:effectLst/>
                <a:uLnTx/>
                <a:uFillTx/>
                <a:latin typeface="Source Sans Pro" panose="020F0502020204030204" pitchFamily="34" charset="0"/>
                <a:ea typeface="+mn-ea"/>
                <a:cs typeface="+mn-cs"/>
              </a:rPr>
              <a:t>El dron debe volar a una altura máxima de 120 metros </a:t>
            </a:r>
          </a:p>
          <a:p>
            <a:pPr marL="800100" lvl="1" indent="-342900">
              <a:buFont typeface="Arial" panose="020B0604020202020204" pitchFamily="34" charset="0"/>
              <a:buChar char="•"/>
              <a:defRPr/>
            </a:pPr>
            <a:r>
              <a:rPr kumimoji="0" lang="es-ES" sz="2300" b="0" i="0" u="none" strike="noStrike" kern="1200" cap="none" spc="0" normalizeH="0" baseline="0" noProof="0" dirty="0">
                <a:ln>
                  <a:noFill/>
                </a:ln>
                <a:solidFill>
                  <a:srgbClr val="212529"/>
                </a:solidFill>
                <a:effectLst/>
                <a:uLnTx/>
                <a:uFillTx/>
                <a:latin typeface="Source Sans Pro" panose="020F0502020204030204" pitchFamily="34" charset="0"/>
                <a:ea typeface="+mn-ea"/>
                <a:cs typeface="+mn-cs"/>
              </a:rPr>
              <a:t>El dron debe volarse dentro del campo de visión directa del piloto.</a:t>
            </a:r>
          </a:p>
          <a:p>
            <a:pPr marL="800100" lvl="1" indent="-342900">
              <a:buFont typeface="Arial" panose="020B0604020202020204" pitchFamily="34" charset="0"/>
              <a:buChar char="•"/>
              <a:defRPr/>
            </a:pPr>
            <a:r>
              <a:rPr kumimoji="0" lang="es-ES" sz="2300" b="0" i="0" u="none" strike="noStrike" kern="1200" cap="none" spc="0" normalizeH="0" baseline="0" noProof="0" dirty="0">
                <a:ln>
                  <a:noFill/>
                </a:ln>
                <a:solidFill>
                  <a:srgbClr val="212529"/>
                </a:solidFill>
                <a:effectLst/>
                <a:uLnTx/>
                <a:uFillTx/>
                <a:latin typeface="Source Sans Pro" panose="020F0502020204030204" pitchFamily="34" charset="0"/>
                <a:ea typeface="+mn-ea"/>
                <a:cs typeface="+mn-cs"/>
              </a:rPr>
              <a:t>El dron sólo puede volarse durante el día en los Países Bajos.</a:t>
            </a:r>
          </a:p>
          <a:p>
            <a:pPr marL="800100" lvl="1" indent="-342900">
              <a:buFont typeface="Arial" panose="020B0604020202020204" pitchFamily="34" charset="0"/>
              <a:buChar char="•"/>
              <a:defRPr/>
            </a:pPr>
            <a:r>
              <a:rPr kumimoji="0" lang="es-ES" sz="2300" b="0" i="0" u="none" strike="noStrike" kern="1200" cap="none" spc="0" normalizeH="0" baseline="0" noProof="0" dirty="0">
                <a:ln>
                  <a:noFill/>
                </a:ln>
                <a:solidFill>
                  <a:srgbClr val="212529"/>
                </a:solidFill>
                <a:effectLst/>
                <a:uLnTx/>
                <a:uFillTx/>
                <a:latin typeface="Source Sans Pro" panose="020F0502020204030204" pitchFamily="34" charset="0"/>
                <a:ea typeface="+mn-ea"/>
                <a:cs typeface="+mn-cs"/>
              </a:rPr>
              <a:t>No está permitido volar en una zona de exclusión aérea (temporal).</a:t>
            </a:r>
          </a:p>
          <a:p>
            <a:pPr marL="800100" lvl="1" indent="-342900">
              <a:buFont typeface="Arial" panose="020B0604020202020204" pitchFamily="34" charset="0"/>
              <a:buChar char="•"/>
              <a:defRPr/>
            </a:pPr>
            <a:r>
              <a:rPr kumimoji="0" lang="es-ES" sz="2300" b="0" i="0" u="none" strike="noStrike" kern="1200" cap="none" spc="0" normalizeH="0" baseline="0" noProof="0" dirty="0">
                <a:ln>
                  <a:noFill/>
                </a:ln>
                <a:solidFill>
                  <a:srgbClr val="212529"/>
                </a:solidFill>
                <a:effectLst/>
                <a:uLnTx/>
                <a:uFillTx/>
                <a:latin typeface="Source Sans Pro" panose="020F0502020204030204" pitchFamily="34" charset="0"/>
                <a:ea typeface="+mn-ea"/>
                <a:cs typeface="+mn-cs"/>
              </a:rPr>
              <a:t>No está permitido volar por encima de personas no implicadas.</a:t>
            </a:r>
            <a:endParaRPr lang="en-US" sz="2300" dirty="0">
              <a:solidFill>
                <a:srgbClr val="212529"/>
              </a:solidFill>
              <a:latin typeface="Source Sans Pro" panose="020F0502020204030204" pitchFamily="34" charset="0"/>
            </a:endParaRPr>
          </a:p>
        </p:txBody>
      </p:sp>
      <p:pic>
        <p:nvPicPr>
          <p:cNvPr id="16386" name="Picture 2" descr="DJI Academy Rome Elite-DJI Academy Site-UNMANNED AERIAL SYSTEM TRAINING  CENTER">
            <a:extLst>
              <a:ext uri="{FF2B5EF4-FFF2-40B4-BE49-F238E27FC236}">
                <a16:creationId xmlns:a16="http://schemas.microsoft.com/office/drawing/2014/main" id="{3E20C558-9E83-DE13-56D7-627FDE1EB7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4900" y="3286542"/>
            <a:ext cx="5562600" cy="3476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F5BA08D-2388-2194-1C88-5B738066C0B9}"/>
              </a:ext>
            </a:extLst>
          </p:cNvPr>
          <p:cNvSpPr txBox="1"/>
          <p:nvPr/>
        </p:nvSpPr>
        <p:spPr>
          <a:xfrm>
            <a:off x="12166600" y="6771520"/>
            <a:ext cx="5943600" cy="369332"/>
          </a:xfrm>
          <a:prstGeom prst="rect">
            <a:avLst/>
          </a:prstGeom>
          <a:noFill/>
        </p:spPr>
        <p:txBody>
          <a:bodyPr wrap="square" rtlCol="0">
            <a:spAutoFit/>
          </a:bodyPr>
          <a:lstStyle/>
          <a:p>
            <a:pPr algn="ctr"/>
            <a:r>
              <a:rPr lang="es-ES" dirty="0"/>
              <a:t>Fig. 33 Piloto de UAS con licencia</a:t>
            </a:r>
            <a:endParaRPr lang="en-US" dirty="0"/>
          </a:p>
        </p:txBody>
      </p:sp>
    </p:spTree>
    <p:extLst>
      <p:ext uri="{BB962C8B-B14F-4D97-AF65-F5344CB8AC3E}">
        <p14:creationId xmlns:p14="http://schemas.microsoft.com/office/powerpoint/2010/main" val="2110468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2801600" cy="1569660"/>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5. Reglamentos, normas y orientaciones </a:t>
            </a:r>
          </a:p>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sobre UAS</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486746"/>
            <a:ext cx="10040186" cy="523220"/>
          </a:xfrm>
          <a:prstGeom prst="rect">
            <a:avLst/>
          </a:prstGeom>
          <a:noFill/>
        </p:spPr>
        <p:txBody>
          <a:bodyPr wrap="square" rtlCol="0">
            <a:spAutoFit/>
          </a:bodyPr>
          <a:lstStyle/>
          <a:p>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El </a:t>
            </a:r>
            <a:r>
              <a:rPr lang="en-AU" sz="2800"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camino</a:t>
            </a:r>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 </a:t>
            </a:r>
            <a:r>
              <a:rPr lang="en-AU" sz="2800"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seguir</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990599" y="3079440"/>
            <a:ext cx="9667875" cy="5345631"/>
          </a:xfrm>
          <a:prstGeom prst="rect">
            <a:avLst/>
          </a:prstGeom>
          <a:noFill/>
        </p:spPr>
        <p:txBody>
          <a:bodyPr wrap="square" rtlCol="0">
            <a:spAutoFit/>
          </a:bodyPr>
          <a:lstStyle/>
          <a:p>
            <a:pPr marL="342900"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El entorno de la aviación es complejo, dinámico y lleno de escollos debido a las numerosas partes interesadas (diseñadores, operadores, usuarios, etc.) que intervienen en el proceso de acceso a la NAS.</a:t>
            </a:r>
          </a:p>
          <a:p>
            <a:pPr marL="342900"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De ahí que se requiera más cautela a la hora de introducir nuevas normativas, de modo que se comprendan plenamente las reglas del juego.</a:t>
            </a:r>
          </a:p>
          <a:p>
            <a:pPr marL="342900"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La participación activa de los socios industriales y los operadores es muy importante para permitir un crecimiento orgánico de esta industria.</a:t>
            </a:r>
          </a:p>
          <a:p>
            <a:pPr marL="342900"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El mayor reto para los organismos reguladores como la FAA y la EASA es llegar a políticas, procedimientos, normas y reglamentos coherentes, racionales y aplicables para la industria de los UAS.</a:t>
            </a:r>
            <a:endParaRPr lang="en-US" sz="2300" dirty="0">
              <a:solidFill>
                <a:srgbClr val="212529"/>
              </a:solidFill>
              <a:latin typeface="Source Sans Pro" panose="020F0502020204030204" pitchFamily="34" charset="0"/>
            </a:endParaRPr>
          </a:p>
        </p:txBody>
      </p:sp>
      <p:pic>
        <p:nvPicPr>
          <p:cNvPr id="17410" name="Picture 2" descr="NBAA Urges FAA to Utilize Existing Framework in Beyond-Eyesight Drone Ops  Approach | NBAA - National Business Aviation Association">
            <a:extLst>
              <a:ext uri="{FF2B5EF4-FFF2-40B4-BE49-F238E27FC236}">
                <a16:creationId xmlns:a16="http://schemas.microsoft.com/office/drawing/2014/main" id="{178DAA59-6974-4746-8BB9-26BF814CE1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2800" y="3162300"/>
            <a:ext cx="5314950" cy="35087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A6B4A9A-3BB9-4B88-2411-546004BD05AF}"/>
              </a:ext>
            </a:extLst>
          </p:cNvPr>
          <p:cNvSpPr txBox="1"/>
          <p:nvPr/>
        </p:nvSpPr>
        <p:spPr>
          <a:xfrm>
            <a:off x="10658475" y="6743700"/>
            <a:ext cx="5943600" cy="369332"/>
          </a:xfrm>
          <a:prstGeom prst="rect">
            <a:avLst/>
          </a:prstGeom>
          <a:noFill/>
        </p:spPr>
        <p:txBody>
          <a:bodyPr wrap="square" rtlCol="0">
            <a:spAutoFit/>
          </a:bodyPr>
          <a:lstStyle/>
          <a:p>
            <a:pPr algn="ctr"/>
            <a:r>
              <a:rPr lang="en-US" dirty="0"/>
              <a:t>Fig. 34 </a:t>
            </a:r>
            <a:r>
              <a:rPr lang="es-ES" dirty="0"/>
              <a:t>Entrega de carga con drones</a:t>
            </a:r>
            <a:endParaRPr lang="en-US" dirty="0"/>
          </a:p>
        </p:txBody>
      </p:sp>
    </p:spTree>
    <p:extLst>
      <p:ext uri="{BB962C8B-B14F-4D97-AF65-F5344CB8AC3E}">
        <p14:creationId xmlns:p14="http://schemas.microsoft.com/office/powerpoint/2010/main" val="42518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2801600" cy="830997"/>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6. Factores humanos en los UAS</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en-AU" sz="2800"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Percepción</a:t>
            </a:r>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t>
            </a:r>
            <a:r>
              <a:rPr lang="en-AU" sz="2800"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humana</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990600" y="1942070"/>
            <a:ext cx="16306800" cy="8000203"/>
          </a:xfrm>
          <a:prstGeom prst="rect">
            <a:avLst/>
          </a:prstGeom>
          <a:noFill/>
        </p:spPr>
        <p:txBody>
          <a:bodyPr wrap="square" rtlCol="0">
            <a:spAutoFit/>
          </a:bodyPr>
          <a:lstStyle/>
          <a:p>
            <a:pPr marL="342900"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El elemento humano en la operación de los UAS es muy importante para la seguridad general y el éxito de la industria de los UAS.</a:t>
            </a:r>
          </a:p>
          <a:p>
            <a:pPr marL="342900"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El objetivo general de los factores humanos en los UAS es proporcionar a los usuarios, clientes y operadores la orientación, los conocimientos y las habilidades necesarios para garantizar un funcionamiento seguro de los vehículos aéreos no tripulados.</a:t>
            </a:r>
          </a:p>
          <a:p>
            <a:pPr marL="342900"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Aunque los seres humanos son altamente adaptables a su entorno (lo que los convierte en la especie más inteligente de este planeta), experimentan fatiga mental/física, desorientación, falta de comunicación, etc., lo que a menudo conduce a situaciones peligrosas y catastróficas debido a errores humanos.</a:t>
            </a:r>
          </a:p>
          <a:p>
            <a:pPr marL="342900"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Algunas de las muchas razones que se les pueden atribuir se pueden clasificar en:</a:t>
            </a:r>
          </a:p>
          <a:p>
            <a:pPr marL="800100" lvl="1"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Errores de percepción</a:t>
            </a:r>
          </a:p>
          <a:p>
            <a:pPr marL="800100" lvl="1"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Atención selectiva</a:t>
            </a:r>
          </a:p>
          <a:p>
            <a:pPr marL="800100" lvl="1"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Falta de atención focalizada</a:t>
            </a:r>
          </a:p>
          <a:p>
            <a:pPr marL="800100" lvl="1"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Atención dividida</a:t>
            </a: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p:txBody>
      </p:sp>
      <p:pic>
        <p:nvPicPr>
          <p:cNvPr id="18434" name="Picture 2" descr="Cognitive factors worthy of consideration for multiple UAS. | Download  Scientific Diagram">
            <a:extLst>
              <a:ext uri="{FF2B5EF4-FFF2-40B4-BE49-F238E27FC236}">
                <a16:creationId xmlns:a16="http://schemas.microsoft.com/office/drawing/2014/main" id="{3492F5FE-EC0D-618A-E2DB-378BBB711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7200" y="4838700"/>
            <a:ext cx="4486275" cy="4152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A6B4A9A-3BB9-4B88-2411-546004BD05AF}"/>
              </a:ext>
            </a:extLst>
          </p:cNvPr>
          <p:cNvSpPr txBox="1"/>
          <p:nvPr/>
        </p:nvSpPr>
        <p:spPr>
          <a:xfrm>
            <a:off x="7696201" y="8344930"/>
            <a:ext cx="5315786" cy="369332"/>
          </a:xfrm>
          <a:prstGeom prst="rect">
            <a:avLst/>
          </a:prstGeom>
          <a:noFill/>
        </p:spPr>
        <p:txBody>
          <a:bodyPr wrap="square" rtlCol="0">
            <a:spAutoFit/>
          </a:bodyPr>
          <a:lstStyle/>
          <a:p>
            <a:pPr algn="ctr"/>
            <a:r>
              <a:rPr lang="es-ES" dirty="0"/>
              <a:t>Fig. 35 Factores que influyen en la cognición humana</a:t>
            </a:r>
            <a:endParaRPr lang="en-US" dirty="0"/>
          </a:p>
        </p:txBody>
      </p:sp>
    </p:spTree>
    <p:extLst>
      <p:ext uri="{BB962C8B-B14F-4D97-AF65-F5344CB8AC3E}">
        <p14:creationId xmlns:p14="http://schemas.microsoft.com/office/powerpoint/2010/main" val="1605178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2801600" cy="830997"/>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6. Factores humanos en los UAS</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Error </a:t>
            </a:r>
            <a:r>
              <a:rPr lang="en-AU" sz="2800"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humano</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990600" y="1942070"/>
            <a:ext cx="15392400" cy="6407460"/>
          </a:xfrm>
          <a:prstGeom prst="rect">
            <a:avLst/>
          </a:prstGeom>
          <a:noFill/>
        </p:spPr>
        <p:txBody>
          <a:bodyPr wrap="square" rtlCol="0">
            <a:spAutoFit/>
          </a:bodyPr>
          <a:lstStyle/>
          <a:p>
            <a:pPr marL="342900"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Según </a:t>
            </a:r>
            <a:r>
              <a:rPr lang="es-ES" sz="2300" dirty="0" err="1">
                <a:solidFill>
                  <a:srgbClr val="212529"/>
                </a:solidFill>
                <a:latin typeface="Source Sans Pro" panose="020F0502020204030204" pitchFamily="34" charset="0"/>
              </a:rPr>
              <a:t>Senders</a:t>
            </a:r>
            <a:r>
              <a:rPr lang="es-ES" sz="2300" dirty="0">
                <a:solidFill>
                  <a:srgbClr val="212529"/>
                </a:solidFill>
                <a:latin typeface="Source Sans Pro" panose="020F0502020204030204" pitchFamily="34" charset="0"/>
              </a:rPr>
              <a:t> &amp; Moray (1991)* un Error se define como "no previsto por el actor, no deseado por un conjunto de reglas o un observador externo, o que ha llevado a la tarea o al sistema fuera de sus límites aceptables".</a:t>
            </a:r>
          </a:p>
          <a:p>
            <a:pPr marL="342900"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 Las industrias críticas para la seguridad, como la aeronáutica, emplean estrategias para detectar y prevenir los errores humanos antes de que se produzcan.</a:t>
            </a:r>
          </a:p>
          <a:p>
            <a:pPr marL="342900"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En los factores humanos se suele utilizar el modelo del queso suizo para describir cómo los errores se cuelan entre las barreras de las distintas capas de supervisión y se combinan con determinadas condiciones previas que acaban provocando accidentes. </a:t>
            </a:r>
          </a:p>
          <a:p>
            <a:pPr marL="342900"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Hay esencialmente cuatro capas de influencias que conducen a los accidentes:</a:t>
            </a:r>
          </a:p>
          <a:p>
            <a:pPr marL="800100" lvl="1"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Influencia organizativa: falta de políticas, directrices, normas, etc.</a:t>
            </a:r>
          </a:p>
          <a:p>
            <a:pPr marL="800100" lvl="1"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Influencia de la supervisión: falta de supervisión por parte de las personas.</a:t>
            </a:r>
          </a:p>
          <a:p>
            <a:pPr marL="800100" lvl="1"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Condiciones previas: condiciones que facilitan la causa del accidente.</a:t>
            </a:r>
          </a:p>
          <a:p>
            <a:pPr marL="800100" lvl="1"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Acciones del operario: acciones del operario que conducen al suceso.</a:t>
            </a:r>
            <a:endParaRPr lang="en-US" sz="2300" dirty="0">
              <a:solidFill>
                <a:srgbClr val="212529"/>
              </a:solidFill>
              <a:latin typeface="Source Sans Pro" panose="020F0502020204030204" pitchFamily="34" charset="0"/>
            </a:endParaRPr>
          </a:p>
        </p:txBody>
      </p:sp>
      <p:sp>
        <p:nvSpPr>
          <p:cNvPr id="5" name="TextBox 4">
            <a:extLst>
              <a:ext uri="{FF2B5EF4-FFF2-40B4-BE49-F238E27FC236}">
                <a16:creationId xmlns:a16="http://schemas.microsoft.com/office/drawing/2014/main" id="{BA6B4A9A-3BB9-4B88-2411-546004BD05AF}"/>
              </a:ext>
            </a:extLst>
          </p:cNvPr>
          <p:cNvSpPr txBox="1"/>
          <p:nvPr/>
        </p:nvSpPr>
        <p:spPr>
          <a:xfrm>
            <a:off x="12409829" y="8902869"/>
            <a:ext cx="5020093" cy="369332"/>
          </a:xfrm>
          <a:prstGeom prst="rect">
            <a:avLst/>
          </a:prstGeom>
          <a:noFill/>
        </p:spPr>
        <p:txBody>
          <a:bodyPr wrap="square" rtlCol="0">
            <a:spAutoFit/>
          </a:bodyPr>
          <a:lstStyle/>
          <a:p>
            <a:pPr algn="ctr"/>
            <a:r>
              <a:rPr lang="en-US" dirty="0"/>
              <a:t>Fig. 36 Swiss-Cheese model of human error</a:t>
            </a:r>
          </a:p>
        </p:txBody>
      </p:sp>
      <p:pic>
        <p:nvPicPr>
          <p:cNvPr id="19462" name="Picture 6" descr="How To Determine Why Pilot Error Happened - HubPages">
            <a:extLst>
              <a:ext uri="{FF2B5EF4-FFF2-40B4-BE49-F238E27FC236}">
                <a16:creationId xmlns:a16="http://schemas.microsoft.com/office/drawing/2014/main" id="{1B744755-1876-6DEF-A496-77F0E3B48A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1948" y="4802118"/>
            <a:ext cx="7239000" cy="44700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E963B9E-9ED4-7B3B-6900-263243C1A8E4}"/>
              </a:ext>
            </a:extLst>
          </p:cNvPr>
          <p:cNvSpPr txBox="1"/>
          <p:nvPr/>
        </p:nvSpPr>
        <p:spPr>
          <a:xfrm>
            <a:off x="838200" y="8474619"/>
            <a:ext cx="10287000" cy="646331"/>
          </a:xfrm>
          <a:prstGeom prst="rect">
            <a:avLst/>
          </a:prstGeom>
          <a:noFill/>
        </p:spPr>
        <p:txBody>
          <a:bodyPr wrap="square">
            <a:spAutoFit/>
          </a:bodyPr>
          <a:lstStyle/>
          <a:p>
            <a:r>
              <a:rPr lang="en-US" dirty="0"/>
              <a:t>*Senders, J.W., &amp; Moray, N.P. (1991). Human Error: Cause, Prediction, and Reduction (1st ed.). CRC Press. https://doi.org/10.1201/9781003070375</a:t>
            </a:r>
          </a:p>
        </p:txBody>
      </p:sp>
    </p:spTree>
    <p:extLst>
      <p:ext uri="{BB962C8B-B14F-4D97-AF65-F5344CB8AC3E}">
        <p14:creationId xmlns:p14="http://schemas.microsoft.com/office/powerpoint/2010/main" val="3771846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2801600" cy="830997"/>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6. Factores humanos en los UAS</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en-AU" sz="2800"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Conciencia</a:t>
            </a:r>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t>
            </a:r>
            <a:r>
              <a:rPr lang="en-AU" sz="2800"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situacional</a:t>
            </a:r>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(SA)</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990600" y="1942070"/>
            <a:ext cx="11049000" cy="9062033"/>
          </a:xfrm>
          <a:prstGeom prst="rect">
            <a:avLst/>
          </a:prstGeom>
          <a:noFill/>
        </p:spPr>
        <p:txBody>
          <a:bodyPr wrap="square" rtlCol="0">
            <a:spAutoFit/>
          </a:bodyPr>
          <a:lstStyle/>
          <a:p>
            <a:pPr marL="342900"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La conciencia situacional es la clave de una industria de UAS segura y eficiente.</a:t>
            </a:r>
          </a:p>
          <a:p>
            <a:pPr marL="342900"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Se define como un "modelo mental interiorizado del estado actual del entorno de vuelo".</a:t>
            </a:r>
          </a:p>
          <a:p>
            <a:pPr marL="342900"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Hay cuatro aspectos de la conciencia de la situación, que se consideran pasos comunes en el proceso de toma de decisiones:</a:t>
            </a:r>
          </a:p>
          <a:p>
            <a:pPr marL="800100" lvl="1" indent="-342900">
              <a:lnSpc>
                <a:spcPct val="150000"/>
              </a:lnSpc>
              <a:buFont typeface="Arial" panose="020B0604020202020204" pitchFamily="34" charset="0"/>
              <a:buChar char="•"/>
              <a:defRPr/>
            </a:pPr>
            <a:r>
              <a:rPr lang="es-ES" sz="2300" b="1" dirty="0">
                <a:solidFill>
                  <a:srgbClr val="212529"/>
                </a:solidFill>
                <a:latin typeface="Source Sans Pro" panose="020F0502020204030204" pitchFamily="34" charset="0"/>
              </a:rPr>
              <a:t>Vigilancia</a:t>
            </a:r>
            <a:r>
              <a:rPr lang="es-ES" sz="2300" dirty="0">
                <a:solidFill>
                  <a:srgbClr val="212529"/>
                </a:solidFill>
                <a:latin typeface="Source Sans Pro" panose="020F0502020204030204" pitchFamily="34" charset="0"/>
              </a:rPr>
              <a:t> - gestionar el tipo adecuado de atención</a:t>
            </a:r>
          </a:p>
          <a:p>
            <a:pPr marL="800100" lvl="1" indent="-342900">
              <a:lnSpc>
                <a:spcPct val="150000"/>
              </a:lnSpc>
              <a:buFont typeface="Arial" panose="020B0604020202020204" pitchFamily="34" charset="0"/>
              <a:buChar char="•"/>
              <a:defRPr/>
            </a:pPr>
            <a:r>
              <a:rPr lang="es-ES" sz="2300" b="1" dirty="0">
                <a:solidFill>
                  <a:srgbClr val="212529"/>
                </a:solidFill>
                <a:latin typeface="Source Sans Pro" panose="020F0502020204030204" pitchFamily="34" charset="0"/>
              </a:rPr>
              <a:t>Diagnóstico</a:t>
            </a:r>
            <a:r>
              <a:rPr lang="es-ES" sz="2300" dirty="0">
                <a:solidFill>
                  <a:srgbClr val="212529"/>
                </a:solidFill>
                <a:latin typeface="Source Sans Pro" panose="020F0502020204030204" pitchFamily="34" charset="0"/>
              </a:rPr>
              <a:t> - identificar la causa raíz de la situación</a:t>
            </a:r>
          </a:p>
          <a:p>
            <a:pPr marL="800100" lvl="1" indent="-342900">
              <a:lnSpc>
                <a:spcPct val="150000"/>
              </a:lnSpc>
              <a:buFont typeface="Arial" panose="020B0604020202020204" pitchFamily="34" charset="0"/>
              <a:buChar char="•"/>
              <a:defRPr/>
            </a:pPr>
            <a:r>
              <a:rPr lang="es-ES" sz="2300" b="1" dirty="0">
                <a:solidFill>
                  <a:srgbClr val="212529"/>
                </a:solidFill>
                <a:latin typeface="Source Sans Pro" panose="020F0502020204030204" pitchFamily="34" charset="0"/>
              </a:rPr>
              <a:t>Análisis del riesgo</a:t>
            </a:r>
            <a:r>
              <a:rPr lang="es-ES" sz="2300" dirty="0">
                <a:solidFill>
                  <a:srgbClr val="212529"/>
                </a:solidFill>
                <a:latin typeface="Source Sans Pro" panose="020F0502020204030204" pitchFamily="34" charset="0"/>
              </a:rPr>
              <a:t>: comprender el impacto de la situación.</a:t>
            </a:r>
          </a:p>
          <a:p>
            <a:pPr marL="800100" lvl="1" indent="-342900">
              <a:lnSpc>
                <a:spcPct val="150000"/>
              </a:lnSpc>
              <a:buFont typeface="Arial" panose="020B0604020202020204" pitchFamily="34" charset="0"/>
              <a:buChar char="•"/>
              <a:defRPr/>
            </a:pPr>
            <a:r>
              <a:rPr lang="es-ES" sz="2300" b="1" dirty="0">
                <a:solidFill>
                  <a:srgbClr val="212529"/>
                </a:solidFill>
                <a:latin typeface="Source Sans Pro" panose="020F0502020204030204" pitchFamily="34" charset="0"/>
              </a:rPr>
              <a:t>Acción</a:t>
            </a:r>
            <a:r>
              <a:rPr lang="es-ES" sz="2300" dirty="0">
                <a:solidFill>
                  <a:srgbClr val="212529"/>
                </a:solidFill>
                <a:latin typeface="Source Sans Pro" panose="020F0502020204030204" pitchFamily="34" charset="0"/>
              </a:rPr>
              <a:t>: tomar las medidas adecuadas para mitigar el riesgo.</a:t>
            </a:r>
          </a:p>
          <a:p>
            <a:pPr marL="342900"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Otra forma de mejorar la seguridad es a través del diseño.</a:t>
            </a:r>
          </a:p>
          <a:p>
            <a:pPr marL="342900" indent="-342900">
              <a:lnSpc>
                <a:spcPct val="150000"/>
              </a:lnSpc>
              <a:buFont typeface="Arial" panose="020B0604020202020204" pitchFamily="34" charset="0"/>
              <a:buChar char="•"/>
              <a:defRPr/>
            </a:pPr>
            <a:r>
              <a:rPr lang="es-ES" sz="2300" dirty="0">
                <a:solidFill>
                  <a:srgbClr val="212529"/>
                </a:solidFill>
                <a:latin typeface="Source Sans Pro" panose="020F0502020204030204" pitchFamily="34" charset="0"/>
              </a:rPr>
              <a:t>Un diseño eficiente de la interfaz hombre-máquina (IHM) puede hacer más accesible la información crítica, reducir la carga de trabajo de los pilotos y alertar a los agentes con mucha antelación.</a:t>
            </a: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p:txBody>
      </p:sp>
      <p:sp>
        <p:nvSpPr>
          <p:cNvPr id="5" name="TextBox 4">
            <a:extLst>
              <a:ext uri="{FF2B5EF4-FFF2-40B4-BE49-F238E27FC236}">
                <a16:creationId xmlns:a16="http://schemas.microsoft.com/office/drawing/2014/main" id="{BA6B4A9A-3BB9-4B88-2411-546004BD05AF}"/>
              </a:ext>
            </a:extLst>
          </p:cNvPr>
          <p:cNvSpPr txBox="1"/>
          <p:nvPr/>
        </p:nvSpPr>
        <p:spPr>
          <a:xfrm>
            <a:off x="13030200" y="7734300"/>
            <a:ext cx="3791786" cy="369332"/>
          </a:xfrm>
          <a:prstGeom prst="rect">
            <a:avLst/>
          </a:prstGeom>
          <a:noFill/>
        </p:spPr>
        <p:txBody>
          <a:bodyPr wrap="square" rtlCol="0">
            <a:spAutoFit/>
          </a:bodyPr>
          <a:lstStyle/>
          <a:p>
            <a:pPr algn="ctr"/>
            <a:r>
              <a:rPr lang="en-US" dirty="0"/>
              <a:t>Fig. 37 </a:t>
            </a:r>
            <a:r>
              <a:rPr lang="es-ES" dirty="0"/>
              <a:t>Factores que influyen en la SA</a:t>
            </a:r>
            <a:endParaRPr lang="en-US" dirty="0"/>
          </a:p>
        </p:txBody>
      </p:sp>
      <p:pic>
        <p:nvPicPr>
          <p:cNvPr id="20482" name="Picture 2" descr="Situational Awareness (OGHFA BN) | SKYbrary Aviation Safety">
            <a:extLst>
              <a:ext uri="{FF2B5EF4-FFF2-40B4-BE49-F238E27FC236}">
                <a16:creationId xmlns:a16="http://schemas.microsoft.com/office/drawing/2014/main" id="{B1A5DA52-105A-6C0C-3DA9-7D4384673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63400" y="3167007"/>
            <a:ext cx="6172200" cy="4186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163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3028CB6-28B6-2720-2D2B-8AB3FBDF7783}"/>
              </a:ext>
            </a:extLst>
          </p:cNvPr>
          <p:cNvSpPr txBox="1"/>
          <p:nvPr/>
        </p:nvSpPr>
        <p:spPr>
          <a:xfrm>
            <a:off x="1371600" y="470674"/>
            <a:ext cx="4343400" cy="830997"/>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Resumen</a:t>
            </a:r>
          </a:p>
        </p:txBody>
      </p:sp>
      <p:sp>
        <p:nvSpPr>
          <p:cNvPr id="8" name="TextBox 10">
            <a:extLst>
              <a:ext uri="{FF2B5EF4-FFF2-40B4-BE49-F238E27FC236}">
                <a16:creationId xmlns:a16="http://schemas.microsoft.com/office/drawing/2014/main" id="{7B6EE240-5712-E873-1DFF-5AEBE8DCA64C}"/>
              </a:ext>
            </a:extLst>
          </p:cNvPr>
          <p:cNvSpPr txBox="1"/>
          <p:nvPr/>
        </p:nvSpPr>
        <p:spPr>
          <a:xfrm>
            <a:off x="1143000" y="2095500"/>
            <a:ext cx="10591800" cy="674030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s-ES" altLang="ko-KR" sz="2400" dirty="0">
                <a:latin typeface="Century Gothic" panose="020B0502020202020204" pitchFamily="34" charset="0"/>
                <a:cs typeface="Microsoft Sans Serif" panose="020B0604020202020204" pitchFamily="34" charset="0"/>
              </a:rPr>
              <a:t>Los nuevos casos de uso identificados por los militares a principios del siglo XX y la confluencia de nuevas tecnologías propiciaron el desarrollo de los UAS en sus inicios.</a:t>
            </a:r>
          </a:p>
          <a:p>
            <a:pPr marL="342900" indent="-342900">
              <a:buFont typeface="Arial" panose="020B0604020202020204" pitchFamily="34" charset="0"/>
              <a:buChar char="•"/>
            </a:pPr>
            <a:r>
              <a:rPr lang="es-ES" altLang="ko-KR" sz="2400" dirty="0">
                <a:latin typeface="Century Gothic" panose="020B0502020202020204" pitchFamily="34" charset="0"/>
                <a:cs typeface="Microsoft Sans Serif" panose="020B0604020202020204" pitchFamily="34" charset="0"/>
              </a:rPr>
              <a:t>Los UAV pueden tener distintos niveles de autonomía en función de la tecnología y el método de control utilizados.</a:t>
            </a:r>
          </a:p>
          <a:p>
            <a:pPr marL="342900" indent="-342900">
              <a:buFont typeface="Arial" panose="020B0604020202020204" pitchFamily="34" charset="0"/>
              <a:buChar char="•"/>
            </a:pPr>
            <a:r>
              <a:rPr lang="es-ES" altLang="ko-KR" sz="2400" dirty="0">
                <a:latin typeface="Century Gothic" panose="020B0502020202020204" pitchFamily="34" charset="0"/>
                <a:cs typeface="Microsoft Sans Serif" panose="020B0604020202020204" pitchFamily="34" charset="0"/>
              </a:rPr>
              <a:t>Los UAV transportan una amplia gama de cargas útiles adecuadas para todo tipo de misiones y objetivos.</a:t>
            </a:r>
          </a:p>
          <a:p>
            <a:pPr marL="342900" indent="-342900">
              <a:buFont typeface="Arial" panose="020B0604020202020204" pitchFamily="34" charset="0"/>
              <a:buChar char="•"/>
            </a:pPr>
            <a:r>
              <a:rPr lang="es-ES" altLang="ko-KR" sz="2400" dirty="0">
                <a:latin typeface="Century Gothic" panose="020B0502020202020204" pitchFamily="34" charset="0"/>
                <a:cs typeface="Microsoft Sans Serif" panose="020B0604020202020204" pitchFamily="34" charset="0"/>
              </a:rPr>
              <a:t>El software es un componente crítico de los UAS que permite a los pilotos navegar, controlar y procesar datos.</a:t>
            </a:r>
          </a:p>
          <a:p>
            <a:pPr marL="342900" indent="-342900">
              <a:buFont typeface="Arial" panose="020B0604020202020204" pitchFamily="34" charset="0"/>
              <a:buChar char="•"/>
            </a:pPr>
            <a:r>
              <a:rPr lang="es-ES" altLang="ko-KR" sz="2400" dirty="0">
                <a:latin typeface="Century Gothic" panose="020B0502020202020204" pitchFamily="34" charset="0"/>
                <a:cs typeface="Microsoft Sans Serif" panose="020B0604020202020204" pitchFamily="34" charset="0"/>
              </a:rPr>
              <a:t>En función del peso y las prestaciones de los UAV, los organismos reguladores los clasifican para regir las normas de funcionamiento y garantizar la seguridad de las personas y el medio ambiente.</a:t>
            </a:r>
          </a:p>
          <a:p>
            <a:pPr marL="342900" indent="-342900">
              <a:buFont typeface="Arial" panose="020B0604020202020204" pitchFamily="34" charset="0"/>
              <a:buChar char="•"/>
            </a:pPr>
            <a:r>
              <a:rPr lang="es-ES" altLang="ko-KR" sz="2400" dirty="0">
                <a:latin typeface="Century Gothic" panose="020B0502020202020204" pitchFamily="34" charset="0"/>
                <a:cs typeface="Microsoft Sans Serif" panose="020B0604020202020204" pitchFamily="34" charset="0"/>
              </a:rPr>
              <a:t>Para que la industria de los UAS crezca y prospere, la seguridad debe ser el objetivo primordial de diseñadores, operadores, mantenedores y pilotos.</a:t>
            </a:r>
          </a:p>
          <a:p>
            <a:pPr marL="342900" indent="-342900">
              <a:buFont typeface="Arial" panose="020B0604020202020204" pitchFamily="34" charset="0"/>
              <a:buChar char="•"/>
            </a:pPr>
            <a:r>
              <a:rPr lang="es-ES" altLang="ko-KR" sz="2400" dirty="0">
                <a:latin typeface="Century Gothic" panose="020B0502020202020204" pitchFamily="34" charset="0"/>
                <a:cs typeface="Microsoft Sans Serif" panose="020B0604020202020204" pitchFamily="34" charset="0"/>
              </a:rPr>
              <a:t>Los factores humanos desempeñan un papel vital en este sentido. De ahí que debamos tratar de minimizar los errores humanos y evitar cualquier posible causa de accidente.</a:t>
            </a:r>
            <a:endParaRPr lang="en-US" altLang="ko-KR" sz="2400" dirty="0">
              <a:latin typeface="Century Gothic" panose="020B0502020202020204" pitchFamily="34" charset="0"/>
              <a:cs typeface="Microsoft Sans Serif" panose="020B0604020202020204" pitchFamily="34" charset="0"/>
            </a:endParaRPr>
          </a:p>
        </p:txBody>
      </p:sp>
      <p:pic>
        <p:nvPicPr>
          <p:cNvPr id="14" name="Imagen 13">
            <a:extLst>
              <a:ext uri="{FF2B5EF4-FFF2-40B4-BE49-F238E27FC236}">
                <a16:creationId xmlns:a16="http://schemas.microsoft.com/office/drawing/2014/main" id="{6BFBA2B4-C110-CEF7-BCF6-3316913D9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0" y="3162300"/>
            <a:ext cx="5260872" cy="3719809"/>
          </a:xfrm>
          <a:prstGeom prst="rect">
            <a:avLst/>
          </a:prstGeom>
        </p:spPr>
      </p:pic>
    </p:spTree>
    <p:extLst>
      <p:ext uri="{BB962C8B-B14F-4D97-AF65-F5344CB8AC3E}">
        <p14:creationId xmlns:p14="http://schemas.microsoft.com/office/powerpoint/2010/main" val="1528118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3028CB6-28B6-2720-2D2B-8AB3FBDF7783}"/>
              </a:ext>
            </a:extLst>
          </p:cNvPr>
          <p:cNvSpPr txBox="1"/>
          <p:nvPr/>
        </p:nvSpPr>
        <p:spPr>
          <a:xfrm>
            <a:off x="1447800" y="495300"/>
            <a:ext cx="9906000" cy="830997"/>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Pon a prueba tus conocimientos</a:t>
            </a:r>
          </a:p>
        </p:txBody>
      </p:sp>
      <p:sp>
        <p:nvSpPr>
          <p:cNvPr id="8" name="TextBox 10">
            <a:extLst>
              <a:ext uri="{FF2B5EF4-FFF2-40B4-BE49-F238E27FC236}">
                <a16:creationId xmlns:a16="http://schemas.microsoft.com/office/drawing/2014/main" id="{7B6EE240-5712-E873-1DFF-5AEBE8DCA64C}"/>
              </a:ext>
            </a:extLst>
          </p:cNvPr>
          <p:cNvSpPr txBox="1"/>
          <p:nvPr/>
        </p:nvSpPr>
        <p:spPr>
          <a:xfrm>
            <a:off x="990600" y="3372027"/>
            <a:ext cx="11658600" cy="532453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342900" marR="0" lvl="0" indent="-342900">
              <a:spcBef>
                <a:spcPts val="0"/>
              </a:spcBef>
              <a:spcAft>
                <a:spcPts val="0"/>
              </a:spcAft>
              <a:buFont typeface="Wingdings" panose="05000000000000000000" pitchFamily="2" charset="2"/>
              <a:buChar char=""/>
            </a:pPr>
            <a:r>
              <a:rPr lang="es-ES" sz="2000" b="1" dirty="0">
                <a:effectLst/>
                <a:latin typeface="Calibri" panose="020F0502020204030204" pitchFamily="34" charset="0"/>
                <a:ea typeface="Calibri" panose="020F0502020204030204" pitchFamily="34" charset="0"/>
                <a:cs typeface="Calibri" panose="020F0502020204030204" pitchFamily="34" charset="0"/>
              </a:rPr>
              <a:t>Describir el mecanismo de control de un UAV de ala fija (CTOL).</a:t>
            </a:r>
            <a:endParaRPr lang="en-US" sz="2000" dirty="0">
              <a:effectLst/>
              <a:latin typeface="Arial MT"/>
              <a:ea typeface="Calibri" panose="020F0502020204030204" pitchFamily="34" charset="0"/>
              <a:cs typeface="Calibri" panose="020F0502020204030204" pitchFamily="34" charset="0"/>
            </a:endParaRPr>
          </a:p>
          <a:p>
            <a:pPr marL="342900" marR="0" lvl="0" indent="-342900">
              <a:spcBef>
                <a:spcPts val="0"/>
              </a:spcBef>
              <a:spcAft>
                <a:spcPts val="0"/>
              </a:spcAft>
              <a:buFont typeface="Calibri" panose="020F0502020204030204" pitchFamily="34" charset="0"/>
              <a:buChar char="-"/>
            </a:pPr>
            <a:r>
              <a:rPr lang="es-ES" sz="2000" b="1" dirty="0">
                <a:effectLst/>
                <a:latin typeface="Calibri" panose="020F0502020204030204" pitchFamily="34" charset="0"/>
                <a:ea typeface="Calibri" panose="020F0502020204030204" pitchFamily="34" charset="0"/>
                <a:cs typeface="Arial MT"/>
              </a:rPr>
              <a:t>Control de tres ejes ( orientación/ cabeceo/balanceo)</a:t>
            </a:r>
            <a:r>
              <a:rPr lang="en-GB" sz="2000" b="1" dirty="0">
                <a:effectLst/>
                <a:latin typeface="Calibri" panose="020F0502020204030204" pitchFamily="34" charset="0"/>
                <a:ea typeface="Calibri" panose="020F0502020204030204" pitchFamily="34" charset="0"/>
                <a:cs typeface="Arial MT"/>
              </a:rPr>
              <a:t> </a:t>
            </a:r>
            <a:endParaRPr lang="en-US" sz="2000" dirty="0">
              <a:effectLst/>
              <a:latin typeface="Arial MT"/>
              <a:ea typeface="Calibri" panose="020F0502020204030204" pitchFamily="34" charset="0"/>
              <a:cs typeface="Arial MT"/>
            </a:endParaRPr>
          </a:p>
          <a:p>
            <a:pPr marL="342900" marR="0" lvl="0" indent="-342900">
              <a:spcBef>
                <a:spcPts val="0"/>
              </a:spcBef>
              <a:spcAft>
                <a:spcPts val="0"/>
              </a:spcAft>
              <a:buFont typeface="Calibri" panose="020F0502020204030204" pitchFamily="34" charset="0"/>
              <a:buChar char="-"/>
            </a:pPr>
            <a:r>
              <a:rPr lang="en-GB" sz="2000" dirty="0">
                <a:effectLst/>
                <a:latin typeface="Calibri" panose="020F0502020204030204" pitchFamily="34" charset="0"/>
                <a:ea typeface="Calibri" panose="020F0502020204030204" pitchFamily="34" charset="0"/>
                <a:cs typeface="Arial MT"/>
              </a:rPr>
              <a:t>Control de dos </a:t>
            </a:r>
            <a:r>
              <a:rPr lang="en-GB" sz="2000" dirty="0" err="1">
                <a:effectLst/>
                <a:latin typeface="Calibri" panose="020F0502020204030204" pitchFamily="34" charset="0"/>
                <a:ea typeface="Calibri" panose="020F0502020204030204" pitchFamily="34" charset="0"/>
                <a:cs typeface="Arial MT"/>
              </a:rPr>
              <a:t>ejes</a:t>
            </a:r>
            <a:r>
              <a:rPr lang="en-GB" sz="2000" dirty="0">
                <a:effectLst/>
                <a:latin typeface="Calibri" panose="020F0502020204030204" pitchFamily="34" charset="0"/>
                <a:ea typeface="Calibri" panose="020F0502020204030204" pitchFamily="34" charset="0"/>
                <a:cs typeface="Arial MT"/>
              </a:rPr>
              <a:t> ( giro/</a:t>
            </a:r>
            <a:r>
              <a:rPr lang="en-GB" sz="2000" dirty="0" err="1">
                <a:effectLst/>
                <a:latin typeface="Calibri" panose="020F0502020204030204" pitchFamily="34" charset="0"/>
                <a:ea typeface="Calibri" panose="020F0502020204030204" pitchFamily="34" charset="0"/>
                <a:cs typeface="Arial MT"/>
              </a:rPr>
              <a:t>balanceo</a:t>
            </a:r>
            <a:r>
              <a:rPr lang="en-GB" sz="2000" dirty="0">
                <a:effectLst/>
                <a:latin typeface="Calibri" panose="020F0502020204030204" pitchFamily="34" charset="0"/>
                <a:ea typeface="Calibri" panose="020F0502020204030204" pitchFamily="34" charset="0"/>
                <a:cs typeface="Arial MT"/>
              </a:rPr>
              <a:t>)</a:t>
            </a:r>
            <a:endParaRPr lang="en-US" sz="2000" dirty="0">
              <a:effectLst/>
              <a:latin typeface="Arial MT"/>
              <a:ea typeface="Calibri" panose="020F0502020204030204" pitchFamily="34" charset="0"/>
              <a:cs typeface="Arial MT"/>
            </a:endParaRPr>
          </a:p>
          <a:p>
            <a:pPr marL="342900" marR="0" lvl="0" indent="-342900">
              <a:spcBef>
                <a:spcPts val="0"/>
              </a:spcBef>
              <a:spcAft>
                <a:spcPts val="0"/>
              </a:spcAft>
              <a:buFont typeface="Calibri" panose="020F0502020204030204" pitchFamily="34" charset="0"/>
              <a:buChar char="-"/>
            </a:pPr>
            <a:r>
              <a:rPr lang="en-GB" sz="2000" dirty="0">
                <a:effectLst/>
                <a:latin typeface="Calibri" panose="020F0502020204030204" pitchFamily="34" charset="0"/>
                <a:ea typeface="Calibri" panose="020F0502020204030204" pitchFamily="34" charset="0"/>
                <a:cs typeface="Arial MT"/>
              </a:rPr>
              <a:t>Se </a:t>
            </a:r>
            <a:r>
              <a:rPr lang="en-GB" sz="2000" dirty="0" err="1">
                <a:effectLst/>
                <a:latin typeface="Calibri" panose="020F0502020204030204" pitchFamily="34" charset="0"/>
                <a:ea typeface="Calibri" panose="020F0502020204030204" pitchFamily="34" charset="0"/>
                <a:cs typeface="Arial MT"/>
              </a:rPr>
              <a:t>necesita</a:t>
            </a:r>
            <a:r>
              <a:rPr lang="en-GB" sz="2000" dirty="0">
                <a:effectLst/>
                <a:latin typeface="Calibri" panose="020F0502020204030204" pitchFamily="34" charset="0"/>
                <a:ea typeface="Calibri" panose="020F0502020204030204" pitchFamily="34" charset="0"/>
                <a:cs typeface="Arial MT"/>
              </a:rPr>
              <a:t> control VTOL (alas de control vertical)</a:t>
            </a:r>
          </a:p>
          <a:p>
            <a:pPr marL="342900" marR="0" lvl="0" indent="-342900">
              <a:spcBef>
                <a:spcPts val="0"/>
              </a:spcBef>
              <a:spcAft>
                <a:spcPts val="0"/>
              </a:spcAft>
              <a:buFont typeface="Calibri" panose="020F0502020204030204" pitchFamily="34" charset="0"/>
              <a:buChar char="-"/>
            </a:pPr>
            <a:endParaRPr lang="en-GB" sz="2000" dirty="0">
              <a:latin typeface="Calibri" panose="020F0502020204030204" pitchFamily="34" charset="0"/>
              <a:ea typeface="Calibri" panose="020F0502020204030204" pitchFamily="34" charset="0"/>
              <a:cs typeface="Arial MT"/>
            </a:endParaRPr>
          </a:p>
          <a:p>
            <a:pPr marL="342900" marR="0" lvl="0" indent="-342900">
              <a:spcBef>
                <a:spcPts val="0"/>
              </a:spcBef>
              <a:spcAft>
                <a:spcPts val="0"/>
              </a:spcAft>
              <a:buFont typeface="Wingdings" panose="05000000000000000000" pitchFamily="2" charset="2"/>
              <a:buChar char=""/>
            </a:pPr>
            <a:r>
              <a:rPr lang="es-ES" sz="2000" b="1" dirty="0">
                <a:effectLst/>
                <a:latin typeface="Calibri" panose="020F0502020204030204" pitchFamily="34" charset="0"/>
                <a:ea typeface="Calibri" panose="020F0502020204030204" pitchFamily="34" charset="0"/>
                <a:cs typeface="Calibri" panose="020F0502020204030204" pitchFamily="34" charset="0"/>
              </a:rPr>
              <a:t>¿Qué tecnologías básicas permitieron el primer vuelo con éxito de vehículos aéreos no tripulados?</a:t>
            </a:r>
            <a:endParaRPr lang="en-US" sz="2000" dirty="0">
              <a:effectLst/>
              <a:latin typeface="Arial MT"/>
              <a:ea typeface="Calibri" panose="020F0502020204030204" pitchFamily="34" charset="0"/>
              <a:cs typeface="Calibri" panose="020F0502020204030204" pitchFamily="34" charset="0"/>
            </a:endParaRPr>
          </a:p>
          <a:p>
            <a:pPr marL="342900" marR="0" lvl="0" indent="-342900">
              <a:spcBef>
                <a:spcPts val="0"/>
              </a:spcBef>
              <a:spcAft>
                <a:spcPts val="0"/>
              </a:spcAft>
              <a:buFont typeface="Calibri" panose="020F0502020204030204" pitchFamily="34" charset="0"/>
              <a:buChar char="-"/>
            </a:pPr>
            <a:r>
              <a:rPr lang="en-GB" sz="2000" b="1" dirty="0" err="1">
                <a:effectLst/>
                <a:latin typeface="Calibri" panose="020F0502020204030204" pitchFamily="34" charset="0"/>
                <a:ea typeface="Calibri" panose="020F0502020204030204" pitchFamily="34" charset="0"/>
                <a:cs typeface="Arial MT"/>
              </a:rPr>
              <a:t>Teleautomatización</a:t>
            </a:r>
            <a:r>
              <a:rPr lang="en-GB" sz="2000" b="1" dirty="0">
                <a:effectLst/>
                <a:latin typeface="Calibri" panose="020F0502020204030204" pitchFamily="34" charset="0"/>
                <a:ea typeface="Calibri" panose="020F0502020204030204" pitchFamily="34" charset="0"/>
                <a:cs typeface="Arial MT"/>
              </a:rPr>
              <a:t> y </a:t>
            </a:r>
            <a:r>
              <a:rPr lang="en-GB" sz="2000" b="1" dirty="0" err="1">
                <a:effectLst/>
                <a:latin typeface="Calibri" panose="020F0502020204030204" pitchFamily="34" charset="0"/>
                <a:ea typeface="Calibri" panose="020F0502020204030204" pitchFamily="34" charset="0"/>
                <a:cs typeface="Arial MT"/>
              </a:rPr>
              <a:t>giroscopios</a:t>
            </a:r>
            <a:r>
              <a:rPr lang="en-GB" sz="2000" b="1" dirty="0">
                <a:effectLst/>
                <a:latin typeface="Calibri" panose="020F0502020204030204" pitchFamily="34" charset="0"/>
                <a:ea typeface="Calibri" panose="020F0502020204030204" pitchFamily="34" charset="0"/>
                <a:cs typeface="Arial MT"/>
              </a:rPr>
              <a:t> </a:t>
            </a:r>
            <a:r>
              <a:rPr lang="en-GB" sz="2000" b="1" dirty="0" err="1">
                <a:effectLst/>
                <a:latin typeface="Calibri" panose="020F0502020204030204" pitchFamily="34" charset="0"/>
                <a:ea typeface="Calibri" panose="020F0502020204030204" pitchFamily="34" charset="0"/>
                <a:cs typeface="Arial MT"/>
              </a:rPr>
              <a:t>mecánicos</a:t>
            </a:r>
            <a:endParaRPr lang="en-US" sz="2000" dirty="0">
              <a:effectLst/>
              <a:latin typeface="Arial MT"/>
              <a:ea typeface="Calibri" panose="020F0502020204030204" pitchFamily="34" charset="0"/>
              <a:cs typeface="Arial MT"/>
            </a:endParaRPr>
          </a:p>
          <a:p>
            <a:pPr marL="342900" marR="0" lvl="0" indent="-342900">
              <a:spcBef>
                <a:spcPts val="0"/>
              </a:spcBef>
              <a:spcAft>
                <a:spcPts val="0"/>
              </a:spcAft>
              <a:buFont typeface="Calibri" panose="020F0502020204030204" pitchFamily="34" charset="0"/>
              <a:buChar char="-"/>
            </a:pPr>
            <a:r>
              <a:rPr lang="en-GB" sz="2000" dirty="0" err="1">
                <a:effectLst/>
                <a:latin typeface="Calibri" panose="020F0502020204030204" pitchFamily="34" charset="0"/>
                <a:ea typeface="Calibri" panose="020F0502020204030204" pitchFamily="34" charset="0"/>
                <a:cs typeface="Arial MT"/>
              </a:rPr>
              <a:t>Teleautomatización</a:t>
            </a:r>
            <a:endParaRPr lang="en-US" sz="2000" dirty="0">
              <a:effectLst/>
              <a:latin typeface="Arial MT"/>
              <a:ea typeface="Calibri" panose="020F0502020204030204" pitchFamily="34" charset="0"/>
              <a:cs typeface="Arial MT"/>
            </a:endParaRPr>
          </a:p>
          <a:p>
            <a:pPr marL="342900" marR="0" lvl="0" indent="-342900">
              <a:spcBef>
                <a:spcPts val="0"/>
              </a:spcBef>
              <a:spcAft>
                <a:spcPts val="0"/>
              </a:spcAft>
              <a:buFont typeface="Calibri" panose="020F0502020204030204" pitchFamily="34" charset="0"/>
              <a:buChar char="-"/>
            </a:pPr>
            <a:r>
              <a:rPr lang="en-GB" sz="2000" dirty="0" err="1">
                <a:effectLst/>
                <a:latin typeface="Calibri" panose="020F0502020204030204" pitchFamily="34" charset="0"/>
                <a:ea typeface="Calibri" panose="020F0502020204030204" pitchFamily="34" charset="0"/>
                <a:cs typeface="Arial MT"/>
              </a:rPr>
              <a:t>Giroscopios</a:t>
            </a:r>
            <a:r>
              <a:rPr lang="en-GB" sz="2000" dirty="0">
                <a:effectLst/>
                <a:latin typeface="Calibri" panose="020F0502020204030204" pitchFamily="34" charset="0"/>
                <a:ea typeface="Calibri" panose="020F0502020204030204" pitchFamily="34" charset="0"/>
                <a:cs typeface="Arial MT"/>
              </a:rPr>
              <a:t> </a:t>
            </a:r>
            <a:r>
              <a:rPr lang="en-GB" sz="2000" dirty="0" err="1">
                <a:effectLst/>
                <a:latin typeface="Calibri" panose="020F0502020204030204" pitchFamily="34" charset="0"/>
                <a:ea typeface="Calibri" panose="020F0502020204030204" pitchFamily="34" charset="0"/>
                <a:cs typeface="Arial MT"/>
              </a:rPr>
              <a:t>mecánicos</a:t>
            </a:r>
            <a:endParaRPr lang="en-GB" sz="2000" dirty="0">
              <a:effectLst/>
              <a:latin typeface="Calibri" panose="020F0502020204030204" pitchFamily="34" charset="0"/>
              <a:ea typeface="Calibri" panose="020F0502020204030204" pitchFamily="34" charset="0"/>
              <a:cs typeface="Arial MT"/>
            </a:endParaRPr>
          </a:p>
          <a:p>
            <a:pPr marL="342900" marR="0" lvl="0" indent="-342900">
              <a:spcBef>
                <a:spcPts val="0"/>
              </a:spcBef>
              <a:spcAft>
                <a:spcPts val="0"/>
              </a:spcAft>
              <a:buFont typeface="Calibri" panose="020F0502020204030204" pitchFamily="34" charset="0"/>
              <a:buChar char="-"/>
            </a:pPr>
            <a:endParaRPr lang="en-GB" sz="2000" dirty="0">
              <a:latin typeface="Calibri" panose="020F0502020204030204" pitchFamily="34" charset="0"/>
              <a:ea typeface="Calibri" panose="020F0502020204030204" pitchFamily="34" charset="0"/>
              <a:cs typeface="Arial MT"/>
            </a:endParaRPr>
          </a:p>
          <a:p>
            <a:pPr marL="342900" marR="0" lvl="0" indent="-342900">
              <a:spcBef>
                <a:spcPts val="0"/>
              </a:spcBef>
              <a:spcAft>
                <a:spcPts val="0"/>
              </a:spcAft>
              <a:buFont typeface="Wingdings" panose="05000000000000000000" pitchFamily="2" charset="2"/>
              <a:buChar char=""/>
            </a:pPr>
            <a:r>
              <a:rPr lang="es-ES" sz="2000" b="1" dirty="0">
                <a:effectLst/>
                <a:latin typeface="Calibri" panose="020F0502020204030204" pitchFamily="34" charset="0"/>
                <a:ea typeface="Calibri" panose="020F0502020204030204" pitchFamily="34" charset="0"/>
                <a:cs typeface="Calibri" panose="020F0502020204030204" pitchFamily="34" charset="0"/>
              </a:rPr>
              <a:t>¿Qué se entiende por nivel de autonomía? Nombra los tipos de métodos de control utilizados en los UAV.</a:t>
            </a:r>
            <a:endParaRPr lang="en-US" sz="2000" dirty="0">
              <a:effectLst/>
              <a:latin typeface="Arial MT"/>
              <a:ea typeface="Calibri" panose="020F0502020204030204" pitchFamily="34" charset="0"/>
              <a:cs typeface="Calibri" panose="020F0502020204030204" pitchFamily="34" charset="0"/>
            </a:endParaRPr>
          </a:p>
          <a:p>
            <a:pPr marL="342900" marR="0" lvl="0" indent="-342900">
              <a:spcBef>
                <a:spcPts val="0"/>
              </a:spcBef>
              <a:spcAft>
                <a:spcPts val="0"/>
              </a:spcAft>
              <a:buFont typeface="Calibri" panose="020F0502020204030204" pitchFamily="34" charset="0"/>
              <a:buChar char="-"/>
            </a:pPr>
            <a:r>
              <a:rPr lang="es-ES" sz="2000" b="1" dirty="0">
                <a:effectLst/>
                <a:latin typeface="Calibri" panose="020F0502020204030204" pitchFamily="34" charset="0"/>
                <a:ea typeface="Calibri" panose="020F0502020204030204" pitchFamily="34" charset="0"/>
                <a:cs typeface="Arial MT"/>
              </a:rPr>
              <a:t>Los niveles van de 0 (sin autonomía) a 5 (autonomía total). Existen tres tipos de control utilizados en los UAV: manual, estabilizado y automatizado.</a:t>
            </a:r>
            <a:endParaRPr lang="en-US" sz="2000" dirty="0">
              <a:effectLst/>
              <a:latin typeface="Arial MT"/>
              <a:ea typeface="Calibri" panose="020F0502020204030204" pitchFamily="34" charset="0"/>
              <a:cs typeface="Arial MT"/>
            </a:endParaRPr>
          </a:p>
          <a:p>
            <a:pPr marL="342900" marR="0" lvl="0" indent="-342900">
              <a:spcBef>
                <a:spcPts val="0"/>
              </a:spcBef>
              <a:spcAft>
                <a:spcPts val="0"/>
              </a:spcAft>
              <a:buFont typeface="Calibri" panose="020F0502020204030204" pitchFamily="34" charset="0"/>
              <a:buChar char="-"/>
            </a:pPr>
            <a:r>
              <a:rPr lang="es-ES" sz="2000" dirty="0">
                <a:effectLst/>
                <a:latin typeface="Calibri" panose="020F0502020204030204" pitchFamily="34" charset="0"/>
                <a:ea typeface="Calibri" panose="020F0502020204030204" pitchFamily="34" charset="0"/>
                <a:cs typeface="Arial MT"/>
              </a:rPr>
              <a:t>Los niveles van de 0 (sin autonomía) a 4 (autonomía total). Existen tres tipos de control utilizados en los UAV: manual, estabilizado y automatizado.</a:t>
            </a:r>
            <a:endParaRPr lang="en-US" sz="2000" dirty="0">
              <a:effectLst/>
              <a:latin typeface="Arial MT"/>
              <a:ea typeface="Calibri" panose="020F0502020204030204" pitchFamily="34" charset="0"/>
              <a:cs typeface="Arial MT"/>
            </a:endParaRPr>
          </a:p>
          <a:p>
            <a:pPr marL="342900" marR="0" lvl="0" indent="-342900">
              <a:spcBef>
                <a:spcPts val="0"/>
              </a:spcBef>
              <a:spcAft>
                <a:spcPts val="0"/>
              </a:spcAft>
              <a:buFont typeface="Calibri" panose="020F0502020204030204" pitchFamily="34" charset="0"/>
              <a:buChar char="-"/>
            </a:pPr>
            <a:r>
              <a:rPr lang="es-ES" sz="2000" dirty="0">
                <a:effectLst/>
                <a:latin typeface="Calibri" panose="020F0502020204030204" pitchFamily="34" charset="0"/>
                <a:ea typeface="Calibri" panose="020F0502020204030204" pitchFamily="34" charset="0"/>
                <a:cs typeface="Arial MT"/>
              </a:rPr>
              <a:t>Los niveles van de 0 (sin autonomía) a 5 (autonomía total). Existen dos tipos de controles utilizados en los UAV: el control manual y el control automatizado.</a:t>
            </a:r>
            <a:endParaRPr lang="en-GB" sz="2000" dirty="0">
              <a:latin typeface="Calibri" panose="020F0502020204030204" pitchFamily="34" charset="0"/>
              <a:ea typeface="Calibri" panose="020F0502020204030204" pitchFamily="34" charset="0"/>
              <a:cs typeface="Arial MT"/>
            </a:endParaRPr>
          </a:p>
        </p:txBody>
      </p:sp>
      <p:pic>
        <p:nvPicPr>
          <p:cNvPr id="2" name="Imagen 19">
            <a:extLst>
              <a:ext uri="{FF2B5EF4-FFF2-40B4-BE49-F238E27FC236}">
                <a16:creationId xmlns:a16="http://schemas.microsoft.com/office/drawing/2014/main" id="{55B7AF64-E50E-C79B-BA5A-080D45DC7236}"/>
              </a:ext>
            </a:extLst>
          </p:cNvPr>
          <p:cNvPicPr>
            <a:picLocks noChangeAspect="1"/>
          </p:cNvPicPr>
          <p:nvPr/>
        </p:nvPicPr>
        <p:blipFill rotWithShape="1">
          <a:blip r:embed="rId2">
            <a:extLst>
              <a:ext uri="{28A0092B-C50C-407E-A947-70E740481C1C}">
                <a14:useLocalDpi xmlns:a14="http://schemas.microsoft.com/office/drawing/2010/main" val="0"/>
              </a:ext>
            </a:extLst>
          </a:blip>
          <a:srcRect l="1" t="13765" r="349"/>
          <a:stretch/>
        </p:blipFill>
        <p:spPr>
          <a:xfrm>
            <a:off x="12725400" y="3426170"/>
            <a:ext cx="5315547" cy="3434660"/>
          </a:xfrm>
          <a:prstGeom prst="rect">
            <a:avLst/>
          </a:prstGeom>
        </p:spPr>
      </p:pic>
    </p:spTree>
    <p:extLst>
      <p:ext uri="{BB962C8B-B14F-4D97-AF65-F5344CB8AC3E}">
        <p14:creationId xmlns:p14="http://schemas.microsoft.com/office/powerpoint/2010/main" val="2460777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3028CB6-28B6-2720-2D2B-8AB3FBDF7783}"/>
              </a:ext>
            </a:extLst>
          </p:cNvPr>
          <p:cNvSpPr txBox="1"/>
          <p:nvPr/>
        </p:nvSpPr>
        <p:spPr>
          <a:xfrm>
            <a:off x="1447800" y="495300"/>
            <a:ext cx="10439400" cy="830997"/>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Pon a prueba tus conocimientos</a:t>
            </a:r>
          </a:p>
        </p:txBody>
      </p:sp>
      <p:sp>
        <p:nvSpPr>
          <p:cNvPr id="8" name="TextBox 10">
            <a:extLst>
              <a:ext uri="{FF2B5EF4-FFF2-40B4-BE49-F238E27FC236}">
                <a16:creationId xmlns:a16="http://schemas.microsoft.com/office/drawing/2014/main" id="{7B6EE240-5712-E873-1DFF-5AEBE8DCA64C}"/>
              </a:ext>
            </a:extLst>
          </p:cNvPr>
          <p:cNvSpPr txBox="1"/>
          <p:nvPr/>
        </p:nvSpPr>
        <p:spPr>
          <a:xfrm>
            <a:off x="990600" y="1872854"/>
            <a:ext cx="11734800" cy="8648521"/>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342900" marR="0" lvl="0" indent="-342900">
              <a:spcBef>
                <a:spcPts val="0"/>
              </a:spcBef>
              <a:spcAft>
                <a:spcPts val="0"/>
              </a:spcAft>
              <a:buFont typeface="Calibri" panose="020F0502020204030204" pitchFamily="34" charset="0"/>
              <a:buChar char="-"/>
            </a:pPr>
            <a:endParaRPr lang="en-GB" sz="2000" dirty="0">
              <a:latin typeface="Calibri" panose="020F0502020204030204" pitchFamily="34" charset="0"/>
              <a:ea typeface="Calibri" panose="020F0502020204030204" pitchFamily="34" charset="0"/>
              <a:cs typeface="Arial MT"/>
            </a:endParaRPr>
          </a:p>
          <a:p>
            <a:pPr marL="342900" marR="0" lvl="0" indent="-342900">
              <a:spcBef>
                <a:spcPts val="0"/>
              </a:spcBef>
              <a:spcAft>
                <a:spcPts val="0"/>
              </a:spcAft>
              <a:buFont typeface="Wingdings" panose="05000000000000000000" pitchFamily="2" charset="2"/>
              <a:buChar char=""/>
            </a:pPr>
            <a:r>
              <a:rPr lang="es-ES" sz="2000" b="1" dirty="0">
                <a:effectLst/>
                <a:latin typeface="Calibri" panose="020F0502020204030204" pitchFamily="34" charset="0"/>
                <a:ea typeface="Calibri" panose="020F0502020204030204" pitchFamily="34" charset="0"/>
                <a:cs typeface="Calibri" panose="020F0502020204030204" pitchFamily="34" charset="0"/>
              </a:rPr>
              <a:t>Existen varios tipos de cargas útiles utilizadas en los UAV. ¿Qué se entiende por detección activa y pasiva?</a:t>
            </a:r>
            <a:endParaRPr lang="en-US" sz="2000" dirty="0">
              <a:effectLst/>
              <a:latin typeface="Arial MT"/>
              <a:ea typeface="Calibri" panose="020F0502020204030204" pitchFamily="34" charset="0"/>
              <a:cs typeface="Calibri" panose="020F0502020204030204" pitchFamily="34" charset="0"/>
            </a:endParaRPr>
          </a:p>
          <a:p>
            <a:pPr marL="342900" marR="0" lvl="0" indent="-342900">
              <a:spcBef>
                <a:spcPts val="0"/>
              </a:spcBef>
              <a:spcAft>
                <a:spcPts val="0"/>
              </a:spcAft>
              <a:buFont typeface="Calibri" panose="020F0502020204030204" pitchFamily="34" charset="0"/>
              <a:buChar char="-"/>
            </a:pPr>
            <a:r>
              <a:rPr lang="es-ES" sz="2000" b="1" dirty="0">
                <a:effectLst/>
                <a:latin typeface="Calibri" panose="020F0502020204030204" pitchFamily="34" charset="0"/>
                <a:ea typeface="Calibri" panose="020F0502020204030204" pitchFamily="34" charset="0"/>
                <a:cs typeface="Arial MT"/>
              </a:rPr>
              <a:t>Los sensores activos emiten energía electromagnética hacia objetos externos para captar y analizar la energía reflejada. Los sensores pasivos, como las cámaras visuales, solo captan la energía emitida por fuentes externas.</a:t>
            </a:r>
            <a:r>
              <a:rPr lang="en-GB" sz="2000" b="1" dirty="0">
                <a:effectLst/>
                <a:latin typeface="Calibri" panose="020F0502020204030204" pitchFamily="34" charset="0"/>
                <a:ea typeface="Calibri" panose="020F0502020204030204" pitchFamily="34" charset="0"/>
                <a:cs typeface="Arial MT"/>
              </a:rPr>
              <a:t> </a:t>
            </a:r>
            <a:endParaRPr lang="en-US" sz="2000" dirty="0">
              <a:effectLst/>
              <a:latin typeface="Arial MT"/>
              <a:ea typeface="Calibri" panose="020F0502020204030204" pitchFamily="34" charset="0"/>
              <a:cs typeface="Arial MT"/>
            </a:endParaRPr>
          </a:p>
          <a:p>
            <a:pPr marL="342900" marR="0" lvl="0" indent="-342900">
              <a:spcBef>
                <a:spcPts val="0"/>
              </a:spcBef>
              <a:spcAft>
                <a:spcPts val="0"/>
              </a:spcAft>
              <a:buFont typeface="Calibri" panose="020F0502020204030204" pitchFamily="34" charset="0"/>
              <a:buChar char="-"/>
            </a:pPr>
            <a:r>
              <a:rPr lang="es-ES" sz="2000" dirty="0">
                <a:effectLst/>
                <a:latin typeface="Calibri" panose="020F0502020204030204" pitchFamily="34" charset="0"/>
                <a:ea typeface="Calibri" panose="020F0502020204030204" pitchFamily="34" charset="0"/>
                <a:cs typeface="Arial MT"/>
              </a:rPr>
              <a:t>Los sensores activos emiten energía electromagnética hacia objetos internos para captar y analizar la energía reflejada. Los sensores pasivos, como las cámaras visuales, solo captan la energía emitida por fuentes externas.</a:t>
            </a:r>
            <a:r>
              <a:rPr lang="en-GB" sz="2000" dirty="0">
                <a:effectLst/>
                <a:latin typeface="Calibri" panose="020F0502020204030204" pitchFamily="34" charset="0"/>
                <a:ea typeface="Calibri" panose="020F0502020204030204" pitchFamily="34" charset="0"/>
                <a:cs typeface="Arial MT"/>
              </a:rPr>
              <a:t> </a:t>
            </a:r>
            <a:endParaRPr lang="en-US" sz="2000" dirty="0">
              <a:effectLst/>
              <a:latin typeface="Arial MT"/>
              <a:ea typeface="Calibri" panose="020F0502020204030204" pitchFamily="34" charset="0"/>
              <a:cs typeface="Arial MT"/>
            </a:endParaRPr>
          </a:p>
          <a:p>
            <a:pPr marL="342900" marR="0" lvl="0" indent="-342900">
              <a:spcBef>
                <a:spcPts val="0"/>
              </a:spcBef>
              <a:spcAft>
                <a:spcPts val="0"/>
              </a:spcAft>
              <a:buFont typeface="Calibri" panose="020F0502020204030204" pitchFamily="34" charset="0"/>
              <a:buChar char="-"/>
            </a:pPr>
            <a:r>
              <a:rPr lang="es-ES" sz="2000" dirty="0">
                <a:effectLst/>
                <a:latin typeface="Calibri" panose="020F0502020204030204" pitchFamily="34" charset="0"/>
                <a:ea typeface="Calibri" panose="020F0502020204030204" pitchFamily="34" charset="0"/>
                <a:cs typeface="Arial MT"/>
              </a:rPr>
              <a:t>Los sensores activos emiten energía electromagnética hacia objetos externos para captar y analizar la energía reflejada. Los sensores pasivos, como las cámaras visuales, sólo captan la energía emitida por fuentes internas.</a:t>
            </a:r>
            <a:endParaRPr lang="en-GB" sz="2000" dirty="0">
              <a:effectLst/>
              <a:latin typeface="Calibri" panose="020F0502020204030204" pitchFamily="34" charset="0"/>
              <a:ea typeface="Calibri" panose="020F0502020204030204" pitchFamily="34" charset="0"/>
              <a:cs typeface="Arial MT"/>
            </a:endParaRPr>
          </a:p>
          <a:p>
            <a:pPr marL="342900" marR="0" lvl="0" indent="-342900">
              <a:spcBef>
                <a:spcPts val="0"/>
              </a:spcBef>
              <a:spcAft>
                <a:spcPts val="0"/>
              </a:spcAft>
              <a:buFont typeface="Calibri" panose="020F0502020204030204" pitchFamily="34" charset="0"/>
              <a:buChar char="-"/>
            </a:pPr>
            <a:endParaRPr lang="en-GB" sz="2000" dirty="0">
              <a:latin typeface="Calibri" panose="020F0502020204030204" pitchFamily="34" charset="0"/>
              <a:ea typeface="Calibri" panose="020F0502020204030204" pitchFamily="34" charset="0"/>
              <a:cs typeface="Arial MT"/>
            </a:endParaRPr>
          </a:p>
          <a:p>
            <a:pPr marL="342900" marR="0" lvl="0" indent="-342900">
              <a:spcBef>
                <a:spcPts val="0"/>
              </a:spcBef>
              <a:spcAft>
                <a:spcPts val="0"/>
              </a:spcAft>
              <a:buFont typeface="Wingdings" panose="05000000000000000000" pitchFamily="2" charset="2"/>
              <a:buChar char=""/>
            </a:pPr>
            <a:r>
              <a:rPr lang="es-ES" sz="2000" b="1" dirty="0">
                <a:effectLst/>
                <a:latin typeface="Calibri" panose="020F0502020204030204" pitchFamily="34" charset="0"/>
                <a:ea typeface="Calibri" panose="020F0502020204030204" pitchFamily="34" charset="0"/>
                <a:cs typeface="Calibri" panose="020F0502020204030204" pitchFamily="34" charset="0"/>
              </a:rPr>
              <a:t>Cuáles son las cinco aplicaciones comerciales de los UAS y sus ventajas sobre las soluciones existentes.</a:t>
            </a:r>
            <a:endParaRPr lang="en-US" sz="2000" dirty="0">
              <a:effectLst/>
              <a:latin typeface="Arial MT"/>
              <a:ea typeface="Calibri" panose="020F0502020204030204" pitchFamily="34" charset="0"/>
              <a:cs typeface="Calibri" panose="020F0502020204030204" pitchFamily="34" charset="0"/>
            </a:endParaRPr>
          </a:p>
          <a:p>
            <a:pPr marL="342900" marR="0" lvl="0" indent="-342900">
              <a:spcBef>
                <a:spcPts val="0"/>
              </a:spcBef>
              <a:spcAft>
                <a:spcPts val="0"/>
              </a:spcAft>
              <a:buFont typeface="Calibri" panose="020F0502020204030204" pitchFamily="34" charset="0"/>
              <a:buChar char="-"/>
            </a:pPr>
            <a:r>
              <a:rPr lang="es-ES" sz="2000" b="1" dirty="0">
                <a:effectLst/>
                <a:latin typeface="Calibri" panose="020F0502020204030204" pitchFamily="34" charset="0"/>
                <a:ea typeface="Calibri" panose="020F0502020204030204" pitchFamily="34" charset="0"/>
                <a:cs typeface="Arial MT"/>
              </a:rPr>
              <a:t>Inspección de edificios, inspección de aeronaves, inspección de oleoductos, gasoductos, líneas eléctricas y centrales eléctricas, inspección de infraestructuras públicas (puentes, presas, carreteras, etc.) y cartografía y topografía aéreas.</a:t>
            </a:r>
            <a:endParaRPr lang="en-US" sz="2000" dirty="0">
              <a:effectLst/>
              <a:latin typeface="Arial MT"/>
              <a:ea typeface="Calibri" panose="020F0502020204030204" pitchFamily="34" charset="0"/>
              <a:cs typeface="Arial MT"/>
            </a:endParaRPr>
          </a:p>
          <a:p>
            <a:pPr marL="342900" marR="0" lvl="0" indent="-342900">
              <a:spcBef>
                <a:spcPts val="0"/>
              </a:spcBef>
              <a:spcAft>
                <a:spcPts val="0"/>
              </a:spcAft>
              <a:buFont typeface="Calibri" panose="020F0502020204030204" pitchFamily="34" charset="0"/>
              <a:buChar char="-"/>
            </a:pPr>
            <a:r>
              <a:rPr lang="es-ES" sz="2000" dirty="0">
                <a:effectLst/>
                <a:latin typeface="Calibri" panose="020F0502020204030204" pitchFamily="34" charset="0"/>
                <a:ea typeface="Calibri" panose="020F0502020204030204" pitchFamily="34" charset="0"/>
                <a:cs typeface="Arial MT"/>
              </a:rPr>
              <a:t>Inspección de edificios, inspección de aeronaves, inspección de oleoductos, gasoductos, líneas eléctricas y centrales eléctricas, inspección de infraestructuras públicas (puentes, presas, carreteras, etc.) y cartografía topográfica y topografía.</a:t>
            </a:r>
            <a:endParaRPr lang="en-US" sz="2000" dirty="0">
              <a:effectLst/>
              <a:latin typeface="Arial MT"/>
              <a:ea typeface="Calibri" panose="020F0502020204030204" pitchFamily="34" charset="0"/>
              <a:cs typeface="Arial MT"/>
            </a:endParaRPr>
          </a:p>
          <a:p>
            <a:pPr marL="342900" marR="0" lvl="0" indent="-342900">
              <a:spcBef>
                <a:spcPts val="0"/>
              </a:spcBef>
              <a:spcAft>
                <a:spcPts val="0"/>
              </a:spcAft>
              <a:buFont typeface="Calibri" panose="020F0502020204030204" pitchFamily="34" charset="0"/>
              <a:buChar char="-"/>
            </a:pPr>
            <a:r>
              <a:rPr lang="es-ES" sz="2000" dirty="0">
                <a:effectLst/>
                <a:latin typeface="Calibri" panose="020F0502020204030204" pitchFamily="34" charset="0"/>
                <a:ea typeface="Calibri" panose="020F0502020204030204" pitchFamily="34" charset="0"/>
                <a:cs typeface="Arial MT"/>
              </a:rPr>
              <a:t>Inspección de aeronaves, inspección de petróleo/gas/líneas eléctricas/centrales eléctricas, inspección de infraestructuras públicas (puentes, presas, carreteras, etc.) y cartografía/estudios aéreos.</a:t>
            </a:r>
            <a:endParaRPr lang="en-US" sz="2000" dirty="0">
              <a:effectLst/>
              <a:latin typeface="Arial MT"/>
              <a:ea typeface="Calibri" panose="020F0502020204030204" pitchFamily="34" charset="0"/>
              <a:cs typeface="Arial MT"/>
            </a:endParaRPr>
          </a:p>
          <a:p>
            <a:pPr marR="0" lvl="0">
              <a:spcBef>
                <a:spcPts val="0"/>
              </a:spcBef>
              <a:spcAft>
                <a:spcPts val="0"/>
              </a:spcAft>
            </a:pPr>
            <a:endParaRPr lang="en-US" sz="2000" dirty="0">
              <a:effectLst/>
              <a:latin typeface="Arial MT"/>
              <a:ea typeface="Calibri" panose="020F0502020204030204" pitchFamily="34" charset="0"/>
              <a:cs typeface="Arial MT"/>
            </a:endParaRPr>
          </a:p>
          <a:p>
            <a:pPr marR="0" lvl="0">
              <a:spcBef>
                <a:spcPts val="0"/>
              </a:spcBef>
              <a:spcAft>
                <a:spcPts val="0"/>
              </a:spcAft>
            </a:pPr>
            <a:endParaRPr lang="en-US" sz="2000" dirty="0">
              <a:effectLst/>
              <a:latin typeface="Arial MT"/>
              <a:ea typeface="Calibri" panose="020F0502020204030204" pitchFamily="34" charset="0"/>
              <a:cs typeface="Arial MT"/>
            </a:endParaRPr>
          </a:p>
          <a:p>
            <a:pPr marR="0" lvl="0">
              <a:spcBef>
                <a:spcPts val="0"/>
              </a:spcBef>
              <a:spcAft>
                <a:spcPts val="0"/>
              </a:spcAft>
            </a:pPr>
            <a:endParaRPr lang="en-US" sz="2000" dirty="0">
              <a:effectLst/>
              <a:latin typeface="Arial MT"/>
              <a:ea typeface="Calibri" panose="020F0502020204030204" pitchFamily="34" charset="0"/>
              <a:cs typeface="Arial MT"/>
            </a:endParaRPr>
          </a:p>
          <a:p>
            <a:pPr marR="0" lvl="0">
              <a:spcBef>
                <a:spcPts val="0"/>
              </a:spcBef>
              <a:spcAft>
                <a:spcPts val="0"/>
              </a:spcAft>
            </a:pPr>
            <a:endParaRPr lang="en-US" sz="2000" dirty="0">
              <a:effectLst/>
              <a:latin typeface="Arial MT"/>
              <a:ea typeface="Calibri" panose="020F0502020204030204" pitchFamily="34" charset="0"/>
              <a:cs typeface="Arial MT"/>
            </a:endParaRPr>
          </a:p>
          <a:p>
            <a:pPr marL="342900" indent="-342900">
              <a:buFont typeface="Arial" panose="020B0604020202020204" pitchFamily="34" charset="0"/>
              <a:buChar char="•"/>
            </a:pPr>
            <a:endParaRPr lang="en-US" altLang="ko-KR" sz="2800" dirty="0">
              <a:latin typeface="Century Gothic" panose="020B0502020202020204" pitchFamily="34" charset="0"/>
              <a:cs typeface="Microsoft Sans Serif" panose="020B0604020202020204" pitchFamily="34" charset="0"/>
            </a:endParaRPr>
          </a:p>
          <a:p>
            <a:pPr marL="342900" indent="-342900">
              <a:buFont typeface="Arial" panose="020B0604020202020204" pitchFamily="34" charset="0"/>
              <a:buChar char="•"/>
            </a:pPr>
            <a:endParaRPr lang="ko-KR" altLang="en-US" sz="2800" dirty="0">
              <a:latin typeface="Century Gothic" panose="020B0502020202020204" pitchFamily="34" charset="0"/>
              <a:cs typeface="Microsoft Sans Serif" panose="020B0604020202020204" pitchFamily="34" charset="0"/>
            </a:endParaRPr>
          </a:p>
        </p:txBody>
      </p:sp>
      <p:pic>
        <p:nvPicPr>
          <p:cNvPr id="2" name="Imagen 19">
            <a:extLst>
              <a:ext uri="{FF2B5EF4-FFF2-40B4-BE49-F238E27FC236}">
                <a16:creationId xmlns:a16="http://schemas.microsoft.com/office/drawing/2014/main" id="{55B7AF64-E50E-C79B-BA5A-080D45DC7236}"/>
              </a:ext>
            </a:extLst>
          </p:cNvPr>
          <p:cNvPicPr>
            <a:picLocks noChangeAspect="1"/>
          </p:cNvPicPr>
          <p:nvPr/>
        </p:nvPicPr>
        <p:blipFill rotWithShape="1">
          <a:blip r:embed="rId2">
            <a:extLst>
              <a:ext uri="{28A0092B-C50C-407E-A947-70E740481C1C}">
                <a14:useLocalDpi xmlns:a14="http://schemas.microsoft.com/office/drawing/2010/main" val="0"/>
              </a:ext>
            </a:extLst>
          </a:blip>
          <a:srcRect l="1" t="13765" r="349"/>
          <a:stretch/>
        </p:blipFill>
        <p:spPr>
          <a:xfrm>
            <a:off x="12725400" y="3426170"/>
            <a:ext cx="5315547" cy="3434660"/>
          </a:xfrm>
          <a:prstGeom prst="rect">
            <a:avLst/>
          </a:prstGeom>
        </p:spPr>
      </p:pic>
    </p:spTree>
    <p:extLst>
      <p:ext uri="{BB962C8B-B14F-4D97-AF65-F5344CB8AC3E}">
        <p14:creationId xmlns:p14="http://schemas.microsoft.com/office/powerpoint/2010/main" val="4123885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3028CB6-28B6-2720-2D2B-8AB3FBDF7783}"/>
              </a:ext>
            </a:extLst>
          </p:cNvPr>
          <p:cNvSpPr txBox="1"/>
          <p:nvPr/>
        </p:nvSpPr>
        <p:spPr>
          <a:xfrm>
            <a:off x="1447800" y="495300"/>
            <a:ext cx="11125200" cy="830997"/>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Pon a prueba tus conocimientos</a:t>
            </a:r>
          </a:p>
        </p:txBody>
      </p:sp>
      <p:sp>
        <p:nvSpPr>
          <p:cNvPr id="8" name="TextBox 10">
            <a:extLst>
              <a:ext uri="{FF2B5EF4-FFF2-40B4-BE49-F238E27FC236}">
                <a16:creationId xmlns:a16="http://schemas.microsoft.com/office/drawing/2014/main" id="{7B6EE240-5712-E873-1DFF-5AEBE8DCA64C}"/>
              </a:ext>
            </a:extLst>
          </p:cNvPr>
          <p:cNvSpPr txBox="1"/>
          <p:nvPr/>
        </p:nvSpPr>
        <p:spPr>
          <a:xfrm>
            <a:off x="838199" y="4838700"/>
            <a:ext cx="16306801" cy="3785652"/>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342900" marR="0" lvl="0" indent="-342900" algn="just">
              <a:spcBef>
                <a:spcPts val="0"/>
              </a:spcBef>
              <a:spcAft>
                <a:spcPts val="0"/>
              </a:spcAft>
              <a:buFont typeface="Calibri" panose="020F0502020204030204" pitchFamily="34" charset="0"/>
              <a:buChar char="-"/>
            </a:pPr>
            <a:endParaRPr lang="en-GB" sz="2000" dirty="0">
              <a:latin typeface="Calibri" panose="020F0502020204030204" pitchFamily="34" charset="0"/>
              <a:ea typeface="Calibri" panose="020F0502020204030204" pitchFamily="34" charset="0"/>
              <a:cs typeface="Arial MT"/>
            </a:endParaRPr>
          </a:p>
          <a:p>
            <a:pPr marL="342900" marR="0" lvl="0" indent="-342900" algn="just">
              <a:spcBef>
                <a:spcPts val="0"/>
              </a:spcBef>
              <a:spcAft>
                <a:spcPts val="0"/>
              </a:spcAft>
              <a:buFont typeface="Wingdings" panose="05000000000000000000" pitchFamily="2" charset="2"/>
              <a:buChar char=""/>
            </a:pPr>
            <a:r>
              <a:rPr lang="es-ES" sz="2000" b="1" dirty="0">
                <a:effectLst/>
                <a:latin typeface="Calibri" panose="020F0502020204030204" pitchFamily="34" charset="0"/>
                <a:ea typeface="Calibri" panose="020F0502020204030204" pitchFamily="34" charset="0"/>
                <a:cs typeface="Calibri" panose="020F0502020204030204" pitchFamily="34" charset="0"/>
              </a:rPr>
              <a:t>¿Cómo pueden los actores/pilotos/tripulación mejorar la SA?</a:t>
            </a:r>
            <a:endParaRPr lang="en-US" sz="2000" dirty="0">
              <a:effectLst/>
              <a:latin typeface="Arial MT"/>
              <a:ea typeface="Calibri" panose="020F0502020204030204" pitchFamily="34" charset="0"/>
              <a:cs typeface="Calibri" panose="020F0502020204030204" pitchFamily="34" charset="0"/>
            </a:endParaRPr>
          </a:p>
          <a:p>
            <a:pPr marL="342900" marR="0" lvl="0" indent="-342900" algn="just">
              <a:spcBef>
                <a:spcPts val="0"/>
              </a:spcBef>
              <a:spcAft>
                <a:spcPts val="0"/>
              </a:spcAft>
              <a:buFont typeface="Calibri" panose="020F0502020204030204" pitchFamily="34" charset="0"/>
              <a:buChar char="-"/>
            </a:pPr>
            <a:r>
              <a:rPr lang="en-GB" sz="2000" b="1" dirty="0">
                <a:effectLst/>
                <a:latin typeface="Calibri" panose="020F0502020204030204" pitchFamily="34" charset="0"/>
                <a:ea typeface="Calibri" panose="020F0502020204030204" pitchFamily="34" charset="0"/>
                <a:cs typeface="Arial MT"/>
              </a:rPr>
              <a:t> </a:t>
            </a:r>
            <a:r>
              <a:rPr lang="es-ES" sz="2000" b="1" dirty="0">
                <a:effectLst/>
                <a:latin typeface="Calibri" panose="020F0502020204030204" pitchFamily="34" charset="0"/>
                <a:ea typeface="Calibri" panose="020F0502020204030204" pitchFamily="34" charset="0"/>
                <a:cs typeface="Arial MT"/>
              </a:rPr>
              <a:t>La seguridad aérea puede mejorarse incorporando al funcionamiento de los UAS los siguientes elementos: Vigilancia: gestionar el tipo de atención adecuado; Diagnóstico: identificar la causa raíz de la situación; Análisis de riesgos: comprender el impacto de la situación; Acción: tomar las medidas adecuadas para mitigar el riesgo.</a:t>
            </a:r>
            <a:endParaRPr lang="en-US" sz="2000" dirty="0">
              <a:effectLst/>
              <a:latin typeface="Arial MT"/>
              <a:ea typeface="Calibri" panose="020F0502020204030204" pitchFamily="34" charset="0"/>
              <a:cs typeface="Arial MT"/>
            </a:endParaRPr>
          </a:p>
          <a:p>
            <a:pPr marL="342900" marR="0" lvl="0" indent="-342900" algn="just">
              <a:spcBef>
                <a:spcPts val="0"/>
              </a:spcBef>
              <a:spcAft>
                <a:spcPts val="0"/>
              </a:spcAft>
              <a:buFont typeface="Calibri" panose="020F0502020204030204" pitchFamily="34" charset="0"/>
              <a:buChar char="-"/>
            </a:pPr>
            <a:r>
              <a:rPr lang="es-ES" sz="2000" dirty="0">
                <a:effectLst/>
                <a:latin typeface="Calibri" panose="020F0502020204030204" pitchFamily="34" charset="0"/>
                <a:ea typeface="Calibri" panose="020F0502020204030204" pitchFamily="34" charset="0"/>
                <a:cs typeface="Arial MT"/>
              </a:rPr>
              <a:t>La seguridad aérea puede mejorarse incorporando al funcionamiento de los UAS los siguientes elementos: Vigilancia y acción</a:t>
            </a:r>
            <a:r>
              <a:rPr lang="en-GB" sz="2000" dirty="0">
                <a:effectLst/>
                <a:latin typeface="Calibri" panose="020F0502020204030204" pitchFamily="34" charset="0"/>
                <a:ea typeface="Calibri" panose="020F0502020204030204" pitchFamily="34" charset="0"/>
                <a:cs typeface="Arial MT"/>
              </a:rPr>
              <a:t> </a:t>
            </a:r>
            <a:endParaRPr lang="en-US" sz="2000" dirty="0">
              <a:effectLst/>
              <a:latin typeface="Arial MT"/>
              <a:ea typeface="Calibri" panose="020F0502020204030204" pitchFamily="34" charset="0"/>
              <a:cs typeface="Arial MT"/>
            </a:endParaRPr>
          </a:p>
          <a:p>
            <a:pPr marL="342900" marR="0" lvl="0" indent="-342900" algn="just">
              <a:spcBef>
                <a:spcPts val="0"/>
              </a:spcBef>
              <a:spcAft>
                <a:spcPts val="0"/>
              </a:spcAft>
              <a:buFont typeface="Calibri" panose="020F0502020204030204" pitchFamily="34" charset="0"/>
              <a:buChar char="-"/>
            </a:pPr>
            <a:r>
              <a:rPr lang="es-ES" sz="2000" dirty="0">
                <a:effectLst/>
                <a:latin typeface="Calibri" panose="020F0502020204030204" pitchFamily="34" charset="0"/>
                <a:ea typeface="Calibri" panose="020F0502020204030204" pitchFamily="34" charset="0"/>
                <a:cs typeface="Arial MT"/>
              </a:rPr>
              <a:t>La seguridad aérea puede mejorarse incorporando al funcionamiento de los UAS los siguientes elementos: Diagnóstico - identificar la causa raíz de la situación; Análisis de riesgos - comprender el impacto de la situación; Acción - tomar las medidas adecuadas para mitigar el riesgo.</a:t>
            </a:r>
            <a:endParaRPr lang="en-US" sz="2000" dirty="0">
              <a:effectLst/>
              <a:latin typeface="Arial MT"/>
              <a:ea typeface="Calibri" panose="020F0502020204030204" pitchFamily="34" charset="0"/>
              <a:cs typeface="Arial MT"/>
            </a:endParaRPr>
          </a:p>
          <a:p>
            <a:pPr marL="342900" marR="0" lvl="0" indent="-342900" algn="just">
              <a:spcBef>
                <a:spcPts val="0"/>
              </a:spcBef>
              <a:spcAft>
                <a:spcPts val="0"/>
              </a:spcAft>
              <a:buFont typeface="Calibri" panose="020F0502020204030204" pitchFamily="34" charset="0"/>
              <a:buChar char="-"/>
            </a:pPr>
            <a:r>
              <a:rPr lang="es-ES" sz="2000" dirty="0">
                <a:effectLst/>
                <a:latin typeface="Calibri" panose="020F0502020204030204" pitchFamily="34" charset="0"/>
                <a:ea typeface="Calibri" panose="020F0502020204030204" pitchFamily="34" charset="0"/>
                <a:cs typeface="Arial MT"/>
              </a:rPr>
              <a:t>La seguridad aérea puede mejorarse incorporando al funcionamiento de los UAS los siguientes elementos: Vigilancia: gestionar el tipo de atención adecuado; Diagnóstico: identificar la causa raíz de la situación; Análisis de riesgos: comprender el impacto de la situación; Acción: tomar las medidas adecuadas para mitigar el riesgo.</a:t>
            </a:r>
            <a:endParaRPr lang="en-US" sz="2000" dirty="0">
              <a:effectLst/>
              <a:latin typeface="Arial MT"/>
              <a:ea typeface="Calibri" panose="020F0502020204030204" pitchFamily="34" charset="0"/>
              <a:cs typeface="Arial MT"/>
            </a:endParaRPr>
          </a:p>
          <a:p>
            <a:pPr marR="0" lvl="0">
              <a:spcBef>
                <a:spcPts val="0"/>
              </a:spcBef>
              <a:spcAft>
                <a:spcPts val="0"/>
              </a:spcAft>
            </a:pPr>
            <a:endParaRPr lang="en-US" sz="2000" dirty="0">
              <a:effectLst/>
              <a:latin typeface="Arial MT"/>
              <a:ea typeface="Calibri" panose="020F0502020204030204" pitchFamily="34" charset="0"/>
              <a:cs typeface="Arial MT"/>
            </a:endParaRPr>
          </a:p>
        </p:txBody>
      </p:sp>
      <p:pic>
        <p:nvPicPr>
          <p:cNvPr id="2" name="Imagen 19">
            <a:extLst>
              <a:ext uri="{FF2B5EF4-FFF2-40B4-BE49-F238E27FC236}">
                <a16:creationId xmlns:a16="http://schemas.microsoft.com/office/drawing/2014/main" id="{55B7AF64-E50E-C79B-BA5A-080D45DC7236}"/>
              </a:ext>
            </a:extLst>
          </p:cNvPr>
          <p:cNvPicPr>
            <a:picLocks noChangeAspect="1"/>
          </p:cNvPicPr>
          <p:nvPr/>
        </p:nvPicPr>
        <p:blipFill rotWithShape="1">
          <a:blip r:embed="rId2">
            <a:extLst>
              <a:ext uri="{28A0092B-C50C-407E-A947-70E740481C1C}">
                <a14:useLocalDpi xmlns:a14="http://schemas.microsoft.com/office/drawing/2010/main" val="0"/>
              </a:ext>
            </a:extLst>
          </a:blip>
          <a:srcRect l="1" t="13765" r="349"/>
          <a:stretch/>
        </p:blipFill>
        <p:spPr>
          <a:xfrm>
            <a:off x="12563061" y="495300"/>
            <a:ext cx="5315547" cy="3434660"/>
          </a:xfrm>
          <a:prstGeom prst="rect">
            <a:avLst/>
          </a:prstGeom>
        </p:spPr>
      </p:pic>
      <p:sp>
        <p:nvSpPr>
          <p:cNvPr id="6" name="CuadroTexto 5">
            <a:extLst>
              <a:ext uri="{FF2B5EF4-FFF2-40B4-BE49-F238E27FC236}">
                <a16:creationId xmlns:a16="http://schemas.microsoft.com/office/drawing/2014/main" id="{6B581AE8-6263-4723-8669-74A4B842F121}"/>
              </a:ext>
            </a:extLst>
          </p:cNvPr>
          <p:cNvSpPr txBox="1"/>
          <p:nvPr/>
        </p:nvSpPr>
        <p:spPr>
          <a:xfrm>
            <a:off x="990600" y="2028736"/>
            <a:ext cx="10972799" cy="2246769"/>
          </a:xfrm>
          <a:prstGeom prst="rect">
            <a:avLst/>
          </a:prstGeom>
          <a:noFill/>
        </p:spPr>
        <p:txBody>
          <a:bodyPr wrap="square">
            <a:spAutoFit/>
          </a:bodyPr>
          <a:lstStyle/>
          <a:p>
            <a:pPr marL="342900" marR="0" lvl="0" indent="-342900">
              <a:spcBef>
                <a:spcPts val="0"/>
              </a:spcBef>
              <a:spcAft>
                <a:spcPts val="0"/>
              </a:spcAft>
              <a:buFont typeface="Wingdings" panose="05000000000000000000" pitchFamily="2" charset="2"/>
              <a:buChar char=""/>
            </a:pPr>
            <a:r>
              <a:rPr lang="es-ES" sz="2000" b="1" dirty="0">
                <a:effectLst/>
                <a:latin typeface="+mj-lt"/>
                <a:ea typeface="Calibri" panose="020F0502020204030204" pitchFamily="34" charset="0"/>
                <a:cs typeface="Calibri" panose="020F0502020204030204" pitchFamily="34" charset="0"/>
              </a:rPr>
              <a:t>¿Qué significa el modelo suizo del error humano?</a:t>
            </a:r>
            <a:endParaRPr lang="en-US" sz="2000" dirty="0">
              <a:effectLst/>
              <a:latin typeface="+mj-lt"/>
              <a:ea typeface="Calibri" panose="020F0502020204030204" pitchFamily="34" charset="0"/>
              <a:cs typeface="Calibri" panose="020F0502020204030204" pitchFamily="34" charset="0"/>
            </a:endParaRPr>
          </a:p>
          <a:p>
            <a:pPr marL="342900" marR="0" lvl="0" indent="-342900">
              <a:spcBef>
                <a:spcPts val="0"/>
              </a:spcBef>
              <a:spcAft>
                <a:spcPts val="0"/>
              </a:spcAft>
              <a:buFont typeface="Calibri" panose="020F0502020204030204" pitchFamily="34" charset="0"/>
              <a:buChar char="-"/>
            </a:pPr>
            <a:r>
              <a:rPr lang="es-ES" sz="2000" b="1" dirty="0">
                <a:effectLst/>
                <a:latin typeface="+mj-lt"/>
                <a:ea typeface="Calibri" panose="020F0502020204030204" pitchFamily="34" charset="0"/>
                <a:cs typeface="Arial MT"/>
              </a:rPr>
              <a:t>En el ámbito de los factores humanos, el modelo del queso suizo se utiliza a menudo para describir cómo los errores se cuelan entre las protecciones de los distintos niveles de supervisión y se combinan con determinadas condiciones previas que acaban provocando accidentes.</a:t>
            </a:r>
            <a:endParaRPr lang="en-US" sz="2000" dirty="0">
              <a:effectLst/>
              <a:latin typeface="+mj-lt"/>
              <a:ea typeface="Calibri" panose="020F0502020204030204" pitchFamily="34" charset="0"/>
              <a:cs typeface="Arial MT"/>
            </a:endParaRPr>
          </a:p>
          <a:p>
            <a:pPr marL="342900" marR="0" lvl="0" indent="-342900">
              <a:spcBef>
                <a:spcPts val="0"/>
              </a:spcBef>
              <a:spcAft>
                <a:spcPts val="0"/>
              </a:spcAft>
              <a:buFont typeface="Calibri" panose="020F0502020204030204" pitchFamily="34" charset="0"/>
              <a:buChar char="-"/>
            </a:pPr>
            <a:r>
              <a:rPr lang="es-ES" sz="2000" dirty="0">
                <a:effectLst/>
                <a:latin typeface="+mj-lt"/>
                <a:ea typeface="Calibri" panose="020F0502020204030204" pitchFamily="34" charset="0"/>
                <a:cs typeface="Arial MT"/>
              </a:rPr>
              <a:t>En los factores humanos, el modelo del queso suizo no es más que una cuestión de condiciones previas que acaban provocando accidentes.</a:t>
            </a:r>
            <a:endParaRPr lang="en-US" sz="2000" dirty="0">
              <a:effectLst/>
              <a:latin typeface="+mj-lt"/>
              <a:ea typeface="Calibri" panose="020F0502020204030204" pitchFamily="34" charset="0"/>
              <a:cs typeface="Arial MT"/>
            </a:endParaRPr>
          </a:p>
          <a:p>
            <a:pPr marL="342900" marR="0" lvl="0" indent="-342900">
              <a:spcBef>
                <a:spcPts val="0"/>
              </a:spcBef>
              <a:spcAft>
                <a:spcPts val="0"/>
              </a:spcAft>
              <a:buFont typeface="Calibri" panose="020F0502020204030204" pitchFamily="34" charset="0"/>
              <a:buChar char="-"/>
            </a:pPr>
            <a:r>
              <a:rPr lang="es-ES" sz="2000" dirty="0">
                <a:effectLst/>
                <a:latin typeface="+mj-lt"/>
                <a:ea typeface="Calibri" panose="020F0502020204030204" pitchFamily="34" charset="0"/>
                <a:cs typeface="Arial MT"/>
              </a:rPr>
              <a:t>El modelo suizo-queso no existe</a:t>
            </a:r>
            <a:endParaRPr lang="en-US" sz="2000" dirty="0">
              <a:effectLst/>
              <a:latin typeface="+mj-lt"/>
              <a:ea typeface="Calibri" panose="020F0502020204030204" pitchFamily="34" charset="0"/>
              <a:cs typeface="Arial MT"/>
            </a:endParaRPr>
          </a:p>
        </p:txBody>
      </p:sp>
    </p:spTree>
    <p:extLst>
      <p:ext uri="{BB962C8B-B14F-4D97-AF65-F5344CB8AC3E}">
        <p14:creationId xmlns:p14="http://schemas.microsoft.com/office/powerpoint/2010/main" val="1922444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804C2A2-A1FA-1808-ECAE-1A63FD7A6D23}"/>
              </a:ext>
            </a:extLst>
          </p:cNvPr>
          <p:cNvSpPr txBox="1"/>
          <p:nvPr/>
        </p:nvSpPr>
        <p:spPr>
          <a:xfrm>
            <a:off x="838200" y="338335"/>
            <a:ext cx="9462656" cy="830997"/>
          </a:xfrm>
          <a:prstGeom prst="rect">
            <a:avLst/>
          </a:prstGeom>
          <a:noFill/>
        </p:spPr>
        <p:txBody>
          <a:bodyPr wrap="square" rtlCol="0">
            <a:spAutoFit/>
          </a:bodyPr>
          <a:lstStyle/>
          <a:p>
            <a:r>
              <a:rPr lang="en-GB"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Índice</a:t>
            </a:r>
            <a:endParaRPr lang="en-GB"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grpSp>
        <p:nvGrpSpPr>
          <p:cNvPr id="5" name="Group 3">
            <a:extLst>
              <a:ext uri="{FF2B5EF4-FFF2-40B4-BE49-F238E27FC236}">
                <a16:creationId xmlns:a16="http://schemas.microsoft.com/office/drawing/2014/main" id="{D3361825-8B1B-08E5-DA1C-487C1C05F0E8}"/>
              </a:ext>
            </a:extLst>
          </p:cNvPr>
          <p:cNvGrpSpPr/>
          <p:nvPr/>
        </p:nvGrpSpPr>
        <p:grpSpPr>
          <a:xfrm>
            <a:off x="1752600" y="1278027"/>
            <a:ext cx="5124927" cy="1998885"/>
            <a:chOff x="6420992" y="1321255"/>
            <a:chExt cx="5124927" cy="1998885"/>
          </a:xfrm>
        </p:grpSpPr>
        <p:sp>
          <p:nvSpPr>
            <p:cNvPr id="6" name="TextBox 7">
              <a:extLst>
                <a:ext uri="{FF2B5EF4-FFF2-40B4-BE49-F238E27FC236}">
                  <a16:creationId xmlns:a16="http://schemas.microsoft.com/office/drawing/2014/main" id="{5CAEF54C-C895-D771-7062-4E4546BAFC59}"/>
                </a:ext>
              </a:extLst>
            </p:cNvPr>
            <p:cNvSpPr txBox="1"/>
            <p:nvPr/>
          </p:nvSpPr>
          <p:spPr>
            <a:xfrm>
              <a:off x="6420994" y="1750480"/>
              <a:ext cx="5124925" cy="1569660"/>
            </a:xfrm>
            <a:prstGeom prst="rect">
              <a:avLst/>
            </a:prstGeom>
            <a:noFill/>
          </p:spPr>
          <p:txBody>
            <a:bodyPr wrap="square" rtlCol="0">
              <a:spAutoFit/>
            </a:bodyPr>
            <a:lstStyle/>
            <a:p>
              <a:r>
                <a:rPr lang="es-E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El principio</a:t>
              </a:r>
            </a:p>
            <a:p>
              <a:r>
                <a:rPr lang="es-E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Necesidad de un control eficaz</a:t>
              </a:r>
            </a:p>
            <a:p>
              <a:r>
                <a:rPr lang="es-E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Radio y piloto automático</a:t>
              </a:r>
              <a:endPar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endPar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7" name="TextBox 8">
              <a:extLst>
                <a:ext uri="{FF2B5EF4-FFF2-40B4-BE49-F238E27FC236}">
                  <a16:creationId xmlns:a16="http://schemas.microsoft.com/office/drawing/2014/main" id="{C3FCEDDE-2061-C319-6B6A-16A18E214717}"/>
                </a:ext>
              </a:extLst>
            </p:cNvPr>
            <p:cNvSpPr txBox="1"/>
            <p:nvPr/>
          </p:nvSpPr>
          <p:spPr>
            <a:xfrm>
              <a:off x="6420992" y="1321255"/>
              <a:ext cx="5124925" cy="523220"/>
            </a:xfrm>
            <a:prstGeom prst="rect">
              <a:avLst/>
            </a:prstGeom>
            <a:noFill/>
          </p:spPr>
          <p:txBody>
            <a:bodyPr wrap="square" lIns="108000" rIns="108000" rtlCol="0">
              <a:spAutoFit/>
            </a:bodyPr>
            <a:lstStyle/>
            <a:p>
              <a:r>
                <a:rPr lang="en-US" altLang="ko-KR" sz="2800" b="1" dirty="0">
                  <a:latin typeface="Century Gothic" panose="020B0502020202020204" pitchFamily="34" charset="0"/>
                  <a:ea typeface="Microsoft Sans Serif" panose="020B0604020202020204" pitchFamily="34" charset="0"/>
                  <a:cs typeface="Microsoft Sans Serif" panose="020B0604020202020204" pitchFamily="34" charset="0"/>
                </a:rPr>
                <a:t>Unidad 1 - Historia</a:t>
              </a:r>
              <a:endParaRPr lang="ko-KR" altLang="en-US" sz="2800" b="1" dirty="0">
                <a:latin typeface="Century Gothic" panose="020B0502020202020204" pitchFamily="34" charset="0"/>
                <a:cs typeface="Microsoft Sans Serif" panose="020B0604020202020204" pitchFamily="34" charset="0"/>
              </a:endParaRPr>
            </a:p>
          </p:txBody>
        </p:sp>
      </p:grpSp>
      <p:grpSp>
        <p:nvGrpSpPr>
          <p:cNvPr id="8" name="Group 3">
            <a:extLst>
              <a:ext uri="{FF2B5EF4-FFF2-40B4-BE49-F238E27FC236}">
                <a16:creationId xmlns:a16="http://schemas.microsoft.com/office/drawing/2014/main" id="{C7E2AC99-4D31-4CA6-4F32-B108052440D9}"/>
              </a:ext>
            </a:extLst>
          </p:cNvPr>
          <p:cNvGrpSpPr/>
          <p:nvPr/>
        </p:nvGrpSpPr>
        <p:grpSpPr>
          <a:xfrm>
            <a:off x="1676402" y="3486720"/>
            <a:ext cx="8153398" cy="2353098"/>
            <a:chOff x="6420993" y="1336374"/>
            <a:chExt cx="8153398" cy="2353098"/>
          </a:xfrm>
        </p:grpSpPr>
        <p:sp>
          <p:nvSpPr>
            <p:cNvPr id="9" name="TextBox 7">
              <a:extLst>
                <a:ext uri="{FF2B5EF4-FFF2-40B4-BE49-F238E27FC236}">
                  <a16:creationId xmlns:a16="http://schemas.microsoft.com/office/drawing/2014/main" id="{5D5D6B3D-3614-181A-8C34-CCE1A3E84452}"/>
                </a:ext>
              </a:extLst>
            </p:cNvPr>
            <p:cNvSpPr txBox="1"/>
            <p:nvPr/>
          </p:nvSpPr>
          <p:spPr>
            <a:xfrm>
              <a:off x="6420994" y="1750480"/>
              <a:ext cx="5124925" cy="1938992"/>
            </a:xfrm>
            <a:prstGeom prst="rect">
              <a:avLst/>
            </a:prstGeom>
            <a:noFill/>
          </p:spPr>
          <p:txBody>
            <a:bodyPr wrap="square" rtlCol="0">
              <a:spAutoFit/>
            </a:bodyPr>
            <a:lstStyle/>
            <a:p>
              <a:r>
                <a:rPr lang="es-E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Definición de UAS</a:t>
              </a:r>
            </a:p>
            <a:p>
              <a:r>
                <a:rPr lang="es-E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Tecnología básica</a:t>
              </a:r>
            </a:p>
            <a:p>
              <a:r>
                <a:rPr lang="es-E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Cargas útiles</a:t>
              </a:r>
            </a:p>
            <a:p>
              <a:r>
                <a:rPr lang="es-E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Software UAS</a:t>
              </a:r>
            </a:p>
            <a:p>
              <a:r>
                <a:rPr lang="es-E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Aplicación comercial</a:t>
              </a:r>
              <a:endPar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10" name="TextBox 8">
              <a:extLst>
                <a:ext uri="{FF2B5EF4-FFF2-40B4-BE49-F238E27FC236}">
                  <a16:creationId xmlns:a16="http://schemas.microsoft.com/office/drawing/2014/main" id="{8AA6509C-A3E0-6E43-834B-752F6269495E}"/>
                </a:ext>
              </a:extLst>
            </p:cNvPr>
            <p:cNvSpPr txBox="1"/>
            <p:nvPr/>
          </p:nvSpPr>
          <p:spPr>
            <a:xfrm>
              <a:off x="6420993" y="1336374"/>
              <a:ext cx="8153398" cy="523220"/>
            </a:xfrm>
            <a:prstGeom prst="rect">
              <a:avLst/>
            </a:prstGeom>
            <a:noFill/>
          </p:spPr>
          <p:txBody>
            <a:bodyPr wrap="square" lIns="108000" rIns="108000" rtlCol="0">
              <a:spAutoFit/>
            </a:bodyPr>
            <a:lstStyle/>
            <a:p>
              <a:r>
                <a:rPr lang="es-ES" altLang="ko-KR" sz="2800" b="1" dirty="0">
                  <a:latin typeface="Century Gothic" panose="020B0502020202020204" pitchFamily="34" charset="0"/>
                  <a:ea typeface="Microsoft Sans Serif" panose="020B0604020202020204" pitchFamily="34" charset="0"/>
                  <a:cs typeface="Microsoft Sans Serif" panose="020B0604020202020204" pitchFamily="34" charset="0"/>
                </a:rPr>
                <a:t>Unidad 2 - UAS Introducción y aplicaciones</a:t>
              </a:r>
              <a:endParaRPr lang="ko-KR" altLang="en-US" sz="2800" b="1" dirty="0">
                <a:latin typeface="Century Gothic" panose="020B0502020202020204" pitchFamily="34" charset="0"/>
                <a:cs typeface="Microsoft Sans Serif" panose="020B0604020202020204" pitchFamily="34" charset="0"/>
              </a:endParaRPr>
            </a:p>
          </p:txBody>
        </p:sp>
      </p:grpSp>
      <p:grpSp>
        <p:nvGrpSpPr>
          <p:cNvPr id="11" name="Group 3">
            <a:extLst>
              <a:ext uri="{FF2B5EF4-FFF2-40B4-BE49-F238E27FC236}">
                <a16:creationId xmlns:a16="http://schemas.microsoft.com/office/drawing/2014/main" id="{F105584E-7C67-4E78-3577-6D70D2441EE0}"/>
              </a:ext>
            </a:extLst>
          </p:cNvPr>
          <p:cNvGrpSpPr/>
          <p:nvPr/>
        </p:nvGrpSpPr>
        <p:grpSpPr>
          <a:xfrm>
            <a:off x="1676402" y="6323181"/>
            <a:ext cx="5562598" cy="2017328"/>
            <a:chOff x="6420993" y="1302812"/>
            <a:chExt cx="5562598" cy="2017328"/>
          </a:xfrm>
        </p:grpSpPr>
        <p:sp>
          <p:nvSpPr>
            <p:cNvPr id="12" name="TextBox 7">
              <a:extLst>
                <a:ext uri="{FF2B5EF4-FFF2-40B4-BE49-F238E27FC236}">
                  <a16:creationId xmlns:a16="http://schemas.microsoft.com/office/drawing/2014/main" id="{AC55E695-0A0D-7F0E-AD01-A7E41CA308E1}"/>
                </a:ext>
              </a:extLst>
            </p:cNvPr>
            <p:cNvSpPr txBox="1"/>
            <p:nvPr/>
          </p:nvSpPr>
          <p:spPr>
            <a:xfrm>
              <a:off x="6420994" y="1750480"/>
              <a:ext cx="5124925" cy="1569660"/>
            </a:xfrm>
            <a:prstGeom prst="rect">
              <a:avLst/>
            </a:prstGeom>
            <a:noFill/>
          </p:spPr>
          <p:txBody>
            <a:bodyPr wrap="square" rtlCol="0">
              <a:spAutoFit/>
            </a:bodyPr>
            <a:lstStyle/>
            <a:p>
              <a:r>
                <a:rPr lang="es-E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Elementos básicos</a:t>
              </a:r>
            </a:p>
            <a:p>
              <a:r>
                <a:rPr lang="es-E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Tipos de plataformas</a:t>
              </a:r>
            </a:p>
            <a:p>
              <a:r>
                <a:rPr lang="es-E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Mando y control</a:t>
              </a:r>
            </a:p>
            <a:p>
              <a:r>
                <a:rPr lang="es-E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Lanzamiento y recuperación</a:t>
              </a:r>
              <a:endPar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13" name="TextBox 8">
              <a:extLst>
                <a:ext uri="{FF2B5EF4-FFF2-40B4-BE49-F238E27FC236}">
                  <a16:creationId xmlns:a16="http://schemas.microsoft.com/office/drawing/2014/main" id="{CE9B3B11-9146-352A-9F6A-D66CAA439541}"/>
                </a:ext>
              </a:extLst>
            </p:cNvPr>
            <p:cNvSpPr txBox="1"/>
            <p:nvPr/>
          </p:nvSpPr>
          <p:spPr>
            <a:xfrm>
              <a:off x="6420993" y="1302812"/>
              <a:ext cx="5562598" cy="523220"/>
            </a:xfrm>
            <a:prstGeom prst="rect">
              <a:avLst/>
            </a:prstGeom>
            <a:noFill/>
          </p:spPr>
          <p:txBody>
            <a:bodyPr wrap="square" lIns="108000" rIns="108000" rtlCol="0">
              <a:spAutoFit/>
            </a:bodyPr>
            <a:lstStyle/>
            <a:p>
              <a:r>
                <a:rPr lang="es-ES" altLang="ko-KR" sz="2800" b="1" dirty="0">
                  <a:latin typeface="Century Gothic" panose="020B0502020202020204" pitchFamily="34" charset="0"/>
                  <a:ea typeface="Microsoft Sans Serif" panose="020B0604020202020204" pitchFamily="34" charset="0"/>
                  <a:cs typeface="Microsoft Sans Serif" panose="020B0604020202020204" pitchFamily="34" charset="0"/>
                </a:rPr>
                <a:t>Unidad 3 - El "sistema" en UAS</a:t>
              </a:r>
              <a:endParaRPr lang="ko-KR" altLang="en-US" sz="2800" b="1" dirty="0">
                <a:latin typeface="Century Gothic" panose="020B0502020202020204" pitchFamily="34" charset="0"/>
                <a:cs typeface="Microsoft Sans Serif" panose="020B0604020202020204" pitchFamily="34" charset="0"/>
              </a:endParaRPr>
            </a:p>
          </p:txBody>
        </p:sp>
      </p:grpSp>
      <p:pic>
        <p:nvPicPr>
          <p:cNvPr id="14" name="Imagen 13">
            <a:extLst>
              <a:ext uri="{FF2B5EF4-FFF2-40B4-BE49-F238E27FC236}">
                <a16:creationId xmlns:a16="http://schemas.microsoft.com/office/drawing/2014/main" id="{DB9743E2-D353-D1BD-A755-08F6E82190A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000094" y="1371400"/>
            <a:ext cx="577776" cy="523220"/>
          </a:xfrm>
          <a:prstGeom prst="rect">
            <a:avLst/>
          </a:prstGeom>
        </p:spPr>
      </p:pic>
      <p:pic>
        <p:nvPicPr>
          <p:cNvPr id="15" name="Imagen 14">
            <a:extLst>
              <a:ext uri="{FF2B5EF4-FFF2-40B4-BE49-F238E27FC236}">
                <a16:creationId xmlns:a16="http://schemas.microsoft.com/office/drawing/2014/main" id="{DD5D2EFD-F789-58E4-D1D3-5BCD63746B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985280" y="3611454"/>
            <a:ext cx="577776" cy="523220"/>
          </a:xfrm>
          <a:prstGeom prst="rect">
            <a:avLst/>
          </a:prstGeom>
        </p:spPr>
      </p:pic>
      <p:pic>
        <p:nvPicPr>
          <p:cNvPr id="16" name="Imagen 15">
            <a:extLst>
              <a:ext uri="{FF2B5EF4-FFF2-40B4-BE49-F238E27FC236}">
                <a16:creationId xmlns:a16="http://schemas.microsoft.com/office/drawing/2014/main" id="{9F63B8EC-8B76-B562-00FA-D959F8F733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985280" y="6516238"/>
            <a:ext cx="577776" cy="523220"/>
          </a:xfrm>
          <a:prstGeom prst="rect">
            <a:avLst/>
          </a:prstGeom>
        </p:spPr>
      </p:pic>
      <p:pic>
        <p:nvPicPr>
          <p:cNvPr id="2" name="Imagen 19">
            <a:extLst>
              <a:ext uri="{FF2B5EF4-FFF2-40B4-BE49-F238E27FC236}">
                <a16:creationId xmlns:a16="http://schemas.microsoft.com/office/drawing/2014/main" id="{AB642643-D500-4CE5-79CD-0D9312923283}"/>
              </a:ext>
            </a:extLst>
          </p:cNvPr>
          <p:cNvPicPr>
            <a:picLocks noChangeAspect="1"/>
          </p:cNvPicPr>
          <p:nvPr/>
        </p:nvPicPr>
        <p:blipFill rotWithShape="1">
          <a:blip r:embed="rId3">
            <a:extLst>
              <a:ext uri="{28A0092B-C50C-407E-A947-70E740481C1C}">
                <a14:useLocalDpi xmlns:a14="http://schemas.microsoft.com/office/drawing/2010/main" val="0"/>
              </a:ext>
            </a:extLst>
          </a:blip>
          <a:srcRect l="1" t="13765" r="349"/>
          <a:stretch/>
        </p:blipFill>
        <p:spPr>
          <a:xfrm>
            <a:off x="11219851" y="1371400"/>
            <a:ext cx="5315547" cy="3434660"/>
          </a:xfrm>
          <a:prstGeom prst="rect">
            <a:avLst/>
          </a:prstGeom>
        </p:spPr>
      </p:pic>
      <p:pic>
        <p:nvPicPr>
          <p:cNvPr id="3" name="Imagen 5">
            <a:extLst>
              <a:ext uri="{FF2B5EF4-FFF2-40B4-BE49-F238E27FC236}">
                <a16:creationId xmlns:a16="http://schemas.microsoft.com/office/drawing/2014/main" id="{F07EC57B-3D04-1F70-2192-B487188D3C49}"/>
              </a:ext>
            </a:extLst>
          </p:cNvPr>
          <p:cNvPicPr>
            <a:picLocks noChangeAspect="1"/>
          </p:cNvPicPr>
          <p:nvPr/>
        </p:nvPicPr>
        <p:blipFill rotWithShape="1">
          <a:blip r:embed="rId4">
            <a:extLst>
              <a:ext uri="{28A0092B-C50C-407E-A947-70E740481C1C}">
                <a14:useLocalDpi xmlns:a14="http://schemas.microsoft.com/office/drawing/2010/main" val="0"/>
              </a:ext>
            </a:extLst>
          </a:blip>
          <a:srcRect b="8616"/>
          <a:stretch/>
        </p:blipFill>
        <p:spPr>
          <a:xfrm>
            <a:off x="11219851" y="5348227"/>
            <a:ext cx="5315547" cy="3434660"/>
          </a:xfrm>
          <a:prstGeom prst="rect">
            <a:avLst/>
          </a:prstGeom>
        </p:spPr>
      </p:pic>
    </p:spTree>
    <p:extLst>
      <p:ext uri="{BB962C8B-B14F-4D97-AF65-F5344CB8AC3E}">
        <p14:creationId xmlns:p14="http://schemas.microsoft.com/office/powerpoint/2010/main" val="207521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0"/>
            <a:ext cx="638175" cy="10286365"/>
          </a:xfrm>
          <a:custGeom>
            <a:avLst/>
            <a:gdLst/>
            <a:ahLst/>
            <a:cxnLst/>
            <a:rect l="l" t="t" r="r" b="b"/>
            <a:pathLst>
              <a:path w="638175" h="10286365">
                <a:moveTo>
                  <a:pt x="0" y="0"/>
                </a:moveTo>
                <a:lnTo>
                  <a:pt x="638175" y="0"/>
                </a:lnTo>
                <a:lnTo>
                  <a:pt x="638175" y="10286369"/>
                </a:lnTo>
                <a:lnTo>
                  <a:pt x="0" y="10286369"/>
                </a:lnTo>
                <a:lnTo>
                  <a:pt x="0" y="0"/>
                </a:lnTo>
                <a:close/>
              </a:path>
            </a:pathLst>
          </a:custGeom>
          <a:solidFill>
            <a:srgbClr val="74B138"/>
          </a:solidFill>
        </p:spPr>
        <p:txBody>
          <a:bodyPr wrap="square" lIns="0" tIns="0" rIns="0" bIns="0" rtlCol="0"/>
          <a:lstStyle/>
          <a:p>
            <a:endParaRPr/>
          </a:p>
        </p:txBody>
      </p:sp>
      <p:sp>
        <p:nvSpPr>
          <p:cNvPr id="3" name="object 3"/>
          <p:cNvSpPr/>
          <p:nvPr/>
        </p:nvSpPr>
        <p:spPr>
          <a:xfrm>
            <a:off x="771246" y="41306"/>
            <a:ext cx="85725" cy="10245725"/>
          </a:xfrm>
          <a:custGeom>
            <a:avLst/>
            <a:gdLst/>
            <a:ahLst/>
            <a:cxnLst/>
            <a:rect l="l" t="t" r="r" b="b"/>
            <a:pathLst>
              <a:path w="85725" h="10245725">
                <a:moveTo>
                  <a:pt x="85195" y="10245692"/>
                </a:moveTo>
                <a:lnTo>
                  <a:pt x="9127" y="10245692"/>
                </a:lnTo>
                <a:lnTo>
                  <a:pt x="0" y="67"/>
                </a:lnTo>
                <a:lnTo>
                  <a:pt x="76067" y="0"/>
                </a:lnTo>
                <a:lnTo>
                  <a:pt x="85195" y="10245692"/>
                </a:lnTo>
                <a:close/>
              </a:path>
            </a:pathLst>
          </a:custGeom>
          <a:solidFill>
            <a:srgbClr val="74B138"/>
          </a:solidFill>
        </p:spPr>
        <p:txBody>
          <a:bodyPr wrap="square" lIns="0" tIns="0" rIns="0" bIns="0" rtlCol="0"/>
          <a:lstStyle/>
          <a:p>
            <a:endParaRPr/>
          </a:p>
        </p:txBody>
      </p:sp>
      <p:sp>
        <p:nvSpPr>
          <p:cNvPr id="5" name="CuadroTexto 4">
            <a:extLst>
              <a:ext uri="{FF2B5EF4-FFF2-40B4-BE49-F238E27FC236}">
                <a16:creationId xmlns:a16="http://schemas.microsoft.com/office/drawing/2014/main" id="{F70FEDC1-F472-4558-867A-C3B677E86823}"/>
              </a:ext>
            </a:extLst>
          </p:cNvPr>
          <p:cNvSpPr txBox="1"/>
          <p:nvPr/>
        </p:nvSpPr>
        <p:spPr>
          <a:xfrm>
            <a:off x="5295900" y="3848100"/>
            <a:ext cx="7696200" cy="1862048"/>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AU" sz="11500" b="1" spc="-114"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¡Gracias</a:t>
            </a:r>
            <a:r>
              <a:rPr lang="en-AU" sz="11500" b="1" spc="-114" dirty="0">
                <a:solidFill>
                  <a:srgbClr val="75B239"/>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kumimoji="0" lang="en-AU" sz="11500" b="1" i="0" u="none" strike="noStrike" kern="1200" cap="none" spc="0" normalizeH="0" baseline="0" dirty="0">
              <a:ln>
                <a:noFill/>
              </a:ln>
              <a:solidFill>
                <a:srgbClr val="75B239"/>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agen 5">
            <a:extLst>
              <a:ext uri="{FF2B5EF4-FFF2-40B4-BE49-F238E27FC236}">
                <a16:creationId xmlns:a16="http://schemas.microsoft.com/office/drawing/2014/main" id="{EB8B90EC-E8ED-40F1-B252-7A5B8AB04DD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2801601" y="4229100"/>
            <a:ext cx="1371600" cy="1242087"/>
          </a:xfrm>
          <a:prstGeom prst="rect">
            <a:avLst/>
          </a:prstGeom>
        </p:spPr>
      </p:pic>
    </p:spTree>
    <p:extLst>
      <p:ext uri="{BB962C8B-B14F-4D97-AF65-F5344CB8AC3E}">
        <p14:creationId xmlns:p14="http://schemas.microsoft.com/office/powerpoint/2010/main" val="455352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A6F4B3F1-2B56-238B-B263-06AB2D5B0EC0}"/>
              </a:ext>
            </a:extLst>
          </p:cNvPr>
          <p:cNvGrpSpPr/>
          <p:nvPr/>
        </p:nvGrpSpPr>
        <p:grpSpPr>
          <a:xfrm>
            <a:off x="1771152" y="5640772"/>
            <a:ext cx="7296647" cy="2017328"/>
            <a:chOff x="6420993" y="1302812"/>
            <a:chExt cx="6471674" cy="2017328"/>
          </a:xfrm>
        </p:grpSpPr>
        <p:sp>
          <p:nvSpPr>
            <p:cNvPr id="18" name="TextBox 7">
              <a:extLst>
                <a:ext uri="{FF2B5EF4-FFF2-40B4-BE49-F238E27FC236}">
                  <a16:creationId xmlns:a16="http://schemas.microsoft.com/office/drawing/2014/main" id="{1683DD79-CFC3-8AD7-F04A-9D445C9B50A5}"/>
                </a:ext>
              </a:extLst>
            </p:cNvPr>
            <p:cNvSpPr txBox="1"/>
            <p:nvPr/>
          </p:nvSpPr>
          <p:spPr>
            <a:xfrm>
              <a:off x="6420994" y="1750480"/>
              <a:ext cx="6306046" cy="1569660"/>
            </a:xfrm>
            <a:prstGeom prst="rect">
              <a:avLst/>
            </a:prstGeom>
            <a:noFill/>
          </p:spPr>
          <p:txBody>
            <a:bodyPr wrap="square" rtlCol="0">
              <a:spAutoFit/>
            </a:bodyPr>
            <a:lstStyle/>
            <a:p>
              <a:r>
                <a:rPr lang="es-E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Percepción humana</a:t>
              </a:r>
            </a:p>
            <a:p>
              <a:r>
                <a:rPr lang="es-E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Error humano</a:t>
              </a:r>
            </a:p>
            <a:p>
              <a:r>
                <a:rPr lang="es-E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Conciencia de la situación (SA)</a:t>
              </a:r>
              <a:endPar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endPar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19" name="TextBox 8">
              <a:extLst>
                <a:ext uri="{FF2B5EF4-FFF2-40B4-BE49-F238E27FC236}">
                  <a16:creationId xmlns:a16="http://schemas.microsoft.com/office/drawing/2014/main" id="{46E31BF0-5A4C-04FC-6344-AC2A17C925F4}"/>
                </a:ext>
              </a:extLst>
            </p:cNvPr>
            <p:cNvSpPr txBox="1"/>
            <p:nvPr/>
          </p:nvSpPr>
          <p:spPr>
            <a:xfrm>
              <a:off x="6420993" y="1302812"/>
              <a:ext cx="6471674" cy="523220"/>
            </a:xfrm>
            <a:prstGeom prst="rect">
              <a:avLst/>
            </a:prstGeom>
            <a:noFill/>
          </p:spPr>
          <p:txBody>
            <a:bodyPr wrap="square" lIns="108000" rIns="108000" rtlCol="0">
              <a:spAutoFit/>
            </a:bodyPr>
            <a:lstStyle/>
            <a:p>
              <a:r>
                <a:rPr lang="es-ES" altLang="ko-KR" sz="2800" b="1" dirty="0">
                  <a:latin typeface="Century Gothic" panose="020B0502020202020204" pitchFamily="34" charset="0"/>
                  <a:ea typeface="Microsoft Sans Serif" panose="020B0604020202020204" pitchFamily="34" charset="0"/>
                  <a:cs typeface="Microsoft Sans Serif" panose="020B0604020202020204" pitchFamily="34" charset="0"/>
                </a:rPr>
                <a:t>Unidad 6 - Factores humanos en los UAS</a:t>
              </a:r>
              <a:endParaRPr lang="ko-KR" altLang="en-US" sz="2800" b="1" dirty="0">
                <a:latin typeface="Century Gothic" panose="020B0502020202020204" pitchFamily="34" charset="0"/>
                <a:cs typeface="Microsoft Sans Serif" panose="020B0604020202020204" pitchFamily="34" charset="0"/>
              </a:endParaRPr>
            </a:p>
          </p:txBody>
        </p:sp>
      </p:grpSp>
      <p:sp>
        <p:nvSpPr>
          <p:cNvPr id="4" name="CuadroTexto 3">
            <a:extLst>
              <a:ext uri="{FF2B5EF4-FFF2-40B4-BE49-F238E27FC236}">
                <a16:creationId xmlns:a16="http://schemas.microsoft.com/office/drawing/2014/main" id="{F804C2A2-A1FA-1808-ECAE-1A63FD7A6D23}"/>
              </a:ext>
            </a:extLst>
          </p:cNvPr>
          <p:cNvSpPr txBox="1"/>
          <p:nvPr/>
        </p:nvSpPr>
        <p:spPr>
          <a:xfrm>
            <a:off x="838200" y="338335"/>
            <a:ext cx="9462656" cy="830997"/>
          </a:xfrm>
          <a:prstGeom prst="rect">
            <a:avLst/>
          </a:prstGeom>
          <a:noFill/>
        </p:spPr>
        <p:txBody>
          <a:bodyPr wrap="square" rtlCol="0">
            <a:spAutoFit/>
          </a:bodyPr>
          <a:lstStyle/>
          <a:p>
            <a:r>
              <a:rPr lang="en-GB"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Index</a:t>
            </a:r>
          </a:p>
        </p:txBody>
      </p:sp>
      <p:grpSp>
        <p:nvGrpSpPr>
          <p:cNvPr id="5" name="Group 3">
            <a:extLst>
              <a:ext uri="{FF2B5EF4-FFF2-40B4-BE49-F238E27FC236}">
                <a16:creationId xmlns:a16="http://schemas.microsoft.com/office/drawing/2014/main" id="{D3361825-8B1B-08E5-DA1C-487C1C05F0E8}"/>
              </a:ext>
            </a:extLst>
          </p:cNvPr>
          <p:cNvGrpSpPr/>
          <p:nvPr/>
        </p:nvGrpSpPr>
        <p:grpSpPr>
          <a:xfrm>
            <a:off x="1752600" y="1278027"/>
            <a:ext cx="5124927" cy="2737549"/>
            <a:chOff x="6420992" y="1321255"/>
            <a:chExt cx="5124927" cy="2737549"/>
          </a:xfrm>
        </p:grpSpPr>
        <p:sp>
          <p:nvSpPr>
            <p:cNvPr id="6" name="TextBox 7">
              <a:extLst>
                <a:ext uri="{FF2B5EF4-FFF2-40B4-BE49-F238E27FC236}">
                  <a16:creationId xmlns:a16="http://schemas.microsoft.com/office/drawing/2014/main" id="{5CAEF54C-C895-D771-7062-4E4546BAFC59}"/>
                </a:ext>
              </a:extLst>
            </p:cNvPr>
            <p:cNvSpPr txBox="1"/>
            <p:nvPr/>
          </p:nvSpPr>
          <p:spPr>
            <a:xfrm>
              <a:off x="6420994" y="1750480"/>
              <a:ext cx="5124925" cy="2308324"/>
            </a:xfrm>
            <a:prstGeom prst="rect">
              <a:avLst/>
            </a:prstGeom>
            <a:noFill/>
          </p:spPr>
          <p:txBody>
            <a:bodyPr wrap="square" rtlCol="0">
              <a:spAutoFit/>
            </a:bodyPr>
            <a:lstStyle/>
            <a:p>
              <a:r>
                <a:rPr lang="es-E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Introducción a los sensores</a:t>
              </a:r>
            </a:p>
            <a:p>
              <a:r>
                <a:rPr lang="es-E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Tipos de sensores</a:t>
              </a:r>
            </a:p>
            <a:p>
              <a:r>
                <a:rPr lang="es-E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Datos geoespaciales</a:t>
              </a:r>
              <a:endPar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endPar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endPar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endPar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7" name="TextBox 8">
              <a:extLst>
                <a:ext uri="{FF2B5EF4-FFF2-40B4-BE49-F238E27FC236}">
                  <a16:creationId xmlns:a16="http://schemas.microsoft.com/office/drawing/2014/main" id="{C3FCEDDE-2061-C319-6B6A-16A18E214717}"/>
                </a:ext>
              </a:extLst>
            </p:cNvPr>
            <p:cNvSpPr txBox="1"/>
            <p:nvPr/>
          </p:nvSpPr>
          <p:spPr>
            <a:xfrm>
              <a:off x="6420992" y="1321255"/>
              <a:ext cx="5124925" cy="523220"/>
            </a:xfrm>
            <a:prstGeom prst="rect">
              <a:avLst/>
            </a:prstGeom>
            <a:noFill/>
          </p:spPr>
          <p:txBody>
            <a:bodyPr wrap="square" lIns="108000" rIns="108000" rtlCol="0">
              <a:spAutoFit/>
            </a:bodyPr>
            <a:lstStyle/>
            <a:p>
              <a:r>
                <a:rPr lang="en-US" altLang="ko-KR" sz="2800" b="1" dirty="0">
                  <a:latin typeface="Century Gothic" panose="020B0502020202020204" pitchFamily="34" charset="0"/>
                  <a:ea typeface="Microsoft Sans Serif" panose="020B0604020202020204" pitchFamily="34" charset="0"/>
                  <a:cs typeface="Microsoft Sans Serif" panose="020B0604020202020204" pitchFamily="34" charset="0"/>
                </a:rPr>
                <a:t>Unidad 4 - </a:t>
              </a:r>
              <a:r>
                <a:rPr lang="en-US" altLang="ko-KR" sz="2800" b="1" dirty="0" err="1">
                  <a:latin typeface="Century Gothic" panose="020B0502020202020204" pitchFamily="34" charset="0"/>
                  <a:ea typeface="Microsoft Sans Serif" panose="020B0604020202020204" pitchFamily="34" charset="0"/>
                  <a:cs typeface="Microsoft Sans Serif" panose="020B0604020202020204" pitchFamily="34" charset="0"/>
                </a:rPr>
                <a:t>Sensores</a:t>
              </a:r>
              <a:r>
                <a:rPr lang="en-US" altLang="ko-KR" sz="2800" b="1" dirty="0">
                  <a:latin typeface="Century Gothic" panose="020B0502020202020204" pitchFamily="34" charset="0"/>
                  <a:ea typeface="Microsoft Sans Serif" panose="020B0604020202020204" pitchFamily="34" charset="0"/>
                  <a:cs typeface="Microsoft Sans Serif" panose="020B0604020202020204" pitchFamily="34" charset="0"/>
                </a:rPr>
                <a:t> UAS</a:t>
              </a:r>
              <a:endParaRPr lang="ko-KR" altLang="en-US" sz="2800" b="1" dirty="0">
                <a:latin typeface="Century Gothic" panose="020B0502020202020204" pitchFamily="34" charset="0"/>
                <a:cs typeface="Microsoft Sans Serif" panose="020B0604020202020204" pitchFamily="34" charset="0"/>
              </a:endParaRPr>
            </a:p>
          </p:txBody>
        </p:sp>
      </p:grpSp>
      <p:grpSp>
        <p:nvGrpSpPr>
          <p:cNvPr id="8" name="Group 3">
            <a:extLst>
              <a:ext uri="{FF2B5EF4-FFF2-40B4-BE49-F238E27FC236}">
                <a16:creationId xmlns:a16="http://schemas.microsoft.com/office/drawing/2014/main" id="{C7E2AC99-4D31-4CA6-4F32-B108052440D9}"/>
              </a:ext>
            </a:extLst>
          </p:cNvPr>
          <p:cNvGrpSpPr/>
          <p:nvPr/>
        </p:nvGrpSpPr>
        <p:grpSpPr>
          <a:xfrm>
            <a:off x="1752600" y="3386237"/>
            <a:ext cx="9982200" cy="2366863"/>
            <a:chOff x="6420993" y="1336374"/>
            <a:chExt cx="9982200" cy="2366863"/>
          </a:xfrm>
        </p:grpSpPr>
        <p:sp>
          <p:nvSpPr>
            <p:cNvPr id="9" name="TextBox 7">
              <a:extLst>
                <a:ext uri="{FF2B5EF4-FFF2-40B4-BE49-F238E27FC236}">
                  <a16:creationId xmlns:a16="http://schemas.microsoft.com/office/drawing/2014/main" id="{5D5D6B3D-3614-181A-8C34-CCE1A3E84452}"/>
                </a:ext>
              </a:extLst>
            </p:cNvPr>
            <p:cNvSpPr txBox="1"/>
            <p:nvPr/>
          </p:nvSpPr>
          <p:spPr>
            <a:xfrm>
              <a:off x="6420994" y="2133577"/>
              <a:ext cx="6057370" cy="1569660"/>
            </a:xfrm>
            <a:prstGeom prst="rect">
              <a:avLst/>
            </a:prstGeom>
            <a:noFill/>
          </p:spPr>
          <p:txBody>
            <a:bodyPr wrap="square" rtlCol="0">
              <a:spAutoFit/>
            </a:bodyPr>
            <a:lstStyle/>
            <a:p>
              <a:r>
                <a:rPr lang="es-E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Sistema regulador de la aviación </a:t>
              </a:r>
            </a:p>
            <a:p>
              <a:r>
                <a:rPr lang="es-E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Normativa actual sobre UAS </a:t>
              </a:r>
            </a:p>
            <a:p>
              <a:r>
                <a:rPr lang="es-E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El camino a seguir</a:t>
              </a:r>
              <a:endPar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endPar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10" name="TextBox 8">
              <a:extLst>
                <a:ext uri="{FF2B5EF4-FFF2-40B4-BE49-F238E27FC236}">
                  <a16:creationId xmlns:a16="http://schemas.microsoft.com/office/drawing/2014/main" id="{8AA6509C-A3E0-6E43-834B-752F6269495E}"/>
                </a:ext>
              </a:extLst>
            </p:cNvPr>
            <p:cNvSpPr txBox="1"/>
            <p:nvPr/>
          </p:nvSpPr>
          <p:spPr>
            <a:xfrm>
              <a:off x="6420993" y="1336374"/>
              <a:ext cx="9982200" cy="954107"/>
            </a:xfrm>
            <a:prstGeom prst="rect">
              <a:avLst/>
            </a:prstGeom>
            <a:noFill/>
          </p:spPr>
          <p:txBody>
            <a:bodyPr wrap="square" lIns="108000" rIns="108000" rtlCol="0">
              <a:spAutoFit/>
            </a:bodyPr>
            <a:lstStyle/>
            <a:p>
              <a:r>
                <a:rPr lang="es-ES" altLang="ko-KR" sz="2800" b="1" dirty="0">
                  <a:latin typeface="Century Gothic" panose="020B0502020202020204" pitchFamily="34" charset="0"/>
                  <a:ea typeface="Microsoft Sans Serif" panose="020B0604020202020204" pitchFamily="34" charset="0"/>
                  <a:cs typeface="Microsoft Sans Serif" panose="020B0604020202020204" pitchFamily="34" charset="0"/>
                </a:rPr>
                <a:t>Unidad 5 - Reglamentos, normas y orientaciones sobre UAS</a:t>
              </a:r>
              <a:endParaRPr lang="ko-KR" altLang="en-US" sz="2800" b="1" dirty="0">
                <a:latin typeface="Century Gothic" panose="020B0502020202020204" pitchFamily="34" charset="0"/>
                <a:cs typeface="Microsoft Sans Serif" panose="020B0604020202020204" pitchFamily="34" charset="0"/>
              </a:endParaRPr>
            </a:p>
          </p:txBody>
        </p:sp>
      </p:grpSp>
      <p:sp>
        <p:nvSpPr>
          <p:cNvPr id="13" name="TextBox 8">
            <a:extLst>
              <a:ext uri="{FF2B5EF4-FFF2-40B4-BE49-F238E27FC236}">
                <a16:creationId xmlns:a16="http://schemas.microsoft.com/office/drawing/2014/main" id="{CE9B3B11-9146-352A-9F6A-D66CAA439541}"/>
              </a:ext>
            </a:extLst>
          </p:cNvPr>
          <p:cNvSpPr txBox="1"/>
          <p:nvPr/>
        </p:nvSpPr>
        <p:spPr>
          <a:xfrm>
            <a:off x="1821953" y="7505700"/>
            <a:ext cx="6471674" cy="523220"/>
          </a:xfrm>
          <a:prstGeom prst="rect">
            <a:avLst/>
          </a:prstGeom>
          <a:noFill/>
        </p:spPr>
        <p:txBody>
          <a:bodyPr wrap="square" lIns="108000" rIns="108000" rtlCol="0">
            <a:spAutoFit/>
          </a:bodyPr>
          <a:lstStyle/>
          <a:p>
            <a:r>
              <a:rPr lang="en-US" altLang="ko-KR" sz="2800" b="1" dirty="0" err="1">
                <a:latin typeface="Century Gothic" panose="020B0502020202020204" pitchFamily="34" charset="0"/>
                <a:ea typeface="Microsoft Sans Serif" panose="020B0604020202020204" pitchFamily="34" charset="0"/>
                <a:cs typeface="Microsoft Sans Serif" panose="020B0604020202020204" pitchFamily="34" charset="0"/>
              </a:rPr>
              <a:t>Resumen</a:t>
            </a:r>
            <a:endParaRPr lang="ko-KR" altLang="en-US" sz="2800" b="1" dirty="0">
              <a:latin typeface="Century Gothic" panose="020B0502020202020204" pitchFamily="34" charset="0"/>
              <a:cs typeface="Microsoft Sans Serif" panose="020B0604020202020204" pitchFamily="34" charset="0"/>
            </a:endParaRPr>
          </a:p>
        </p:txBody>
      </p:sp>
      <p:pic>
        <p:nvPicPr>
          <p:cNvPr id="14" name="Imagen 13">
            <a:extLst>
              <a:ext uri="{FF2B5EF4-FFF2-40B4-BE49-F238E27FC236}">
                <a16:creationId xmlns:a16="http://schemas.microsoft.com/office/drawing/2014/main" id="{DB9743E2-D353-D1BD-A755-08F6E82190A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000094" y="1371400"/>
            <a:ext cx="577776" cy="523220"/>
          </a:xfrm>
          <a:prstGeom prst="rect">
            <a:avLst/>
          </a:prstGeom>
        </p:spPr>
      </p:pic>
      <p:pic>
        <p:nvPicPr>
          <p:cNvPr id="15" name="Imagen 14">
            <a:extLst>
              <a:ext uri="{FF2B5EF4-FFF2-40B4-BE49-F238E27FC236}">
                <a16:creationId xmlns:a16="http://schemas.microsoft.com/office/drawing/2014/main" id="{DD5D2EFD-F789-58E4-D1D3-5BCD63746B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997723" y="3399632"/>
            <a:ext cx="577776" cy="523220"/>
          </a:xfrm>
          <a:prstGeom prst="rect">
            <a:avLst/>
          </a:prstGeom>
        </p:spPr>
      </p:pic>
      <p:pic>
        <p:nvPicPr>
          <p:cNvPr id="16" name="Imagen 15">
            <a:extLst>
              <a:ext uri="{FF2B5EF4-FFF2-40B4-BE49-F238E27FC236}">
                <a16:creationId xmlns:a16="http://schemas.microsoft.com/office/drawing/2014/main" id="{9F63B8EC-8B76-B562-00FA-D959F8F733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040309" y="5676453"/>
            <a:ext cx="577776" cy="523220"/>
          </a:xfrm>
          <a:prstGeom prst="rect">
            <a:avLst/>
          </a:prstGeom>
        </p:spPr>
      </p:pic>
      <p:pic>
        <p:nvPicPr>
          <p:cNvPr id="2" name="Imagen 15">
            <a:extLst>
              <a:ext uri="{FF2B5EF4-FFF2-40B4-BE49-F238E27FC236}">
                <a16:creationId xmlns:a16="http://schemas.microsoft.com/office/drawing/2014/main" id="{A241216B-B6A6-519D-8A2E-B6482FC9719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072127" y="7526830"/>
            <a:ext cx="577776" cy="523220"/>
          </a:xfrm>
          <a:prstGeom prst="rect">
            <a:avLst/>
          </a:prstGeom>
        </p:spPr>
      </p:pic>
      <p:sp>
        <p:nvSpPr>
          <p:cNvPr id="20" name="TextBox 8">
            <a:extLst>
              <a:ext uri="{FF2B5EF4-FFF2-40B4-BE49-F238E27FC236}">
                <a16:creationId xmlns:a16="http://schemas.microsoft.com/office/drawing/2014/main" id="{5CDF8A9F-CF19-0095-3185-A17E7D274DC2}"/>
              </a:ext>
            </a:extLst>
          </p:cNvPr>
          <p:cNvSpPr txBox="1"/>
          <p:nvPr/>
        </p:nvSpPr>
        <p:spPr>
          <a:xfrm>
            <a:off x="1821953" y="8392380"/>
            <a:ext cx="6471674" cy="523220"/>
          </a:xfrm>
          <a:prstGeom prst="rect">
            <a:avLst/>
          </a:prstGeom>
          <a:noFill/>
        </p:spPr>
        <p:txBody>
          <a:bodyPr wrap="square" lIns="108000" rIns="108000" rtlCol="0">
            <a:spAutoFit/>
          </a:bodyPr>
          <a:lstStyle/>
          <a:p>
            <a:r>
              <a:rPr lang="en-US" altLang="ko-KR" sz="2800" b="1" dirty="0" err="1">
                <a:latin typeface="Century Gothic" panose="020B0502020202020204" pitchFamily="34" charset="0"/>
                <a:ea typeface="Microsoft Sans Serif" panose="020B0604020202020204" pitchFamily="34" charset="0"/>
                <a:cs typeface="Microsoft Sans Serif" panose="020B0604020202020204" pitchFamily="34" charset="0"/>
              </a:rPr>
              <a:t>Prueba</a:t>
            </a:r>
            <a:r>
              <a:rPr lang="en-US" altLang="ko-KR" sz="2800" b="1" dirty="0">
                <a:latin typeface="Century Gothic" panose="020B0502020202020204" pitchFamily="34" charset="0"/>
                <a:ea typeface="Microsoft Sans Serif" panose="020B0604020202020204" pitchFamily="34" charset="0"/>
                <a:cs typeface="Microsoft Sans Serif" panose="020B0604020202020204" pitchFamily="34" charset="0"/>
              </a:rPr>
              <a:t> </a:t>
            </a:r>
            <a:r>
              <a:rPr lang="en-US" altLang="ko-KR" sz="2800" b="1" dirty="0" err="1">
                <a:latin typeface="Century Gothic" panose="020B0502020202020204" pitchFamily="34" charset="0"/>
                <a:ea typeface="Microsoft Sans Serif" panose="020B0604020202020204" pitchFamily="34" charset="0"/>
                <a:cs typeface="Microsoft Sans Serif" panose="020B0604020202020204" pitchFamily="34" charset="0"/>
              </a:rPr>
              <a:t>tu</a:t>
            </a:r>
            <a:r>
              <a:rPr lang="en-US" altLang="ko-KR" sz="2800" b="1" dirty="0">
                <a:latin typeface="Century Gothic" panose="020B0502020202020204" pitchFamily="34" charset="0"/>
                <a:ea typeface="Microsoft Sans Serif" panose="020B0604020202020204" pitchFamily="34" charset="0"/>
                <a:cs typeface="Microsoft Sans Serif" panose="020B0604020202020204" pitchFamily="34" charset="0"/>
              </a:rPr>
              <a:t> </a:t>
            </a:r>
            <a:r>
              <a:rPr lang="en-US" altLang="ko-KR" sz="2800" b="1" dirty="0" err="1">
                <a:latin typeface="Century Gothic" panose="020B0502020202020204" pitchFamily="34" charset="0"/>
                <a:ea typeface="Microsoft Sans Serif" panose="020B0604020202020204" pitchFamily="34" charset="0"/>
                <a:cs typeface="Microsoft Sans Serif" panose="020B0604020202020204" pitchFamily="34" charset="0"/>
              </a:rPr>
              <a:t>conocimiento</a:t>
            </a:r>
            <a:endParaRPr lang="ko-KR" altLang="en-US" sz="2800" b="1" dirty="0">
              <a:latin typeface="Century Gothic" panose="020B0502020202020204" pitchFamily="34" charset="0"/>
              <a:cs typeface="Microsoft Sans Serif" panose="020B0604020202020204" pitchFamily="34" charset="0"/>
            </a:endParaRPr>
          </a:p>
        </p:txBody>
      </p:sp>
      <p:pic>
        <p:nvPicPr>
          <p:cNvPr id="21" name="Imagen 15">
            <a:extLst>
              <a:ext uri="{FF2B5EF4-FFF2-40B4-BE49-F238E27FC236}">
                <a16:creationId xmlns:a16="http://schemas.microsoft.com/office/drawing/2014/main" id="{EAEEE3F5-0E44-3642-14C7-3109D7F27E2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072127" y="8436827"/>
            <a:ext cx="577776" cy="523220"/>
          </a:xfrm>
          <a:prstGeom prst="rect">
            <a:avLst/>
          </a:prstGeom>
        </p:spPr>
      </p:pic>
      <p:pic>
        <p:nvPicPr>
          <p:cNvPr id="22" name="Imagen 19">
            <a:extLst>
              <a:ext uri="{FF2B5EF4-FFF2-40B4-BE49-F238E27FC236}">
                <a16:creationId xmlns:a16="http://schemas.microsoft.com/office/drawing/2014/main" id="{4EB0A1AF-BDE2-A231-80BC-4944EA29521B}"/>
              </a:ext>
            </a:extLst>
          </p:cNvPr>
          <p:cNvPicPr>
            <a:picLocks noChangeAspect="1"/>
          </p:cNvPicPr>
          <p:nvPr/>
        </p:nvPicPr>
        <p:blipFill rotWithShape="1">
          <a:blip r:embed="rId3">
            <a:extLst>
              <a:ext uri="{28A0092B-C50C-407E-A947-70E740481C1C}">
                <a14:useLocalDpi xmlns:a14="http://schemas.microsoft.com/office/drawing/2010/main" val="0"/>
              </a:ext>
            </a:extLst>
          </a:blip>
          <a:srcRect l="1" t="13765" r="349"/>
          <a:stretch/>
        </p:blipFill>
        <p:spPr>
          <a:xfrm>
            <a:off x="11981853" y="1371400"/>
            <a:ext cx="5315547" cy="3434660"/>
          </a:xfrm>
          <a:prstGeom prst="rect">
            <a:avLst/>
          </a:prstGeom>
        </p:spPr>
      </p:pic>
      <p:pic>
        <p:nvPicPr>
          <p:cNvPr id="23" name="Imagen 5">
            <a:extLst>
              <a:ext uri="{FF2B5EF4-FFF2-40B4-BE49-F238E27FC236}">
                <a16:creationId xmlns:a16="http://schemas.microsoft.com/office/drawing/2014/main" id="{6BE31352-948F-1157-8C72-09CC51196E92}"/>
              </a:ext>
            </a:extLst>
          </p:cNvPr>
          <p:cNvPicPr>
            <a:picLocks noChangeAspect="1"/>
          </p:cNvPicPr>
          <p:nvPr/>
        </p:nvPicPr>
        <p:blipFill rotWithShape="1">
          <a:blip r:embed="rId4">
            <a:extLst>
              <a:ext uri="{28A0092B-C50C-407E-A947-70E740481C1C}">
                <a14:useLocalDpi xmlns:a14="http://schemas.microsoft.com/office/drawing/2010/main" val="0"/>
              </a:ext>
            </a:extLst>
          </a:blip>
          <a:srcRect b="8616"/>
          <a:stretch/>
        </p:blipFill>
        <p:spPr>
          <a:xfrm>
            <a:off x="11981853" y="5348227"/>
            <a:ext cx="5315547" cy="3434660"/>
          </a:xfrm>
          <a:prstGeom prst="rect">
            <a:avLst/>
          </a:prstGeom>
        </p:spPr>
      </p:pic>
    </p:spTree>
    <p:extLst>
      <p:ext uri="{BB962C8B-B14F-4D97-AF65-F5344CB8AC3E}">
        <p14:creationId xmlns:p14="http://schemas.microsoft.com/office/powerpoint/2010/main" val="1065709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4495800" cy="830997"/>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Historia</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El principio</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1295400" y="1943100"/>
            <a:ext cx="10668000" cy="3985706"/>
          </a:xfrm>
          <a:prstGeom prst="rect">
            <a:avLst/>
          </a:prstGeom>
          <a:noFill/>
        </p:spPr>
        <p:txBody>
          <a:bodyPr wrap="square" rtlCol="0">
            <a:spAutoFit/>
          </a:bodyPr>
          <a:lstStyle/>
          <a:p>
            <a:pPr marL="342900" indent="-342900">
              <a:buFont typeface="Arial" panose="020B0604020202020204" pitchFamily="34" charset="0"/>
              <a:buChar char="•"/>
              <a:defRPr/>
            </a:pPr>
            <a:r>
              <a:rPr lang="es-ES" altLang="es-ES" sz="2300" dirty="0">
                <a:latin typeface="Microsoft Sans Serif" panose="020B0604020202020204" pitchFamily="34" charset="0"/>
                <a:ea typeface="Microsoft Sans Serif" panose="020B0604020202020204" pitchFamily="34" charset="0"/>
                <a:cs typeface="Microsoft Sans Serif" panose="020B0604020202020204" pitchFamily="34" charset="0"/>
              </a:rPr>
              <a:t>El primer avión no tripulado - Curtiss N9</a:t>
            </a:r>
          </a:p>
          <a:p>
            <a:pPr marL="342900" indent="-342900">
              <a:buFont typeface="Arial" panose="020B0604020202020204" pitchFamily="34" charset="0"/>
              <a:buChar char="•"/>
              <a:defRPr/>
            </a:pPr>
            <a:r>
              <a:rPr lang="es-ES" altLang="es-ES" sz="2300" dirty="0">
                <a:latin typeface="Microsoft Sans Serif" panose="020B0604020202020204" pitchFamily="34" charset="0"/>
                <a:ea typeface="Microsoft Sans Serif" panose="020B0604020202020204" pitchFamily="34" charset="0"/>
                <a:cs typeface="Microsoft Sans Serif" panose="020B0604020202020204" pitchFamily="34" charset="0"/>
              </a:rPr>
              <a:t>Primer avión sin piloto capaz de transportar explosivos hasta su objetivo</a:t>
            </a:r>
          </a:p>
          <a:p>
            <a:pPr marL="342900" indent="-342900">
              <a:buFont typeface="Arial" panose="020B0604020202020204" pitchFamily="34" charset="0"/>
              <a:buChar char="•"/>
              <a:defRPr/>
            </a:pPr>
            <a:r>
              <a:rPr lang="es-ES" altLang="es-ES" sz="2300" dirty="0">
                <a:latin typeface="Microsoft Sans Serif" panose="020B0604020202020204" pitchFamily="34" charset="0"/>
                <a:ea typeface="Microsoft Sans Serif" panose="020B0604020202020204" pitchFamily="34" charset="0"/>
                <a:cs typeface="Microsoft Sans Serif" panose="020B0604020202020204" pitchFamily="34" charset="0"/>
              </a:rPr>
              <a:t>Construido por Elmer Sperry y Peter Cooper Hewitt para la Marina estadounidense durante la Primera Guerra Mundial</a:t>
            </a:r>
          </a:p>
          <a:p>
            <a:pPr marL="342900" indent="-342900">
              <a:buFont typeface="Arial" panose="020B0604020202020204" pitchFamily="34" charset="0"/>
              <a:buChar char="•"/>
              <a:defRPr/>
            </a:pPr>
            <a:r>
              <a:rPr lang="es-ES" altLang="es-ES" sz="2300" dirty="0">
                <a:latin typeface="Microsoft Sans Serif" panose="020B0604020202020204" pitchFamily="34" charset="0"/>
                <a:ea typeface="Microsoft Sans Serif" panose="020B0604020202020204" pitchFamily="34" charset="0"/>
                <a:cs typeface="Microsoft Sans Serif" panose="020B0604020202020204" pitchFamily="34" charset="0"/>
              </a:rPr>
              <a:t>Parte de la tecnología de este avión teledirigido se inspiró en la "</a:t>
            </a:r>
            <a:r>
              <a:rPr lang="es-ES" altLang="es-ES" sz="2300" dirty="0" err="1">
                <a:latin typeface="Microsoft Sans Serif" panose="020B0604020202020204" pitchFamily="34" charset="0"/>
                <a:ea typeface="Microsoft Sans Serif" panose="020B0604020202020204" pitchFamily="34" charset="0"/>
                <a:cs typeface="Microsoft Sans Serif" panose="020B0604020202020204" pitchFamily="34" charset="0"/>
              </a:rPr>
              <a:t>teleautomatización</a:t>
            </a:r>
            <a:r>
              <a:rPr lang="es-ES" altLang="es-ES" sz="2300" dirty="0">
                <a:latin typeface="Microsoft Sans Serif" panose="020B0604020202020204" pitchFamily="34" charset="0"/>
                <a:ea typeface="Microsoft Sans Serif" panose="020B0604020202020204" pitchFamily="34" charset="0"/>
                <a:cs typeface="Microsoft Sans Serif" panose="020B0604020202020204" pitchFamily="34" charset="0"/>
              </a:rPr>
              <a:t>", una tecnología utilizada para controlar torpedos submarinos en 1893.</a:t>
            </a:r>
          </a:p>
          <a:p>
            <a:pPr marL="342900" indent="-342900">
              <a:buFont typeface="Arial" panose="020B0604020202020204" pitchFamily="34" charset="0"/>
              <a:buChar char="•"/>
              <a:defRPr/>
            </a:pPr>
            <a:r>
              <a:rPr lang="es-ES" altLang="es-ES" sz="2300" dirty="0">
                <a:latin typeface="Microsoft Sans Serif" panose="020B0604020202020204" pitchFamily="34" charset="0"/>
                <a:ea typeface="Microsoft Sans Serif" panose="020B0604020202020204" pitchFamily="34" charset="0"/>
                <a:cs typeface="Microsoft Sans Serif" panose="020B0604020202020204" pitchFamily="34" charset="0"/>
              </a:rPr>
              <a:t>Otros aviones que se construyeron posteriormente para el ejército como "torpedos aéreos" fueron el Liberty Eagle, el TDN-1 (avión de asalto no tripulado) y el TDN-1 (avión de asalto no tripulado).</a:t>
            </a:r>
            <a:endParaRPr lang="en-GB" altLang="es-ES" sz="23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n-GB" altLang="es-ES" sz="2300" dirty="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s-ES" sz="23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026" name="Picture 2" descr="A plane on a stand in a room&#10;&#10;Description automatically generated">
            <a:extLst>
              <a:ext uri="{FF2B5EF4-FFF2-40B4-BE49-F238E27FC236}">
                <a16:creationId xmlns:a16="http://schemas.microsoft.com/office/drawing/2014/main" id="{02BD8C23-F10D-3151-9F94-465E43DBE9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63400" y="1638300"/>
            <a:ext cx="4860715" cy="36455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CB817C6-B857-E892-4A4C-0990AB235EEE}"/>
              </a:ext>
            </a:extLst>
          </p:cNvPr>
          <p:cNvSpPr txBox="1"/>
          <p:nvPr/>
        </p:nvSpPr>
        <p:spPr>
          <a:xfrm>
            <a:off x="13487400" y="5299630"/>
            <a:ext cx="2133600" cy="369332"/>
          </a:xfrm>
          <a:prstGeom prst="rect">
            <a:avLst/>
          </a:prstGeom>
          <a:noFill/>
        </p:spPr>
        <p:txBody>
          <a:bodyPr wrap="square" rtlCol="0">
            <a:spAutoFit/>
          </a:bodyPr>
          <a:lstStyle/>
          <a:p>
            <a:pPr algn="ctr"/>
            <a:r>
              <a:rPr lang="en-US" dirty="0"/>
              <a:t>Fig. 1 Curtiss N9</a:t>
            </a:r>
          </a:p>
        </p:txBody>
      </p:sp>
      <p:pic>
        <p:nvPicPr>
          <p:cNvPr id="1028" name="Picture 4" descr="TumblrWeed Times • The Kettering Bug The Kettering aerial torpedo...">
            <a:extLst>
              <a:ext uri="{FF2B5EF4-FFF2-40B4-BE49-F238E27FC236}">
                <a16:creationId xmlns:a16="http://schemas.microsoft.com/office/drawing/2014/main" id="{A230B368-34D0-6173-CC36-ACCF54153F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5524500"/>
            <a:ext cx="4612600" cy="369728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FF1C378-C93B-7624-4CD8-9AF81ED7AC5F}"/>
              </a:ext>
            </a:extLst>
          </p:cNvPr>
          <p:cNvSpPr txBox="1"/>
          <p:nvPr/>
        </p:nvSpPr>
        <p:spPr>
          <a:xfrm>
            <a:off x="4820900" y="9037121"/>
            <a:ext cx="2133600" cy="369332"/>
          </a:xfrm>
          <a:prstGeom prst="rect">
            <a:avLst/>
          </a:prstGeom>
          <a:noFill/>
        </p:spPr>
        <p:txBody>
          <a:bodyPr wrap="square" rtlCol="0">
            <a:spAutoFit/>
          </a:bodyPr>
          <a:lstStyle/>
          <a:p>
            <a:pPr algn="ctr"/>
            <a:r>
              <a:rPr lang="en-US" dirty="0"/>
              <a:t>Fig. 2 Liberty Eagle</a:t>
            </a:r>
          </a:p>
        </p:txBody>
      </p:sp>
      <p:pic>
        <p:nvPicPr>
          <p:cNvPr id="1030" name="Picture 6" descr="TD Series">
            <a:extLst>
              <a:ext uri="{FF2B5EF4-FFF2-40B4-BE49-F238E27FC236}">
                <a16:creationId xmlns:a16="http://schemas.microsoft.com/office/drawing/2014/main" id="{042F452A-5FD8-120B-6717-077427791E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55686" y="5693726"/>
            <a:ext cx="4860714" cy="313594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9388EA-3826-715E-45F8-B165087B5A4D}"/>
              </a:ext>
            </a:extLst>
          </p:cNvPr>
          <p:cNvSpPr txBox="1"/>
          <p:nvPr/>
        </p:nvSpPr>
        <p:spPr>
          <a:xfrm>
            <a:off x="13066586" y="8830268"/>
            <a:ext cx="2915900" cy="369332"/>
          </a:xfrm>
          <a:prstGeom prst="rect">
            <a:avLst/>
          </a:prstGeom>
          <a:noFill/>
        </p:spPr>
        <p:txBody>
          <a:bodyPr wrap="square" rtlCol="0">
            <a:spAutoFit/>
          </a:bodyPr>
          <a:lstStyle/>
          <a:p>
            <a:pPr algn="ctr"/>
            <a:r>
              <a:rPr lang="en-US" dirty="0"/>
              <a:t>Fig. 3 TDN-1 ‘</a:t>
            </a:r>
            <a:r>
              <a:rPr lang="en-US" dirty="0" err="1"/>
              <a:t>Dron</a:t>
            </a:r>
            <a:r>
              <a:rPr lang="en-US" dirty="0"/>
              <a:t> de </a:t>
            </a:r>
            <a:r>
              <a:rPr lang="en-US" dirty="0" err="1"/>
              <a:t>asalto</a:t>
            </a:r>
            <a:r>
              <a:rPr lang="en-US"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4495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800" b="1" i="0" u="none" strike="noStrike" kern="1200" cap="none" spc="0" normalizeH="0" baseline="0" noProof="0" dirty="0">
                <a:ln>
                  <a:noFill/>
                </a:ln>
                <a:solidFill>
                  <a:srgbClr val="75B239"/>
                </a:solidFill>
                <a:effectLst/>
                <a:uLnTx/>
                <a:uFillTx/>
                <a:latin typeface="Century Gothic" panose="020B0502020202020204" pitchFamily="34" charset="0"/>
                <a:ea typeface="Microsoft Sans Serif" panose="020B0604020202020204" pitchFamily="34" charset="0"/>
                <a:cs typeface="Microsoft Sans Serif" panose="020B0604020202020204" pitchFamily="34" charset="0"/>
              </a:rPr>
              <a:t>1. Historia</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75B239"/>
                </a:solidFill>
                <a:effectLst/>
                <a:uLnTx/>
                <a:uFillTx/>
                <a:latin typeface="Century Gothic" panose="020B0502020202020204" pitchFamily="34" charset="0"/>
                <a:ea typeface="Microsoft Sans Serif" panose="020B0604020202020204" pitchFamily="34" charset="0"/>
                <a:cs typeface="Microsoft Sans Serif" panose="020B0604020202020204" pitchFamily="34" charset="0"/>
              </a:rPr>
              <a:t>Necesidad de un control eficaz</a:t>
            </a:r>
            <a:endParaRPr kumimoji="0" lang="en-AU" sz="2800" b="0" i="0" u="none" strike="noStrike" kern="1200" cap="none" spc="0" normalizeH="0" baseline="0" noProof="0" dirty="0">
              <a:ln>
                <a:noFill/>
              </a:ln>
              <a:solidFill>
                <a:srgbClr val="75B239"/>
              </a:solidFill>
              <a:effectLst/>
              <a:uLnTx/>
              <a:uFillTx/>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95399" y="2226937"/>
            <a:ext cx="9639300" cy="4339650"/>
          </a:xfrm>
          <a:prstGeom prst="rect">
            <a:avLst/>
          </a:prstGeom>
          <a:noFill/>
        </p:spPr>
        <p:txBody>
          <a:bodyPr wrap="square" rtlCol="0">
            <a:spAutoFit/>
          </a:bodyPr>
          <a:lstStyle/>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s-ES" altLang="es-ES" sz="23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Los diseños iniciales de los hermanos Wright eran difíciles de controlar.</a:t>
            </a: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s-ES" altLang="es-ES" sz="23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Se les atribuyó el desarrollo del ampliamente utilizado control de tres ejes ("orientación", "cabeceo" y "giro") para pilotar aviones más pesados que el aire.</a:t>
            </a: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s-ES" altLang="es-ES" sz="23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Otro famoso científico de la época, el Dr. Samuel P. Langley dedicó sus esfuerzos a lograr vuelos tripulados estables. Pero no lo consiguió a pesar de recibir subvenciones del gobierno y del ejército.</a:t>
            </a: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s-ES" altLang="es-ES" sz="23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Algunas áreas que experimentaron un desarrollo significativo fueron las estructuras optimizadas, la aerodinámica, las superficies de control y la configuración de las alas elevadoras.</a:t>
            </a:r>
            <a:endParaRPr kumimoji="0" lang="en-GB" altLang="es-ES" sz="23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marR="0" lvl="0" indent="0" algn="l" defTabSz="914400" rtl="0" eaLnBrk="1" fontAlgn="auto" latinLnBrk="0" hangingPunct="1">
              <a:spcBef>
                <a:spcPts val="0"/>
              </a:spcBef>
              <a:spcAft>
                <a:spcPts val="0"/>
              </a:spcAft>
              <a:buClrTx/>
              <a:buSzTx/>
              <a:buFontTx/>
              <a:buNone/>
              <a:tabLst/>
              <a:defRPr/>
            </a:pPr>
            <a:r>
              <a:rPr kumimoji="0" lang="en-GB" altLang="es-ES" sz="23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a:t>
            </a:r>
            <a:endParaRPr kumimoji="0" lang="es-ES" sz="2300" b="1"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TextBox 6">
            <a:extLst>
              <a:ext uri="{FF2B5EF4-FFF2-40B4-BE49-F238E27FC236}">
                <a16:creationId xmlns:a16="http://schemas.microsoft.com/office/drawing/2014/main" id="{CCB817C6-B857-E892-4A4C-0990AB235EEE}"/>
              </a:ext>
            </a:extLst>
          </p:cNvPr>
          <p:cNvSpPr txBox="1"/>
          <p:nvPr/>
        </p:nvSpPr>
        <p:spPr>
          <a:xfrm>
            <a:off x="13487400" y="5135425"/>
            <a:ext cx="29718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Fig. 7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Avión</a:t>
            </a:r>
            <a:r>
              <a:rPr kumimoji="0" lang="en-US" sz="1800" b="0" i="0" u="none" strike="noStrike" kern="1200" cap="none" spc="0" normalizeH="0" baseline="0" noProof="0" dirty="0">
                <a:ln>
                  <a:noFill/>
                </a:ln>
                <a:solidFill>
                  <a:prstClr val="black"/>
                </a:solidFill>
                <a:effectLst/>
                <a:uLnTx/>
                <a:uFillTx/>
                <a:latin typeface="Calibri"/>
                <a:ea typeface="+mn-ea"/>
                <a:cs typeface="+mn-cs"/>
              </a:rPr>
              <a:t> de Wright</a:t>
            </a:r>
          </a:p>
        </p:txBody>
      </p:sp>
      <p:sp>
        <p:nvSpPr>
          <p:cNvPr id="8" name="TextBox 7">
            <a:extLst>
              <a:ext uri="{FF2B5EF4-FFF2-40B4-BE49-F238E27FC236}">
                <a16:creationId xmlns:a16="http://schemas.microsoft.com/office/drawing/2014/main" id="{6FF1C378-C93B-7624-4CD8-9AF81ED7AC5F}"/>
              </a:ext>
            </a:extLst>
          </p:cNvPr>
          <p:cNvSpPr txBox="1"/>
          <p:nvPr/>
        </p:nvSpPr>
        <p:spPr>
          <a:xfrm>
            <a:off x="2076946" y="8535769"/>
            <a:ext cx="21336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Fig. 4 </a:t>
            </a:r>
            <a:r>
              <a:rPr kumimoji="0" lang="es-ES" sz="1800" b="0" i="0" u="none" strike="noStrike" kern="1200" cap="none" spc="0" normalizeH="0" baseline="0" noProof="0" dirty="0">
                <a:ln>
                  <a:noFill/>
                </a:ln>
                <a:solidFill>
                  <a:prstClr val="black"/>
                </a:solidFill>
                <a:effectLst/>
                <a:uLnTx/>
                <a:uFillTx/>
                <a:latin typeface="Calibri"/>
                <a:ea typeface="+mn-ea"/>
                <a:cs typeface="+mn-cs"/>
              </a:rPr>
              <a:t>Control del eje de orientación</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9" name="TextBox 8">
            <a:extLst>
              <a:ext uri="{FF2B5EF4-FFF2-40B4-BE49-F238E27FC236}">
                <a16:creationId xmlns:a16="http://schemas.microsoft.com/office/drawing/2014/main" id="{409388EA-3826-715E-45F8-B165087B5A4D}"/>
              </a:ext>
            </a:extLst>
          </p:cNvPr>
          <p:cNvSpPr txBox="1"/>
          <p:nvPr/>
        </p:nvSpPr>
        <p:spPr>
          <a:xfrm>
            <a:off x="12532426" y="8827841"/>
            <a:ext cx="492378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Fig. 8 </a:t>
            </a:r>
            <a:r>
              <a:rPr kumimoji="0" lang="es-ES" sz="1800" b="0" i="0" u="none" strike="noStrike" kern="1200" cap="none" spc="0" normalizeH="0" baseline="0" noProof="0" dirty="0">
                <a:ln>
                  <a:noFill/>
                </a:ln>
                <a:solidFill>
                  <a:prstClr val="black"/>
                </a:solidFill>
                <a:effectLst/>
                <a:uLnTx/>
                <a:uFillTx/>
                <a:latin typeface="Calibri"/>
                <a:ea typeface="+mn-ea"/>
                <a:cs typeface="+mn-cs"/>
              </a:rPr>
              <a:t>Aeródromo Langley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nº</a:t>
            </a:r>
            <a:r>
              <a:rPr kumimoji="0" lang="es-ES" sz="1800" b="0" i="0" u="none" strike="noStrike" kern="1200" cap="none" spc="0" normalizeH="0" baseline="0" noProof="0" dirty="0">
                <a:ln>
                  <a:noFill/>
                </a:ln>
                <a:solidFill>
                  <a:prstClr val="black"/>
                </a:solidFill>
                <a:effectLst/>
                <a:uLnTx/>
                <a:uFillTx/>
                <a:latin typeface="Calibri"/>
                <a:ea typeface="+mn-ea"/>
                <a:cs typeface="+mn-cs"/>
              </a:rPr>
              <a:t> 6 por el Dr. Langley</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050" name="Picture 2">
            <a:extLst>
              <a:ext uri="{FF2B5EF4-FFF2-40B4-BE49-F238E27FC236}">
                <a16:creationId xmlns:a16="http://schemas.microsoft.com/office/drawing/2014/main" id="{125AE735-EEFF-E44C-232B-BCD560039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217" y="6236891"/>
            <a:ext cx="2755059" cy="22040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00913B8-751D-3473-4A5A-2CA4724E7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452" y="6286121"/>
            <a:ext cx="2737947" cy="220404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085F70DD-3309-EBC0-347B-F428843EA0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1452" y="6249591"/>
            <a:ext cx="2737948" cy="22177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F183827-5862-827B-E9D0-B51FFC0CB164}"/>
              </a:ext>
            </a:extLst>
          </p:cNvPr>
          <p:cNvSpPr txBox="1"/>
          <p:nvPr/>
        </p:nvSpPr>
        <p:spPr>
          <a:xfrm>
            <a:off x="5257122" y="8440938"/>
            <a:ext cx="21336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Fig. 5 </a:t>
            </a:r>
            <a:r>
              <a:rPr kumimoji="0" lang="es-ES" sz="1800" b="0" i="0" u="none" strike="noStrike" kern="1200" cap="none" spc="0" normalizeH="0" baseline="0" noProof="0" dirty="0">
                <a:ln>
                  <a:noFill/>
                </a:ln>
                <a:solidFill>
                  <a:prstClr val="black"/>
                </a:solidFill>
                <a:effectLst/>
                <a:uLnTx/>
                <a:uFillTx/>
                <a:latin typeface="Calibri"/>
                <a:ea typeface="+mn-ea"/>
                <a:cs typeface="+mn-cs"/>
              </a:rPr>
              <a:t>Control del eje de cabeceo</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1E3C73EA-3D6E-BBBA-9EAC-0039BA9A000C}"/>
              </a:ext>
            </a:extLst>
          </p:cNvPr>
          <p:cNvSpPr txBox="1"/>
          <p:nvPr/>
        </p:nvSpPr>
        <p:spPr>
          <a:xfrm>
            <a:off x="8125575" y="8440937"/>
            <a:ext cx="21336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Fig. 6 </a:t>
            </a:r>
            <a:r>
              <a:rPr kumimoji="0" lang="es-ES" sz="1800" b="0" i="0" u="none" strike="noStrike" kern="1200" cap="none" spc="0" normalizeH="0" baseline="0" noProof="0" dirty="0">
                <a:ln>
                  <a:noFill/>
                </a:ln>
                <a:solidFill>
                  <a:prstClr val="black"/>
                </a:solidFill>
                <a:effectLst/>
                <a:uLnTx/>
                <a:uFillTx/>
                <a:latin typeface="Calibri"/>
                <a:ea typeface="+mn-ea"/>
                <a:cs typeface="+mn-cs"/>
              </a:rPr>
              <a:t>Control del eje de balanceo</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056" name="Picture 8" descr="The Wright Brothers &amp; The World's First Flight: When &amp; What Happened? |  HistoryExtra">
            <a:extLst>
              <a:ext uri="{FF2B5EF4-FFF2-40B4-BE49-F238E27FC236}">
                <a16:creationId xmlns:a16="http://schemas.microsoft.com/office/drawing/2014/main" id="{180240B2-D29A-4D0A-D13E-501BCF8F6A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87986" y="1452701"/>
            <a:ext cx="5968226" cy="34956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undefined">
            <a:extLst>
              <a:ext uri="{FF2B5EF4-FFF2-40B4-BE49-F238E27FC236}">
                <a16:creationId xmlns:a16="http://schemas.microsoft.com/office/drawing/2014/main" id="{C2273DAD-8903-0B71-F515-434828B616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1081" y="5614365"/>
            <a:ext cx="4138491" cy="3103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206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4495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800" b="1" i="0" u="none" strike="noStrike" kern="1200" cap="none" spc="0" normalizeH="0" baseline="0" noProof="0" dirty="0">
                <a:ln>
                  <a:noFill/>
                </a:ln>
                <a:solidFill>
                  <a:srgbClr val="75B239"/>
                </a:solidFill>
                <a:effectLst/>
                <a:uLnTx/>
                <a:uFillTx/>
                <a:latin typeface="Century Gothic" panose="020B0502020202020204" pitchFamily="34" charset="0"/>
                <a:ea typeface="Microsoft Sans Serif" panose="020B0604020202020204" pitchFamily="34" charset="0"/>
                <a:cs typeface="Microsoft Sans Serif" panose="020B0604020202020204" pitchFamily="34" charset="0"/>
              </a:rPr>
              <a:t>1. Historia</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a:ln>
                  <a:noFill/>
                </a:ln>
                <a:solidFill>
                  <a:srgbClr val="75B239"/>
                </a:solidFill>
                <a:effectLst/>
                <a:uLnTx/>
                <a:uFillTx/>
                <a:latin typeface="Century Gothic" panose="020B0502020202020204" pitchFamily="34" charset="0"/>
                <a:ea typeface="Microsoft Sans Serif" panose="020B0604020202020204" pitchFamily="34" charset="0"/>
                <a:cs typeface="Microsoft Sans Serif" panose="020B0604020202020204" pitchFamily="34" charset="0"/>
              </a:rPr>
              <a:t>Radio y </a:t>
            </a:r>
            <a:r>
              <a:rPr kumimoji="0" lang="en-AU" sz="2800" b="0" i="0" u="none" strike="noStrike" kern="1200" cap="none" spc="0" normalizeH="0" baseline="0" noProof="0" dirty="0" err="1">
                <a:ln>
                  <a:noFill/>
                </a:ln>
                <a:solidFill>
                  <a:srgbClr val="75B239"/>
                </a:solidFill>
                <a:effectLst/>
                <a:uLnTx/>
                <a:uFillTx/>
                <a:latin typeface="Century Gothic" panose="020B0502020202020204" pitchFamily="34" charset="0"/>
                <a:ea typeface="Microsoft Sans Serif" panose="020B0604020202020204" pitchFamily="34" charset="0"/>
                <a:cs typeface="Microsoft Sans Serif" panose="020B0604020202020204" pitchFamily="34" charset="0"/>
              </a:rPr>
              <a:t>piloto</a:t>
            </a:r>
            <a:r>
              <a:rPr kumimoji="0" lang="en-AU" sz="2800" b="0" i="0" u="none" strike="noStrike" kern="1200" cap="none" spc="0" normalizeH="0" baseline="0" noProof="0" dirty="0">
                <a:ln>
                  <a:noFill/>
                </a:ln>
                <a:solidFill>
                  <a:srgbClr val="75B239"/>
                </a:solidFill>
                <a:effectLst/>
                <a:uLnTx/>
                <a:uFillTx/>
                <a:latin typeface="Century Gothic" panose="020B0502020202020204" pitchFamily="34" charset="0"/>
                <a:ea typeface="Microsoft Sans Serif" panose="020B0604020202020204" pitchFamily="34" charset="0"/>
                <a:cs typeface="Microsoft Sans Serif" panose="020B0604020202020204" pitchFamily="34" charset="0"/>
              </a:rPr>
              <a:t> </a:t>
            </a:r>
            <a:r>
              <a:rPr kumimoji="0" lang="en-AU" sz="2800" b="0" i="0" u="none" strike="noStrike" kern="1200" cap="none" spc="0" normalizeH="0" baseline="0" noProof="0" dirty="0" err="1">
                <a:ln>
                  <a:noFill/>
                </a:ln>
                <a:solidFill>
                  <a:srgbClr val="75B239"/>
                </a:solidFill>
                <a:effectLst/>
                <a:uLnTx/>
                <a:uFillTx/>
                <a:latin typeface="Century Gothic" panose="020B0502020202020204" pitchFamily="34" charset="0"/>
                <a:ea typeface="Microsoft Sans Serif" panose="020B0604020202020204" pitchFamily="34" charset="0"/>
                <a:cs typeface="Microsoft Sans Serif" panose="020B0604020202020204" pitchFamily="34" charset="0"/>
              </a:rPr>
              <a:t>automático</a:t>
            </a:r>
            <a:endParaRPr kumimoji="0" lang="en-AU" sz="2800" b="0" i="0" u="none" strike="noStrike" kern="1200" cap="none" spc="0" normalizeH="0" baseline="0" noProof="0" dirty="0">
              <a:ln>
                <a:noFill/>
              </a:ln>
              <a:solidFill>
                <a:srgbClr val="75B239"/>
              </a:solidFill>
              <a:effectLst/>
              <a:uLnTx/>
              <a:uFillTx/>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95398" y="2095500"/>
            <a:ext cx="16306802" cy="2923877"/>
          </a:xfrm>
          <a:prstGeom prst="rect">
            <a:avLst/>
          </a:prstGeom>
          <a:noFill/>
        </p:spPr>
        <p:txBody>
          <a:bodyPr wrap="square" rtlCol="0">
            <a:spAutoFit/>
          </a:bodyPr>
          <a:lstStyle/>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s-ES" altLang="es-ES" sz="23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Varios inventos contribuyeron al desarrollo de las aeronaves pilotadas a distancia, también conocidas como aeronaves no tripuladas o drones.</a:t>
            </a: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s-ES" altLang="es-ES" sz="23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Antes de la invención de las aeronaves, el descubrimiento de las ondas de radio y su uso para transmitir señales inalámbricas condujo a la invención de lo que entonces se denominaba "</a:t>
            </a:r>
            <a:r>
              <a:rPr kumimoji="0" lang="es-ES" altLang="es-ES" sz="2300" b="0" i="0" u="none" strike="noStrike" kern="1200" cap="none" spc="0" normalizeH="0" baseline="0" noProof="0" dirty="0" err="1">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Teleautomatización</a:t>
            </a:r>
            <a:r>
              <a:rPr kumimoji="0" lang="es-ES" altLang="es-ES" sz="23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s-ES" altLang="es-ES" sz="23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En 1898 se inventaron los torpedos submarinos para dirigir explosivos a los barcos enemigos mediante </a:t>
            </a:r>
            <a:r>
              <a:rPr kumimoji="0" lang="es-ES" altLang="es-ES" sz="2300" b="0" i="0" u="none" strike="noStrike" kern="1200" cap="none" spc="0" normalizeH="0" baseline="0" noProof="0" dirty="0" err="1">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teleautomatización</a:t>
            </a:r>
            <a:r>
              <a:rPr kumimoji="0" lang="es-ES" altLang="es-ES" sz="23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s-ES" altLang="es-ES" sz="23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Otra tecnología que se diseñó específicamente para los torpedos fue el "giroscopio de tres ejes" de </a:t>
            </a:r>
            <a:r>
              <a:rPr kumimoji="0" lang="es-ES" altLang="es-ES" sz="2300" b="0" i="0" u="none" strike="noStrike" kern="1200" cap="none" spc="0" normalizeH="0" baseline="0" noProof="0" dirty="0" err="1">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Elemer</a:t>
            </a:r>
            <a:r>
              <a:rPr kumimoji="0" lang="es-ES" altLang="es-ES" sz="23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Sperry.</a:t>
            </a: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s-ES" altLang="es-ES" sz="23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Estas tecnologías subyacentes permitieron a Sperry perfeccionar su diseño del primer piloto automático mecánico fiable.</a:t>
            </a:r>
            <a:endParaRPr kumimoji="0" lang="en-US" sz="230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TextBox 7">
            <a:extLst>
              <a:ext uri="{FF2B5EF4-FFF2-40B4-BE49-F238E27FC236}">
                <a16:creationId xmlns:a16="http://schemas.microsoft.com/office/drawing/2014/main" id="{6FF1C378-C93B-7624-4CD8-9AF81ED7AC5F}"/>
              </a:ext>
            </a:extLst>
          </p:cNvPr>
          <p:cNvSpPr txBox="1"/>
          <p:nvPr/>
        </p:nvSpPr>
        <p:spPr>
          <a:xfrm>
            <a:off x="2280146" y="8718212"/>
            <a:ext cx="70924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Fig. 9 </a:t>
            </a:r>
            <a:r>
              <a:rPr kumimoji="0" lang="es-ES" sz="1800" b="0" i="0" u="none" strike="noStrike" kern="1200" cap="none" spc="0" normalizeH="0" baseline="0" noProof="0" dirty="0">
                <a:ln>
                  <a:noFill/>
                </a:ln>
                <a:solidFill>
                  <a:prstClr val="black"/>
                </a:solidFill>
                <a:effectLst/>
                <a:uLnTx/>
                <a:uFillTx/>
                <a:latin typeface="Calibri"/>
                <a:ea typeface="+mn-ea"/>
                <a:cs typeface="+mn-cs"/>
              </a:rPr>
              <a:t>Barco de juguete impulsado por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Teleautomatización</a:t>
            </a:r>
            <a:r>
              <a:rPr kumimoji="0" lang="es-ES" sz="1800" b="0" i="0" u="none" strike="noStrike" kern="1200" cap="none" spc="0" normalizeH="0" baseline="0" noProof="0" dirty="0">
                <a:ln>
                  <a:noFill/>
                </a:ln>
                <a:solidFill>
                  <a:prstClr val="black"/>
                </a:solidFill>
                <a:effectLst/>
                <a:uLnTx/>
                <a:uFillTx/>
                <a:latin typeface="Calibri"/>
                <a:ea typeface="+mn-ea"/>
                <a:cs typeface="+mn-cs"/>
              </a:rPr>
              <a:t> de Nikola Tesla</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409388EA-3826-715E-45F8-B165087B5A4D}"/>
              </a:ext>
            </a:extLst>
          </p:cNvPr>
          <p:cNvSpPr txBox="1"/>
          <p:nvPr/>
        </p:nvSpPr>
        <p:spPr>
          <a:xfrm>
            <a:off x="10515600" y="8784103"/>
            <a:ext cx="44958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Fig. 10 Giroscopio mecánico de tres ejes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074" name="Picture 2" descr="How a gyroscope guides a rocket – V2 Rocket History">
            <a:extLst>
              <a:ext uri="{FF2B5EF4-FFF2-40B4-BE49-F238E27FC236}">
                <a16:creationId xmlns:a16="http://schemas.microsoft.com/office/drawing/2014/main" id="{8542CF6D-9B83-A0DD-FCB3-B901E11FFD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8902" y="5007805"/>
            <a:ext cx="5065551" cy="368859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elautomatics - Open Tesla Research">
            <a:extLst>
              <a:ext uri="{FF2B5EF4-FFF2-40B4-BE49-F238E27FC236}">
                <a16:creationId xmlns:a16="http://schemas.microsoft.com/office/drawing/2014/main" id="{B273B95A-C12A-4E20-B8F8-5E5DA1BE2D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8500" y="5143500"/>
            <a:ext cx="5575246" cy="3459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565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1430000" cy="830997"/>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2. UAS Introducción y aplicaciones</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en-AU" sz="2800"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Definición</a:t>
            </a:r>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de UAS</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914400" y="2757838"/>
            <a:ext cx="7543800" cy="5865324"/>
          </a:xfrm>
          <a:prstGeom prst="rect">
            <a:avLst/>
          </a:prstGeom>
          <a:noFill/>
        </p:spPr>
        <p:txBody>
          <a:bodyPr wrap="square" rtlCol="0">
            <a:spAutoFit/>
          </a:bodyPr>
          <a:lstStyle/>
          <a:p>
            <a:pPr marL="342900" indent="-342900">
              <a:lnSpc>
                <a:spcPct val="150000"/>
              </a:lnSpc>
              <a:buFont typeface="Arial" panose="020B0604020202020204" pitchFamily="34" charset="0"/>
              <a:buChar char="•"/>
              <a:defRPr/>
            </a:pPr>
            <a:r>
              <a:rPr lang="es-ES" altLang="es-ES" sz="2300" dirty="0">
                <a:solidFill>
                  <a:srgbClr val="212529"/>
                </a:solidFill>
                <a:latin typeface="Source Sans Pro" panose="020F0502020204030204" pitchFamily="34" charset="0"/>
              </a:rPr>
              <a:t>Según la Administración Federal de Aviación (FAA) - Un sistema de aeronave no tripulada es una aeronave no tripulada (</a:t>
            </a:r>
            <a:r>
              <a:rPr lang="es-ES" altLang="es-ES" sz="2300" dirty="0" err="1">
                <a:solidFill>
                  <a:srgbClr val="212529"/>
                </a:solidFill>
                <a:latin typeface="Source Sans Pro" panose="020F0502020204030204" pitchFamily="34" charset="0"/>
              </a:rPr>
              <a:t>unmanned</a:t>
            </a:r>
            <a:r>
              <a:rPr lang="es-ES" altLang="es-ES" sz="2300" dirty="0">
                <a:solidFill>
                  <a:srgbClr val="212529"/>
                </a:solidFill>
                <a:latin typeface="Source Sans Pro" panose="020F0502020204030204" pitchFamily="34" charset="0"/>
              </a:rPr>
              <a:t> </a:t>
            </a:r>
            <a:r>
              <a:rPr lang="es-ES" altLang="es-ES" sz="2300" dirty="0" err="1">
                <a:solidFill>
                  <a:srgbClr val="212529"/>
                </a:solidFill>
                <a:latin typeface="Source Sans Pro" panose="020F0502020204030204" pitchFamily="34" charset="0"/>
              </a:rPr>
              <a:t>aircraft</a:t>
            </a:r>
            <a:r>
              <a:rPr lang="es-ES" altLang="es-ES" sz="2300" dirty="0">
                <a:solidFill>
                  <a:srgbClr val="212529"/>
                </a:solidFill>
                <a:latin typeface="Source Sans Pro" panose="020F0502020204030204" pitchFamily="34" charset="0"/>
              </a:rPr>
              <a:t> </a:t>
            </a:r>
            <a:r>
              <a:rPr lang="es-ES" altLang="es-ES" sz="2300" dirty="0" err="1">
                <a:solidFill>
                  <a:srgbClr val="212529"/>
                </a:solidFill>
                <a:latin typeface="Source Sans Pro" panose="020F0502020204030204" pitchFamily="34" charset="0"/>
              </a:rPr>
              <a:t>system</a:t>
            </a:r>
            <a:r>
              <a:rPr lang="es-ES" altLang="es-ES" sz="2300" dirty="0">
                <a:solidFill>
                  <a:srgbClr val="212529"/>
                </a:solidFill>
                <a:latin typeface="Source Sans Pro" panose="020F0502020204030204" pitchFamily="34" charset="0"/>
              </a:rPr>
              <a:t>) y el equipo necesario para el funcionamiento seguro y eficiente de dicha aeronave.</a:t>
            </a:r>
          </a:p>
          <a:p>
            <a:pPr marL="342900" indent="-342900">
              <a:lnSpc>
                <a:spcPct val="150000"/>
              </a:lnSpc>
              <a:buFont typeface="Arial" panose="020B0604020202020204" pitchFamily="34" charset="0"/>
              <a:buChar char="•"/>
              <a:defRPr/>
            </a:pPr>
            <a:r>
              <a:rPr lang="es-ES" altLang="es-ES" sz="2300" dirty="0">
                <a:solidFill>
                  <a:srgbClr val="212529"/>
                </a:solidFill>
                <a:latin typeface="Source Sans Pro" panose="020F0502020204030204" pitchFamily="34" charset="0"/>
              </a:rPr>
              <a:t>Una aeronave no tripulada es un componente de un UAS.</a:t>
            </a:r>
          </a:p>
          <a:p>
            <a:pPr marL="342900" indent="-342900">
              <a:lnSpc>
                <a:spcPct val="150000"/>
              </a:lnSpc>
              <a:buFont typeface="Arial" panose="020B0604020202020204" pitchFamily="34" charset="0"/>
              <a:buChar char="•"/>
              <a:defRPr/>
            </a:pPr>
            <a:r>
              <a:rPr lang="es-ES" altLang="es-ES" sz="2300" dirty="0">
                <a:solidFill>
                  <a:srgbClr val="212529"/>
                </a:solidFill>
                <a:latin typeface="Source Sans Pro" panose="020F0502020204030204" pitchFamily="34" charset="0"/>
              </a:rPr>
              <a:t>Todas las aeronaves operadas sin la posibilidad de intervención humana directa desde dentro o sobre la aeronave se clasifican como vehículos aéreos no tripulados (UAV). (Ley Pública 112-95, Sección 331(8)).</a:t>
            </a:r>
            <a:endParaRPr lang="en-US" sz="2300" b="0" i="0" dirty="0">
              <a:solidFill>
                <a:srgbClr val="212529"/>
              </a:solidFill>
              <a:effectLst/>
              <a:latin typeface="Source Sans Pro" panose="020B0503030403020204" pitchFamily="34" charset="0"/>
            </a:endParaRPr>
          </a:p>
          <a:p>
            <a:pPr>
              <a:lnSpc>
                <a:spcPct val="150000"/>
              </a:lnSpc>
              <a:defRPr/>
            </a:pPr>
            <a:endParaRPr lang="es-ES" sz="23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TextBox 6">
            <a:extLst>
              <a:ext uri="{FF2B5EF4-FFF2-40B4-BE49-F238E27FC236}">
                <a16:creationId xmlns:a16="http://schemas.microsoft.com/office/drawing/2014/main" id="{CCB817C6-B857-E892-4A4C-0990AB235EEE}"/>
              </a:ext>
            </a:extLst>
          </p:cNvPr>
          <p:cNvSpPr txBox="1"/>
          <p:nvPr/>
        </p:nvSpPr>
        <p:spPr>
          <a:xfrm>
            <a:off x="9144000" y="7907581"/>
            <a:ext cx="8057172" cy="369332"/>
          </a:xfrm>
          <a:prstGeom prst="rect">
            <a:avLst/>
          </a:prstGeom>
          <a:noFill/>
        </p:spPr>
        <p:txBody>
          <a:bodyPr wrap="square" rtlCol="0">
            <a:spAutoFit/>
          </a:bodyPr>
          <a:lstStyle/>
          <a:p>
            <a:pPr algn="ctr"/>
            <a:r>
              <a:rPr lang="es-ES" dirty="0"/>
              <a:t>Fig. 11 Plataformas UAS de ala fija CTOL* (izquierda) y </a:t>
            </a:r>
            <a:r>
              <a:rPr lang="es-ES" dirty="0" err="1"/>
              <a:t>multirrotor</a:t>
            </a:r>
            <a:r>
              <a:rPr lang="es-ES" dirty="0"/>
              <a:t> VTOL** (derecha)</a:t>
            </a:r>
            <a:endParaRPr lang="en-US" dirty="0"/>
          </a:p>
        </p:txBody>
      </p:sp>
      <p:pic>
        <p:nvPicPr>
          <p:cNvPr id="4098" name="Picture 2" descr="Unmanned Aircraft Systems - L2 Aviation">
            <a:extLst>
              <a:ext uri="{FF2B5EF4-FFF2-40B4-BE49-F238E27FC236}">
                <a16:creationId xmlns:a16="http://schemas.microsoft.com/office/drawing/2014/main" id="{649A04F8-0FEC-3B51-EAB9-84340648EC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327" y="3009900"/>
            <a:ext cx="8209845" cy="46180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B71BD2A-F4C0-1EF1-250C-6C93E55A4221}"/>
              </a:ext>
            </a:extLst>
          </p:cNvPr>
          <p:cNvSpPr txBox="1"/>
          <p:nvPr/>
        </p:nvSpPr>
        <p:spPr>
          <a:xfrm>
            <a:off x="1155700" y="8461579"/>
            <a:ext cx="5715000" cy="584775"/>
          </a:xfrm>
          <a:prstGeom prst="rect">
            <a:avLst/>
          </a:prstGeom>
          <a:noFill/>
        </p:spPr>
        <p:txBody>
          <a:bodyPr wrap="square" rtlCol="0">
            <a:spAutoFit/>
          </a:bodyPr>
          <a:lstStyle/>
          <a:p>
            <a:r>
              <a:rPr lang="en-US" sz="1600" dirty="0"/>
              <a:t>* </a:t>
            </a:r>
            <a:r>
              <a:rPr lang="en-US" sz="1600" dirty="0" err="1"/>
              <a:t>Despegue</a:t>
            </a:r>
            <a:r>
              <a:rPr lang="en-US" sz="1600" dirty="0"/>
              <a:t> y </a:t>
            </a:r>
            <a:r>
              <a:rPr lang="en-US" sz="1600" dirty="0" err="1"/>
              <a:t>aterrizaje</a:t>
            </a:r>
            <a:r>
              <a:rPr lang="en-US" sz="1600" dirty="0"/>
              <a:t> </a:t>
            </a:r>
            <a:r>
              <a:rPr lang="en-US" sz="1600" dirty="0" err="1"/>
              <a:t>convencionales</a:t>
            </a:r>
            <a:endParaRPr lang="en-US" sz="1600" dirty="0"/>
          </a:p>
          <a:p>
            <a:r>
              <a:rPr lang="en-US" sz="1600" dirty="0"/>
              <a:t>** </a:t>
            </a:r>
            <a:r>
              <a:rPr lang="en-US" sz="1600" dirty="0" err="1"/>
              <a:t>Despegue</a:t>
            </a:r>
            <a:r>
              <a:rPr lang="en-US" sz="1600" dirty="0"/>
              <a:t> y </a:t>
            </a:r>
            <a:r>
              <a:rPr lang="en-US" sz="1600" dirty="0" err="1"/>
              <a:t>aterrizaje</a:t>
            </a:r>
            <a:r>
              <a:rPr lang="en-US" sz="1600" dirty="0"/>
              <a:t> vertical</a:t>
            </a:r>
          </a:p>
        </p:txBody>
      </p:sp>
    </p:spTree>
    <p:extLst>
      <p:ext uri="{BB962C8B-B14F-4D97-AF65-F5344CB8AC3E}">
        <p14:creationId xmlns:p14="http://schemas.microsoft.com/office/powerpoint/2010/main" val="2352049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1430000" cy="830997"/>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2. UAS Introducción y aplicaciones</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en-AU" sz="2800"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Tecnología</a:t>
            </a:r>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t>
            </a:r>
            <a:r>
              <a:rPr lang="en-AU" sz="2800"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básica</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028700" y="2095500"/>
            <a:ext cx="16954500" cy="3985706"/>
          </a:xfrm>
          <a:prstGeom prst="rect">
            <a:avLst/>
          </a:prstGeom>
          <a:noFill/>
        </p:spPr>
        <p:txBody>
          <a:bodyPr wrap="square" rtlCol="0">
            <a:spAutoFit/>
          </a:bodyPr>
          <a:lstStyle/>
          <a:p>
            <a:pPr marL="342900" indent="-342900">
              <a:buFont typeface="Arial" panose="020B0604020202020204" pitchFamily="34" charset="0"/>
              <a:buChar char="•"/>
              <a:defRPr/>
            </a:pPr>
            <a:r>
              <a:rPr lang="es-ES" altLang="es-ES" sz="2300" dirty="0">
                <a:solidFill>
                  <a:srgbClr val="212529"/>
                </a:solidFill>
                <a:latin typeface="Source Sans Pro" panose="020F0502020204030204" pitchFamily="34" charset="0"/>
              </a:rPr>
              <a:t>Para entender los fundamentos de los UAS es necesario comprender la información básica sobre el control del vehículo, la estabilización y el diseño de los sensores.</a:t>
            </a:r>
          </a:p>
          <a:p>
            <a:pPr marL="342900" indent="-342900">
              <a:buFont typeface="Arial" panose="020B0604020202020204" pitchFamily="34" charset="0"/>
              <a:buChar char="•"/>
              <a:defRPr/>
            </a:pPr>
            <a:r>
              <a:rPr lang="es-ES" altLang="es-ES" sz="2300" dirty="0">
                <a:solidFill>
                  <a:srgbClr val="212529"/>
                </a:solidFill>
                <a:latin typeface="Source Sans Pro" panose="020F0502020204030204" pitchFamily="34" charset="0"/>
              </a:rPr>
              <a:t>Los métodos de control utilizados en un UAS pueden clasificarse a grandes rasgos en:</a:t>
            </a:r>
          </a:p>
          <a:p>
            <a:pPr marL="800100" lvl="1" indent="-342900">
              <a:buFont typeface="Arial" panose="020B0604020202020204" pitchFamily="34" charset="0"/>
              <a:buChar char="•"/>
              <a:defRPr/>
            </a:pPr>
            <a:r>
              <a:rPr lang="es-ES" altLang="es-ES" sz="2300" b="1" dirty="0">
                <a:solidFill>
                  <a:srgbClr val="212529"/>
                </a:solidFill>
                <a:latin typeface="Source Sans Pro" panose="020F0502020204030204" pitchFamily="34" charset="0"/>
              </a:rPr>
              <a:t>Control manual: </a:t>
            </a:r>
            <a:r>
              <a:rPr lang="es-ES" altLang="es-ES" sz="2300" dirty="0">
                <a:solidFill>
                  <a:srgbClr val="212529"/>
                </a:solidFill>
                <a:latin typeface="Source Sans Pro" panose="020F0502020204030204" pitchFamily="34" charset="0"/>
              </a:rPr>
              <a:t>permite a un piloto experto manipular con precisión la trayectoria de vuelo y el resultado predecible de un UAV.</a:t>
            </a:r>
          </a:p>
          <a:p>
            <a:pPr marL="800100" lvl="1" indent="-342900">
              <a:buFont typeface="Arial" panose="020B0604020202020204" pitchFamily="34" charset="0"/>
              <a:buChar char="•"/>
              <a:defRPr/>
            </a:pPr>
            <a:r>
              <a:rPr lang="es-ES" altLang="es-ES" sz="2300" b="1" dirty="0">
                <a:solidFill>
                  <a:srgbClr val="212529"/>
                </a:solidFill>
                <a:latin typeface="Source Sans Pro" panose="020F0502020204030204" pitchFamily="34" charset="0"/>
              </a:rPr>
              <a:t>Control estabilizado: </a:t>
            </a:r>
            <a:r>
              <a:rPr lang="es-ES" altLang="es-ES" sz="2300" dirty="0">
                <a:solidFill>
                  <a:srgbClr val="212529"/>
                </a:solidFill>
                <a:latin typeface="Source Sans Pro" panose="020F0502020204030204" pitchFamily="34" charset="0"/>
              </a:rPr>
              <a:t>permite al operador manipular con precisión la posición de la aeronave mediante un piloto automático integrado en el UAV. En este caso, el nivel de autonomía del UAV es mayor.</a:t>
            </a:r>
          </a:p>
          <a:p>
            <a:pPr marL="800100" lvl="1" indent="-342900">
              <a:buFont typeface="Arial" panose="020B0604020202020204" pitchFamily="34" charset="0"/>
              <a:buChar char="•"/>
              <a:defRPr/>
            </a:pPr>
            <a:r>
              <a:rPr lang="es-ES" altLang="es-ES" sz="2300" b="1" dirty="0">
                <a:solidFill>
                  <a:srgbClr val="212529"/>
                </a:solidFill>
                <a:latin typeface="Source Sans Pro" panose="020F0502020204030204" pitchFamily="34" charset="0"/>
              </a:rPr>
              <a:t>Control automatizado </a:t>
            </a:r>
            <a:r>
              <a:rPr lang="es-ES" altLang="es-ES" sz="2300" dirty="0">
                <a:solidFill>
                  <a:srgbClr val="212529"/>
                </a:solidFill>
                <a:latin typeface="Source Sans Pro" panose="020F0502020204030204" pitchFamily="34" charset="0"/>
              </a:rPr>
              <a:t>- Este escenario de control es el que requiere menos control por parte del operador. Mediante el uso de software, se planifica una misión completa antes de su despliegue y el control completo es asumido por el software de control en tierra y el piloto automático de a bordo.</a:t>
            </a:r>
            <a:endParaRPr lang="en-US" sz="2300" dirty="0">
              <a:solidFill>
                <a:srgbClr val="212529"/>
              </a:solidFill>
              <a:latin typeface="Source Sans Pro" panose="020F0502020204030204" pitchFamily="34" charset="0"/>
            </a:endParaRPr>
          </a:p>
          <a:p>
            <a:pPr marL="800100" lvl="1" indent="-342900">
              <a:buFont typeface="Arial" panose="020B0604020202020204" pitchFamily="34" charset="0"/>
              <a:buChar char="•"/>
              <a:defRPr/>
            </a:pPr>
            <a:endParaRPr lang="en-US" sz="2300" b="0" i="0" dirty="0">
              <a:solidFill>
                <a:srgbClr val="212529"/>
              </a:solidFill>
              <a:effectLst/>
              <a:latin typeface="Source Sans Pro" panose="020B0503030403020204" pitchFamily="34" charset="0"/>
            </a:endParaRPr>
          </a:p>
          <a:p>
            <a:pPr>
              <a:defRPr/>
            </a:pPr>
            <a:endParaRPr lang="es-ES" sz="23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TextBox 6">
            <a:extLst>
              <a:ext uri="{FF2B5EF4-FFF2-40B4-BE49-F238E27FC236}">
                <a16:creationId xmlns:a16="http://schemas.microsoft.com/office/drawing/2014/main" id="{CCB817C6-B857-E892-4A4C-0990AB235EEE}"/>
              </a:ext>
            </a:extLst>
          </p:cNvPr>
          <p:cNvSpPr txBox="1"/>
          <p:nvPr/>
        </p:nvSpPr>
        <p:spPr>
          <a:xfrm>
            <a:off x="5372100" y="8950362"/>
            <a:ext cx="7543800" cy="369332"/>
          </a:xfrm>
          <a:prstGeom prst="rect">
            <a:avLst/>
          </a:prstGeom>
          <a:noFill/>
        </p:spPr>
        <p:txBody>
          <a:bodyPr wrap="square" rtlCol="0">
            <a:spAutoFit/>
          </a:bodyPr>
          <a:lstStyle/>
          <a:p>
            <a:pPr algn="ctr"/>
            <a:r>
              <a:rPr lang="es-ES" dirty="0"/>
              <a:t>Fig. 12 Diferentes niveles de autonomía de los UAS</a:t>
            </a:r>
            <a:endParaRPr lang="en-US" dirty="0"/>
          </a:p>
        </p:txBody>
      </p:sp>
      <p:pic>
        <p:nvPicPr>
          <p:cNvPr id="5122" name="Picture 2" descr="Levels of autonomy in UAVs. | Download Scientific Diagram">
            <a:extLst>
              <a:ext uri="{FF2B5EF4-FFF2-40B4-BE49-F238E27FC236}">
                <a16:creationId xmlns:a16="http://schemas.microsoft.com/office/drawing/2014/main" id="{FE90AB2D-CE65-EBB5-0346-961EABA79A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5524500"/>
            <a:ext cx="10515600" cy="3463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2097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21077</TotalTime>
  <Words>4224</Words>
  <Application>Microsoft Office PowerPoint</Application>
  <PresentationFormat>Personalizado</PresentationFormat>
  <Paragraphs>363</Paragraphs>
  <Slides>30</Slides>
  <Notes>0</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30</vt:i4>
      </vt:variant>
    </vt:vector>
  </HeadingPairs>
  <TitlesOfParts>
    <vt:vector size="40" baseType="lpstr">
      <vt:lpstr>Arial</vt:lpstr>
      <vt:lpstr>Arial MT</vt:lpstr>
      <vt:lpstr>Calibri</vt:lpstr>
      <vt:lpstr>Calibri Light</vt:lpstr>
      <vt:lpstr>Century Gothic</vt:lpstr>
      <vt:lpstr>Microsoft Sans Serif</vt:lpstr>
      <vt:lpstr>Source Sans Pro</vt:lpstr>
      <vt:lpstr>Wingdings</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Copia de Diseño sin nombre</dc:title>
  <dc:creator>Monia Coppola</dc:creator>
  <cp:keywords>DAE3Hts2lAc,BAEXurJiHZU</cp:keywords>
  <cp:lastModifiedBy>Javier Serón Molina</cp:lastModifiedBy>
  <cp:revision>86</cp:revision>
  <dcterms:created xsi:type="dcterms:W3CDTF">2022-02-01T14:11:31Z</dcterms:created>
  <dcterms:modified xsi:type="dcterms:W3CDTF">2023-08-02T10:45:05Z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2022-02-01T00:00:00Z</vt:filetime>
  </property>
  <property fmtid="{D5CDD505-2E9C-101B-9397-08002B2CF9AE}" pid="3" name="Creator">
    <vt:lpwstr>Canva</vt:lpwstr>
  </property>
  <property fmtid="{D5CDD505-2E9C-101B-9397-08002B2CF9AE}" pid="4" name="LastSaved">
    <vt:filetime>2022-02-01T00:00:00Z</vt:filetime>
  </property>
</Properties>
</file>