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10287000" cx="18288000"/>
  <p:notesSz cx="18288000" cy="10287000"/>
  <p:embeddedFontLst>
    <p:embeddedFont>
      <p:font typeface="Helvetica Neue"/>
      <p:regular r:id="rId36"/>
      <p:bold r:id="rId37"/>
      <p:italic r:id="rId38"/>
      <p:boldItalic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4" roundtripDataSignature="AMtx7mggeLjaBBV1nn09jucNIOlLP4r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4.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CenturyGothic-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HelveticaNeue-bold.fntdata"/><Relationship Id="rId14" Type="http://schemas.openxmlformats.org/officeDocument/2006/relationships/slide" Target="slides/slide8.xml"/><Relationship Id="rId36" Type="http://schemas.openxmlformats.org/officeDocument/2006/relationships/font" Target="fonts/HelveticaNeue-regular.fntdata"/><Relationship Id="rId17" Type="http://schemas.openxmlformats.org/officeDocument/2006/relationships/slide" Target="slides/slide11.xml"/><Relationship Id="rId39" Type="http://schemas.openxmlformats.org/officeDocument/2006/relationships/font" Target="fonts/HelveticaNeue-boldItalic.fntdata"/><Relationship Id="rId16" Type="http://schemas.openxmlformats.org/officeDocument/2006/relationships/slide" Target="slides/slide10.xml"/><Relationship Id="rId38" Type="http://schemas.openxmlformats.org/officeDocument/2006/relationships/font" Target="fonts/HelveticaNeue-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0" name="Shape 10"/>
        <p:cNvGrpSpPr/>
        <p:nvPr/>
      </p:nvGrpSpPr>
      <p:grpSpPr>
        <a:xfrm>
          <a:off x="0" y="0"/>
          <a:ext cx="0" cy="0"/>
          <a:chOff x="0" y="0"/>
          <a:chExt cx="0" cy="0"/>
        </a:xfrm>
      </p:grpSpPr>
      <p:sp>
        <p:nvSpPr>
          <p:cNvPr id="11" name="Google Shape;11;p31"/>
          <p:cNvSpPr txBox="1"/>
          <p:nvPr/>
        </p:nvSpPr>
        <p:spPr>
          <a:xfrm>
            <a:off x="4436660" y="9242612"/>
            <a:ext cx="13013140"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70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700">
              <a:solidFill>
                <a:schemeClr val="dk1"/>
              </a:solidFill>
              <a:latin typeface="Calibri"/>
              <a:ea typeface="Calibri"/>
              <a:cs typeface="Calibri"/>
              <a:sym typeface="Calibri"/>
            </a:endParaRPr>
          </a:p>
        </p:txBody>
      </p:sp>
      <p:pic>
        <p:nvPicPr>
          <p:cNvPr id="12" name="Google Shape;12;p31"/>
          <p:cNvPicPr preferRelativeResize="0"/>
          <p:nvPr/>
        </p:nvPicPr>
        <p:blipFill rotWithShape="1">
          <a:blip r:embed="rId2">
            <a:alphaModFix/>
          </a:blip>
          <a:srcRect b="0" l="0" r="0" t="0"/>
          <a:stretch/>
        </p:blipFill>
        <p:spPr>
          <a:xfrm>
            <a:off x="1083860" y="9242612"/>
            <a:ext cx="3352800" cy="704088"/>
          </a:xfrm>
          <a:prstGeom prst="rect">
            <a:avLst/>
          </a:prstGeom>
          <a:noFill/>
          <a:ln>
            <a:noFill/>
          </a:ln>
        </p:spPr>
      </p:pic>
      <p:pic>
        <p:nvPicPr>
          <p:cNvPr id="13" name="Google Shape;13;p31"/>
          <p:cNvPicPr preferRelativeResize="0"/>
          <p:nvPr/>
        </p:nvPicPr>
        <p:blipFill rotWithShape="1">
          <a:blip r:embed="rId3">
            <a:alphaModFix/>
          </a:blip>
          <a:srcRect b="0" l="0" r="0" t="0"/>
          <a:stretch/>
        </p:blipFill>
        <p:spPr>
          <a:xfrm>
            <a:off x="14154296" y="647700"/>
            <a:ext cx="3295504" cy="6155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8" name="Shape 68"/>
        <p:cNvGrpSpPr/>
        <p:nvPr/>
      </p:nvGrpSpPr>
      <p:grpSpPr>
        <a:xfrm>
          <a:off x="0" y="0"/>
          <a:ext cx="0" cy="0"/>
          <a:chOff x="0" y="0"/>
          <a:chExt cx="0" cy="0"/>
        </a:xfrm>
      </p:grpSpPr>
      <p:sp>
        <p:nvSpPr>
          <p:cNvPr id="69" name="Google Shape;69;p41"/>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41"/>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1" name="Google Shape;71;p41"/>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41"/>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3" name="Google Shape;73;p41"/>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41"/>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41"/>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41"/>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7" name="Shape 77"/>
        <p:cNvGrpSpPr/>
        <p:nvPr/>
      </p:nvGrpSpPr>
      <p:grpSpPr>
        <a:xfrm>
          <a:off x="0" y="0"/>
          <a:ext cx="0" cy="0"/>
          <a:chOff x="0" y="0"/>
          <a:chExt cx="0" cy="0"/>
        </a:xfrm>
      </p:grpSpPr>
      <p:sp>
        <p:nvSpPr>
          <p:cNvPr id="78" name="Google Shape;78;p42"/>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42"/>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42"/>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42"/>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82" name="Shape 82"/>
        <p:cNvGrpSpPr/>
        <p:nvPr/>
      </p:nvGrpSpPr>
      <p:grpSpPr>
        <a:xfrm>
          <a:off x="0" y="0"/>
          <a:ext cx="0" cy="0"/>
          <a:chOff x="0" y="0"/>
          <a:chExt cx="0" cy="0"/>
        </a:xfrm>
      </p:grpSpPr>
      <p:sp>
        <p:nvSpPr>
          <p:cNvPr id="83" name="Google Shape;83;p43"/>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43"/>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43"/>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86" name="Shape 86"/>
        <p:cNvGrpSpPr/>
        <p:nvPr/>
      </p:nvGrpSpPr>
      <p:grpSpPr>
        <a:xfrm>
          <a:off x="0" y="0"/>
          <a:ext cx="0" cy="0"/>
          <a:chOff x="0" y="0"/>
          <a:chExt cx="0" cy="0"/>
        </a:xfrm>
      </p:grpSpPr>
      <p:sp>
        <p:nvSpPr>
          <p:cNvPr id="87" name="Google Shape;87;p44"/>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44"/>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44"/>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0" name="Google Shape;90;p44"/>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44"/>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44"/>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93" name="Shape 93"/>
        <p:cNvGrpSpPr/>
        <p:nvPr/>
      </p:nvGrpSpPr>
      <p:grpSpPr>
        <a:xfrm>
          <a:off x="0" y="0"/>
          <a:ext cx="0" cy="0"/>
          <a:chOff x="0" y="0"/>
          <a:chExt cx="0" cy="0"/>
        </a:xfrm>
      </p:grpSpPr>
      <p:sp>
        <p:nvSpPr>
          <p:cNvPr id="94" name="Google Shape;94;p45"/>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45"/>
          <p:cNvSpPr/>
          <p:nvPr>
            <p:ph idx="2" type="pic"/>
          </p:nvPr>
        </p:nvSpPr>
        <p:spPr>
          <a:xfrm>
            <a:off x="7775575" y="1481138"/>
            <a:ext cx="9258300" cy="7310437"/>
          </a:xfrm>
          <a:prstGeom prst="rect">
            <a:avLst/>
          </a:prstGeom>
          <a:noFill/>
          <a:ln>
            <a:noFill/>
          </a:ln>
        </p:spPr>
      </p:sp>
      <p:sp>
        <p:nvSpPr>
          <p:cNvPr id="96" name="Google Shape;96;p45"/>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7" name="Google Shape;97;p45"/>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45"/>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Google Shape;99;p45"/>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00" name="Shape 100"/>
        <p:cNvGrpSpPr/>
        <p:nvPr/>
      </p:nvGrpSpPr>
      <p:grpSpPr>
        <a:xfrm>
          <a:off x="0" y="0"/>
          <a:ext cx="0" cy="0"/>
          <a:chOff x="0" y="0"/>
          <a:chExt cx="0" cy="0"/>
        </a:xfrm>
      </p:grpSpPr>
      <p:sp>
        <p:nvSpPr>
          <p:cNvPr id="101" name="Google Shape;101;p46"/>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46"/>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46"/>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46"/>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46"/>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06" name="Shape 106"/>
        <p:cNvGrpSpPr/>
        <p:nvPr/>
      </p:nvGrpSpPr>
      <p:grpSpPr>
        <a:xfrm>
          <a:off x="0" y="0"/>
          <a:ext cx="0" cy="0"/>
          <a:chOff x="0" y="0"/>
          <a:chExt cx="0" cy="0"/>
        </a:xfrm>
      </p:grpSpPr>
      <p:sp>
        <p:nvSpPr>
          <p:cNvPr id="107" name="Google Shape;107;p47"/>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47"/>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47"/>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47"/>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47"/>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sp>
        <p:nvSpPr>
          <p:cNvPr id="15" name="Google Shape;15;p32"/>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32"/>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marR="0" rtl="0" algn="l">
              <a:spcBef>
                <a:spcPts val="0"/>
              </a:spcBef>
              <a:spcAft>
                <a:spcPts val="0"/>
              </a:spcAft>
              <a:buSzPts val="1400"/>
              <a:buNone/>
              <a:defRPr b="0" i="0" sz="1800" u="none" cap="none" strike="noStrike">
                <a:latin typeface="Calibri"/>
                <a:ea typeface="Calibri"/>
                <a:cs typeface="Calibri"/>
                <a:sym typeface="Calibri"/>
              </a:defRPr>
            </a:lvl2pPr>
            <a:lvl3pPr lvl="2" marR="0" rtl="0" algn="l">
              <a:spcBef>
                <a:spcPts val="0"/>
              </a:spcBef>
              <a:spcAft>
                <a:spcPts val="0"/>
              </a:spcAft>
              <a:buSzPts val="1400"/>
              <a:buNone/>
              <a:defRPr b="0" i="0" sz="1800" u="none" cap="none" strike="noStrike">
                <a:latin typeface="Calibri"/>
                <a:ea typeface="Calibri"/>
                <a:cs typeface="Calibri"/>
                <a:sym typeface="Calibri"/>
              </a:defRPr>
            </a:lvl3pPr>
            <a:lvl4pPr lvl="3" marR="0" rtl="0" algn="l">
              <a:spcBef>
                <a:spcPts val="0"/>
              </a:spcBef>
              <a:spcAft>
                <a:spcPts val="0"/>
              </a:spcAft>
              <a:buSzPts val="1400"/>
              <a:buNone/>
              <a:defRPr b="0" i="0" sz="1800" u="none" cap="none" strike="noStrike">
                <a:latin typeface="Calibri"/>
                <a:ea typeface="Calibri"/>
                <a:cs typeface="Calibri"/>
                <a:sym typeface="Calibri"/>
              </a:defRPr>
            </a:lvl4pPr>
            <a:lvl5pPr lvl="4" marR="0" rtl="0" algn="l">
              <a:spcBef>
                <a:spcPts val="0"/>
              </a:spcBef>
              <a:spcAft>
                <a:spcPts val="0"/>
              </a:spcAft>
              <a:buSzPts val="1400"/>
              <a:buNone/>
              <a:defRPr b="0" i="0" sz="1800" u="none" cap="none" strike="noStrike">
                <a:latin typeface="Calibri"/>
                <a:ea typeface="Calibri"/>
                <a:cs typeface="Calibri"/>
                <a:sym typeface="Calibri"/>
              </a:defRPr>
            </a:lvl5pPr>
            <a:lvl6pPr lvl="5" marR="0" rtl="0" algn="l">
              <a:spcBef>
                <a:spcPts val="0"/>
              </a:spcBef>
              <a:spcAft>
                <a:spcPts val="0"/>
              </a:spcAft>
              <a:buSzPts val="1400"/>
              <a:buNone/>
              <a:defRPr b="0" i="0" sz="1800" u="none" cap="none" strike="noStrike">
                <a:latin typeface="Calibri"/>
                <a:ea typeface="Calibri"/>
                <a:cs typeface="Calibri"/>
                <a:sym typeface="Calibri"/>
              </a:defRPr>
            </a:lvl6pPr>
            <a:lvl7pPr lvl="6" marR="0" rtl="0" algn="l">
              <a:spcBef>
                <a:spcPts val="0"/>
              </a:spcBef>
              <a:spcAft>
                <a:spcPts val="0"/>
              </a:spcAft>
              <a:buSzPts val="1400"/>
              <a:buNone/>
              <a:defRPr b="0" i="0" sz="1800" u="none" cap="none" strike="noStrike">
                <a:latin typeface="Calibri"/>
                <a:ea typeface="Calibri"/>
                <a:cs typeface="Calibri"/>
                <a:sym typeface="Calibri"/>
              </a:defRPr>
            </a:lvl7pPr>
            <a:lvl8pPr lvl="7" marR="0" rtl="0" algn="l">
              <a:spcBef>
                <a:spcPts val="0"/>
              </a:spcBef>
              <a:spcAft>
                <a:spcPts val="0"/>
              </a:spcAft>
              <a:buSzPts val="1400"/>
              <a:buNone/>
              <a:defRPr b="0" i="0" sz="1800" u="none" cap="none" strike="noStrike">
                <a:latin typeface="Calibri"/>
                <a:ea typeface="Calibri"/>
                <a:cs typeface="Calibri"/>
                <a:sym typeface="Calibri"/>
              </a:defRPr>
            </a:lvl8pPr>
            <a:lvl9pPr lvl="8"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7" name="Google Shape;17;p32"/>
          <p:cNvSpPr txBox="1"/>
          <p:nvPr>
            <p:ph idx="11" type="ftr"/>
          </p:nvPr>
        </p:nvSpPr>
        <p:spPr>
          <a:xfrm>
            <a:off x="6217920" y="9566910"/>
            <a:ext cx="5852160" cy="51435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32"/>
          <p:cNvSpPr txBox="1"/>
          <p:nvPr>
            <p:ph idx="10" type="dt"/>
          </p:nvPr>
        </p:nvSpPr>
        <p:spPr>
          <a:xfrm>
            <a:off x="914400" y="9566910"/>
            <a:ext cx="4206240" cy="51435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33"/>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33"/>
          <p:cNvSpPr txBox="1"/>
          <p:nvPr>
            <p:ph idx="1" type="body"/>
          </p:nvPr>
        </p:nvSpPr>
        <p:spPr>
          <a:xfrm>
            <a:off x="914400" y="2366010"/>
            <a:ext cx="16459200" cy="678942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3" name="Google Shape;23;p33"/>
          <p:cNvSpPr txBox="1"/>
          <p:nvPr>
            <p:ph idx="11" type="ftr"/>
          </p:nvPr>
        </p:nvSpPr>
        <p:spPr>
          <a:xfrm>
            <a:off x="6217920" y="9566910"/>
            <a:ext cx="5852160" cy="51435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3"/>
          <p:cNvSpPr txBox="1"/>
          <p:nvPr>
            <p:ph idx="10" type="dt"/>
          </p:nvPr>
        </p:nvSpPr>
        <p:spPr>
          <a:xfrm>
            <a:off x="914400" y="9566910"/>
            <a:ext cx="4206240" cy="51435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sp>
        <p:nvSpPr>
          <p:cNvPr id="27" name="Google Shape;27;p34"/>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34"/>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9" name="Google Shape;29;p34"/>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0" name="Google Shape;30;p34"/>
          <p:cNvSpPr txBox="1"/>
          <p:nvPr>
            <p:ph idx="11" type="ftr"/>
          </p:nvPr>
        </p:nvSpPr>
        <p:spPr>
          <a:xfrm>
            <a:off x="6217920" y="9566910"/>
            <a:ext cx="5852160" cy="51435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34"/>
          <p:cNvSpPr txBox="1"/>
          <p:nvPr>
            <p:ph idx="10" type="dt"/>
          </p:nvPr>
        </p:nvSpPr>
        <p:spPr>
          <a:xfrm>
            <a:off x="914400" y="9566910"/>
            <a:ext cx="4206240" cy="51435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3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3" name="Shape 33"/>
        <p:cNvGrpSpPr/>
        <p:nvPr/>
      </p:nvGrpSpPr>
      <p:grpSpPr>
        <a:xfrm>
          <a:off x="0" y="0"/>
          <a:ext cx="0" cy="0"/>
          <a:chOff x="0" y="0"/>
          <a:chExt cx="0" cy="0"/>
        </a:xfrm>
      </p:grpSpPr>
      <p:sp>
        <p:nvSpPr>
          <p:cNvPr id="34" name="Google Shape;34;p35"/>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35"/>
          <p:cNvSpPr txBox="1"/>
          <p:nvPr>
            <p:ph idx="11" type="ftr"/>
          </p:nvPr>
        </p:nvSpPr>
        <p:spPr>
          <a:xfrm>
            <a:off x="6217920" y="9566910"/>
            <a:ext cx="5852160" cy="51435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35"/>
          <p:cNvSpPr txBox="1"/>
          <p:nvPr>
            <p:ph idx="10" type="dt"/>
          </p:nvPr>
        </p:nvSpPr>
        <p:spPr>
          <a:xfrm>
            <a:off x="914400" y="9566910"/>
            <a:ext cx="4206240" cy="51435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3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43" name="Shape 43"/>
        <p:cNvGrpSpPr/>
        <p:nvPr/>
      </p:nvGrpSpPr>
      <p:grpSpPr>
        <a:xfrm>
          <a:off x="0" y="0"/>
          <a:ext cx="0" cy="0"/>
          <a:chOff x="0" y="0"/>
          <a:chExt cx="0" cy="0"/>
        </a:xfrm>
      </p:grpSpPr>
      <p:sp>
        <p:nvSpPr>
          <p:cNvPr id="44" name="Google Shape;44;p37"/>
          <p:cNvSpPr txBox="1"/>
          <p:nvPr>
            <p:ph type="ctrTitle"/>
          </p:nvPr>
        </p:nvSpPr>
        <p:spPr>
          <a:xfrm>
            <a:off x="2286000" y="1684338"/>
            <a:ext cx="13716000" cy="35814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37"/>
          <p:cNvSpPr txBox="1"/>
          <p:nvPr>
            <p:ph idx="1" type="subTitle"/>
          </p:nvPr>
        </p:nvSpPr>
        <p:spPr>
          <a:xfrm>
            <a:off x="2286000" y="5403850"/>
            <a:ext cx="13716000" cy="248285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6" name="Google Shape;46;p37"/>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7"/>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37"/>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9" name="Shape 49"/>
        <p:cNvGrpSpPr/>
        <p:nvPr/>
      </p:nvGrpSpPr>
      <p:grpSpPr>
        <a:xfrm>
          <a:off x="0" y="0"/>
          <a:ext cx="0" cy="0"/>
          <a:chOff x="0" y="0"/>
          <a:chExt cx="0" cy="0"/>
        </a:xfrm>
      </p:grpSpPr>
      <p:sp>
        <p:nvSpPr>
          <p:cNvPr id="50" name="Google Shape;50;p38"/>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38"/>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38"/>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38"/>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38"/>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55" name="Shape 55"/>
        <p:cNvGrpSpPr/>
        <p:nvPr/>
      </p:nvGrpSpPr>
      <p:grpSpPr>
        <a:xfrm>
          <a:off x="0" y="0"/>
          <a:ext cx="0" cy="0"/>
          <a:chOff x="0" y="0"/>
          <a:chExt cx="0" cy="0"/>
        </a:xfrm>
      </p:grpSpPr>
      <p:sp>
        <p:nvSpPr>
          <p:cNvPr id="56" name="Google Shape;56;p39"/>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39"/>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8" name="Google Shape;58;p39"/>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39"/>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39"/>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1" name="Shape 61"/>
        <p:cNvGrpSpPr/>
        <p:nvPr/>
      </p:nvGrpSpPr>
      <p:grpSpPr>
        <a:xfrm>
          <a:off x="0" y="0"/>
          <a:ext cx="0" cy="0"/>
          <a:chOff x="0" y="0"/>
          <a:chExt cx="0" cy="0"/>
        </a:xfrm>
      </p:grpSpPr>
      <p:sp>
        <p:nvSpPr>
          <p:cNvPr id="62" name="Google Shape;62;p40"/>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40"/>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40"/>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40"/>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40"/>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40"/>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theme" Target="../theme/theme3.xml"/><Relationship Id="rId12" Type="http://schemas.openxmlformats.org/officeDocument/2006/relationships/slideLayout" Target="../slideLayouts/slideLayout16.xml"/><Relationship Id="rId1" Type="http://schemas.openxmlformats.org/officeDocument/2006/relationships/image" Target="../media/image1.jp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p:nvPr/>
        </p:nvSpPr>
        <p:spPr>
          <a:xfrm>
            <a:off x="0" y="906"/>
            <a:ext cx="342900" cy="10285730"/>
          </a:xfrm>
          <a:custGeom>
            <a:rect b="b" l="l" r="r" t="t"/>
            <a:pathLst>
              <a:path extrusionOk="0" h="10285730" w="342900">
                <a:moveTo>
                  <a:pt x="342899" y="10285232"/>
                </a:moveTo>
                <a:lnTo>
                  <a:pt x="0" y="10285232"/>
                </a:lnTo>
                <a:lnTo>
                  <a:pt x="0" y="0"/>
                </a:lnTo>
                <a:lnTo>
                  <a:pt x="342899" y="0"/>
                </a:lnTo>
                <a:lnTo>
                  <a:pt x="342899" y="10285232"/>
                </a:lnTo>
                <a:close/>
              </a:path>
            </a:pathLst>
          </a:custGeom>
          <a:solidFill>
            <a:srgbClr val="74B1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30"/>
          <p:cNvSpPr/>
          <p:nvPr/>
        </p:nvSpPr>
        <p:spPr>
          <a:xfrm>
            <a:off x="425823" y="18804"/>
            <a:ext cx="9525" cy="10249535"/>
          </a:xfrm>
          <a:custGeom>
            <a:rect b="b" l="l" r="r" t="t"/>
            <a:pathLst>
              <a:path extrusionOk="0" h="10249535" w="9525">
                <a:moveTo>
                  <a:pt x="9130" y="10249006"/>
                </a:moveTo>
                <a:lnTo>
                  <a:pt x="0" y="0"/>
                </a:lnTo>
              </a:path>
            </a:pathLst>
          </a:custGeom>
          <a:noFill/>
          <a:ln cap="flat" cmpd="sng" w="38100">
            <a:solidFill>
              <a:srgbClr val="74B13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 name="Google Shape;8;p30"/>
          <p:cNvSpPr txBox="1"/>
          <p:nvPr/>
        </p:nvSpPr>
        <p:spPr>
          <a:xfrm>
            <a:off x="4436660" y="9242612"/>
            <a:ext cx="13013140"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700" u="none" strike="noStrike">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sz="1700">
              <a:solidFill>
                <a:schemeClr val="dk1"/>
              </a:solidFill>
              <a:latin typeface="Calibri"/>
              <a:ea typeface="Calibri"/>
              <a:cs typeface="Calibri"/>
              <a:sym typeface="Calibri"/>
            </a:endParaRPr>
          </a:p>
        </p:txBody>
      </p:sp>
      <p:pic>
        <p:nvPicPr>
          <p:cNvPr id="9" name="Google Shape;9;p30"/>
          <p:cNvPicPr preferRelativeResize="0"/>
          <p:nvPr/>
        </p:nvPicPr>
        <p:blipFill rotWithShape="1">
          <a:blip r:embed="rId1">
            <a:alphaModFix/>
          </a:blip>
          <a:srcRect b="0" l="0" r="0" t="0"/>
          <a:stretch/>
        </p:blipFill>
        <p:spPr>
          <a:xfrm>
            <a:off x="1083860" y="9242612"/>
            <a:ext cx="3352800" cy="7040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 name="Shape 38"/>
        <p:cNvGrpSpPr/>
        <p:nvPr/>
      </p:nvGrpSpPr>
      <p:grpSpPr>
        <a:xfrm>
          <a:off x="0" y="0"/>
          <a:ext cx="0" cy="0"/>
          <a:chOff x="0" y="0"/>
          <a:chExt cx="0" cy="0"/>
        </a:xfrm>
      </p:grpSpPr>
      <p:sp>
        <p:nvSpPr>
          <p:cNvPr id="39" name="Google Shape;39;p36"/>
          <p:cNvSpPr txBox="1"/>
          <p:nvPr/>
        </p:nvSpPr>
        <p:spPr>
          <a:xfrm>
            <a:off x="4436660" y="9242612"/>
            <a:ext cx="13013140"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700" u="none" strike="noStrike">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sz="1700">
              <a:solidFill>
                <a:schemeClr val="dk1"/>
              </a:solidFill>
              <a:latin typeface="Calibri"/>
              <a:ea typeface="Calibri"/>
              <a:cs typeface="Calibri"/>
              <a:sym typeface="Calibri"/>
            </a:endParaRPr>
          </a:p>
        </p:txBody>
      </p:sp>
      <p:pic>
        <p:nvPicPr>
          <p:cNvPr id="40" name="Google Shape;40;p36"/>
          <p:cNvPicPr preferRelativeResize="0"/>
          <p:nvPr/>
        </p:nvPicPr>
        <p:blipFill rotWithShape="1">
          <a:blip r:embed="rId1">
            <a:alphaModFix/>
          </a:blip>
          <a:srcRect b="0" l="0" r="0" t="0"/>
          <a:stretch/>
        </p:blipFill>
        <p:spPr>
          <a:xfrm>
            <a:off x="1083860" y="9242612"/>
            <a:ext cx="3352800" cy="704088"/>
          </a:xfrm>
          <a:prstGeom prst="rect">
            <a:avLst/>
          </a:prstGeom>
          <a:noFill/>
          <a:ln>
            <a:noFill/>
          </a:ln>
        </p:spPr>
      </p:pic>
      <p:sp>
        <p:nvSpPr>
          <p:cNvPr id="41" name="Google Shape;41;p36"/>
          <p:cNvSpPr/>
          <p:nvPr/>
        </p:nvSpPr>
        <p:spPr>
          <a:xfrm>
            <a:off x="0" y="906"/>
            <a:ext cx="342900" cy="10285730"/>
          </a:xfrm>
          <a:custGeom>
            <a:rect b="b" l="l" r="r" t="t"/>
            <a:pathLst>
              <a:path extrusionOk="0" h="10285730" w="342900">
                <a:moveTo>
                  <a:pt x="342899" y="10285232"/>
                </a:moveTo>
                <a:lnTo>
                  <a:pt x="0" y="10285232"/>
                </a:lnTo>
                <a:lnTo>
                  <a:pt x="0" y="0"/>
                </a:lnTo>
                <a:lnTo>
                  <a:pt x="342899" y="0"/>
                </a:lnTo>
                <a:lnTo>
                  <a:pt x="342899" y="10285232"/>
                </a:lnTo>
                <a:close/>
              </a:path>
            </a:pathLst>
          </a:custGeom>
          <a:solidFill>
            <a:srgbClr val="74B1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 name="Google Shape;42;p36"/>
          <p:cNvSpPr/>
          <p:nvPr/>
        </p:nvSpPr>
        <p:spPr>
          <a:xfrm>
            <a:off x="425823" y="18804"/>
            <a:ext cx="9525" cy="10249535"/>
          </a:xfrm>
          <a:custGeom>
            <a:rect b="b" l="l" r="r" t="t"/>
            <a:pathLst>
              <a:path extrusionOk="0" h="10249535" w="9525">
                <a:moveTo>
                  <a:pt x="9130" y="10249006"/>
                </a:moveTo>
                <a:lnTo>
                  <a:pt x="0" y="0"/>
                </a:lnTo>
              </a:path>
            </a:pathLst>
          </a:custGeom>
          <a:noFill/>
          <a:ln cap="flat" cmpd="sng" w="38100">
            <a:solidFill>
              <a:srgbClr val="74B13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7.jp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55.jpg"/><Relationship Id="rId7"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4.jpg"/><Relationship Id="rId4" Type="http://schemas.openxmlformats.org/officeDocument/2006/relationships/image" Target="../media/image47.jpg"/><Relationship Id="rId5"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5.jpg"/><Relationship Id="rId4" Type="http://schemas.openxmlformats.org/officeDocument/2006/relationships/image" Target="../media/image41.jpg"/><Relationship Id="rId5" Type="http://schemas.openxmlformats.org/officeDocument/2006/relationships/image" Target="../media/image42.jpg"/><Relationship Id="rId6" Type="http://schemas.openxmlformats.org/officeDocument/2006/relationships/image" Target="../media/image44.jpg"/><Relationship Id="rId7"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8.jpg"/><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0.jpg"/><Relationship Id="rId4" Type="http://schemas.openxmlformats.org/officeDocument/2006/relationships/image" Target="../media/image52.jpg"/><Relationship Id="rId5"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gif"/><Relationship Id="rId4" Type="http://schemas.openxmlformats.org/officeDocument/2006/relationships/image" Target="../media/image24.gif"/><Relationship Id="rId5" Type="http://schemas.openxmlformats.org/officeDocument/2006/relationships/image" Target="../media/image57.gif"/><Relationship Id="rId6" Type="http://schemas.openxmlformats.org/officeDocument/2006/relationships/image" Target="../media/image28.jpg"/><Relationship Id="rId7"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3.jpg"/><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sp>
        <p:nvSpPr>
          <p:cNvPr id="116" name="Google Shape;116;p1"/>
          <p:cNvSpPr/>
          <p:nvPr/>
        </p:nvSpPr>
        <p:spPr>
          <a:xfrm>
            <a:off x="0" y="630"/>
            <a:ext cx="638175" cy="10286365"/>
          </a:xfrm>
          <a:custGeom>
            <a:rect b="b" l="l" r="r" t="t"/>
            <a:pathLst>
              <a:path extrusionOk="0" h="10286365" w="638175">
                <a:moveTo>
                  <a:pt x="0" y="0"/>
                </a:moveTo>
                <a:lnTo>
                  <a:pt x="638175" y="0"/>
                </a:lnTo>
                <a:lnTo>
                  <a:pt x="638175" y="10286369"/>
                </a:lnTo>
                <a:lnTo>
                  <a:pt x="0" y="10286369"/>
                </a:lnTo>
                <a:lnTo>
                  <a:pt x="0" y="0"/>
                </a:lnTo>
                <a:close/>
              </a:path>
            </a:pathLst>
          </a:custGeom>
          <a:solidFill>
            <a:srgbClr val="74B1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1"/>
          <p:cNvSpPr/>
          <p:nvPr/>
        </p:nvSpPr>
        <p:spPr>
          <a:xfrm>
            <a:off x="771246" y="41306"/>
            <a:ext cx="85725" cy="10245725"/>
          </a:xfrm>
          <a:custGeom>
            <a:rect b="b" l="l" r="r" t="t"/>
            <a:pathLst>
              <a:path extrusionOk="0" h="10245725" w="85725">
                <a:moveTo>
                  <a:pt x="85195" y="10245692"/>
                </a:moveTo>
                <a:lnTo>
                  <a:pt x="9127" y="10245692"/>
                </a:lnTo>
                <a:lnTo>
                  <a:pt x="0" y="67"/>
                </a:lnTo>
                <a:lnTo>
                  <a:pt x="76067" y="0"/>
                </a:lnTo>
                <a:lnTo>
                  <a:pt x="85195" y="10245692"/>
                </a:lnTo>
                <a:close/>
              </a:path>
            </a:pathLst>
          </a:custGeom>
          <a:solidFill>
            <a:srgbClr val="74B1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1"/>
          <p:cNvSpPr txBox="1"/>
          <p:nvPr/>
        </p:nvSpPr>
        <p:spPr>
          <a:xfrm>
            <a:off x="3450125" y="6591300"/>
            <a:ext cx="1138775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B239"/>
              </a:buClr>
              <a:buSzPts val="4400"/>
              <a:buFont typeface="Century Gothic"/>
              <a:buNone/>
            </a:pPr>
            <a:r>
              <a:rPr b="1" lang="en-US" sz="4400">
                <a:solidFill>
                  <a:srgbClr val="75B239"/>
                </a:solidFill>
                <a:latin typeface="Century Gothic"/>
                <a:ea typeface="Century Gothic"/>
                <a:cs typeface="Century Gothic"/>
                <a:sym typeface="Century Gothic"/>
              </a:rPr>
              <a:t>Einführung in die UAS-Technologie und ihre Zukunft</a:t>
            </a:r>
            <a:endParaRPr b="1" i="0" sz="4400" u="none" cap="none" strike="noStrike">
              <a:solidFill>
                <a:srgbClr val="75B239"/>
              </a:solidFill>
              <a:latin typeface="Century Gothic"/>
              <a:ea typeface="Century Gothic"/>
              <a:cs typeface="Century Gothic"/>
              <a:sym typeface="Century Gothic"/>
            </a:endParaRPr>
          </a:p>
        </p:txBody>
      </p:sp>
      <p:sp>
        <p:nvSpPr>
          <p:cNvPr id="119" name="Google Shape;119;p1"/>
          <p:cNvSpPr txBox="1"/>
          <p:nvPr/>
        </p:nvSpPr>
        <p:spPr>
          <a:xfrm>
            <a:off x="4436660" y="9242612"/>
            <a:ext cx="13013140"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700" u="none" strike="noStrike">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sz="1700">
              <a:solidFill>
                <a:schemeClr val="dk1"/>
              </a:solidFill>
              <a:latin typeface="Calibri"/>
              <a:ea typeface="Calibri"/>
              <a:cs typeface="Calibri"/>
              <a:sym typeface="Calibri"/>
            </a:endParaRPr>
          </a:p>
        </p:txBody>
      </p:sp>
      <p:pic>
        <p:nvPicPr>
          <p:cNvPr id="120" name="Google Shape;120;p1"/>
          <p:cNvPicPr preferRelativeResize="0"/>
          <p:nvPr/>
        </p:nvPicPr>
        <p:blipFill rotWithShape="1">
          <a:blip r:embed="rId3">
            <a:alphaModFix/>
          </a:blip>
          <a:srcRect b="0" l="0" r="0" t="0"/>
          <a:stretch/>
        </p:blipFill>
        <p:spPr>
          <a:xfrm>
            <a:off x="1083860" y="9242612"/>
            <a:ext cx="3352800" cy="704088"/>
          </a:xfrm>
          <a:prstGeom prst="rect">
            <a:avLst/>
          </a:prstGeom>
          <a:noFill/>
          <a:ln>
            <a:noFill/>
          </a:ln>
        </p:spPr>
      </p:pic>
      <p:pic>
        <p:nvPicPr>
          <p:cNvPr id="121" name="Google Shape;121;p1"/>
          <p:cNvPicPr preferRelativeResize="0"/>
          <p:nvPr/>
        </p:nvPicPr>
        <p:blipFill rotWithShape="1">
          <a:blip r:embed="rId4">
            <a:alphaModFix/>
          </a:blip>
          <a:srcRect b="0" l="0" r="0" t="0"/>
          <a:stretch/>
        </p:blipFill>
        <p:spPr>
          <a:xfrm>
            <a:off x="2328251" y="2781300"/>
            <a:ext cx="13631498" cy="2546169"/>
          </a:xfrm>
          <a:prstGeom prst="rect">
            <a:avLst/>
          </a:prstGeom>
          <a:noFill/>
          <a:ln>
            <a:noFill/>
          </a:ln>
        </p:spPr>
      </p:pic>
      <p:sp>
        <p:nvSpPr>
          <p:cNvPr id="122" name="Google Shape;122;p1"/>
          <p:cNvSpPr txBox="1"/>
          <p:nvPr/>
        </p:nvSpPr>
        <p:spPr>
          <a:xfrm>
            <a:off x="4572000" y="7795224"/>
            <a:ext cx="9144000" cy="584775"/>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3200">
                <a:solidFill>
                  <a:schemeClr val="dk1"/>
                </a:solidFill>
                <a:latin typeface="Century Gothic"/>
                <a:ea typeface="Century Gothic"/>
                <a:cs typeface="Century Gothic"/>
                <a:sym typeface="Century Gothic"/>
              </a:rPr>
              <a:t>Partner</a:t>
            </a:r>
            <a:r>
              <a:rPr b="1" lang="en-US" sz="3200">
                <a:solidFill>
                  <a:schemeClr val="dk1"/>
                </a:solidFill>
                <a:latin typeface="Helvetica Neue"/>
                <a:ea typeface="Helvetica Neue"/>
                <a:cs typeface="Helvetica Neue"/>
                <a:sym typeface="Helvetica Neue"/>
              </a:rPr>
              <a:t>: </a:t>
            </a:r>
            <a:r>
              <a:rPr b="1" lang="en-US" sz="3200">
                <a:solidFill>
                  <a:schemeClr val="dk1"/>
                </a:solidFill>
                <a:latin typeface="Century Gothic"/>
                <a:ea typeface="Century Gothic"/>
                <a:cs typeface="Century Gothic"/>
                <a:sym typeface="Century Gothic"/>
              </a:rPr>
              <a:t>DroneMasters Academy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0"/>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2. Einführung und Anwendungen von UAS</a:t>
            </a:r>
            <a:endParaRPr/>
          </a:p>
        </p:txBody>
      </p:sp>
      <p:sp>
        <p:nvSpPr>
          <p:cNvPr id="248" name="Google Shape;248;p10"/>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Nutzlasten</a:t>
            </a:r>
            <a:endParaRPr/>
          </a:p>
        </p:txBody>
      </p:sp>
      <p:sp>
        <p:nvSpPr>
          <p:cNvPr id="249" name="Google Shape;249;p10"/>
          <p:cNvSpPr txBox="1"/>
          <p:nvPr/>
        </p:nvSpPr>
        <p:spPr>
          <a:xfrm>
            <a:off x="1028700" y="2095500"/>
            <a:ext cx="9715500" cy="798898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Nutzlast ist definiert als das Gesamtgewicht, das ein UAV tragen kann. Sie umfasst nicht das Gewicht der Plattform selbst. </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Art der Nutzlasten kann je nach den Zielen der Plattform variieren. In der Regel werden sie für die Sammlung von Daten wie Bilder, Videos, Temperatur, Koordinaten usw. verwendet.</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Typische Nutzlasten für UAVs sind:</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Elektro-optische Bildsensoren</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Sichtbare RGB-Sensoren</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IR (Infrarot) Sensoren</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LiDAR </a:t>
            </a:r>
            <a:r>
              <a:rPr b="0" i="0" lang="en-US" sz="2300" u="none" cap="none" strike="noStrike">
                <a:solidFill>
                  <a:srgbClr val="212529"/>
                </a:solidFill>
                <a:latin typeface="Arial"/>
                <a:ea typeface="Arial"/>
                <a:cs typeface="Arial"/>
                <a:sym typeface="Arial"/>
              </a:rPr>
              <a:t>(Light Detection &amp; Ranging) Sensoren</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SAR </a:t>
            </a:r>
            <a:r>
              <a:rPr b="0" i="0" lang="en-US" sz="2300" u="none" cap="none" strike="noStrike">
                <a:solidFill>
                  <a:srgbClr val="212529"/>
                </a:solidFill>
                <a:latin typeface="Arial"/>
                <a:ea typeface="Arial"/>
                <a:cs typeface="Arial"/>
                <a:sym typeface="Arial"/>
              </a:rPr>
              <a:t>(Radar mit synthetischer Apertur)</a:t>
            </a:r>
            <a:endParaRPr/>
          </a:p>
          <a:p>
            <a:pPr indent="0" lvl="1" marL="457200" marR="0" rtl="0" algn="l">
              <a:lnSpc>
                <a:spcPct val="150000"/>
              </a:lnSpc>
              <a:spcBef>
                <a:spcPts val="0"/>
              </a:spcBef>
              <a:spcAft>
                <a:spcPts val="0"/>
              </a:spcAft>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0" lvl="0" marL="0" marR="0" rtl="0" algn="l">
              <a:lnSpc>
                <a:spcPct val="150000"/>
              </a:lnSpc>
              <a:spcBef>
                <a:spcPts val="0"/>
              </a:spcBef>
              <a:spcAft>
                <a:spcPts val="0"/>
              </a:spcAft>
              <a:buNone/>
            </a:pPr>
            <a:r>
              <a:t/>
            </a:r>
            <a:endParaRPr b="1" sz="2300">
              <a:solidFill>
                <a:schemeClr val="dk1"/>
              </a:solidFill>
              <a:latin typeface="Helvetica Neue"/>
              <a:ea typeface="Helvetica Neue"/>
              <a:cs typeface="Helvetica Neue"/>
              <a:sym typeface="Helvetica Neue"/>
            </a:endParaRPr>
          </a:p>
        </p:txBody>
      </p:sp>
      <p:pic>
        <p:nvPicPr>
          <p:cNvPr descr="Drone Gimbal Camera| optical zoom, thermal imaging, night vision Camera" id="250" name="Google Shape;250;p10"/>
          <p:cNvPicPr preferRelativeResize="0"/>
          <p:nvPr/>
        </p:nvPicPr>
        <p:blipFill rotWithShape="1">
          <a:blip r:embed="rId3">
            <a:alphaModFix/>
          </a:blip>
          <a:srcRect b="0" l="0" r="0" t="0"/>
          <a:stretch/>
        </p:blipFill>
        <p:spPr>
          <a:xfrm>
            <a:off x="11335586" y="1555142"/>
            <a:ext cx="3429000" cy="3429000"/>
          </a:xfrm>
          <a:prstGeom prst="rect">
            <a:avLst/>
          </a:prstGeom>
          <a:noFill/>
          <a:ln>
            <a:noFill/>
          </a:ln>
        </p:spPr>
      </p:pic>
      <p:pic>
        <p:nvPicPr>
          <p:cNvPr descr="DJI's new interchangeable-lens drone camera takes aim at filmmakers |  TechCrunch" id="251" name="Google Shape;251;p10"/>
          <p:cNvPicPr preferRelativeResize="0"/>
          <p:nvPr/>
        </p:nvPicPr>
        <p:blipFill rotWithShape="1">
          <a:blip r:embed="rId4">
            <a:alphaModFix/>
          </a:blip>
          <a:srcRect b="0" l="0" r="0" t="0"/>
          <a:stretch/>
        </p:blipFill>
        <p:spPr>
          <a:xfrm>
            <a:off x="14325600" y="3132560"/>
            <a:ext cx="4495800" cy="2528325"/>
          </a:xfrm>
          <a:prstGeom prst="rect">
            <a:avLst/>
          </a:prstGeom>
          <a:noFill/>
          <a:ln>
            <a:noFill/>
          </a:ln>
        </p:spPr>
      </p:pic>
      <p:pic>
        <p:nvPicPr>
          <p:cNvPr descr="FLIR Solutions for Unmanned Aerial Systems | Teledyne FLIR" id="252" name="Google Shape;252;p10"/>
          <p:cNvPicPr preferRelativeResize="0"/>
          <p:nvPr/>
        </p:nvPicPr>
        <p:blipFill rotWithShape="1">
          <a:blip r:embed="rId5">
            <a:alphaModFix/>
          </a:blip>
          <a:srcRect b="0" l="0" r="0" t="0"/>
          <a:stretch/>
        </p:blipFill>
        <p:spPr>
          <a:xfrm>
            <a:off x="7848600" y="4255466"/>
            <a:ext cx="3238500" cy="3373438"/>
          </a:xfrm>
          <a:prstGeom prst="rect">
            <a:avLst/>
          </a:prstGeom>
          <a:noFill/>
          <a:ln>
            <a:noFill/>
          </a:ln>
        </p:spPr>
      </p:pic>
      <p:pic>
        <p:nvPicPr>
          <p:cNvPr descr="DJI Zenmuse L1 LiDAR &amp; RGB Sensor for Matrice 300 RTK" id="253" name="Google Shape;253;p10"/>
          <p:cNvPicPr preferRelativeResize="0"/>
          <p:nvPr/>
        </p:nvPicPr>
        <p:blipFill rotWithShape="1">
          <a:blip r:embed="rId6">
            <a:alphaModFix/>
          </a:blip>
          <a:srcRect b="0" l="0" r="0" t="0"/>
          <a:stretch/>
        </p:blipFill>
        <p:spPr>
          <a:xfrm>
            <a:off x="10411667" y="5916785"/>
            <a:ext cx="3253533" cy="3253533"/>
          </a:xfrm>
          <a:prstGeom prst="rect">
            <a:avLst/>
          </a:prstGeom>
          <a:noFill/>
          <a:ln>
            <a:noFill/>
          </a:ln>
        </p:spPr>
      </p:pic>
      <p:sp>
        <p:nvSpPr>
          <p:cNvPr id="254" name="Google Shape;254;p10"/>
          <p:cNvSpPr txBox="1"/>
          <p:nvPr/>
        </p:nvSpPr>
        <p:spPr>
          <a:xfrm>
            <a:off x="10659311" y="4438760"/>
            <a:ext cx="47815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13 Elektro-optischer Bildsensor</a:t>
            </a:r>
            <a:endParaRPr/>
          </a:p>
        </p:txBody>
      </p:sp>
      <p:pic>
        <p:nvPicPr>
          <p:cNvPr descr="Leonardo to provide PicoSAR AESA radar for French Army's Patroller UAVs –  Atlantic Organization for Security (AOS)" id="255" name="Google Shape;255;p10"/>
          <p:cNvPicPr preferRelativeResize="0"/>
          <p:nvPr/>
        </p:nvPicPr>
        <p:blipFill rotWithShape="1">
          <a:blip r:embed="rId7">
            <a:alphaModFix/>
          </a:blip>
          <a:srcRect b="0" l="0" r="0" t="0"/>
          <a:stretch/>
        </p:blipFill>
        <p:spPr>
          <a:xfrm>
            <a:off x="14020800" y="6186139"/>
            <a:ext cx="3667125" cy="2448655"/>
          </a:xfrm>
          <a:prstGeom prst="rect">
            <a:avLst/>
          </a:prstGeom>
          <a:noFill/>
          <a:ln>
            <a:noFill/>
          </a:ln>
        </p:spPr>
      </p:pic>
      <p:sp>
        <p:nvSpPr>
          <p:cNvPr id="256" name="Google Shape;256;p10"/>
          <p:cNvSpPr txBox="1"/>
          <p:nvPr/>
        </p:nvSpPr>
        <p:spPr>
          <a:xfrm>
            <a:off x="13868400" y="5374410"/>
            <a:ext cx="47815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14 Sichtbarer RGB-Sensor</a:t>
            </a:r>
            <a:endParaRPr/>
          </a:p>
        </p:txBody>
      </p:sp>
      <p:sp>
        <p:nvSpPr>
          <p:cNvPr id="257" name="Google Shape;257;p10"/>
          <p:cNvSpPr txBox="1"/>
          <p:nvPr/>
        </p:nvSpPr>
        <p:spPr>
          <a:xfrm>
            <a:off x="6670675" y="6959442"/>
            <a:ext cx="47815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15 IR-Sensor</a:t>
            </a:r>
            <a:endParaRPr/>
          </a:p>
        </p:txBody>
      </p:sp>
      <p:sp>
        <p:nvSpPr>
          <p:cNvPr id="258" name="Google Shape;258;p10"/>
          <p:cNvSpPr txBox="1"/>
          <p:nvPr/>
        </p:nvSpPr>
        <p:spPr>
          <a:xfrm>
            <a:off x="9467850" y="8689853"/>
            <a:ext cx="47815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16 LiDAR-Sensor</a:t>
            </a:r>
            <a:endParaRPr/>
          </a:p>
        </p:txBody>
      </p:sp>
      <p:sp>
        <p:nvSpPr>
          <p:cNvPr id="259" name="Google Shape;259;p10"/>
          <p:cNvSpPr txBox="1"/>
          <p:nvPr/>
        </p:nvSpPr>
        <p:spPr>
          <a:xfrm>
            <a:off x="13583486" y="8634794"/>
            <a:ext cx="47815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17 SAR-Sensor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1"/>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2. Einführung und Anwendungen von UAS</a:t>
            </a:r>
            <a:endParaRPr/>
          </a:p>
        </p:txBody>
      </p:sp>
      <p:sp>
        <p:nvSpPr>
          <p:cNvPr id="265" name="Google Shape;265;p11"/>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UAS-Software</a:t>
            </a:r>
            <a:endParaRPr/>
          </a:p>
        </p:txBody>
      </p:sp>
      <p:sp>
        <p:nvSpPr>
          <p:cNvPr id="266" name="Google Shape;266;p11"/>
          <p:cNvSpPr txBox="1"/>
          <p:nvPr/>
        </p:nvSpPr>
        <p:spPr>
          <a:xfrm>
            <a:off x="990600" y="2012435"/>
            <a:ext cx="7543800" cy="10643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Software ist eine Schlüsselkomponente jedes UAS-Systems, unabhängig vom Grad der Autonomie des UAV.</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Der Autopilot an Bord, die Datenverarbeitung am Boden und viele andere Funktionen werden heute von Software übernommen.</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Typische Software, die heute im Handel erhältlich ist, ist:</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UAS-Flottenmanagement-Software</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Autopilot-Software</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Sensor Daten Asset Management</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Analytische Photogrammetrie-Software</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Erkennung von Veränderungen und maschinelles Lernen </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Bildverarbeitungssoftware</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Software zur autonomen Flugwegplanung</a:t>
            </a:r>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b="0" i="0" sz="2300">
              <a:solidFill>
                <a:srgbClr val="212529"/>
              </a:solidFill>
              <a:latin typeface="Arial"/>
              <a:ea typeface="Arial"/>
              <a:cs typeface="Arial"/>
              <a:sym typeface="Arial"/>
            </a:endParaRPr>
          </a:p>
          <a:p>
            <a:pPr indent="0" lvl="0" marL="0" marR="0" rtl="0" algn="l">
              <a:lnSpc>
                <a:spcPct val="150000"/>
              </a:lnSpc>
              <a:spcBef>
                <a:spcPts val="0"/>
              </a:spcBef>
              <a:spcAft>
                <a:spcPts val="0"/>
              </a:spcAft>
              <a:buNone/>
            </a:pPr>
            <a:r>
              <a:t/>
            </a:r>
            <a:endParaRPr b="1" sz="2300">
              <a:solidFill>
                <a:schemeClr val="dk1"/>
              </a:solidFill>
              <a:latin typeface="Helvetica Neue"/>
              <a:ea typeface="Helvetica Neue"/>
              <a:cs typeface="Helvetica Neue"/>
              <a:sym typeface="Helvetica Neue"/>
            </a:endParaRPr>
          </a:p>
        </p:txBody>
      </p:sp>
      <p:sp>
        <p:nvSpPr>
          <p:cNvPr id="267" name="Google Shape;267;p11"/>
          <p:cNvSpPr txBox="1"/>
          <p:nvPr/>
        </p:nvSpPr>
        <p:spPr>
          <a:xfrm>
            <a:off x="14012111" y="3086100"/>
            <a:ext cx="40386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18 UAV-Flugwegplanung Benutzeroberfläche</a:t>
            </a:r>
            <a:endParaRPr/>
          </a:p>
        </p:txBody>
      </p:sp>
      <p:pic>
        <p:nvPicPr>
          <p:cNvPr descr="DroneShield launches DroneOptID camera-based drone tracking software -  Unmanned airspace" id="268" name="Google Shape;268;p11"/>
          <p:cNvPicPr preferRelativeResize="0"/>
          <p:nvPr/>
        </p:nvPicPr>
        <p:blipFill rotWithShape="1">
          <a:blip r:embed="rId3">
            <a:alphaModFix/>
          </a:blip>
          <a:srcRect b="0" l="0" r="0" t="0"/>
          <a:stretch/>
        </p:blipFill>
        <p:spPr>
          <a:xfrm>
            <a:off x="8487611" y="1692665"/>
            <a:ext cx="5695950" cy="3279020"/>
          </a:xfrm>
          <a:prstGeom prst="rect">
            <a:avLst/>
          </a:prstGeom>
          <a:noFill/>
          <a:ln>
            <a:noFill/>
          </a:ln>
        </p:spPr>
      </p:pic>
      <p:pic>
        <p:nvPicPr>
          <p:cNvPr descr="テラドローン、 ドローン専用画像処理ソフト「Terra Mapper」β版をリリース 〜自動航行から地形解析までを一つのWebアプリで〜 |  テラドローン株式会社｜terradrone japan" id="269" name="Google Shape;269;p11"/>
          <p:cNvPicPr preferRelativeResize="0"/>
          <p:nvPr/>
        </p:nvPicPr>
        <p:blipFill rotWithShape="1">
          <a:blip r:embed="rId4">
            <a:alphaModFix/>
          </a:blip>
          <a:srcRect b="0" l="0" r="0" t="0"/>
          <a:stretch/>
        </p:blipFill>
        <p:spPr>
          <a:xfrm>
            <a:off x="12420600" y="5359699"/>
            <a:ext cx="5196828" cy="3450835"/>
          </a:xfrm>
          <a:prstGeom prst="rect">
            <a:avLst/>
          </a:prstGeom>
          <a:noFill/>
          <a:ln>
            <a:noFill/>
          </a:ln>
        </p:spPr>
      </p:pic>
      <p:sp>
        <p:nvSpPr>
          <p:cNvPr id="270" name="Google Shape;270;p11"/>
          <p:cNvSpPr txBox="1"/>
          <p:nvPr/>
        </p:nvSpPr>
        <p:spPr>
          <a:xfrm>
            <a:off x="8763000" y="6761950"/>
            <a:ext cx="310598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19 Anwendung zum Rendern von 3D-Daten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2"/>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2. Einführung und Anwendungen von UAS</a:t>
            </a:r>
            <a:endParaRPr/>
          </a:p>
        </p:txBody>
      </p:sp>
      <p:sp>
        <p:nvSpPr>
          <p:cNvPr id="276" name="Google Shape;276;p12"/>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Kommerzielle Anwendung</a:t>
            </a:r>
            <a:endParaRPr/>
          </a:p>
        </p:txBody>
      </p:sp>
      <p:sp>
        <p:nvSpPr>
          <p:cNvPr id="277" name="Google Shape;277;p12"/>
          <p:cNvSpPr txBox="1"/>
          <p:nvPr/>
        </p:nvSpPr>
        <p:spPr>
          <a:xfrm>
            <a:off x="914400" y="1995847"/>
            <a:ext cx="10896600" cy="114185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Drohnen/UAVs werden heute in einer Vielzahl von kommerziellen Anwendungen eingesetzt, von der Freizeitgestaltung über die Landwirtschaft bis hin zur Stadtplanung.</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Der rasante Aufschwung der weit verbreiteten Adaption ist auf die niedrigen Kosten und die Verfügbarkeit von UAS-Hardware und -Software als kommerziell verfügbare Standardkomponenten zurückzuführen.</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Open-Source-Entwicklungsprojekte wie die DroneCode Foundation, die zur Entwicklung von PX4, MAVLink usw. führten, gaben den Menschen die Möglichkeit, maßgeschneiderte Systeme zu bauen.</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Typische kommerzielle Anwendungen, die heutzutage sehr verbreitet sind, sind:</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Gebäudeinspektion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Luftfahrzeug-Inspektion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Öl, Gas, Stromleitungen, Inspektion von Kraftwerken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Inspektion öffentlicher Infrastrukturen (Brücken, Dämme, Straßen usw.)</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Luftbildkartierung/Vermessung</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Präzisionslandwirtschaft</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Filmemachen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Marketing und Lichtshows</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Nachrichtenberichterstattung</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Meteorologie</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Zustellung der Fracht</a:t>
            </a:r>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b="0" i="0" sz="2300">
              <a:solidFill>
                <a:srgbClr val="212529"/>
              </a:solidFill>
              <a:latin typeface="Arial"/>
              <a:ea typeface="Arial"/>
              <a:cs typeface="Arial"/>
              <a:sym typeface="Arial"/>
            </a:endParaRPr>
          </a:p>
          <a:p>
            <a:pPr indent="0" lvl="0" marL="0" marR="0" rtl="0" algn="l">
              <a:spcBef>
                <a:spcPts val="0"/>
              </a:spcBef>
              <a:spcAft>
                <a:spcPts val="0"/>
              </a:spcAft>
              <a:buNone/>
            </a:pPr>
            <a:r>
              <a:t/>
            </a:r>
            <a:endParaRPr b="1" sz="2300">
              <a:solidFill>
                <a:schemeClr val="dk1"/>
              </a:solidFill>
              <a:latin typeface="Helvetica Neue"/>
              <a:ea typeface="Helvetica Neue"/>
              <a:cs typeface="Helvetica Neue"/>
              <a:sym typeface="Helvetica Neue"/>
            </a:endParaRPr>
          </a:p>
        </p:txBody>
      </p:sp>
      <p:sp>
        <p:nvSpPr>
          <p:cNvPr id="278" name="Google Shape;278;p12"/>
          <p:cNvSpPr txBox="1"/>
          <p:nvPr/>
        </p:nvSpPr>
        <p:spPr>
          <a:xfrm>
            <a:off x="12420600" y="3509207"/>
            <a:ext cx="4038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20 Kommerzielle Anwendungsfälle von UAS</a:t>
            </a:r>
            <a:endParaRPr/>
          </a:p>
        </p:txBody>
      </p:sp>
      <p:pic>
        <p:nvPicPr>
          <p:cNvPr descr="Application of UAVs in various fields as discussed in [2]. | Download  Scientific Diagram" id="279" name="Google Shape;279;p12"/>
          <p:cNvPicPr preferRelativeResize="0"/>
          <p:nvPr/>
        </p:nvPicPr>
        <p:blipFill rotWithShape="1">
          <a:blip r:embed="rId3">
            <a:alphaModFix/>
          </a:blip>
          <a:srcRect b="0" l="0" r="0" t="0"/>
          <a:stretch/>
        </p:blipFill>
        <p:spPr>
          <a:xfrm>
            <a:off x="11430000" y="4610100"/>
            <a:ext cx="6253163" cy="42933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13"/>
          <p:cNvPicPr preferRelativeResize="0"/>
          <p:nvPr/>
        </p:nvPicPr>
        <p:blipFill rotWithShape="1">
          <a:blip r:embed="rId3">
            <a:alphaModFix/>
          </a:blip>
          <a:srcRect b="0" l="0" r="0" t="0"/>
          <a:stretch/>
        </p:blipFill>
        <p:spPr>
          <a:xfrm>
            <a:off x="7093786" y="1362793"/>
            <a:ext cx="10013114" cy="7297692"/>
          </a:xfrm>
          <a:prstGeom prst="rect">
            <a:avLst/>
          </a:prstGeom>
          <a:noFill/>
          <a:ln>
            <a:noFill/>
          </a:ln>
        </p:spPr>
      </p:pic>
      <p:sp>
        <p:nvSpPr>
          <p:cNvPr id="285" name="Google Shape;285;p13"/>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3. Das "System" in den Fachhochschulen</a:t>
            </a:r>
            <a:endParaRPr/>
          </a:p>
        </p:txBody>
      </p:sp>
      <p:sp>
        <p:nvSpPr>
          <p:cNvPr id="286" name="Google Shape;286;p13"/>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Grundlegende Elemente</a:t>
            </a:r>
            <a:endParaRPr/>
          </a:p>
        </p:txBody>
      </p:sp>
      <p:sp>
        <p:nvSpPr>
          <p:cNvPr id="287" name="Google Shape;287;p13"/>
          <p:cNvSpPr txBox="1"/>
          <p:nvPr/>
        </p:nvSpPr>
        <p:spPr>
          <a:xfrm>
            <a:off x="990600" y="2081909"/>
            <a:ext cx="6103186" cy="1276721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Ein UAS besteht aus einer Gruppe von interagierenden oder miteinander verbundenen Elementen, die koordiniert handeln, um die Ziele/Aufgaben eines Nutzers/Betreibers/Kunden zu erfüllen.</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meisten UAS bestehen aus einem:</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UAV/Ferngesteuerte Plattform </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Menschlicher Pilot</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Nutzlast</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Steuerelemente</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Datenlink-Kommunikationselement</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Start- und Bergeelement </a:t>
            </a:r>
            <a:r>
              <a:rPr b="0" i="0" lang="en-US" sz="2300" u="none" cap="none" strike="noStrike">
                <a:solidFill>
                  <a:srgbClr val="212529"/>
                </a:solidFill>
                <a:latin typeface="Arial"/>
                <a:ea typeface="Arial"/>
                <a:cs typeface="Arial"/>
                <a:sym typeface="Arial"/>
              </a:rPr>
              <a:t>(in einigen spezialisierten Systemen)</a:t>
            </a:r>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b="0" i="0" sz="2300">
              <a:solidFill>
                <a:srgbClr val="212529"/>
              </a:solidFill>
              <a:latin typeface="Arial"/>
              <a:ea typeface="Arial"/>
              <a:cs typeface="Arial"/>
              <a:sym typeface="Arial"/>
            </a:endParaRPr>
          </a:p>
          <a:p>
            <a:pPr indent="0" lvl="0" marL="0" marR="0" rtl="0" algn="l">
              <a:lnSpc>
                <a:spcPct val="150000"/>
              </a:lnSpc>
              <a:spcBef>
                <a:spcPts val="0"/>
              </a:spcBef>
              <a:spcAft>
                <a:spcPts val="0"/>
              </a:spcAft>
              <a:buNone/>
            </a:pPr>
            <a:r>
              <a:t/>
            </a:r>
            <a:endParaRPr b="1" sz="2300">
              <a:solidFill>
                <a:schemeClr val="dk1"/>
              </a:solidFill>
              <a:latin typeface="Helvetica Neue"/>
              <a:ea typeface="Helvetica Neue"/>
              <a:cs typeface="Helvetica Neue"/>
              <a:sym typeface="Helvetica Neue"/>
            </a:endParaRPr>
          </a:p>
        </p:txBody>
      </p:sp>
      <p:sp>
        <p:nvSpPr>
          <p:cNvPr id="288" name="Google Shape;288;p13"/>
          <p:cNvSpPr txBox="1"/>
          <p:nvPr/>
        </p:nvSpPr>
        <p:spPr>
          <a:xfrm>
            <a:off x="10081043" y="8660485"/>
            <a:ext cx="4038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21 Grundlegende Elemente von UAS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4"/>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3. Das "System" in den Fachhochschulen</a:t>
            </a:r>
            <a:endParaRPr/>
          </a:p>
        </p:txBody>
      </p:sp>
      <p:sp>
        <p:nvSpPr>
          <p:cNvPr id="294" name="Google Shape;294;p14"/>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Plattform-Typen</a:t>
            </a:r>
            <a:endParaRPr/>
          </a:p>
        </p:txBody>
      </p:sp>
      <p:sp>
        <p:nvSpPr>
          <p:cNvPr id="295" name="Google Shape;295;p14"/>
          <p:cNvSpPr txBox="1"/>
          <p:nvPr/>
        </p:nvSpPr>
        <p:spPr>
          <a:xfrm>
            <a:off x="990600" y="2081909"/>
            <a:ext cx="16687800" cy="292387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UAVs, auch bekannt als Remotely Piloted Vehicles (RPV), werden je nach Gewicht und Leistungsklasse in verschiedene Kategorien eingeteilt.</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Vorschriften zu Gewichtsklasse und Leistung können von Land zu Land variieren. Im Allgemeinen wird jedoch zwischen kleinen UAS (sUAS), die weniger als 55 Pfund wiegen, und größeren UAS, die 55 Pfund oder mehr wiegen, unterschieden.</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UAS-Plattformen werden auch anhand ihrer Flugeigenschaften klassifiziert. Zum Beispiel:</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Starrflügler (konventionelle Starts und Landungen CTOL)</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Vertikales Starten und Landen (VTOL)</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Hybride Plattformen (sowohl CTOL- als auch VTOL-fähig)</a:t>
            </a:r>
            <a:endParaRPr/>
          </a:p>
        </p:txBody>
      </p:sp>
      <p:sp>
        <p:nvSpPr>
          <p:cNvPr id="296" name="Google Shape;296;p14"/>
          <p:cNvSpPr txBox="1"/>
          <p:nvPr/>
        </p:nvSpPr>
        <p:spPr>
          <a:xfrm>
            <a:off x="6820300" y="8721511"/>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22 UAS-Klassifizierung (US-Verteidigungsministerium - DOD)</a:t>
            </a:r>
            <a:endParaRPr/>
          </a:p>
        </p:txBody>
      </p:sp>
      <p:pic>
        <p:nvPicPr>
          <p:cNvPr id="297" name="Google Shape;297;p14"/>
          <p:cNvPicPr preferRelativeResize="0"/>
          <p:nvPr/>
        </p:nvPicPr>
        <p:blipFill rotWithShape="1">
          <a:blip r:embed="rId3">
            <a:alphaModFix/>
          </a:blip>
          <a:srcRect b="0" l="0" r="0" t="0"/>
          <a:stretch/>
        </p:blipFill>
        <p:spPr>
          <a:xfrm>
            <a:off x="3276600" y="5143500"/>
            <a:ext cx="13031001" cy="34402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5"/>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3. Das "System" in den Fachhochschulen</a:t>
            </a:r>
            <a:endParaRPr/>
          </a:p>
        </p:txBody>
      </p:sp>
      <p:sp>
        <p:nvSpPr>
          <p:cNvPr id="303" name="Google Shape;303;p15"/>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Befehl und Kontrolle</a:t>
            </a:r>
            <a:endParaRPr/>
          </a:p>
        </p:txBody>
      </p:sp>
      <p:sp>
        <p:nvSpPr>
          <p:cNvPr id="304" name="Google Shape;304;p15"/>
          <p:cNvSpPr txBox="1"/>
          <p:nvPr/>
        </p:nvSpPr>
        <p:spPr>
          <a:xfrm>
            <a:off x="990600" y="2081909"/>
            <a:ext cx="16306800" cy="504753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Das Konzept hinter UAS besteht darin, die Fähigkeit dieser Systeme zu nutzen, Missionen nach einer Reihe vorprogrammierter Anweisungen mit begrenztem/ohne menschliches Eingreifen durchzuführen.</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Autopiloten ermöglichen es Plattformen, diese Anweisungen auszuführen und dabei einen stabilen Flug aufrechtzuerhalten.</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Bodenkontrollstation (Ground Control Station, GCS) wiederum stellt die Mensch-Maschine-Schnittstelle zur Verfügung, um dem UAV Anweisungen zu geben.</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drahtlose Datenverbindung ermöglicht es dem GCS, Befehls- und Steuerungsanweisungen an den Autopiloten des UAV weiterzuleiten. Sie umfasst auch die Bandbreiten, die für die Übertragung von Nutzdaten vorgesehen sind.</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Der Betrieb von UAS kann grob in folgende Kategorien eingeteilt werden:</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Sichtlinie (LOS) </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Beyond Line of Sight (BLOS)</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Jenseits der Sichtlinie (BVLOS)</a:t>
            </a:r>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p:txBody>
      </p:sp>
      <p:sp>
        <p:nvSpPr>
          <p:cNvPr id="305" name="Google Shape;305;p15"/>
          <p:cNvSpPr txBox="1"/>
          <p:nvPr/>
        </p:nvSpPr>
        <p:spPr>
          <a:xfrm>
            <a:off x="152400" y="8840363"/>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23 GCS</a:t>
            </a:r>
            <a:endParaRPr/>
          </a:p>
        </p:txBody>
      </p:sp>
      <p:pic>
        <p:nvPicPr>
          <p:cNvPr descr="Autopilots for UAV | UAV Navigation" id="306" name="Google Shape;306;p15"/>
          <p:cNvPicPr preferRelativeResize="0"/>
          <p:nvPr/>
        </p:nvPicPr>
        <p:blipFill rotWithShape="1">
          <a:blip r:embed="rId3">
            <a:alphaModFix/>
          </a:blip>
          <a:srcRect b="0" l="0" r="0" t="0"/>
          <a:stretch/>
        </p:blipFill>
        <p:spPr>
          <a:xfrm>
            <a:off x="13715984" y="5874277"/>
            <a:ext cx="3810347" cy="3191166"/>
          </a:xfrm>
          <a:prstGeom prst="rect">
            <a:avLst/>
          </a:prstGeom>
          <a:noFill/>
          <a:ln>
            <a:noFill/>
          </a:ln>
        </p:spPr>
      </p:pic>
      <p:pic>
        <p:nvPicPr>
          <p:cNvPr descr="UAVOS Expands Its Family of Ground Control Stations - UAVOS" id="307" name="Google Shape;307;p15"/>
          <p:cNvPicPr preferRelativeResize="0"/>
          <p:nvPr/>
        </p:nvPicPr>
        <p:blipFill rotWithShape="1">
          <a:blip r:embed="rId4">
            <a:alphaModFix/>
          </a:blip>
          <a:srcRect b="0" l="0" r="0" t="0"/>
          <a:stretch/>
        </p:blipFill>
        <p:spPr>
          <a:xfrm>
            <a:off x="1417113" y="6065148"/>
            <a:ext cx="3917950" cy="2775215"/>
          </a:xfrm>
          <a:prstGeom prst="rect">
            <a:avLst/>
          </a:prstGeom>
          <a:noFill/>
          <a:ln>
            <a:noFill/>
          </a:ln>
        </p:spPr>
      </p:pic>
      <p:pic>
        <p:nvPicPr>
          <p:cNvPr descr="Drone Datalink | Long Range UAV Datalink" id="308" name="Google Shape;308;p15"/>
          <p:cNvPicPr preferRelativeResize="0"/>
          <p:nvPr/>
        </p:nvPicPr>
        <p:blipFill rotWithShape="1">
          <a:blip r:embed="rId5">
            <a:alphaModFix/>
          </a:blip>
          <a:srcRect b="0" l="0" r="0" t="0"/>
          <a:stretch/>
        </p:blipFill>
        <p:spPr>
          <a:xfrm>
            <a:off x="7848600" y="6022513"/>
            <a:ext cx="3176925" cy="2775215"/>
          </a:xfrm>
          <a:prstGeom prst="rect">
            <a:avLst/>
          </a:prstGeom>
          <a:noFill/>
          <a:ln>
            <a:noFill/>
          </a:ln>
        </p:spPr>
      </p:pic>
      <p:sp>
        <p:nvSpPr>
          <p:cNvPr id="309" name="Google Shape;309;p15"/>
          <p:cNvSpPr/>
          <p:nvPr/>
        </p:nvSpPr>
        <p:spPr>
          <a:xfrm>
            <a:off x="5411173" y="7006722"/>
            <a:ext cx="1905000" cy="457200"/>
          </a:xfrm>
          <a:prstGeom prst="lef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5"/>
          <p:cNvSpPr/>
          <p:nvPr/>
        </p:nvSpPr>
        <p:spPr>
          <a:xfrm>
            <a:off x="11418254" y="6995555"/>
            <a:ext cx="1905000" cy="457200"/>
          </a:xfrm>
          <a:prstGeom prst="lef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5"/>
          <p:cNvSpPr txBox="1"/>
          <p:nvPr/>
        </p:nvSpPr>
        <p:spPr>
          <a:xfrm>
            <a:off x="6159492" y="8840363"/>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24 Data Link Hardware</a:t>
            </a:r>
            <a:endParaRPr/>
          </a:p>
        </p:txBody>
      </p:sp>
      <p:sp>
        <p:nvSpPr>
          <p:cNvPr id="312" name="Google Shape;312;p15"/>
          <p:cNvSpPr txBox="1"/>
          <p:nvPr/>
        </p:nvSpPr>
        <p:spPr>
          <a:xfrm>
            <a:off x="12331700" y="8840363"/>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25 UAV-Autopilot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6"/>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3. Das "System" in den Fachhochschulen</a:t>
            </a:r>
            <a:endParaRPr/>
          </a:p>
        </p:txBody>
      </p:sp>
      <p:sp>
        <p:nvSpPr>
          <p:cNvPr id="318" name="Google Shape;318;p16"/>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Start und Bergung</a:t>
            </a:r>
            <a:endParaRPr/>
          </a:p>
        </p:txBody>
      </p:sp>
      <p:sp>
        <p:nvSpPr>
          <p:cNvPr id="319" name="Google Shape;319;p16"/>
          <p:cNvSpPr txBox="1"/>
          <p:nvPr/>
        </p:nvSpPr>
        <p:spPr>
          <a:xfrm>
            <a:off x="990600" y="2081909"/>
            <a:ext cx="11430000" cy="646330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Start- und Landephase (L&amp;R) ist einer der arbeitsintensivsten Aspekte des UAS.</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meisten sUAS benötigen keine L&amp;R-Ausrüstung.</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Bei größeren Systemen kann ein L&amp;R-Element je nach Plattformtyp, Architektur, Betriebsumgebung und Anforderungen usw. stark variieren.</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Einige typische, weit verbreitete Startsysteme sind:</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Katapultstart</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Handstart</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Bergung mit dem Fallschirm</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Nettoverwertung</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Haken Rückgewinnung</a:t>
            </a:r>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p:txBody>
      </p:sp>
      <p:sp>
        <p:nvSpPr>
          <p:cNvPr id="320" name="Google Shape;320;p16"/>
          <p:cNvSpPr txBox="1"/>
          <p:nvPr/>
        </p:nvSpPr>
        <p:spPr>
          <a:xfrm>
            <a:off x="-381000" y="8840363"/>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27 Fallschirmbergung</a:t>
            </a:r>
            <a:endParaRPr/>
          </a:p>
        </p:txBody>
      </p:sp>
      <p:sp>
        <p:nvSpPr>
          <p:cNvPr id="321" name="Google Shape;321;p16"/>
          <p:cNvSpPr txBox="1"/>
          <p:nvPr/>
        </p:nvSpPr>
        <p:spPr>
          <a:xfrm>
            <a:off x="8839200" y="7187685"/>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29 Handlüftung</a:t>
            </a:r>
            <a:endParaRPr sz="1800">
              <a:solidFill>
                <a:schemeClr val="dk1"/>
              </a:solidFill>
              <a:latin typeface="Calibri"/>
              <a:ea typeface="Calibri"/>
              <a:cs typeface="Calibri"/>
              <a:sym typeface="Calibri"/>
            </a:endParaRPr>
          </a:p>
        </p:txBody>
      </p:sp>
      <p:sp>
        <p:nvSpPr>
          <p:cNvPr id="322" name="Google Shape;322;p16"/>
          <p:cNvSpPr txBox="1"/>
          <p:nvPr/>
        </p:nvSpPr>
        <p:spPr>
          <a:xfrm>
            <a:off x="12192000" y="3399883"/>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26 Pneumatisches Katapultstartsystem</a:t>
            </a:r>
            <a:endParaRPr/>
          </a:p>
        </p:txBody>
      </p:sp>
      <p:pic>
        <p:nvPicPr>
          <p:cNvPr descr="Pneumatic catapult launcher. What and why? | UKRSPECSYSTEMS - UAV/UAS and  payloads development" id="323" name="Google Shape;323;p16"/>
          <p:cNvPicPr preferRelativeResize="0"/>
          <p:nvPr/>
        </p:nvPicPr>
        <p:blipFill rotWithShape="1">
          <a:blip r:embed="rId3">
            <a:alphaModFix/>
          </a:blip>
          <a:srcRect b="0" l="0" r="0" t="27893"/>
          <a:stretch/>
        </p:blipFill>
        <p:spPr>
          <a:xfrm>
            <a:off x="12716108" y="1528205"/>
            <a:ext cx="4666783" cy="1968556"/>
          </a:xfrm>
          <a:prstGeom prst="rect">
            <a:avLst/>
          </a:prstGeom>
          <a:noFill/>
          <a:ln>
            <a:noFill/>
          </a:ln>
        </p:spPr>
      </p:pic>
      <p:pic>
        <p:nvPicPr>
          <p:cNvPr descr="étvágy számjegy Személyes drone parachute vászon támogatás átnéz" id="324" name="Google Shape;324;p16"/>
          <p:cNvPicPr preferRelativeResize="0"/>
          <p:nvPr/>
        </p:nvPicPr>
        <p:blipFill rotWithShape="1">
          <a:blip r:embed="rId4">
            <a:alphaModFix/>
          </a:blip>
          <a:srcRect b="27996" l="26667" r="17948" t="25338"/>
          <a:stretch/>
        </p:blipFill>
        <p:spPr>
          <a:xfrm>
            <a:off x="1247393" y="5707297"/>
            <a:ext cx="3253569" cy="3133066"/>
          </a:xfrm>
          <a:prstGeom prst="rect">
            <a:avLst/>
          </a:prstGeom>
          <a:noFill/>
          <a:ln>
            <a:noFill/>
          </a:ln>
        </p:spPr>
      </p:pic>
      <p:pic>
        <p:nvPicPr>
          <p:cNvPr descr="Drone Recovery Net RN86 - AvPay" id="325" name="Google Shape;325;p16"/>
          <p:cNvPicPr preferRelativeResize="0"/>
          <p:nvPr/>
        </p:nvPicPr>
        <p:blipFill rotWithShape="1">
          <a:blip r:embed="rId5">
            <a:alphaModFix/>
          </a:blip>
          <a:srcRect b="0" l="0" r="0" t="0"/>
          <a:stretch/>
        </p:blipFill>
        <p:spPr>
          <a:xfrm>
            <a:off x="14325600" y="5313563"/>
            <a:ext cx="3492501" cy="3748618"/>
          </a:xfrm>
          <a:prstGeom prst="rect">
            <a:avLst/>
          </a:prstGeom>
          <a:noFill/>
          <a:ln>
            <a:noFill/>
          </a:ln>
        </p:spPr>
      </p:pic>
      <p:pic>
        <p:nvPicPr>
          <p:cNvPr descr="DVIDS - Images - Scan Eagle unmanned aerial vehicle Recovery [Image 10 of  10]" id="326" name="Google Shape;326;p16"/>
          <p:cNvPicPr preferRelativeResize="0"/>
          <p:nvPr/>
        </p:nvPicPr>
        <p:blipFill rotWithShape="1">
          <a:blip r:embed="rId6">
            <a:alphaModFix/>
          </a:blip>
          <a:srcRect b="0" l="0" r="0" t="0"/>
          <a:stretch/>
        </p:blipFill>
        <p:spPr>
          <a:xfrm>
            <a:off x="5210251" y="4392205"/>
            <a:ext cx="3899409" cy="2630183"/>
          </a:xfrm>
          <a:prstGeom prst="rect">
            <a:avLst/>
          </a:prstGeom>
          <a:noFill/>
          <a:ln>
            <a:noFill/>
          </a:ln>
        </p:spPr>
      </p:pic>
      <p:pic>
        <p:nvPicPr>
          <p:cNvPr descr="Jammer drones: The Pentagon's smallest big secret - Asia Times" id="327" name="Google Shape;327;p16"/>
          <p:cNvPicPr preferRelativeResize="0"/>
          <p:nvPr/>
        </p:nvPicPr>
        <p:blipFill rotWithShape="1">
          <a:blip r:embed="rId7">
            <a:alphaModFix/>
          </a:blip>
          <a:srcRect b="0" l="0" r="0" t="0"/>
          <a:stretch/>
        </p:blipFill>
        <p:spPr>
          <a:xfrm>
            <a:off x="9982200" y="4392205"/>
            <a:ext cx="3899409" cy="2660314"/>
          </a:xfrm>
          <a:prstGeom prst="rect">
            <a:avLst/>
          </a:prstGeom>
          <a:noFill/>
          <a:ln>
            <a:noFill/>
          </a:ln>
        </p:spPr>
      </p:pic>
      <p:sp>
        <p:nvSpPr>
          <p:cNvPr id="328" name="Google Shape;328;p16"/>
          <p:cNvSpPr txBox="1"/>
          <p:nvPr/>
        </p:nvSpPr>
        <p:spPr>
          <a:xfrm>
            <a:off x="4188155" y="7151383"/>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28 Einholen des Hakens</a:t>
            </a:r>
            <a:endParaRPr/>
          </a:p>
        </p:txBody>
      </p:sp>
      <p:sp>
        <p:nvSpPr>
          <p:cNvPr id="329" name="Google Shape;329;p16"/>
          <p:cNvSpPr txBox="1"/>
          <p:nvPr/>
        </p:nvSpPr>
        <p:spPr>
          <a:xfrm>
            <a:off x="13100050" y="8993483"/>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30 Nettoverwertung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7"/>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4. UAS-Sensorik</a:t>
            </a:r>
            <a:endParaRPr b="1" sz="4800">
              <a:solidFill>
                <a:srgbClr val="75B239"/>
              </a:solidFill>
              <a:latin typeface="Century Gothic"/>
              <a:ea typeface="Century Gothic"/>
              <a:cs typeface="Century Gothic"/>
              <a:sym typeface="Century Gothic"/>
            </a:endParaRPr>
          </a:p>
        </p:txBody>
      </p:sp>
      <p:sp>
        <p:nvSpPr>
          <p:cNvPr id="335" name="Google Shape;335;p17"/>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Einführung in die Sensorik</a:t>
            </a:r>
            <a:endParaRPr/>
          </a:p>
        </p:txBody>
      </p:sp>
      <p:sp>
        <p:nvSpPr>
          <p:cNvPr id="336" name="Google Shape;336;p17"/>
          <p:cNvSpPr txBox="1"/>
          <p:nvPr/>
        </p:nvSpPr>
        <p:spPr>
          <a:xfrm>
            <a:off x="990600" y="2081909"/>
            <a:ext cx="7543800" cy="1118569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Sensor-Nutzlasten an Bord von UAVs erfassen die Umgebung, in der sie operieren, durch </a:t>
            </a:r>
            <a:r>
              <a:rPr b="1" lang="en-US" sz="2300">
                <a:solidFill>
                  <a:srgbClr val="212529"/>
                </a:solidFill>
                <a:latin typeface="Arial"/>
                <a:ea typeface="Arial"/>
                <a:cs typeface="Arial"/>
                <a:sym typeface="Arial"/>
              </a:rPr>
              <a:t>aktive und passive </a:t>
            </a:r>
            <a:r>
              <a:rPr lang="en-US" sz="2300">
                <a:solidFill>
                  <a:srgbClr val="212529"/>
                </a:solidFill>
                <a:latin typeface="Arial"/>
                <a:ea typeface="Arial"/>
                <a:cs typeface="Arial"/>
                <a:sym typeface="Arial"/>
              </a:rPr>
              <a:t>Sensorik.</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Aktive Sensoren strahlen elektromagnetische Energie in Richtung externer Objekte ab, um die reflektierte Energie zu erfassen und zu analysieren. Beispiele für aktive Sensoren sind:</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LiDAR</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SAR</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RADAR</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Passive Sensoren, wie z. B. visuelle Kameras, erfassen nur Energie, die von externen Quellen abgegeben wird. Einige Beispiele für passive Sensoren sind:</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RGB-Kamera</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IR-Sensor</a:t>
            </a:r>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p:txBody>
      </p:sp>
      <p:sp>
        <p:nvSpPr>
          <p:cNvPr id="337" name="Google Shape;337;p17"/>
          <p:cNvSpPr txBox="1"/>
          <p:nvPr/>
        </p:nvSpPr>
        <p:spPr>
          <a:xfrm>
            <a:off x="10309843" y="7700154"/>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31 Elektromagnetisches Energiespektrum</a:t>
            </a:r>
            <a:endParaRPr/>
          </a:p>
        </p:txBody>
      </p:sp>
      <p:pic>
        <p:nvPicPr>
          <p:cNvPr id="338" name="Google Shape;338;p17"/>
          <p:cNvPicPr preferRelativeResize="0"/>
          <p:nvPr/>
        </p:nvPicPr>
        <p:blipFill rotWithShape="1">
          <a:blip r:embed="rId3">
            <a:alphaModFix/>
          </a:blip>
          <a:srcRect b="0" l="0" r="0" t="0"/>
          <a:stretch/>
        </p:blipFill>
        <p:spPr>
          <a:xfrm>
            <a:off x="8686800" y="1750825"/>
            <a:ext cx="9189687" cy="52142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8"/>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4. UAS-Sensorik</a:t>
            </a:r>
            <a:endParaRPr b="1" sz="4800">
              <a:solidFill>
                <a:srgbClr val="75B239"/>
              </a:solidFill>
              <a:latin typeface="Century Gothic"/>
              <a:ea typeface="Century Gothic"/>
              <a:cs typeface="Century Gothic"/>
              <a:sym typeface="Century Gothic"/>
            </a:endParaRPr>
          </a:p>
        </p:txBody>
      </p:sp>
      <p:sp>
        <p:nvSpPr>
          <p:cNvPr id="344" name="Google Shape;344;p18"/>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Geografische Daten</a:t>
            </a:r>
            <a:endParaRPr/>
          </a:p>
        </p:txBody>
      </p:sp>
      <p:sp>
        <p:nvSpPr>
          <p:cNvPr id="345" name="Google Shape;345;p18"/>
          <p:cNvSpPr txBox="1"/>
          <p:nvPr/>
        </p:nvSpPr>
        <p:spPr>
          <a:xfrm>
            <a:off x="990600" y="2081909"/>
            <a:ext cx="7924800" cy="959294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UAS werden häufig eingesetzt, um räumliche Informationen über Objekte oder die Umgebung zu untersuchen. UAS nutzen diese Informationen manchmal zur Navigation, Pfadplanung und Lokalisierung.</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Dieser Ansatz wird auch als simultane Lokalisierung und Kartierung (SLAM) bezeichnet. Dabei handelt es sich um ein Rechenproblem, bei dem es darum geht, eine Karte einer unbekannten Umgebung zu erstellen oder zu aktualisieren und gleichzeitig den Standort eines UAV darin zu verfolgen.</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Der SLAM-Ansatz nutzt Geodaten, die als solche verfügbar sind:</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Rasterdaten - Daten, die als Werte in einem zusammenhängenden Raster gespeichert sind</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Vektordaten - Daten, die als Punkte, Linien, Polygone usw. gespeichert werden.</a:t>
            </a:r>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p:txBody>
      </p:sp>
      <p:sp>
        <p:nvSpPr>
          <p:cNvPr id="346" name="Google Shape;346;p18"/>
          <p:cNvSpPr txBox="1"/>
          <p:nvPr/>
        </p:nvSpPr>
        <p:spPr>
          <a:xfrm>
            <a:off x="10287000" y="7977486"/>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32 Darstellung von Raster- und Vektordaten</a:t>
            </a:r>
            <a:endParaRPr/>
          </a:p>
        </p:txBody>
      </p:sp>
      <p:pic>
        <p:nvPicPr>
          <p:cNvPr descr="Raster and Vector data types as representative of 'real world'... |  Download Scientific Diagram" id="347" name="Google Shape;347;p18"/>
          <p:cNvPicPr preferRelativeResize="0"/>
          <p:nvPr/>
        </p:nvPicPr>
        <p:blipFill rotWithShape="1">
          <a:blip r:embed="rId3">
            <a:alphaModFix/>
          </a:blip>
          <a:srcRect b="0" l="0" r="0" t="0"/>
          <a:stretch/>
        </p:blipFill>
        <p:spPr>
          <a:xfrm>
            <a:off x="10058400" y="1632963"/>
            <a:ext cx="5857875" cy="6200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9"/>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5. UAS-Vorschriften, Normen und Leitlinien</a:t>
            </a:r>
            <a:endParaRPr b="1" sz="4800">
              <a:solidFill>
                <a:srgbClr val="75B239"/>
              </a:solidFill>
              <a:latin typeface="Century Gothic"/>
              <a:ea typeface="Century Gothic"/>
              <a:cs typeface="Century Gothic"/>
              <a:sym typeface="Century Gothic"/>
            </a:endParaRPr>
          </a:p>
        </p:txBody>
      </p:sp>
      <p:sp>
        <p:nvSpPr>
          <p:cNvPr id="353" name="Google Shape;353;p19"/>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Regulierungssystem für die Luftfahrt </a:t>
            </a:r>
            <a:endParaRPr/>
          </a:p>
        </p:txBody>
      </p:sp>
      <p:sp>
        <p:nvSpPr>
          <p:cNvPr id="354" name="Google Shape;354;p19"/>
          <p:cNvSpPr txBox="1"/>
          <p:nvPr/>
        </p:nvSpPr>
        <p:spPr>
          <a:xfrm>
            <a:off x="990600" y="2081909"/>
            <a:ext cx="9296400" cy="1012386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FAA und die Europäische Agentur für Flugsicherheit (EASA) regeln die Nutzung des nationalen Luftraums in den USA und der Europäischen Union (EU).</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Sie sind für die Gewährleistung der Sicherheit und des Umweltschutzes im Luftverkehr in Europa und den USA zuständig. </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Erstausrüster (OEMs) und Betreiber sind in der Regel die treibenden Kräfte hinter den Vorschriften in einem technischen Umfeld wie der Luftfahrt.</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Am 16. September 2005 veröffentlichte die FAA das Memorandum AFS-400 UAS Policy 05-01 als Leitfaden für die Nutzung von UAS im nationalen Luftraumsystem der USA (NAS).</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EU-Verordnungen 2019/947 und 2019/945 legen den Rahmen für den sicheren Betrieb von zivilen Drohnen im europäischen Luftraum fest.</a:t>
            </a:r>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p:txBody>
      </p:sp>
      <p:pic>
        <p:nvPicPr>
          <p:cNvPr descr="EASA: Kein generelles Transportverbot des Galaxy Note 7 - Notebookcheck.com  News" id="355" name="Google Shape;355;p19"/>
          <p:cNvPicPr preferRelativeResize="0"/>
          <p:nvPr/>
        </p:nvPicPr>
        <p:blipFill rotWithShape="1">
          <a:blip r:embed="rId3">
            <a:alphaModFix/>
          </a:blip>
          <a:srcRect b="0" l="0" r="0" t="0"/>
          <a:stretch/>
        </p:blipFill>
        <p:spPr>
          <a:xfrm>
            <a:off x="11353800" y="1501915"/>
            <a:ext cx="5334000" cy="3000375"/>
          </a:xfrm>
          <a:prstGeom prst="rect">
            <a:avLst/>
          </a:prstGeom>
          <a:noFill/>
          <a:ln>
            <a:noFill/>
          </a:ln>
        </p:spPr>
      </p:pic>
      <p:pic>
        <p:nvPicPr>
          <p:cNvPr descr="FAA promises money for US airport improvements" id="356" name="Google Shape;356;p19"/>
          <p:cNvPicPr preferRelativeResize="0"/>
          <p:nvPr/>
        </p:nvPicPr>
        <p:blipFill rotWithShape="1">
          <a:blip r:embed="rId4">
            <a:alphaModFix/>
          </a:blip>
          <a:srcRect b="0" l="0" r="0" t="0"/>
          <a:stretch/>
        </p:blipFill>
        <p:spPr>
          <a:xfrm>
            <a:off x="11335586" y="5132673"/>
            <a:ext cx="5352214" cy="27091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
          <p:cNvSpPr txBox="1"/>
          <p:nvPr/>
        </p:nvSpPr>
        <p:spPr>
          <a:xfrm>
            <a:off x="1229590" y="1571938"/>
            <a:ext cx="905740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Ziele und Zielsetzungen </a:t>
            </a:r>
            <a:endParaRPr/>
          </a:p>
          <a:p>
            <a:pPr indent="0" lvl="0" marL="0" marR="0" rtl="0" algn="l">
              <a:spcBef>
                <a:spcPts val="0"/>
              </a:spcBef>
              <a:spcAft>
                <a:spcPts val="0"/>
              </a:spcAft>
              <a:buNone/>
            </a:pPr>
            <a:r>
              <a:t/>
            </a:r>
            <a:endParaRPr b="1" sz="4800">
              <a:solidFill>
                <a:srgbClr val="75B239"/>
              </a:solidFill>
              <a:latin typeface="Century Gothic"/>
              <a:ea typeface="Century Gothic"/>
              <a:cs typeface="Century Gothic"/>
              <a:sym typeface="Century Gothic"/>
            </a:endParaRPr>
          </a:p>
        </p:txBody>
      </p:sp>
      <p:sp>
        <p:nvSpPr>
          <p:cNvPr id="128" name="Google Shape;128;p2"/>
          <p:cNvSpPr txBox="1"/>
          <p:nvPr/>
        </p:nvSpPr>
        <p:spPr>
          <a:xfrm>
            <a:off x="1229590" y="2556723"/>
            <a:ext cx="1362940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Am Ende dieses Moduls werden Sie in der Lage sein:</a:t>
            </a:r>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129" name="Google Shape;129;p2"/>
          <p:cNvSpPr txBox="1"/>
          <p:nvPr/>
        </p:nvSpPr>
        <p:spPr>
          <a:xfrm>
            <a:off x="2011219" y="3461828"/>
            <a:ext cx="79455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sich mit unbemannten Luftfahrtsystemen (UAS) vertraut machen</a:t>
            </a:r>
            <a:endParaRPr/>
          </a:p>
        </p:txBody>
      </p:sp>
      <p:sp>
        <p:nvSpPr>
          <p:cNvPr id="130" name="Google Shape;130;p2"/>
          <p:cNvSpPr txBox="1"/>
          <p:nvPr/>
        </p:nvSpPr>
        <p:spPr>
          <a:xfrm>
            <a:off x="2044450" y="4233342"/>
            <a:ext cx="80901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aktuelle und zukünftige Anwendungen für UAS zu verstehen</a:t>
            </a:r>
            <a:endParaRPr/>
          </a:p>
        </p:txBody>
      </p:sp>
      <p:sp>
        <p:nvSpPr>
          <p:cNvPr id="131" name="Google Shape;131;p2"/>
          <p:cNvSpPr txBox="1"/>
          <p:nvPr/>
        </p:nvSpPr>
        <p:spPr>
          <a:xfrm>
            <a:off x="2036619" y="4923928"/>
            <a:ext cx="57357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sich mit den Kernelementen der Fachhochschulen vertraut machen</a:t>
            </a:r>
            <a:endParaRPr/>
          </a:p>
        </p:txBody>
      </p:sp>
      <p:pic>
        <p:nvPicPr>
          <p:cNvPr id="132" name="Google Shape;132;p2"/>
          <p:cNvPicPr preferRelativeResize="0"/>
          <p:nvPr/>
        </p:nvPicPr>
        <p:blipFill rotWithShape="1">
          <a:blip r:embed="rId3">
            <a:alphaModFix/>
          </a:blip>
          <a:srcRect b="-1435" l="0" r="79077" t="-1"/>
          <a:stretch/>
        </p:blipFill>
        <p:spPr>
          <a:xfrm>
            <a:off x="1458843" y="3431051"/>
            <a:ext cx="577776" cy="523220"/>
          </a:xfrm>
          <a:prstGeom prst="rect">
            <a:avLst/>
          </a:prstGeom>
          <a:noFill/>
          <a:ln>
            <a:noFill/>
          </a:ln>
        </p:spPr>
      </p:pic>
      <p:pic>
        <p:nvPicPr>
          <p:cNvPr id="133" name="Google Shape;133;p2"/>
          <p:cNvPicPr preferRelativeResize="0"/>
          <p:nvPr/>
        </p:nvPicPr>
        <p:blipFill rotWithShape="1">
          <a:blip r:embed="rId3">
            <a:alphaModFix/>
          </a:blip>
          <a:srcRect b="-1435" l="0" r="79077" t="-1"/>
          <a:stretch/>
        </p:blipFill>
        <p:spPr>
          <a:xfrm>
            <a:off x="1466674" y="4238720"/>
            <a:ext cx="577776" cy="523220"/>
          </a:xfrm>
          <a:prstGeom prst="rect">
            <a:avLst/>
          </a:prstGeom>
          <a:noFill/>
          <a:ln>
            <a:noFill/>
          </a:ln>
        </p:spPr>
      </p:pic>
      <p:pic>
        <p:nvPicPr>
          <p:cNvPr id="134" name="Google Shape;134;p2"/>
          <p:cNvPicPr preferRelativeResize="0"/>
          <p:nvPr/>
        </p:nvPicPr>
        <p:blipFill rotWithShape="1">
          <a:blip r:embed="rId3">
            <a:alphaModFix/>
          </a:blip>
          <a:srcRect b="-1435" l="0" r="79077" t="-1"/>
          <a:stretch/>
        </p:blipFill>
        <p:spPr>
          <a:xfrm>
            <a:off x="1433443" y="4893150"/>
            <a:ext cx="577776" cy="523220"/>
          </a:xfrm>
          <a:prstGeom prst="rect">
            <a:avLst/>
          </a:prstGeom>
          <a:noFill/>
          <a:ln>
            <a:noFill/>
          </a:ln>
        </p:spPr>
      </p:pic>
      <p:sp>
        <p:nvSpPr>
          <p:cNvPr id="135" name="Google Shape;135;p2"/>
          <p:cNvSpPr txBox="1"/>
          <p:nvPr/>
        </p:nvSpPr>
        <p:spPr>
          <a:xfrm>
            <a:off x="2036619" y="5695442"/>
            <a:ext cx="107649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verschiedene Arten von Nutzlasten/Sensoren und ihre Anwendungen kennen lernen</a:t>
            </a:r>
            <a:endParaRPr/>
          </a:p>
        </p:txBody>
      </p:sp>
      <p:pic>
        <p:nvPicPr>
          <p:cNvPr id="136" name="Google Shape;136;p2"/>
          <p:cNvPicPr preferRelativeResize="0"/>
          <p:nvPr/>
        </p:nvPicPr>
        <p:blipFill rotWithShape="1">
          <a:blip r:embed="rId3">
            <a:alphaModFix/>
          </a:blip>
          <a:srcRect b="-1435" l="0" r="79077" t="-1"/>
          <a:stretch/>
        </p:blipFill>
        <p:spPr>
          <a:xfrm>
            <a:off x="1433443" y="5664664"/>
            <a:ext cx="577776" cy="523220"/>
          </a:xfrm>
          <a:prstGeom prst="rect">
            <a:avLst/>
          </a:prstGeom>
          <a:noFill/>
          <a:ln>
            <a:noFill/>
          </a:ln>
        </p:spPr>
      </p:pic>
      <p:sp>
        <p:nvSpPr>
          <p:cNvPr id="137" name="Google Shape;137;p2"/>
          <p:cNvSpPr txBox="1"/>
          <p:nvPr/>
        </p:nvSpPr>
        <p:spPr>
          <a:xfrm>
            <a:off x="2036619" y="6466956"/>
            <a:ext cx="75899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sich mit den aktuellen UAS-Vorschriften vertraut machen</a:t>
            </a:r>
            <a:endParaRPr/>
          </a:p>
        </p:txBody>
      </p:sp>
      <p:pic>
        <p:nvPicPr>
          <p:cNvPr id="138" name="Google Shape;138;p2"/>
          <p:cNvPicPr preferRelativeResize="0"/>
          <p:nvPr/>
        </p:nvPicPr>
        <p:blipFill rotWithShape="1">
          <a:blip r:embed="rId3">
            <a:alphaModFix/>
          </a:blip>
          <a:srcRect b="-1435" l="0" r="79077" t="-1"/>
          <a:stretch/>
        </p:blipFill>
        <p:spPr>
          <a:xfrm>
            <a:off x="1433443" y="6436178"/>
            <a:ext cx="577776" cy="523220"/>
          </a:xfrm>
          <a:prstGeom prst="rect">
            <a:avLst/>
          </a:prstGeom>
          <a:noFill/>
          <a:ln>
            <a:noFill/>
          </a:ln>
        </p:spPr>
      </p:pic>
      <p:sp>
        <p:nvSpPr>
          <p:cNvPr id="139" name="Google Shape;139;p2"/>
          <p:cNvSpPr txBox="1"/>
          <p:nvPr/>
        </p:nvSpPr>
        <p:spPr>
          <a:xfrm>
            <a:off x="2011219" y="7262427"/>
            <a:ext cx="94949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die Bedeutung der menschlichen Faktoren für die Sicherheit von UAS zu verstehen</a:t>
            </a:r>
            <a:endParaRPr/>
          </a:p>
        </p:txBody>
      </p:sp>
      <p:pic>
        <p:nvPicPr>
          <p:cNvPr id="140" name="Google Shape;140;p2"/>
          <p:cNvPicPr preferRelativeResize="0"/>
          <p:nvPr/>
        </p:nvPicPr>
        <p:blipFill rotWithShape="1">
          <a:blip r:embed="rId3">
            <a:alphaModFix/>
          </a:blip>
          <a:srcRect b="-1435" l="0" r="79077" t="-1"/>
          <a:stretch/>
        </p:blipFill>
        <p:spPr>
          <a:xfrm>
            <a:off x="1408043" y="7231649"/>
            <a:ext cx="577776" cy="5232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0"/>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5. UAS-Vorschriften, Normen und Leitlinien</a:t>
            </a:r>
            <a:endParaRPr b="1" sz="4800">
              <a:solidFill>
                <a:srgbClr val="75B239"/>
              </a:solidFill>
              <a:latin typeface="Century Gothic"/>
              <a:ea typeface="Century Gothic"/>
              <a:cs typeface="Century Gothic"/>
              <a:sym typeface="Century Gothic"/>
            </a:endParaRPr>
          </a:p>
        </p:txBody>
      </p:sp>
      <p:sp>
        <p:nvSpPr>
          <p:cNvPr id="362" name="Google Shape;362;p20"/>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Aktuelle UAS-Vorschriften </a:t>
            </a:r>
            <a:endParaRPr/>
          </a:p>
        </p:txBody>
      </p:sp>
      <p:sp>
        <p:nvSpPr>
          <p:cNvPr id="363" name="Google Shape;363;p20"/>
          <p:cNvSpPr txBox="1"/>
          <p:nvPr/>
        </p:nvSpPr>
        <p:spPr>
          <a:xfrm>
            <a:off x="838200" y="1866900"/>
            <a:ext cx="11887200" cy="1177245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In den USA müssen Drohnen nach den geltenden Vorschriften zugelassen sein: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Weniger als 55lbs</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innerhalb der Sichtlinie (VLOS) des verantwortlichen Piloten/Sichtbeobachters zu operieren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Nicht direkt über Menschen arbeiten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Nur tagsüber in Betrieb</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Fliegen Sie mit einer Geschwindigkeit von nicht mehr als 100 mph (87Knts)</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Unter 500 Fuß (AGL) fliegen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Nicht im Luftraum der Klasse A operieren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Betrieb im Luftraum der Klasse E nur nach Genehmigung durch ATC</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Einsatz bei einer Wettersichtweite von mindestens 3 Meilen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Darf nur von einem lizenzierten Piloten gemäß Teil 107 betrieben werden</a:t>
            </a:r>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342900" lvl="0" marL="342900" marR="0" rtl="0" algn="l">
              <a:lnSpc>
                <a:spcPct val="10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In der EU verlangen die aktuellen Drohnenvorschriften dies (nationale Vorschriften können für jedes Land abweichen):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Sie müssen eine EU-Drohnenbescheinigung erhalten, bevor Sie eine Drohne mit einem Gewicht von 250 Gramm oder mehr fliegen können.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Sie müssen sich als Drohnenpilot registrieren lassen und eine Betreibernummer an Ihrer Drohne anbringen.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Die Drohne muss in einer maximalen Höhe von 120 Metern fliegen </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Die Drohne muss in direkter Sichtweite des Piloten geflogen werden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Die Drohne darf in den Niederlanden nur tagsüber geflogen werden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Sie dürfen nicht in einer (vorübergehenden) Flugverbotszone fliegen</a:t>
            </a:r>
            <a:endParaRPr/>
          </a:p>
          <a:p>
            <a:pPr indent="-342900" lvl="1" marL="800100" marR="0" rtl="0" algn="l">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Sie dürfen nicht über unbeteiligte Personen fliegen</a:t>
            </a:r>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p:txBody>
      </p:sp>
      <p:pic>
        <p:nvPicPr>
          <p:cNvPr descr="DJI Academy Rome Elite-DJI Academy Site-UNMANNED AERIAL SYSTEM TRAINING  CENTER" id="364" name="Google Shape;364;p20"/>
          <p:cNvPicPr preferRelativeResize="0"/>
          <p:nvPr/>
        </p:nvPicPr>
        <p:blipFill rotWithShape="1">
          <a:blip r:embed="rId3">
            <a:alphaModFix/>
          </a:blip>
          <a:srcRect b="0" l="0" r="0" t="0"/>
          <a:stretch/>
        </p:blipFill>
        <p:spPr>
          <a:xfrm>
            <a:off x="12534900" y="3286542"/>
            <a:ext cx="5562600" cy="3476625"/>
          </a:xfrm>
          <a:prstGeom prst="rect">
            <a:avLst/>
          </a:prstGeom>
          <a:noFill/>
          <a:ln>
            <a:noFill/>
          </a:ln>
        </p:spPr>
      </p:pic>
      <p:sp>
        <p:nvSpPr>
          <p:cNvPr id="365" name="Google Shape;365;p20"/>
          <p:cNvSpPr txBox="1"/>
          <p:nvPr/>
        </p:nvSpPr>
        <p:spPr>
          <a:xfrm>
            <a:off x="12166600" y="6771520"/>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33 Lizensierter UAS-Pilot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1"/>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5. UAS-Vorschriften, Normen und Leitlinien</a:t>
            </a:r>
            <a:endParaRPr b="1" sz="4800">
              <a:solidFill>
                <a:srgbClr val="75B239"/>
              </a:solidFill>
              <a:latin typeface="Century Gothic"/>
              <a:ea typeface="Century Gothic"/>
              <a:cs typeface="Century Gothic"/>
              <a:sym typeface="Century Gothic"/>
            </a:endParaRPr>
          </a:p>
        </p:txBody>
      </p:sp>
      <p:sp>
        <p:nvSpPr>
          <p:cNvPr id="371" name="Google Shape;371;p21"/>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Der Weg nach vorn</a:t>
            </a:r>
            <a:endParaRPr/>
          </a:p>
        </p:txBody>
      </p:sp>
      <p:sp>
        <p:nvSpPr>
          <p:cNvPr id="372" name="Google Shape;372;p21"/>
          <p:cNvSpPr txBox="1"/>
          <p:nvPr/>
        </p:nvSpPr>
        <p:spPr>
          <a:xfrm>
            <a:off x="990600" y="2081909"/>
            <a:ext cx="9067800" cy="640746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Das Luftfahrtumfeld ist komplex, dynamisch und voller Fallstricke, da zahlreiche Interessengruppen (Konstrukteure, Betreiber, Nutzer usw.) an dem Prozess des Zugangs zu den NAS beteiligt sind.</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Daher ist bei der Einführung neuer Vorschriften mehr Vorsicht geboten, damit die Regeln des Engagements vollständig verstanden werden.</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aktive Beteiligung von Industriepartnern und Betreibern ist sehr wichtig, um ein organisches Wachstum dieser Branche zu ermöglichen.</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größte Herausforderung für Regulierungsbehörden wie die FAA und die EASA besteht darin, kohärente, rationale und durchsetzbare Strategien, Verfahren, Regeln und Vorschriften für die UAS-Branche zu entwickeln.</a:t>
            </a:r>
            <a:endParaRPr/>
          </a:p>
          <a:p>
            <a:pPr indent="0" lvl="0" marL="0" marR="0" rtl="0" algn="l">
              <a:lnSpc>
                <a:spcPct val="150000"/>
              </a:lnSpc>
              <a:spcBef>
                <a:spcPts val="0"/>
              </a:spcBef>
              <a:spcAft>
                <a:spcPts val="0"/>
              </a:spcAft>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p:txBody>
      </p:sp>
      <p:pic>
        <p:nvPicPr>
          <p:cNvPr descr="NBAA Urges FAA to Utilize Existing Framework in Beyond-Eyesight Drone Ops  Approach | NBAA - National Business Aviation Association" id="373" name="Google Shape;373;p21"/>
          <p:cNvPicPr preferRelativeResize="0"/>
          <p:nvPr/>
        </p:nvPicPr>
        <p:blipFill rotWithShape="1">
          <a:blip r:embed="rId3">
            <a:alphaModFix/>
          </a:blip>
          <a:srcRect b="0" l="0" r="0" t="0"/>
          <a:stretch/>
        </p:blipFill>
        <p:spPr>
          <a:xfrm>
            <a:off x="10972800" y="3162300"/>
            <a:ext cx="5314950" cy="3508755"/>
          </a:xfrm>
          <a:prstGeom prst="rect">
            <a:avLst/>
          </a:prstGeom>
          <a:noFill/>
          <a:ln>
            <a:noFill/>
          </a:ln>
        </p:spPr>
      </p:pic>
      <p:sp>
        <p:nvSpPr>
          <p:cNvPr id="374" name="Google Shape;374;p21"/>
          <p:cNvSpPr txBox="1"/>
          <p:nvPr/>
        </p:nvSpPr>
        <p:spPr>
          <a:xfrm>
            <a:off x="10658475" y="6743700"/>
            <a:ext cx="594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34 Frachtauslieferung per Drohne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2"/>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6. Menschliche Faktoren in UAS</a:t>
            </a:r>
            <a:endParaRPr/>
          </a:p>
        </p:txBody>
      </p:sp>
      <p:sp>
        <p:nvSpPr>
          <p:cNvPr id="380" name="Google Shape;380;p22"/>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Menschliche Wahrnehmung</a:t>
            </a:r>
            <a:endParaRPr/>
          </a:p>
        </p:txBody>
      </p:sp>
      <p:sp>
        <p:nvSpPr>
          <p:cNvPr id="381" name="Google Shape;381;p22"/>
          <p:cNvSpPr txBox="1"/>
          <p:nvPr/>
        </p:nvSpPr>
        <p:spPr>
          <a:xfrm>
            <a:off x="990600" y="1942070"/>
            <a:ext cx="16306800" cy="800020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menschliche Komponente beim Betrieb von UAS ist für die Gesamtsicherheit und den Erfolg der UAS-Industrie sehr wichtig.</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Das übergeordnete Ziel der menschlichen Faktoren in UAS ist es, Nutzern, Kunden und Betreibern die notwendige Anleitung, das Wissen und die Fähigkeiten zu vermitteln, um einen sicheren Betrieb von UAVs zu gewährleisten.</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Obwohl sich der Mensch in hohem Maße an seine Umwelt anpassen kann (was ihn zur intelligentesten Spezies auf diesem Planeten macht), kommt es bei ihm zu geistiger und körperlicher Ermüdung, Desorientierung, Fehlkommunikation usw., was häufig zu gefährlichen und katastrophalen Situationen aufgrund menschlichen Versagens führt.</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Einige der vielen Gründe, die dafür verantwortlich gemacht werden können, lassen sich wie folgt klassifizieren:</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Wahrnehmungsfehler</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Selektive Aufmerksamkeit</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Mangel an konzentrierter Aufmerksamkeit</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Geteilte Aufmerksamkeit</a:t>
            </a:r>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p:txBody>
      </p:sp>
      <p:pic>
        <p:nvPicPr>
          <p:cNvPr descr="Cognitive factors worthy of consideration for multiple UAS. | Download  Scientific Diagram" id="382" name="Google Shape;382;p22"/>
          <p:cNvPicPr preferRelativeResize="0"/>
          <p:nvPr/>
        </p:nvPicPr>
        <p:blipFill rotWithShape="1">
          <a:blip r:embed="rId3">
            <a:alphaModFix/>
          </a:blip>
          <a:srcRect b="0" l="0" r="0" t="0"/>
          <a:stretch/>
        </p:blipFill>
        <p:spPr>
          <a:xfrm>
            <a:off x="11887200" y="4838700"/>
            <a:ext cx="4486275" cy="4152900"/>
          </a:xfrm>
          <a:prstGeom prst="rect">
            <a:avLst/>
          </a:prstGeom>
          <a:noFill/>
          <a:ln>
            <a:noFill/>
          </a:ln>
        </p:spPr>
      </p:pic>
      <p:sp>
        <p:nvSpPr>
          <p:cNvPr id="383" name="Google Shape;383;p22"/>
          <p:cNvSpPr txBox="1"/>
          <p:nvPr/>
        </p:nvSpPr>
        <p:spPr>
          <a:xfrm>
            <a:off x="9220200" y="8344930"/>
            <a:ext cx="379178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35 Faktoren, die die menschliche Kognition beeinflussen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3"/>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6. Menschliche Faktoren in UAS</a:t>
            </a:r>
            <a:endParaRPr/>
          </a:p>
        </p:txBody>
      </p:sp>
      <p:sp>
        <p:nvSpPr>
          <p:cNvPr id="389" name="Google Shape;389;p23"/>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Menschliches Versagen</a:t>
            </a:r>
            <a:endParaRPr/>
          </a:p>
        </p:txBody>
      </p:sp>
      <p:sp>
        <p:nvSpPr>
          <p:cNvPr id="390" name="Google Shape;390;p23"/>
          <p:cNvSpPr txBox="1"/>
          <p:nvPr/>
        </p:nvSpPr>
        <p:spPr>
          <a:xfrm>
            <a:off x="990600" y="1942070"/>
            <a:ext cx="16306800" cy="746928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Nach Senders &amp; Moray (1991)* ist ein Fehler definiert als "vom Akteur nicht beabsichtigt, von einer Reihe von Regeln oder einem externen Beobachter nicht erwünscht, oder der die Aufgabe oder das System außerhalb seiner akzeptablen Grenzen geführt hat.</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 In sicherheitskritischen Branchen wie der Luftfahrtindustrie werden Strategien angewandt, um menschliche Fehler zu erkennen und zu verhindern, bevor sie auftreten.</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Im Bereich der menschlichen Faktoren wird häufig das "Swiss-Cheese"-Modell verwendet, um zu beschreiben, wie Fehler durch die Schutzmechanismen der verschiedenen Überwachungsebenen schlüpfen und in Kombination mit bestimmten Voraussetzungen schließlich zu Unfällen führen. </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Es gibt im Wesentlichen vier Ebenen von Einflüssen, die zu Unfällen führen:</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Organisatorischer Einfluss - Fehlen von Strategien, Leitlinien, Regeln usw.</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Einfluss der Aufsichtsbehörden - fehlende Aufsicht durch Einzelpersonen</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Vorbedingungen - Bedingungen, die die Entstehung eines Unfalls begünstigen</a:t>
            </a:r>
            <a:endParaRPr/>
          </a:p>
          <a:p>
            <a:pPr indent="-342900" lvl="1" marL="8001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Handlungen des Bedieners - Handlungen des Bedieners, die zu dem Ereignis geführt haben</a:t>
            </a:r>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p:txBody>
      </p:sp>
      <p:sp>
        <p:nvSpPr>
          <p:cNvPr id="391" name="Google Shape;391;p23"/>
          <p:cNvSpPr txBox="1"/>
          <p:nvPr/>
        </p:nvSpPr>
        <p:spPr>
          <a:xfrm>
            <a:off x="13030200" y="8461919"/>
            <a:ext cx="379178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36 Swiss-Cheese-Modell des menschlichen Fehlverhaltens</a:t>
            </a:r>
            <a:endParaRPr/>
          </a:p>
        </p:txBody>
      </p:sp>
      <p:pic>
        <p:nvPicPr>
          <p:cNvPr descr="How To Determine Why Pilot Error Happened - HubPages" id="392" name="Google Shape;392;p23"/>
          <p:cNvPicPr preferRelativeResize="0"/>
          <p:nvPr/>
        </p:nvPicPr>
        <p:blipFill rotWithShape="1">
          <a:blip r:embed="rId3">
            <a:alphaModFix/>
          </a:blip>
          <a:srcRect b="0" l="0" r="0" t="0"/>
          <a:stretch/>
        </p:blipFill>
        <p:spPr>
          <a:xfrm>
            <a:off x="11049000" y="4315002"/>
            <a:ext cx="7239000" cy="4470083"/>
          </a:xfrm>
          <a:prstGeom prst="rect">
            <a:avLst/>
          </a:prstGeom>
          <a:noFill/>
          <a:ln>
            <a:noFill/>
          </a:ln>
        </p:spPr>
      </p:pic>
      <p:sp>
        <p:nvSpPr>
          <p:cNvPr id="393" name="Google Shape;393;p23"/>
          <p:cNvSpPr txBox="1"/>
          <p:nvPr/>
        </p:nvSpPr>
        <p:spPr>
          <a:xfrm>
            <a:off x="1429586" y="8021764"/>
            <a:ext cx="9144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*Senders, J.W., &amp; Moray, N.P. (1991). Human Error: Cause, Prediction, and Reduction (1. Aufl.). CRC Press. https://doi.org/10.1201/9781003070375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4"/>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6. Menschliche Faktoren in UAS</a:t>
            </a:r>
            <a:endParaRPr/>
          </a:p>
        </p:txBody>
      </p:sp>
      <p:sp>
        <p:nvSpPr>
          <p:cNvPr id="399" name="Google Shape;399;p24"/>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Situationsbewusstheit (SA)</a:t>
            </a:r>
            <a:endParaRPr/>
          </a:p>
        </p:txBody>
      </p:sp>
      <p:sp>
        <p:nvSpPr>
          <p:cNvPr id="400" name="Google Shape;400;p24"/>
          <p:cNvSpPr txBox="1"/>
          <p:nvPr/>
        </p:nvSpPr>
        <p:spPr>
          <a:xfrm>
            <a:off x="990600" y="1942070"/>
            <a:ext cx="11201400" cy="906203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Ein maritimes Situationsbewusstsein ist der Schlüssel zu einer sicheren und effizienten UAS-Industrie.</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Es ist definiert als ein "verinnerlichtes mentales Modell des aktuellen Zustands der Flugumgebung".</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Es gibt vier Aspekte des Situationsbewusstseins, die als gemeinsame Schritte im Entscheidungsfindungsprozess angesehen werden:</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Vigilanz </a:t>
            </a:r>
            <a:r>
              <a:rPr b="0" i="0" lang="en-US" sz="2300" u="none" cap="none" strike="noStrike">
                <a:solidFill>
                  <a:srgbClr val="212529"/>
                </a:solidFill>
                <a:latin typeface="Arial"/>
                <a:ea typeface="Arial"/>
                <a:cs typeface="Arial"/>
                <a:sym typeface="Arial"/>
              </a:rPr>
              <a:t>- die richtige Art von Aufmerksamkeit steuern</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Diagnose </a:t>
            </a:r>
            <a:r>
              <a:rPr b="0" i="0" lang="en-US" sz="2300" u="none" cap="none" strike="noStrike">
                <a:solidFill>
                  <a:srgbClr val="212529"/>
                </a:solidFill>
                <a:latin typeface="Arial"/>
                <a:ea typeface="Arial"/>
                <a:cs typeface="Arial"/>
                <a:sym typeface="Arial"/>
              </a:rPr>
              <a:t>- Identifizierung der Grundursache der Situation</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Risikoanalyse </a:t>
            </a:r>
            <a:r>
              <a:rPr b="0" i="0" lang="en-US" sz="2300" u="none" cap="none" strike="noStrike">
                <a:solidFill>
                  <a:srgbClr val="212529"/>
                </a:solidFill>
                <a:latin typeface="Arial"/>
                <a:ea typeface="Arial"/>
                <a:cs typeface="Arial"/>
                <a:sym typeface="Arial"/>
              </a:rPr>
              <a:t>- Verständnis der Auswirkungen der Situation</a:t>
            </a:r>
            <a:endParaRPr/>
          </a:p>
          <a:p>
            <a:pPr indent="-342900" lvl="1" marL="800100" marR="0" rtl="0" algn="l">
              <a:lnSpc>
                <a:spcPct val="150000"/>
              </a:lnSpc>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Maßnahmen </a:t>
            </a:r>
            <a:r>
              <a:rPr b="0" i="0" lang="en-US" sz="2300" u="none" cap="none" strike="noStrike">
                <a:solidFill>
                  <a:srgbClr val="212529"/>
                </a:solidFill>
                <a:latin typeface="Arial"/>
                <a:ea typeface="Arial"/>
                <a:cs typeface="Arial"/>
                <a:sym typeface="Arial"/>
              </a:rPr>
              <a:t>- Ergreifen der richtigen Maßnahmen zur Risikominderung</a:t>
            </a:r>
            <a:endParaRPr/>
          </a:p>
          <a:p>
            <a:pPr indent="-342900" lvl="0" marL="3429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Eine weitere Möglichkeit zur Verbesserung der SA ist das Design.</a:t>
            </a:r>
            <a:endParaRPr/>
          </a:p>
          <a:p>
            <a:pPr indent="-342900" lvl="0" marL="342900" marR="0" rtl="0" algn="l">
              <a:lnSpc>
                <a:spcPct val="150000"/>
              </a:lnSpc>
              <a:spcBef>
                <a:spcPts val="0"/>
              </a:spcBef>
              <a:spcAft>
                <a:spcPts val="0"/>
              </a:spcAft>
              <a:buClr>
                <a:srgbClr val="212529"/>
              </a:buClr>
              <a:buSzPts val="2300"/>
              <a:buFont typeface="Arial"/>
              <a:buChar char="•"/>
            </a:pPr>
            <a:r>
              <a:rPr b="0" i="0" lang="en-US" sz="2300" u="none" cap="none" strike="noStrike">
                <a:solidFill>
                  <a:srgbClr val="212529"/>
                </a:solidFill>
                <a:latin typeface="Arial"/>
                <a:ea typeface="Arial"/>
                <a:cs typeface="Arial"/>
                <a:sym typeface="Arial"/>
              </a:rPr>
              <a:t>Eine effiziente Gestaltung der Mensch-Maschine-Schnittstelle (HMI) kann den Zugang zu kritischen Informationen erleichtern, die Arbeitsbelastung der Piloten verringern und die </a:t>
            </a:r>
            <a:r>
              <a:rPr lang="en-US" sz="2300">
                <a:solidFill>
                  <a:srgbClr val="212529"/>
                </a:solidFill>
                <a:latin typeface="Arial"/>
                <a:ea typeface="Arial"/>
                <a:cs typeface="Arial"/>
                <a:sym typeface="Arial"/>
              </a:rPr>
              <a:t>Akteure frühzeitig warnen.</a:t>
            </a:r>
            <a:endParaRPr b="0" i="0" sz="2300" u="none" cap="none" strike="noStrike">
              <a:solidFill>
                <a:srgbClr val="212529"/>
              </a:solidFill>
              <a:latin typeface="Arial"/>
              <a:ea typeface="Arial"/>
              <a:cs typeface="Arial"/>
              <a:sym typeface="Arial"/>
            </a:endParaRPr>
          </a:p>
          <a:p>
            <a:pPr indent="-196850" lvl="1" marL="800100" marR="0" rtl="0" algn="l">
              <a:lnSpc>
                <a:spcPct val="150000"/>
              </a:lnSpc>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a:p>
            <a:pPr indent="-196850" lvl="0" marL="342900" marR="0" rtl="0" algn="l">
              <a:lnSpc>
                <a:spcPct val="150000"/>
              </a:lnSpc>
              <a:spcBef>
                <a:spcPts val="0"/>
              </a:spcBef>
              <a:spcAft>
                <a:spcPts val="0"/>
              </a:spcAft>
              <a:buClr>
                <a:schemeClr val="dk1"/>
              </a:buClr>
              <a:buSzPts val="2300"/>
              <a:buFont typeface="Arial"/>
              <a:buNone/>
            </a:pPr>
            <a:r>
              <a:t/>
            </a:r>
            <a:endParaRPr sz="2300">
              <a:solidFill>
                <a:srgbClr val="212529"/>
              </a:solidFill>
              <a:latin typeface="Arial"/>
              <a:ea typeface="Arial"/>
              <a:cs typeface="Arial"/>
              <a:sym typeface="Arial"/>
            </a:endParaRPr>
          </a:p>
        </p:txBody>
      </p:sp>
      <p:sp>
        <p:nvSpPr>
          <p:cNvPr id="401" name="Google Shape;401;p24"/>
          <p:cNvSpPr txBox="1"/>
          <p:nvPr/>
        </p:nvSpPr>
        <p:spPr>
          <a:xfrm>
            <a:off x="13030200" y="7734300"/>
            <a:ext cx="379178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37 Faktoren, die die SA beeinflussen</a:t>
            </a:r>
            <a:endParaRPr/>
          </a:p>
        </p:txBody>
      </p:sp>
      <p:pic>
        <p:nvPicPr>
          <p:cNvPr descr="Situational Awareness (OGHFA BN) | SKYbrary Aviation Safety" id="402" name="Google Shape;402;p24"/>
          <p:cNvPicPr preferRelativeResize="0"/>
          <p:nvPr/>
        </p:nvPicPr>
        <p:blipFill rotWithShape="1">
          <a:blip r:embed="rId3">
            <a:alphaModFix/>
          </a:blip>
          <a:srcRect b="0" l="0" r="0" t="0"/>
          <a:stretch/>
        </p:blipFill>
        <p:spPr>
          <a:xfrm>
            <a:off x="11734800" y="3314700"/>
            <a:ext cx="6172200" cy="41862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5"/>
          <p:cNvSpPr txBox="1"/>
          <p:nvPr/>
        </p:nvSpPr>
        <p:spPr>
          <a:xfrm>
            <a:off x="1371600" y="470674"/>
            <a:ext cx="4343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Resümee</a:t>
            </a:r>
            <a:endParaRPr/>
          </a:p>
        </p:txBody>
      </p:sp>
      <p:sp>
        <p:nvSpPr>
          <p:cNvPr id="408" name="Google Shape;408;p25"/>
          <p:cNvSpPr txBox="1"/>
          <p:nvPr/>
        </p:nvSpPr>
        <p:spPr>
          <a:xfrm>
            <a:off x="1143000" y="2095500"/>
            <a:ext cx="10591800" cy="6740307"/>
          </a:xfrm>
          <a:prstGeom prst="rect">
            <a:avLst/>
          </a:prstGeom>
          <a:noFill/>
          <a:ln>
            <a:noFill/>
          </a:ln>
        </p:spPr>
        <p:txBody>
          <a:bodyPr anchorCtr="0" anchor="ctr"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Neue Anwendungsfälle, die das Militär Anfang des 20.</a:t>
            </a:r>
            <a:r>
              <a:rPr baseline="30000" lang="en-US" sz="2400">
                <a:solidFill>
                  <a:schemeClr val="dk1"/>
                </a:solidFill>
                <a:latin typeface="Century Gothic"/>
                <a:ea typeface="Century Gothic"/>
                <a:cs typeface="Century Gothic"/>
                <a:sym typeface="Century Gothic"/>
              </a:rPr>
              <a:t>th</a:t>
            </a:r>
            <a:r>
              <a:rPr lang="en-US" sz="2400">
                <a:solidFill>
                  <a:schemeClr val="dk1"/>
                </a:solidFill>
                <a:latin typeface="Century Gothic"/>
                <a:ea typeface="Century Gothic"/>
                <a:cs typeface="Century Gothic"/>
                <a:sym typeface="Century Gothic"/>
              </a:rPr>
              <a:t> Jahrhunderts identifizierte, und neue Technologien führten in den ersten Tagen zur Entwicklung von UAS.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UAVs können je nach verwendeter Technologie und Steuerungsmethode unterschiedliche Autonomiestufen aufweisen.</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UAVs tragen eine breite Palette von Nutzlasten, die für alle Arten von Missionen/Zielen geeignet sind.</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Software ist eine entscheidende Komponente von UAS, die es den Piloten ermöglicht, zu navigieren, zu steuern und Daten zu verarbeiten.</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Auf der Grundlage des Gewichts und der Leistung von UAVs klassifizieren die Regulierungsbehörden UAVs, um die Betriebsvorschriften zu regeln und die Sicherheit von Mensch und Umwelt zu gewährleisten.</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Damit die UAS-Branche wachsen und gedeihen kann, muss die Sicherheit das oberste Ziel der Konstrukteure, Betreiber, Instandhalter und Piloten sein.</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Menschliche Faktoren spielen dabei eine entscheidende Rolle. Daher sollten wir uns bemühen, menschliches Versagen zu minimieren und jede mögliche Unfallursache zu vermeiden.</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entury Gothic"/>
              <a:ea typeface="Century Gothic"/>
              <a:cs typeface="Century Gothic"/>
              <a:sym typeface="Century Gothic"/>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entury Gothic"/>
              <a:ea typeface="Century Gothic"/>
              <a:cs typeface="Century Gothic"/>
              <a:sym typeface="Century Gothic"/>
            </a:endParaRPr>
          </a:p>
        </p:txBody>
      </p:sp>
      <p:pic>
        <p:nvPicPr>
          <p:cNvPr id="409" name="Google Shape;409;p25"/>
          <p:cNvPicPr preferRelativeResize="0"/>
          <p:nvPr/>
        </p:nvPicPr>
        <p:blipFill rotWithShape="1">
          <a:blip r:embed="rId3">
            <a:alphaModFix/>
          </a:blip>
          <a:srcRect b="0" l="0" r="0" t="0"/>
          <a:stretch/>
        </p:blipFill>
        <p:spPr>
          <a:xfrm>
            <a:off x="12192000" y="3162300"/>
            <a:ext cx="5260872" cy="37198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6"/>
          <p:cNvSpPr txBox="1"/>
          <p:nvPr/>
        </p:nvSpPr>
        <p:spPr>
          <a:xfrm>
            <a:off x="1447800" y="495300"/>
            <a:ext cx="7239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Testen Sie Ihr Wissen!</a:t>
            </a:r>
            <a:endParaRPr/>
          </a:p>
        </p:txBody>
      </p:sp>
      <p:sp>
        <p:nvSpPr>
          <p:cNvPr id="415" name="Google Shape;415;p26"/>
          <p:cNvSpPr txBox="1"/>
          <p:nvPr/>
        </p:nvSpPr>
        <p:spPr>
          <a:xfrm>
            <a:off x="990600" y="2171700"/>
            <a:ext cx="10972800" cy="7725192"/>
          </a:xfrm>
          <a:prstGeom prst="rect">
            <a:avLst/>
          </a:prstGeom>
          <a:noFill/>
          <a:ln>
            <a:noFill/>
          </a:ln>
        </p:spPr>
        <p:txBody>
          <a:bodyPr anchorCtr="0" anchor="ctr"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b="1" lang="en-US" sz="2000">
                <a:solidFill>
                  <a:schemeClr val="dk1"/>
                </a:solidFill>
                <a:latin typeface="Calibri"/>
                <a:ea typeface="Calibri"/>
                <a:cs typeface="Calibri"/>
                <a:sym typeface="Calibri"/>
              </a:rPr>
              <a:t>Beschreiben Sie den Steuerungsmechanismus eines Starrflügler-UAVs (CTOL).</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Drei-Achsen-Steuerung (Gieren/Neigen/Rollen)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Zwei-Achsen-Steuerung (Gieren/Rollen)</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VTOL-Steuerung (vertikale Steuerflügel) ist erforderlich</a:t>
            </a:r>
            <a:endParaRPr/>
          </a:p>
          <a:p>
            <a:pPr indent="-215900" lvl="0" marL="342900" marR="0" rtl="0" algn="l">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b="1" lang="en-US" sz="2000">
                <a:solidFill>
                  <a:schemeClr val="dk1"/>
                </a:solidFill>
                <a:latin typeface="Calibri"/>
                <a:ea typeface="Calibri"/>
                <a:cs typeface="Calibri"/>
                <a:sym typeface="Calibri"/>
              </a:rPr>
              <a:t>Welche Kerntechnologien ermöglichten den ersten erfolgreichen Flug von UAVs?</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Teleautomation &amp; Mechanische Kreisel</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Teleautomation</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Mechanische Gyroskope</a:t>
            </a:r>
            <a:endParaRPr/>
          </a:p>
          <a:p>
            <a:pPr indent="-215900" lvl="0" marL="342900" marR="0" rtl="0" algn="l">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b="1" lang="en-US" sz="2000">
                <a:solidFill>
                  <a:schemeClr val="dk1"/>
                </a:solidFill>
                <a:latin typeface="Calibri"/>
                <a:ea typeface="Calibri"/>
                <a:cs typeface="Calibri"/>
                <a:sym typeface="Calibri"/>
              </a:rPr>
              <a:t>Was versteht man unter Autonomiestufe? Nennen Sie die Arten von Steuerungsmethoden, die in UAVs verwendet werden.</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Wir beschreiben die Stufen von 0 (keine Autonomie) bis 5 (volle Autonomie). Es gibt drei Arten der Steuerung von UAVs - manuelle, stabilisierte und automatisierte Steuerung</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Wir beschreiben die Stufen von 0 (keine Autonomie) bis 4 (volle Autonomie). Es gibt drei Arten der Steuerung von UAVs - manuelle, stabilisierte und automatisierte Steuerung</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Wir beschreiben die Stufen von 0 (keine Autonomie) bis 5 (volle Autonomie). Es gibt zwei Arten von Steuerungen, die in UAVs verwendet werden - manuelle und automatische Steuerung</a:t>
            </a:r>
            <a:endParaRPr/>
          </a:p>
          <a:p>
            <a:pPr indent="-215900" lvl="0" marL="342900" marR="0" rtl="0" algn="l">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165100" lvl="0" marL="342900" marR="0" rtl="0" algn="l">
              <a:spcBef>
                <a:spcPts val="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a:p>
            <a:pPr indent="-165100" lvl="0" marL="342900" marR="0" rtl="0" algn="l">
              <a:spcBef>
                <a:spcPts val="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p:txBody>
      </p:sp>
      <p:pic>
        <p:nvPicPr>
          <p:cNvPr id="416" name="Google Shape;416;p26"/>
          <p:cNvPicPr preferRelativeResize="0"/>
          <p:nvPr/>
        </p:nvPicPr>
        <p:blipFill rotWithShape="1">
          <a:blip r:embed="rId3">
            <a:alphaModFix/>
          </a:blip>
          <a:srcRect b="0" l="1" r="348" t="13765"/>
          <a:stretch/>
        </p:blipFill>
        <p:spPr>
          <a:xfrm>
            <a:off x="12725400" y="3426170"/>
            <a:ext cx="5315547" cy="34346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7"/>
          <p:cNvSpPr txBox="1"/>
          <p:nvPr/>
        </p:nvSpPr>
        <p:spPr>
          <a:xfrm>
            <a:off x="1447800" y="495300"/>
            <a:ext cx="7239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Testen Sie Ihr Wissen!</a:t>
            </a:r>
            <a:endParaRPr/>
          </a:p>
        </p:txBody>
      </p:sp>
      <p:sp>
        <p:nvSpPr>
          <p:cNvPr id="422" name="Google Shape;422;p27"/>
          <p:cNvSpPr txBox="1"/>
          <p:nvPr/>
        </p:nvSpPr>
        <p:spPr>
          <a:xfrm>
            <a:off x="990600" y="1257300"/>
            <a:ext cx="11277600" cy="9879628"/>
          </a:xfrm>
          <a:prstGeom prst="rect">
            <a:avLst/>
          </a:prstGeom>
          <a:noFill/>
          <a:ln>
            <a:noFill/>
          </a:ln>
        </p:spPr>
        <p:txBody>
          <a:bodyPr anchorCtr="0" anchor="ctr" bIns="45700" lIns="91425" spcFirstLastPara="1" rIns="91425" wrap="square" tIns="45700">
            <a:spAutoFit/>
          </a:bodyPr>
          <a:lstStyle/>
          <a:p>
            <a:pPr indent="-215900" lvl="0" marL="342900" marR="0" rtl="0" algn="l">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b="1" lang="en-US" sz="2000">
                <a:solidFill>
                  <a:schemeClr val="dk1"/>
                </a:solidFill>
                <a:latin typeface="Calibri"/>
                <a:ea typeface="Calibri"/>
                <a:cs typeface="Calibri"/>
                <a:sym typeface="Calibri"/>
              </a:rPr>
              <a:t>Es gibt verschiedene Arten von Nutzlasten, die in UAVs verwendet werden. Was versteht man unter aktiver und passiver Sensorik?</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Aktive Sensoren strahlen elektromagnetische Energie in Richtung externer Objekte ab, um die reflektierte Energie zu erfassen und zu analysieren. Passive Sensoren, wie z. B. visuelle Kameras, erfassen nur die von externen Quellen abgestrahlte Energie.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Aktive Sensoren strahlen elektromagnetische Energie in Richtung interner Objekte ab, um die reflektierte Energie zu erfassen und zu analysieren. Passive Sensoren, wie z. B. visuelle Kameras, erfassen nur die von externen Quellen ausgestrahlte Energie.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Aktive Sensoren strahlen elektromagnetische Energie in Richtung externer Objekte ab, um die reflektierte Energie zu erfassen und zu analysieren. Passive Sensoren, wie z. B. visuelle Kameras, erfassen nur die von internen Quellen ausgestrahlte Energie. </a:t>
            </a:r>
            <a:endParaRPr/>
          </a:p>
          <a:p>
            <a:pPr indent="-215900" lvl="0" marL="342900" marR="0" rtl="0" algn="l">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b="1" lang="en-US" sz="2000">
                <a:solidFill>
                  <a:schemeClr val="dk1"/>
                </a:solidFill>
                <a:latin typeface="Calibri"/>
                <a:ea typeface="Calibri"/>
                <a:cs typeface="Calibri"/>
                <a:sym typeface="Calibri"/>
              </a:rPr>
              <a:t>Was sind fünf kommerzielle Anwendungen von UAS und ihre Vorteile gegenüber bestehenden Lösungen?</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Gebäudeinspektion, Flugzeuginspektion, Inspektion von Öl-/Gasleitungen/Stromleitungen/Kraftwerken, Inspektion öffentlicher Infrastrukturen (Brücken, Dämme, Straßen usw.) und Luftbildaufnahmen/Vermessung</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Gebäudeinspektion, Flugzeuginspektion, Inspektion von Öl-/Gasleitungen/Stromleitungen/Kraftwerken, Inspektion öffentlicher Infrastrukturen (Brücken, Dämme, Straßen usw.) und Erdvermessung/Vermessung</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Flugzeuginspektion, Inspektion von Öl-/Gasleitungen/Kraftwerken, Inspektion öffentlicher Infrastrukturen (Brücken, Dämme, Straßen usw.) und Luftbildaufnahmen/Vermessung</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b="1" lang="en-US" sz="2000">
                <a:solidFill>
                  <a:schemeClr val="dk1"/>
                </a:solidFill>
                <a:latin typeface="Calibri"/>
                <a:ea typeface="Calibri"/>
                <a:cs typeface="Calibri"/>
                <a:sym typeface="Calibri"/>
              </a:rPr>
              <a:t>Was versteht man unter dem Swiss-Cheese-Modell für menschliches Versagen?</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Im Bereich der menschlichen Faktoren wird häufig das "Swiss-Cheese"-Modell verwendet, um zu beschreiben, wie Fehler durch die Schutzmechanismen der verschiedenen Überwachungsebenen schlüpfen und sich mit bestimmten Voraussetzungen verbinden, die schließlich zu Unfällen führen.</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Im Bereich der menschlichen Faktoren ist das Swiss-Cheese-Modell nur eine Frage der Voraussetzungen, die letztendlich zu Unfällen führen.</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Das Swiss-Cheese-Modell gibt es nicht</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165100" lvl="0" marL="342900" marR="0" rtl="0" algn="l">
              <a:spcBef>
                <a:spcPts val="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a:p>
            <a:pPr indent="-165100" lvl="0" marL="342900" marR="0" rtl="0" algn="l">
              <a:spcBef>
                <a:spcPts val="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p:txBody>
      </p:sp>
      <p:pic>
        <p:nvPicPr>
          <p:cNvPr id="423" name="Google Shape;423;p27"/>
          <p:cNvPicPr preferRelativeResize="0"/>
          <p:nvPr/>
        </p:nvPicPr>
        <p:blipFill rotWithShape="1">
          <a:blip r:embed="rId3">
            <a:alphaModFix/>
          </a:blip>
          <a:srcRect b="0" l="1" r="348" t="13765"/>
          <a:stretch/>
        </p:blipFill>
        <p:spPr>
          <a:xfrm>
            <a:off x="12725400" y="3426170"/>
            <a:ext cx="5315547" cy="34346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8"/>
          <p:cNvSpPr txBox="1"/>
          <p:nvPr/>
        </p:nvSpPr>
        <p:spPr>
          <a:xfrm>
            <a:off x="1447800" y="495300"/>
            <a:ext cx="7239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Testen Sie Ihr Wissen!</a:t>
            </a:r>
            <a:endParaRPr/>
          </a:p>
        </p:txBody>
      </p:sp>
      <p:sp>
        <p:nvSpPr>
          <p:cNvPr id="429" name="Google Shape;429;p28"/>
          <p:cNvSpPr txBox="1"/>
          <p:nvPr/>
        </p:nvSpPr>
        <p:spPr>
          <a:xfrm>
            <a:off x="914400" y="1560612"/>
            <a:ext cx="10972800" cy="5878532"/>
          </a:xfrm>
          <a:prstGeom prst="rect">
            <a:avLst/>
          </a:prstGeom>
          <a:noFill/>
          <a:ln>
            <a:noFill/>
          </a:ln>
        </p:spPr>
        <p:txBody>
          <a:bodyPr anchorCtr="0" anchor="ctr" bIns="45700" lIns="91425" spcFirstLastPara="1" rIns="91425" wrap="square" tIns="45700">
            <a:spAutoFit/>
          </a:bodyPr>
          <a:lstStyle/>
          <a:p>
            <a:pPr indent="-215900" lvl="0" marL="342900" marR="0" rtl="0" algn="l">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b="1" lang="en-US" sz="2000">
                <a:solidFill>
                  <a:schemeClr val="dk1"/>
                </a:solidFill>
                <a:latin typeface="Calibri"/>
                <a:ea typeface="Calibri"/>
                <a:cs typeface="Calibri"/>
                <a:sym typeface="Calibri"/>
              </a:rPr>
              <a:t>Wie können Schauspieler/Piloten/Crews die SA verbessern?</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 Die Gefahrenabwehr kann durch die Einbeziehung der folgenden Aspekte in den Betrieb von Fachhochschulen verbessert werden: Wachsamkeit - Lenkung der richtigen Art von Aufmerksamkeit; Diagnose - Identifizierung der Grundursache der Situation; Risikoanalyse - Verständnis der Auswirkungen der Situation; Aktion - Ergreifen der richtigen Maßnahmen zur Risikominderung</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Die Gefahrenabwehr kann verbessert werden, indem die folgenden Punkte in den Betrieb von UAS integriert werden: Wachsamkeit und Maßnahmen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Die Gefahrenabwehr kann durch die Einbeziehung der folgenden Aspekte in den Betrieb von UAS verbessert werden: Diagnose - Identifizierung der Grundursache der Situation; Risikoanalyse - Verständnis der Auswirkungen der Situation; Maßnahmen - Ergreifen der richtigen Maßnahmen zur Risikominderung</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Die Gefahrenabwehr kann durch die Einbeziehung der folgenden Aspekte in den Betrieb von Fachhochschulen verbessert werden: Wachsamkeit - Lenkung der richtigen Art von Aufmerksamkeit; Diagnose - Identifizierung der Grundursache der Situation; Risikoanalyse - Verständnis der Auswirkungen der Situation; Aktion - Ergreifen der richtigen Maßnahmen zur Risikominderung</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165100" lvl="0" marL="342900" marR="0" rtl="0" algn="l">
              <a:spcBef>
                <a:spcPts val="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a:p>
            <a:pPr indent="-165100" lvl="0" marL="342900" marR="0" rtl="0" algn="l">
              <a:spcBef>
                <a:spcPts val="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p:txBody>
      </p:sp>
      <p:pic>
        <p:nvPicPr>
          <p:cNvPr id="430" name="Google Shape;430;p28"/>
          <p:cNvPicPr preferRelativeResize="0"/>
          <p:nvPr/>
        </p:nvPicPr>
        <p:blipFill rotWithShape="1">
          <a:blip r:embed="rId3">
            <a:alphaModFix/>
          </a:blip>
          <a:srcRect b="0" l="1" r="348" t="13765"/>
          <a:stretch/>
        </p:blipFill>
        <p:spPr>
          <a:xfrm>
            <a:off x="12725400" y="3426170"/>
            <a:ext cx="5315547" cy="343466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9"/>
          <p:cNvSpPr/>
          <p:nvPr/>
        </p:nvSpPr>
        <p:spPr>
          <a:xfrm>
            <a:off x="0" y="630"/>
            <a:ext cx="638175" cy="10286365"/>
          </a:xfrm>
          <a:custGeom>
            <a:rect b="b" l="l" r="r" t="t"/>
            <a:pathLst>
              <a:path extrusionOk="0" h="10286365" w="638175">
                <a:moveTo>
                  <a:pt x="0" y="0"/>
                </a:moveTo>
                <a:lnTo>
                  <a:pt x="638175" y="0"/>
                </a:lnTo>
                <a:lnTo>
                  <a:pt x="638175" y="10286369"/>
                </a:lnTo>
                <a:lnTo>
                  <a:pt x="0" y="10286369"/>
                </a:lnTo>
                <a:lnTo>
                  <a:pt x="0" y="0"/>
                </a:lnTo>
                <a:close/>
              </a:path>
            </a:pathLst>
          </a:custGeom>
          <a:solidFill>
            <a:srgbClr val="74B1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29"/>
          <p:cNvSpPr/>
          <p:nvPr/>
        </p:nvSpPr>
        <p:spPr>
          <a:xfrm>
            <a:off x="771246" y="41306"/>
            <a:ext cx="85725" cy="10245725"/>
          </a:xfrm>
          <a:custGeom>
            <a:rect b="b" l="l" r="r" t="t"/>
            <a:pathLst>
              <a:path extrusionOk="0" h="10245725" w="85725">
                <a:moveTo>
                  <a:pt x="85195" y="10245692"/>
                </a:moveTo>
                <a:lnTo>
                  <a:pt x="9127" y="10245692"/>
                </a:lnTo>
                <a:lnTo>
                  <a:pt x="0" y="67"/>
                </a:lnTo>
                <a:lnTo>
                  <a:pt x="76067" y="0"/>
                </a:lnTo>
                <a:lnTo>
                  <a:pt x="85195" y="10245692"/>
                </a:lnTo>
                <a:close/>
              </a:path>
            </a:pathLst>
          </a:custGeom>
          <a:solidFill>
            <a:srgbClr val="74B1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29"/>
          <p:cNvSpPr txBox="1"/>
          <p:nvPr/>
        </p:nvSpPr>
        <p:spPr>
          <a:xfrm>
            <a:off x="5295900" y="3848100"/>
            <a:ext cx="7696200" cy="18620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B239"/>
              </a:buClr>
              <a:buSzPts val="11500"/>
              <a:buFont typeface="Century Gothic"/>
              <a:buNone/>
            </a:pPr>
            <a:r>
              <a:rPr b="1" lang="en-US" sz="11500">
                <a:solidFill>
                  <a:srgbClr val="75B239"/>
                </a:solidFill>
                <a:latin typeface="Century Gothic"/>
                <a:ea typeface="Century Gothic"/>
                <a:cs typeface="Century Gothic"/>
                <a:sym typeface="Century Gothic"/>
              </a:rPr>
              <a:t>Ich danke </a:t>
            </a:r>
            <a:r>
              <a:rPr b="1" lang="en-US" sz="11500">
                <a:solidFill>
                  <a:srgbClr val="75B239"/>
                </a:solidFill>
                <a:latin typeface="Helvetica Neue"/>
                <a:ea typeface="Helvetica Neue"/>
                <a:cs typeface="Helvetica Neue"/>
                <a:sym typeface="Helvetica Neue"/>
              </a:rPr>
              <a:t>Ihnen!</a:t>
            </a:r>
            <a:endParaRPr b="1" i="0" sz="11500" u="none" cap="none" strike="noStrike">
              <a:solidFill>
                <a:srgbClr val="75B239"/>
              </a:solidFill>
              <a:latin typeface="Helvetica Neue"/>
              <a:ea typeface="Helvetica Neue"/>
              <a:cs typeface="Helvetica Neue"/>
              <a:sym typeface="Helvetica Neue"/>
            </a:endParaRPr>
          </a:p>
        </p:txBody>
      </p:sp>
      <p:pic>
        <p:nvPicPr>
          <p:cNvPr id="438" name="Google Shape;438;p29"/>
          <p:cNvPicPr preferRelativeResize="0"/>
          <p:nvPr/>
        </p:nvPicPr>
        <p:blipFill rotWithShape="1">
          <a:blip r:embed="rId3">
            <a:alphaModFix/>
          </a:blip>
          <a:srcRect b="-1435" l="0" r="79077" t="-1"/>
          <a:stretch/>
        </p:blipFill>
        <p:spPr>
          <a:xfrm>
            <a:off x="12801601" y="4229100"/>
            <a:ext cx="1371600" cy="12420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nvSpPr>
        <p:spPr>
          <a:xfrm>
            <a:off x="838200" y="338335"/>
            <a:ext cx="946265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Index</a:t>
            </a:r>
            <a:endParaRPr/>
          </a:p>
        </p:txBody>
      </p:sp>
      <p:grpSp>
        <p:nvGrpSpPr>
          <p:cNvPr id="146" name="Google Shape;146;p3"/>
          <p:cNvGrpSpPr/>
          <p:nvPr/>
        </p:nvGrpSpPr>
        <p:grpSpPr>
          <a:xfrm>
            <a:off x="1752600" y="1278027"/>
            <a:ext cx="5124927" cy="1998885"/>
            <a:chOff x="6420992" y="1321255"/>
            <a:chExt cx="5124927" cy="1998885"/>
          </a:xfrm>
        </p:grpSpPr>
        <p:sp>
          <p:nvSpPr>
            <p:cNvPr id="147" name="Google Shape;147;p3"/>
            <p:cNvSpPr txBox="1"/>
            <p:nvPr/>
          </p:nvSpPr>
          <p:spPr>
            <a:xfrm>
              <a:off x="6420994" y="1750480"/>
              <a:ext cx="512492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Der Anfang</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Notwendigkeit einer wirksamen Kontrolle</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Radio &amp; Autopilot</a:t>
              </a:r>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148" name="Google Shape;148;p3"/>
            <p:cNvSpPr txBox="1"/>
            <p:nvPr/>
          </p:nvSpPr>
          <p:spPr>
            <a:xfrm>
              <a:off x="6420992" y="1321255"/>
              <a:ext cx="5124925"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Einheit 1 - Geschichte</a:t>
              </a:r>
              <a:endParaRPr b="1" sz="2800">
                <a:solidFill>
                  <a:schemeClr val="dk1"/>
                </a:solidFill>
                <a:latin typeface="Century Gothic"/>
                <a:ea typeface="Century Gothic"/>
                <a:cs typeface="Century Gothic"/>
                <a:sym typeface="Century Gothic"/>
              </a:endParaRPr>
            </a:p>
          </p:txBody>
        </p:sp>
      </p:grpSp>
      <p:grpSp>
        <p:nvGrpSpPr>
          <p:cNvPr id="149" name="Google Shape;149;p3"/>
          <p:cNvGrpSpPr/>
          <p:nvPr/>
        </p:nvGrpSpPr>
        <p:grpSpPr>
          <a:xfrm>
            <a:off x="1676402" y="3486720"/>
            <a:ext cx="7696198" cy="2836956"/>
            <a:chOff x="6420993" y="1336374"/>
            <a:chExt cx="7696198" cy="2836956"/>
          </a:xfrm>
        </p:grpSpPr>
        <p:sp>
          <p:nvSpPr>
            <p:cNvPr id="150" name="Google Shape;150;p3"/>
            <p:cNvSpPr txBox="1"/>
            <p:nvPr/>
          </p:nvSpPr>
          <p:spPr>
            <a:xfrm>
              <a:off x="6420994" y="2233830"/>
              <a:ext cx="51249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UAS Definition</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Grundlegende Technologie</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Nutzlasten</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UAS-Software</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Kommerzielle Anwendung</a:t>
              </a:r>
              <a:endParaRPr/>
            </a:p>
          </p:txBody>
        </p:sp>
        <p:sp>
          <p:nvSpPr>
            <p:cNvPr id="151" name="Google Shape;151;p3"/>
            <p:cNvSpPr txBox="1"/>
            <p:nvPr/>
          </p:nvSpPr>
          <p:spPr>
            <a:xfrm>
              <a:off x="6420993" y="1336374"/>
              <a:ext cx="7696198"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Einheit 2 - Einführung und Anwendungen von Fachhochschulen</a:t>
              </a:r>
              <a:endParaRPr b="1" sz="2800">
                <a:solidFill>
                  <a:schemeClr val="dk1"/>
                </a:solidFill>
                <a:latin typeface="Century Gothic"/>
                <a:ea typeface="Century Gothic"/>
                <a:cs typeface="Century Gothic"/>
                <a:sym typeface="Century Gothic"/>
              </a:endParaRPr>
            </a:p>
          </p:txBody>
        </p:sp>
      </p:grpSp>
      <p:grpSp>
        <p:nvGrpSpPr>
          <p:cNvPr id="152" name="Google Shape;152;p3"/>
          <p:cNvGrpSpPr/>
          <p:nvPr/>
        </p:nvGrpSpPr>
        <p:grpSpPr>
          <a:xfrm>
            <a:off x="1752590" y="6428706"/>
            <a:ext cx="5124911" cy="2426818"/>
            <a:chOff x="6497182" y="1408337"/>
            <a:chExt cx="5124911" cy="2426818"/>
          </a:xfrm>
        </p:grpSpPr>
        <p:sp>
          <p:nvSpPr>
            <p:cNvPr id="153" name="Google Shape;153;p3"/>
            <p:cNvSpPr txBox="1"/>
            <p:nvPr/>
          </p:nvSpPr>
          <p:spPr>
            <a:xfrm>
              <a:off x="6497182" y="2265255"/>
              <a:ext cx="51249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Grundlegende Elemente</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Plattform-Typen</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Befehl und Kontrolle</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Start und Bergung</a:t>
              </a:r>
              <a:endParaRPr/>
            </a:p>
          </p:txBody>
        </p:sp>
        <p:sp>
          <p:nvSpPr>
            <p:cNvPr id="154" name="Google Shape;154;p3"/>
            <p:cNvSpPr txBox="1"/>
            <p:nvPr/>
          </p:nvSpPr>
          <p:spPr>
            <a:xfrm>
              <a:off x="6497193" y="1408337"/>
              <a:ext cx="5124900" cy="954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Einheit 3 - Das "System" der Fachhochschulen</a:t>
              </a:r>
              <a:endParaRPr b="1" sz="2800">
                <a:solidFill>
                  <a:schemeClr val="dk1"/>
                </a:solidFill>
                <a:latin typeface="Century Gothic"/>
                <a:ea typeface="Century Gothic"/>
                <a:cs typeface="Century Gothic"/>
                <a:sym typeface="Century Gothic"/>
              </a:endParaRPr>
            </a:p>
          </p:txBody>
        </p:sp>
      </p:grpSp>
      <p:pic>
        <p:nvPicPr>
          <p:cNvPr id="155" name="Google Shape;155;p3"/>
          <p:cNvPicPr preferRelativeResize="0"/>
          <p:nvPr/>
        </p:nvPicPr>
        <p:blipFill rotWithShape="1">
          <a:blip r:embed="rId3">
            <a:alphaModFix/>
          </a:blip>
          <a:srcRect b="-1435" l="0" r="79077" t="-1"/>
          <a:stretch/>
        </p:blipFill>
        <p:spPr>
          <a:xfrm>
            <a:off x="1000094" y="1371400"/>
            <a:ext cx="577776" cy="523220"/>
          </a:xfrm>
          <a:prstGeom prst="rect">
            <a:avLst/>
          </a:prstGeom>
          <a:noFill/>
          <a:ln>
            <a:noFill/>
          </a:ln>
        </p:spPr>
      </p:pic>
      <p:pic>
        <p:nvPicPr>
          <p:cNvPr id="156" name="Google Shape;156;p3"/>
          <p:cNvPicPr preferRelativeResize="0"/>
          <p:nvPr/>
        </p:nvPicPr>
        <p:blipFill rotWithShape="1">
          <a:blip r:embed="rId3">
            <a:alphaModFix/>
          </a:blip>
          <a:srcRect b="-1435" l="0" r="79077" t="-1"/>
          <a:stretch/>
        </p:blipFill>
        <p:spPr>
          <a:xfrm>
            <a:off x="985280" y="3611454"/>
            <a:ext cx="577776" cy="523220"/>
          </a:xfrm>
          <a:prstGeom prst="rect">
            <a:avLst/>
          </a:prstGeom>
          <a:noFill/>
          <a:ln>
            <a:noFill/>
          </a:ln>
        </p:spPr>
      </p:pic>
      <p:pic>
        <p:nvPicPr>
          <p:cNvPr id="157" name="Google Shape;157;p3"/>
          <p:cNvPicPr preferRelativeResize="0"/>
          <p:nvPr/>
        </p:nvPicPr>
        <p:blipFill rotWithShape="1">
          <a:blip r:embed="rId3">
            <a:alphaModFix/>
          </a:blip>
          <a:srcRect b="-1435" l="0" r="79077" t="-1"/>
          <a:stretch/>
        </p:blipFill>
        <p:spPr>
          <a:xfrm>
            <a:off x="985280" y="6516238"/>
            <a:ext cx="577776" cy="523220"/>
          </a:xfrm>
          <a:prstGeom prst="rect">
            <a:avLst/>
          </a:prstGeom>
          <a:noFill/>
          <a:ln>
            <a:noFill/>
          </a:ln>
        </p:spPr>
      </p:pic>
      <p:pic>
        <p:nvPicPr>
          <p:cNvPr id="158" name="Google Shape;158;p3"/>
          <p:cNvPicPr preferRelativeResize="0"/>
          <p:nvPr/>
        </p:nvPicPr>
        <p:blipFill rotWithShape="1">
          <a:blip r:embed="rId4">
            <a:alphaModFix/>
          </a:blip>
          <a:srcRect b="0" l="1" r="348" t="13765"/>
          <a:stretch/>
        </p:blipFill>
        <p:spPr>
          <a:xfrm>
            <a:off x="11219851" y="1371400"/>
            <a:ext cx="5315547" cy="3434660"/>
          </a:xfrm>
          <a:prstGeom prst="rect">
            <a:avLst/>
          </a:prstGeom>
          <a:noFill/>
          <a:ln>
            <a:noFill/>
          </a:ln>
        </p:spPr>
      </p:pic>
      <p:pic>
        <p:nvPicPr>
          <p:cNvPr id="159" name="Google Shape;159;p3"/>
          <p:cNvPicPr preferRelativeResize="0"/>
          <p:nvPr/>
        </p:nvPicPr>
        <p:blipFill rotWithShape="1">
          <a:blip r:embed="rId5">
            <a:alphaModFix/>
          </a:blip>
          <a:srcRect b="8615" l="0" r="0" t="0"/>
          <a:stretch/>
        </p:blipFill>
        <p:spPr>
          <a:xfrm>
            <a:off x="11219851" y="5348227"/>
            <a:ext cx="5315547" cy="34346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4"/>
          <p:cNvGrpSpPr/>
          <p:nvPr/>
        </p:nvGrpSpPr>
        <p:grpSpPr>
          <a:xfrm>
            <a:off x="1771152" y="5507193"/>
            <a:ext cx="7296647" cy="2017328"/>
            <a:chOff x="6420993" y="1302812"/>
            <a:chExt cx="6471674" cy="2017328"/>
          </a:xfrm>
        </p:grpSpPr>
        <p:sp>
          <p:nvSpPr>
            <p:cNvPr id="165" name="Google Shape;165;p4"/>
            <p:cNvSpPr txBox="1"/>
            <p:nvPr/>
          </p:nvSpPr>
          <p:spPr>
            <a:xfrm>
              <a:off x="6420994" y="1750480"/>
              <a:ext cx="630604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Menschliche Wahrnehmung</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Menschliches Versagen</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Situationsbewusstheit (SA)</a:t>
              </a:r>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166" name="Google Shape;166;p4"/>
            <p:cNvSpPr txBox="1"/>
            <p:nvPr/>
          </p:nvSpPr>
          <p:spPr>
            <a:xfrm>
              <a:off x="6420993" y="1302812"/>
              <a:ext cx="6471674"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Einheit 6 - Menschliche Faktoren in UAS</a:t>
              </a:r>
              <a:endParaRPr b="1" sz="2800">
                <a:solidFill>
                  <a:schemeClr val="dk1"/>
                </a:solidFill>
                <a:latin typeface="Century Gothic"/>
                <a:ea typeface="Century Gothic"/>
                <a:cs typeface="Century Gothic"/>
                <a:sym typeface="Century Gothic"/>
              </a:endParaRPr>
            </a:p>
          </p:txBody>
        </p:sp>
      </p:grpSp>
      <p:sp>
        <p:nvSpPr>
          <p:cNvPr id="167" name="Google Shape;167;p4"/>
          <p:cNvSpPr txBox="1"/>
          <p:nvPr/>
        </p:nvSpPr>
        <p:spPr>
          <a:xfrm>
            <a:off x="838200" y="338335"/>
            <a:ext cx="946265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Index</a:t>
            </a:r>
            <a:endParaRPr/>
          </a:p>
        </p:txBody>
      </p:sp>
      <p:grpSp>
        <p:nvGrpSpPr>
          <p:cNvPr id="168" name="Google Shape;168;p4"/>
          <p:cNvGrpSpPr/>
          <p:nvPr/>
        </p:nvGrpSpPr>
        <p:grpSpPr>
          <a:xfrm>
            <a:off x="1752600" y="1278027"/>
            <a:ext cx="5124927" cy="2737549"/>
            <a:chOff x="6420992" y="1321255"/>
            <a:chExt cx="5124927" cy="2737549"/>
          </a:xfrm>
        </p:grpSpPr>
        <p:sp>
          <p:nvSpPr>
            <p:cNvPr id="169" name="Google Shape;169;p4"/>
            <p:cNvSpPr txBox="1"/>
            <p:nvPr/>
          </p:nvSpPr>
          <p:spPr>
            <a:xfrm>
              <a:off x="6420994" y="1750480"/>
              <a:ext cx="512492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Einführung in die Sensorik</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Sensor-Typen</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Geografische Daten</a:t>
              </a:r>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170" name="Google Shape;170;p4"/>
            <p:cNvSpPr txBox="1"/>
            <p:nvPr/>
          </p:nvSpPr>
          <p:spPr>
            <a:xfrm>
              <a:off x="6420992" y="1321255"/>
              <a:ext cx="5124925"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Einheit 4 - UAS-Sensorik</a:t>
              </a:r>
              <a:endParaRPr b="1" sz="2800">
                <a:solidFill>
                  <a:schemeClr val="dk1"/>
                </a:solidFill>
                <a:latin typeface="Century Gothic"/>
                <a:ea typeface="Century Gothic"/>
                <a:cs typeface="Century Gothic"/>
                <a:sym typeface="Century Gothic"/>
              </a:endParaRPr>
            </a:p>
          </p:txBody>
        </p:sp>
      </p:grpSp>
      <p:grpSp>
        <p:nvGrpSpPr>
          <p:cNvPr id="171" name="Google Shape;171;p4"/>
          <p:cNvGrpSpPr/>
          <p:nvPr/>
        </p:nvGrpSpPr>
        <p:grpSpPr>
          <a:xfrm>
            <a:off x="1649900" y="3184100"/>
            <a:ext cx="8839200" cy="2510069"/>
            <a:chOff x="6318293" y="1134237"/>
            <a:chExt cx="8839200" cy="2510069"/>
          </a:xfrm>
        </p:grpSpPr>
        <p:sp>
          <p:nvSpPr>
            <p:cNvPr id="172" name="Google Shape;172;p4"/>
            <p:cNvSpPr txBox="1"/>
            <p:nvPr/>
          </p:nvSpPr>
          <p:spPr>
            <a:xfrm>
              <a:off x="6439719" y="2074405"/>
              <a:ext cx="60573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Regulierungssystem für die Luftfahrt </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Aktuelle UAS-Vorschriften </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Der Weg nach vorn</a:t>
              </a:r>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173" name="Google Shape;173;p4"/>
            <p:cNvSpPr txBox="1"/>
            <p:nvPr/>
          </p:nvSpPr>
          <p:spPr>
            <a:xfrm>
              <a:off x="6318293" y="1134237"/>
              <a:ext cx="8839200" cy="954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Referat 5 - UAS-Vorschriften, -Standards und -Leitlinien</a:t>
              </a:r>
              <a:endParaRPr b="1" sz="2800">
                <a:solidFill>
                  <a:schemeClr val="dk1"/>
                </a:solidFill>
                <a:latin typeface="Century Gothic"/>
                <a:ea typeface="Century Gothic"/>
                <a:cs typeface="Century Gothic"/>
                <a:sym typeface="Century Gothic"/>
              </a:endParaRPr>
            </a:p>
          </p:txBody>
        </p:sp>
      </p:grpSp>
      <p:sp>
        <p:nvSpPr>
          <p:cNvPr id="174" name="Google Shape;174;p4"/>
          <p:cNvSpPr txBox="1"/>
          <p:nvPr/>
        </p:nvSpPr>
        <p:spPr>
          <a:xfrm>
            <a:off x="1821953" y="7637313"/>
            <a:ext cx="6471674"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Zusammenfassung</a:t>
            </a:r>
            <a:endParaRPr b="1" sz="2800">
              <a:solidFill>
                <a:schemeClr val="dk1"/>
              </a:solidFill>
              <a:latin typeface="Century Gothic"/>
              <a:ea typeface="Century Gothic"/>
              <a:cs typeface="Century Gothic"/>
              <a:sym typeface="Century Gothic"/>
            </a:endParaRPr>
          </a:p>
        </p:txBody>
      </p:sp>
      <p:pic>
        <p:nvPicPr>
          <p:cNvPr id="175" name="Google Shape;175;p4"/>
          <p:cNvPicPr preferRelativeResize="0"/>
          <p:nvPr/>
        </p:nvPicPr>
        <p:blipFill rotWithShape="1">
          <a:blip r:embed="rId3">
            <a:alphaModFix/>
          </a:blip>
          <a:srcRect b="-1435" l="0" r="79077" t="-1"/>
          <a:stretch/>
        </p:blipFill>
        <p:spPr>
          <a:xfrm>
            <a:off x="1000094" y="1371400"/>
            <a:ext cx="577776" cy="523220"/>
          </a:xfrm>
          <a:prstGeom prst="rect">
            <a:avLst/>
          </a:prstGeom>
          <a:noFill/>
          <a:ln>
            <a:noFill/>
          </a:ln>
        </p:spPr>
      </p:pic>
      <p:pic>
        <p:nvPicPr>
          <p:cNvPr id="176" name="Google Shape;176;p4"/>
          <p:cNvPicPr preferRelativeResize="0"/>
          <p:nvPr/>
        </p:nvPicPr>
        <p:blipFill rotWithShape="1">
          <a:blip r:embed="rId3">
            <a:alphaModFix/>
          </a:blip>
          <a:srcRect b="-1435" l="0" r="79077" t="-1"/>
          <a:stretch/>
        </p:blipFill>
        <p:spPr>
          <a:xfrm>
            <a:off x="997723" y="3399632"/>
            <a:ext cx="577776" cy="523220"/>
          </a:xfrm>
          <a:prstGeom prst="rect">
            <a:avLst/>
          </a:prstGeom>
          <a:noFill/>
          <a:ln>
            <a:noFill/>
          </a:ln>
        </p:spPr>
      </p:pic>
      <p:pic>
        <p:nvPicPr>
          <p:cNvPr id="177" name="Google Shape;177;p4"/>
          <p:cNvPicPr preferRelativeResize="0"/>
          <p:nvPr/>
        </p:nvPicPr>
        <p:blipFill rotWithShape="1">
          <a:blip r:embed="rId3">
            <a:alphaModFix/>
          </a:blip>
          <a:srcRect b="-1435" l="0" r="79077" t="-1"/>
          <a:stretch/>
        </p:blipFill>
        <p:spPr>
          <a:xfrm>
            <a:off x="1040309" y="5542874"/>
            <a:ext cx="577776" cy="523220"/>
          </a:xfrm>
          <a:prstGeom prst="rect">
            <a:avLst/>
          </a:prstGeom>
          <a:noFill/>
          <a:ln>
            <a:noFill/>
          </a:ln>
        </p:spPr>
      </p:pic>
      <p:pic>
        <p:nvPicPr>
          <p:cNvPr id="178" name="Google Shape;178;p4"/>
          <p:cNvPicPr preferRelativeResize="0"/>
          <p:nvPr/>
        </p:nvPicPr>
        <p:blipFill rotWithShape="1">
          <a:blip r:embed="rId3">
            <a:alphaModFix/>
          </a:blip>
          <a:srcRect b="-1435" l="0" r="79077" t="-1"/>
          <a:stretch/>
        </p:blipFill>
        <p:spPr>
          <a:xfrm>
            <a:off x="1072127" y="7658443"/>
            <a:ext cx="577776" cy="523220"/>
          </a:xfrm>
          <a:prstGeom prst="rect">
            <a:avLst/>
          </a:prstGeom>
          <a:noFill/>
          <a:ln>
            <a:noFill/>
          </a:ln>
        </p:spPr>
      </p:pic>
      <p:sp>
        <p:nvSpPr>
          <p:cNvPr id="179" name="Google Shape;179;p4"/>
          <p:cNvSpPr txBox="1"/>
          <p:nvPr/>
        </p:nvSpPr>
        <p:spPr>
          <a:xfrm>
            <a:off x="1821953" y="8392380"/>
            <a:ext cx="6471674"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Testen Sie Ihr Wissen</a:t>
            </a:r>
            <a:endParaRPr b="1" sz="2800">
              <a:solidFill>
                <a:schemeClr val="dk1"/>
              </a:solidFill>
              <a:latin typeface="Century Gothic"/>
              <a:ea typeface="Century Gothic"/>
              <a:cs typeface="Century Gothic"/>
              <a:sym typeface="Century Gothic"/>
            </a:endParaRPr>
          </a:p>
        </p:txBody>
      </p:sp>
      <p:pic>
        <p:nvPicPr>
          <p:cNvPr id="180" name="Google Shape;180;p4"/>
          <p:cNvPicPr preferRelativeResize="0"/>
          <p:nvPr/>
        </p:nvPicPr>
        <p:blipFill rotWithShape="1">
          <a:blip r:embed="rId3">
            <a:alphaModFix/>
          </a:blip>
          <a:srcRect b="-1435" l="0" r="79077" t="-1"/>
          <a:stretch/>
        </p:blipFill>
        <p:spPr>
          <a:xfrm>
            <a:off x="1072127" y="8436827"/>
            <a:ext cx="577776" cy="523220"/>
          </a:xfrm>
          <a:prstGeom prst="rect">
            <a:avLst/>
          </a:prstGeom>
          <a:noFill/>
          <a:ln>
            <a:noFill/>
          </a:ln>
        </p:spPr>
      </p:pic>
      <p:pic>
        <p:nvPicPr>
          <p:cNvPr id="181" name="Google Shape;181;p4"/>
          <p:cNvPicPr preferRelativeResize="0"/>
          <p:nvPr/>
        </p:nvPicPr>
        <p:blipFill rotWithShape="1">
          <a:blip r:embed="rId4">
            <a:alphaModFix/>
          </a:blip>
          <a:srcRect b="0" l="1" r="348" t="13765"/>
          <a:stretch/>
        </p:blipFill>
        <p:spPr>
          <a:xfrm>
            <a:off x="11219851" y="1371400"/>
            <a:ext cx="5315547" cy="3434660"/>
          </a:xfrm>
          <a:prstGeom prst="rect">
            <a:avLst/>
          </a:prstGeom>
          <a:noFill/>
          <a:ln>
            <a:noFill/>
          </a:ln>
        </p:spPr>
      </p:pic>
      <p:pic>
        <p:nvPicPr>
          <p:cNvPr id="182" name="Google Shape;182;p4"/>
          <p:cNvPicPr preferRelativeResize="0"/>
          <p:nvPr/>
        </p:nvPicPr>
        <p:blipFill rotWithShape="1">
          <a:blip r:embed="rId5">
            <a:alphaModFix/>
          </a:blip>
          <a:srcRect b="8615" l="0" r="0" t="0"/>
          <a:stretch/>
        </p:blipFill>
        <p:spPr>
          <a:xfrm>
            <a:off x="11219851" y="5348227"/>
            <a:ext cx="5315547" cy="34346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
          <p:cNvSpPr txBox="1"/>
          <p:nvPr/>
        </p:nvSpPr>
        <p:spPr>
          <a:xfrm>
            <a:off x="1143000" y="658218"/>
            <a:ext cx="44958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1. Geschichte</a:t>
            </a:r>
            <a:endParaRPr b="1" sz="4800">
              <a:solidFill>
                <a:srgbClr val="75B239"/>
              </a:solidFill>
              <a:latin typeface="Century Gothic"/>
              <a:ea typeface="Century Gothic"/>
              <a:cs typeface="Century Gothic"/>
              <a:sym typeface="Century Gothic"/>
            </a:endParaRPr>
          </a:p>
        </p:txBody>
      </p:sp>
      <p:sp>
        <p:nvSpPr>
          <p:cNvPr id="188" name="Google Shape;188;p5"/>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Der Anfang</a:t>
            </a:r>
            <a:endParaRPr/>
          </a:p>
        </p:txBody>
      </p:sp>
      <p:sp>
        <p:nvSpPr>
          <p:cNvPr id="189" name="Google Shape;189;p5"/>
          <p:cNvSpPr txBox="1"/>
          <p:nvPr/>
        </p:nvSpPr>
        <p:spPr>
          <a:xfrm>
            <a:off x="1295400" y="2037199"/>
            <a:ext cx="9639300" cy="36317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300"/>
              <a:buFont typeface="Arial"/>
              <a:buChar char="•"/>
            </a:pPr>
            <a:r>
              <a:rPr lang="en-US" sz="2300">
                <a:solidFill>
                  <a:schemeClr val="dk1"/>
                </a:solidFill>
                <a:latin typeface="Helvetica Neue"/>
                <a:ea typeface="Helvetica Neue"/>
                <a:cs typeface="Helvetica Neue"/>
                <a:sym typeface="Helvetica Neue"/>
              </a:rPr>
              <a:t>Das erste unbemannte Luftfahrzeug - Curtiss N9</a:t>
            </a:r>
            <a:endParaRPr/>
          </a:p>
          <a:p>
            <a:pPr indent="-342900" lvl="0" marL="342900" marR="0" rtl="0" algn="l">
              <a:spcBef>
                <a:spcPts val="0"/>
              </a:spcBef>
              <a:spcAft>
                <a:spcPts val="0"/>
              </a:spcAft>
              <a:buClr>
                <a:schemeClr val="dk1"/>
              </a:buClr>
              <a:buSzPts val="2300"/>
              <a:buFont typeface="Arial"/>
              <a:buChar char="•"/>
            </a:pPr>
            <a:r>
              <a:rPr lang="en-US" sz="2300">
                <a:solidFill>
                  <a:schemeClr val="dk1"/>
                </a:solidFill>
                <a:latin typeface="Helvetica Neue"/>
                <a:ea typeface="Helvetica Neue"/>
                <a:cs typeface="Helvetica Neue"/>
                <a:sym typeface="Helvetica Neue"/>
              </a:rPr>
              <a:t>Erstes </a:t>
            </a:r>
            <a:r>
              <a:rPr b="0" i="0" lang="en-US" sz="2300">
                <a:solidFill>
                  <a:srgbClr val="202122"/>
                </a:solidFill>
                <a:latin typeface="Arial"/>
                <a:ea typeface="Arial"/>
                <a:cs typeface="Arial"/>
                <a:sym typeface="Arial"/>
              </a:rPr>
              <a:t>unbemanntes Flugzeug, das Sprengstoff an sein Ziel bringen kann</a:t>
            </a:r>
            <a:endParaRPr sz="2300">
              <a:solidFill>
                <a:srgbClr val="202122"/>
              </a:solidFill>
              <a:latin typeface="Arial"/>
              <a:ea typeface="Arial"/>
              <a:cs typeface="Arial"/>
              <a:sym typeface="Arial"/>
            </a:endParaRPr>
          </a:p>
          <a:p>
            <a:pPr indent="-342900" lvl="0" marL="342900" marR="0" rtl="0" algn="l">
              <a:spcBef>
                <a:spcPts val="0"/>
              </a:spcBef>
              <a:spcAft>
                <a:spcPts val="0"/>
              </a:spcAft>
              <a:buClr>
                <a:srgbClr val="202122"/>
              </a:buClr>
              <a:buSzPts val="2300"/>
              <a:buFont typeface="Arial"/>
              <a:buChar char="•"/>
            </a:pPr>
            <a:r>
              <a:rPr lang="en-US" sz="2300">
                <a:solidFill>
                  <a:srgbClr val="202122"/>
                </a:solidFill>
                <a:latin typeface="Arial"/>
                <a:ea typeface="Arial"/>
                <a:cs typeface="Arial"/>
                <a:sym typeface="Arial"/>
              </a:rPr>
              <a:t>Gebaut von Elmer Sperry und Peter Cooper Hewitt für die US-Marine im Ersten Weltkrieg</a:t>
            </a:r>
            <a:endParaRPr/>
          </a:p>
          <a:p>
            <a:pPr indent="-342900" lvl="0" marL="342900" marR="0" rtl="0" algn="l">
              <a:spcBef>
                <a:spcPts val="0"/>
              </a:spcBef>
              <a:spcAft>
                <a:spcPts val="0"/>
              </a:spcAft>
              <a:buClr>
                <a:srgbClr val="202122"/>
              </a:buClr>
              <a:buSzPts val="2300"/>
              <a:buFont typeface="Arial"/>
              <a:buChar char="•"/>
            </a:pPr>
            <a:r>
              <a:rPr lang="en-US" sz="2300">
                <a:solidFill>
                  <a:srgbClr val="202122"/>
                </a:solidFill>
                <a:latin typeface="Arial"/>
                <a:ea typeface="Arial"/>
                <a:cs typeface="Arial"/>
                <a:sym typeface="Arial"/>
              </a:rPr>
              <a:t>Ein Teil der Technologie dieses ferngesteuerten Flugzeugs wurde von der "Tele-Automatisierung" inspiriert, einer Technologie, die 1893 zur Steuerung von Unterwassertorpedos eingesetzt wurde.</a:t>
            </a:r>
            <a:endParaRPr/>
          </a:p>
          <a:p>
            <a:pPr indent="-342900" lvl="0" marL="342900" marR="0" rtl="0" algn="l">
              <a:spcBef>
                <a:spcPts val="0"/>
              </a:spcBef>
              <a:spcAft>
                <a:spcPts val="0"/>
              </a:spcAft>
              <a:buClr>
                <a:srgbClr val="202122"/>
              </a:buClr>
              <a:buSzPts val="2300"/>
              <a:buFont typeface="Arial"/>
              <a:buChar char="•"/>
            </a:pPr>
            <a:r>
              <a:rPr lang="en-US" sz="2300">
                <a:solidFill>
                  <a:srgbClr val="202122"/>
                </a:solidFill>
                <a:latin typeface="Arial"/>
                <a:ea typeface="Arial"/>
                <a:cs typeface="Arial"/>
                <a:sym typeface="Arial"/>
              </a:rPr>
              <a:t>Andere Flugzeuge, die in der Folge für das Militär als "Lufttorpedo" gebaut wurden, waren der Liberty Eagle, die TDN-1 "Angriffsdrohne</a:t>
            </a:r>
            <a:endParaRPr sz="23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300">
                <a:solidFill>
                  <a:schemeClr val="dk1"/>
                </a:solidFill>
                <a:latin typeface="Helvetica Neue"/>
                <a:ea typeface="Helvetica Neue"/>
                <a:cs typeface="Helvetica Neue"/>
                <a:sym typeface="Helvetica Neue"/>
              </a:rPr>
              <a:t> </a:t>
            </a:r>
            <a:endParaRPr b="1" sz="2300">
              <a:solidFill>
                <a:schemeClr val="dk1"/>
              </a:solidFill>
              <a:latin typeface="Helvetica Neue"/>
              <a:ea typeface="Helvetica Neue"/>
              <a:cs typeface="Helvetica Neue"/>
              <a:sym typeface="Helvetica Neue"/>
            </a:endParaRPr>
          </a:p>
        </p:txBody>
      </p:sp>
      <p:pic>
        <p:nvPicPr>
          <p:cNvPr descr="A plane on a stand in a room&#10;&#10;Description automatically generated" id="190" name="Google Shape;190;p5"/>
          <p:cNvPicPr preferRelativeResize="0"/>
          <p:nvPr/>
        </p:nvPicPr>
        <p:blipFill rotWithShape="1">
          <a:blip r:embed="rId3">
            <a:alphaModFix/>
          </a:blip>
          <a:srcRect b="0" l="0" r="0" t="0"/>
          <a:stretch/>
        </p:blipFill>
        <p:spPr>
          <a:xfrm>
            <a:off x="11963400" y="1638300"/>
            <a:ext cx="4860715" cy="3645536"/>
          </a:xfrm>
          <a:prstGeom prst="rect">
            <a:avLst/>
          </a:prstGeom>
          <a:noFill/>
          <a:ln>
            <a:noFill/>
          </a:ln>
        </p:spPr>
      </p:pic>
      <p:sp>
        <p:nvSpPr>
          <p:cNvPr id="191" name="Google Shape;191;p5"/>
          <p:cNvSpPr txBox="1"/>
          <p:nvPr/>
        </p:nvSpPr>
        <p:spPr>
          <a:xfrm>
            <a:off x="13487400" y="5299630"/>
            <a:ext cx="213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1 Curtiss N9</a:t>
            </a:r>
            <a:endParaRPr/>
          </a:p>
        </p:txBody>
      </p:sp>
      <p:pic>
        <p:nvPicPr>
          <p:cNvPr descr="TumblrWeed Times • The Kettering Bug The Kettering aerial torpedo..." id="192" name="Google Shape;192;p5"/>
          <p:cNvPicPr preferRelativeResize="0"/>
          <p:nvPr/>
        </p:nvPicPr>
        <p:blipFill rotWithShape="1">
          <a:blip r:embed="rId4">
            <a:alphaModFix/>
          </a:blip>
          <a:srcRect b="0" l="0" r="0" t="0"/>
          <a:stretch/>
        </p:blipFill>
        <p:spPr>
          <a:xfrm>
            <a:off x="3210150" y="5668950"/>
            <a:ext cx="4288301" cy="3437350"/>
          </a:xfrm>
          <a:prstGeom prst="rect">
            <a:avLst/>
          </a:prstGeom>
          <a:noFill/>
          <a:ln>
            <a:noFill/>
          </a:ln>
        </p:spPr>
      </p:pic>
      <p:sp>
        <p:nvSpPr>
          <p:cNvPr id="193" name="Google Shape;193;p5"/>
          <p:cNvSpPr txBox="1"/>
          <p:nvPr/>
        </p:nvSpPr>
        <p:spPr>
          <a:xfrm>
            <a:off x="4287500" y="8943151"/>
            <a:ext cx="21336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2 Freiheitsadler</a:t>
            </a:r>
            <a:endParaRPr/>
          </a:p>
        </p:txBody>
      </p:sp>
      <p:pic>
        <p:nvPicPr>
          <p:cNvPr descr="TD Series" id="194" name="Google Shape;194;p5"/>
          <p:cNvPicPr preferRelativeResize="0"/>
          <p:nvPr/>
        </p:nvPicPr>
        <p:blipFill rotWithShape="1">
          <a:blip r:embed="rId5">
            <a:alphaModFix/>
          </a:blip>
          <a:srcRect b="0" l="0" r="0" t="0"/>
          <a:stretch/>
        </p:blipFill>
        <p:spPr>
          <a:xfrm>
            <a:off x="10627400" y="5693726"/>
            <a:ext cx="4860714" cy="3135945"/>
          </a:xfrm>
          <a:prstGeom prst="rect">
            <a:avLst/>
          </a:prstGeom>
          <a:noFill/>
          <a:ln>
            <a:noFill/>
          </a:ln>
        </p:spPr>
      </p:pic>
      <p:sp>
        <p:nvSpPr>
          <p:cNvPr id="195" name="Google Shape;195;p5"/>
          <p:cNvSpPr txBox="1"/>
          <p:nvPr/>
        </p:nvSpPr>
        <p:spPr>
          <a:xfrm>
            <a:off x="11335575" y="8854450"/>
            <a:ext cx="38499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3 TDN-1 "Angriffsdrohne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nvSpPr>
        <p:spPr>
          <a:xfrm>
            <a:off x="1143000" y="658218"/>
            <a:ext cx="449580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5B239"/>
              </a:buClr>
              <a:buSzPts val="4800"/>
              <a:buFont typeface="Century Gothic"/>
              <a:buNone/>
            </a:pPr>
            <a:r>
              <a:rPr b="1" i="0" lang="en-US" sz="4800" u="none" cap="none" strike="noStrike">
                <a:solidFill>
                  <a:srgbClr val="75B239"/>
                </a:solidFill>
                <a:latin typeface="Century Gothic"/>
                <a:ea typeface="Century Gothic"/>
                <a:cs typeface="Century Gothic"/>
                <a:sym typeface="Century Gothic"/>
              </a:rPr>
              <a:t>1. Geschichte</a:t>
            </a:r>
            <a:endParaRPr b="1" i="0" sz="4800" u="none" cap="none" strike="noStrike">
              <a:solidFill>
                <a:srgbClr val="75B239"/>
              </a:solidFill>
              <a:latin typeface="Century Gothic"/>
              <a:ea typeface="Century Gothic"/>
              <a:cs typeface="Century Gothic"/>
              <a:sym typeface="Century Gothic"/>
            </a:endParaRPr>
          </a:p>
        </p:txBody>
      </p:sp>
      <p:sp>
        <p:nvSpPr>
          <p:cNvPr id="201" name="Google Shape;201;p6"/>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5B239"/>
              </a:buClr>
              <a:buSzPts val="2800"/>
              <a:buFont typeface="Century Gothic"/>
              <a:buNone/>
            </a:pPr>
            <a:r>
              <a:rPr b="0" i="0" lang="en-US" sz="2800" u="none" cap="none" strike="noStrike">
                <a:solidFill>
                  <a:srgbClr val="75B239"/>
                </a:solidFill>
                <a:latin typeface="Century Gothic"/>
                <a:ea typeface="Century Gothic"/>
                <a:cs typeface="Century Gothic"/>
                <a:sym typeface="Century Gothic"/>
              </a:rPr>
              <a:t>Notwendigkeit einer wirksamen Kontrolle</a:t>
            </a:r>
            <a:endParaRPr/>
          </a:p>
        </p:txBody>
      </p:sp>
      <p:sp>
        <p:nvSpPr>
          <p:cNvPr id="202" name="Google Shape;202;p6"/>
          <p:cNvSpPr txBox="1"/>
          <p:nvPr/>
        </p:nvSpPr>
        <p:spPr>
          <a:xfrm>
            <a:off x="1295399" y="2226937"/>
            <a:ext cx="9639300" cy="36317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300"/>
              <a:buFont typeface="Arial"/>
              <a:buChar char="•"/>
            </a:pPr>
            <a:r>
              <a:rPr b="0" i="0" lang="en-US" sz="2300" u="none" cap="none" strike="noStrike">
                <a:solidFill>
                  <a:srgbClr val="000000"/>
                </a:solidFill>
                <a:latin typeface="Helvetica Neue"/>
                <a:ea typeface="Helvetica Neue"/>
                <a:cs typeface="Helvetica Neue"/>
                <a:sym typeface="Helvetica Neue"/>
              </a:rPr>
              <a:t>Die ersten Entwürfe der Gebrüder Wright waren schwer zu kontrollieren.</a:t>
            </a:r>
            <a:endParaRPr/>
          </a:p>
          <a:p>
            <a:pPr indent="-342900" lvl="0" marL="342900" marR="0" rtl="0" algn="l">
              <a:spcBef>
                <a:spcPts val="0"/>
              </a:spcBef>
              <a:spcAft>
                <a:spcPts val="0"/>
              </a:spcAft>
              <a:buClr>
                <a:srgbClr val="000000"/>
              </a:buClr>
              <a:buSzPts val="2300"/>
              <a:buFont typeface="Arial"/>
              <a:buChar char="•"/>
            </a:pPr>
            <a:r>
              <a:rPr lang="en-US" sz="2300">
                <a:solidFill>
                  <a:srgbClr val="000000"/>
                </a:solidFill>
                <a:latin typeface="Helvetica Neue"/>
                <a:ea typeface="Helvetica Neue"/>
                <a:cs typeface="Helvetica Neue"/>
                <a:sym typeface="Helvetica Neue"/>
              </a:rPr>
              <a:t>Sie wurden für die Entwicklung der weit verbreiteten Drei-Achsen-Steuerung (Gieren/Neigen/Rollen) für schwerere Flugzeuge verantwortlich gemacht.</a:t>
            </a:r>
            <a:endParaRPr/>
          </a:p>
          <a:p>
            <a:pPr indent="-342900" lvl="0" marL="342900" marR="0" rtl="0" algn="l">
              <a:spcBef>
                <a:spcPts val="0"/>
              </a:spcBef>
              <a:spcAft>
                <a:spcPts val="0"/>
              </a:spcAft>
              <a:buClr>
                <a:srgbClr val="000000"/>
              </a:buClr>
              <a:buSzPts val="2300"/>
              <a:buFont typeface="Arial"/>
              <a:buChar char="•"/>
            </a:pPr>
            <a:r>
              <a:rPr b="0" i="0" lang="en-US" sz="2300" u="none" cap="none" strike="noStrike">
                <a:solidFill>
                  <a:srgbClr val="000000"/>
                </a:solidFill>
                <a:latin typeface="Helvetica Neue"/>
                <a:ea typeface="Helvetica Neue"/>
                <a:cs typeface="Helvetica Neue"/>
                <a:sym typeface="Helvetica Neue"/>
              </a:rPr>
              <a:t>Ein weiterer berühmter Wissenschaftler jener Zeit, Dr. Samuel P. Langley, bemühte sich um stabile bemannte Flüge. Trotz Zuschüssen der Regierung und des Militärs gelang ihm dies jedoch nicht.</a:t>
            </a:r>
            <a:endParaRPr/>
          </a:p>
          <a:p>
            <a:pPr indent="-342900" lvl="0" marL="342900" marR="0" rtl="0" algn="l">
              <a:spcBef>
                <a:spcPts val="0"/>
              </a:spcBef>
              <a:spcAft>
                <a:spcPts val="0"/>
              </a:spcAft>
              <a:buClr>
                <a:srgbClr val="000000"/>
              </a:buClr>
              <a:buSzPts val="2300"/>
              <a:buFont typeface="Arial"/>
              <a:buChar char="•"/>
            </a:pPr>
            <a:r>
              <a:rPr lang="en-US" sz="2300">
                <a:solidFill>
                  <a:srgbClr val="000000"/>
                </a:solidFill>
                <a:latin typeface="Helvetica Neue"/>
                <a:ea typeface="Helvetica Neue"/>
                <a:cs typeface="Helvetica Neue"/>
                <a:sym typeface="Helvetica Neue"/>
              </a:rPr>
              <a:t>Einige Bereiche, in denen bedeutende Entwicklungen stattfanden, waren optimierte Strukturen, Aerodynamik, Steuerflächen und Tragflächenkonfiguration.</a:t>
            </a:r>
            <a:endParaRPr b="0" i="0" sz="2300" u="none" cap="none" strike="noStrike">
              <a:solidFill>
                <a:srgbClr val="000000"/>
              </a:solidFill>
              <a:latin typeface="Helvetica Neue"/>
              <a:ea typeface="Helvetica Neue"/>
              <a:cs typeface="Helvetica Neue"/>
              <a:sym typeface="Helvetica Neue"/>
            </a:endParaRPr>
          </a:p>
          <a:p>
            <a:pPr indent="0" lvl="0" marL="0" marR="0" rtl="0" algn="l">
              <a:spcBef>
                <a:spcPts val="0"/>
              </a:spcBef>
              <a:spcAft>
                <a:spcPts val="0"/>
              </a:spcAft>
              <a:buClr>
                <a:srgbClr val="000000"/>
              </a:buClr>
              <a:buSzPts val="2300"/>
              <a:buFont typeface="Helvetica Neue"/>
              <a:buNone/>
            </a:pPr>
            <a:r>
              <a:rPr b="0" i="0" lang="en-US" sz="2300" u="none" cap="none" strike="noStrike">
                <a:solidFill>
                  <a:srgbClr val="000000"/>
                </a:solidFill>
                <a:latin typeface="Helvetica Neue"/>
                <a:ea typeface="Helvetica Neue"/>
                <a:cs typeface="Helvetica Neue"/>
                <a:sym typeface="Helvetica Neue"/>
              </a:rPr>
              <a:t> </a:t>
            </a:r>
            <a:endParaRPr b="1" i="0" sz="2300" u="none" cap="none" strike="noStrike">
              <a:solidFill>
                <a:srgbClr val="000000"/>
              </a:solidFill>
              <a:latin typeface="Helvetica Neue"/>
              <a:ea typeface="Helvetica Neue"/>
              <a:cs typeface="Helvetica Neue"/>
              <a:sym typeface="Helvetica Neue"/>
            </a:endParaRPr>
          </a:p>
        </p:txBody>
      </p:sp>
      <p:sp>
        <p:nvSpPr>
          <p:cNvPr id="203" name="Google Shape;203;p6"/>
          <p:cNvSpPr txBox="1"/>
          <p:nvPr/>
        </p:nvSpPr>
        <p:spPr>
          <a:xfrm>
            <a:off x="13487400" y="5135425"/>
            <a:ext cx="21336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Abb. 7 Wright Flyer</a:t>
            </a:r>
            <a:endParaRPr/>
          </a:p>
        </p:txBody>
      </p:sp>
      <p:sp>
        <p:nvSpPr>
          <p:cNvPr id="204" name="Google Shape;204;p6"/>
          <p:cNvSpPr txBox="1"/>
          <p:nvPr/>
        </p:nvSpPr>
        <p:spPr>
          <a:xfrm>
            <a:off x="1868575" y="7955150"/>
            <a:ext cx="23025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Abb. 4 Steuerung der Gier-Achse </a:t>
            </a:r>
            <a:endParaRPr/>
          </a:p>
        </p:txBody>
      </p:sp>
      <p:sp>
        <p:nvSpPr>
          <p:cNvPr id="205" name="Google Shape;205;p6"/>
          <p:cNvSpPr txBox="1"/>
          <p:nvPr/>
        </p:nvSpPr>
        <p:spPr>
          <a:xfrm>
            <a:off x="12532427" y="8827841"/>
            <a:ext cx="44958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Abb. 8 Langley Aerodrome No. 6 von Dr. Langley </a:t>
            </a:r>
            <a:endParaRPr/>
          </a:p>
        </p:txBody>
      </p:sp>
      <p:pic>
        <p:nvPicPr>
          <p:cNvPr id="206" name="Google Shape;206;p6"/>
          <p:cNvPicPr preferRelativeResize="0"/>
          <p:nvPr/>
        </p:nvPicPr>
        <p:blipFill rotWithShape="1">
          <a:blip r:embed="rId3">
            <a:alphaModFix/>
          </a:blip>
          <a:srcRect b="0" l="0" r="0" t="0"/>
          <a:stretch/>
        </p:blipFill>
        <p:spPr>
          <a:xfrm>
            <a:off x="1557841" y="5656262"/>
            <a:ext cx="2755059" cy="2204047"/>
          </a:xfrm>
          <a:prstGeom prst="rect">
            <a:avLst/>
          </a:prstGeom>
          <a:noFill/>
          <a:ln>
            <a:noFill/>
          </a:ln>
        </p:spPr>
      </p:pic>
      <p:pic>
        <p:nvPicPr>
          <p:cNvPr id="207" name="Google Shape;207;p6"/>
          <p:cNvPicPr preferRelativeResize="0"/>
          <p:nvPr/>
        </p:nvPicPr>
        <p:blipFill rotWithShape="1">
          <a:blip r:embed="rId4">
            <a:alphaModFix/>
          </a:blip>
          <a:srcRect b="0" l="0" r="0" t="0"/>
          <a:stretch/>
        </p:blipFill>
        <p:spPr>
          <a:xfrm>
            <a:off x="4746076" y="5705492"/>
            <a:ext cx="2737947" cy="2204047"/>
          </a:xfrm>
          <a:prstGeom prst="rect">
            <a:avLst/>
          </a:prstGeom>
          <a:noFill/>
          <a:ln>
            <a:noFill/>
          </a:ln>
        </p:spPr>
      </p:pic>
      <p:pic>
        <p:nvPicPr>
          <p:cNvPr id="208" name="Google Shape;208;p6"/>
          <p:cNvPicPr preferRelativeResize="0"/>
          <p:nvPr/>
        </p:nvPicPr>
        <p:blipFill rotWithShape="1">
          <a:blip r:embed="rId5">
            <a:alphaModFix/>
          </a:blip>
          <a:srcRect b="0" l="0" r="0" t="0"/>
          <a:stretch/>
        </p:blipFill>
        <p:spPr>
          <a:xfrm>
            <a:off x="7493076" y="5668962"/>
            <a:ext cx="2737948" cy="2217738"/>
          </a:xfrm>
          <a:prstGeom prst="rect">
            <a:avLst/>
          </a:prstGeom>
          <a:noFill/>
          <a:ln>
            <a:noFill/>
          </a:ln>
        </p:spPr>
      </p:pic>
      <p:sp>
        <p:nvSpPr>
          <p:cNvPr id="209" name="Google Shape;209;p6"/>
          <p:cNvSpPr txBox="1"/>
          <p:nvPr/>
        </p:nvSpPr>
        <p:spPr>
          <a:xfrm>
            <a:off x="5048750" y="7860300"/>
            <a:ext cx="2443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Abb. 5 Pitch-Achsensteuerung </a:t>
            </a:r>
            <a:endParaRPr/>
          </a:p>
        </p:txBody>
      </p:sp>
      <p:sp>
        <p:nvSpPr>
          <p:cNvPr id="210" name="Google Shape;210;p6"/>
          <p:cNvSpPr txBox="1"/>
          <p:nvPr/>
        </p:nvSpPr>
        <p:spPr>
          <a:xfrm>
            <a:off x="7917200" y="7860300"/>
            <a:ext cx="2443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Abb. 6 Roll-Achsensteuerung </a:t>
            </a:r>
            <a:endParaRPr/>
          </a:p>
        </p:txBody>
      </p:sp>
      <p:pic>
        <p:nvPicPr>
          <p:cNvPr descr="The Wright Brothers &amp; The World's First Flight: When &amp; What Happened? |  HistoryExtra" id="211" name="Google Shape;211;p6"/>
          <p:cNvPicPr preferRelativeResize="0"/>
          <p:nvPr/>
        </p:nvPicPr>
        <p:blipFill rotWithShape="1">
          <a:blip r:embed="rId6">
            <a:alphaModFix/>
          </a:blip>
          <a:srcRect b="0" l="0" r="0" t="0"/>
          <a:stretch/>
        </p:blipFill>
        <p:spPr>
          <a:xfrm>
            <a:off x="11487986" y="1452701"/>
            <a:ext cx="5968226" cy="3495675"/>
          </a:xfrm>
          <a:prstGeom prst="rect">
            <a:avLst/>
          </a:prstGeom>
          <a:noFill/>
          <a:ln>
            <a:noFill/>
          </a:ln>
        </p:spPr>
      </p:pic>
      <p:pic>
        <p:nvPicPr>
          <p:cNvPr descr="undefined" id="212" name="Google Shape;212;p6"/>
          <p:cNvPicPr preferRelativeResize="0"/>
          <p:nvPr/>
        </p:nvPicPr>
        <p:blipFill rotWithShape="1">
          <a:blip r:embed="rId7">
            <a:alphaModFix/>
          </a:blip>
          <a:srcRect b="0" l="0" r="0" t="0"/>
          <a:stretch/>
        </p:blipFill>
        <p:spPr>
          <a:xfrm>
            <a:off x="12711081" y="5614365"/>
            <a:ext cx="4138491" cy="31038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7"/>
          <p:cNvSpPr txBox="1"/>
          <p:nvPr/>
        </p:nvSpPr>
        <p:spPr>
          <a:xfrm>
            <a:off x="1143000" y="658218"/>
            <a:ext cx="449580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5B239"/>
              </a:buClr>
              <a:buSzPts val="4800"/>
              <a:buFont typeface="Century Gothic"/>
              <a:buNone/>
            </a:pPr>
            <a:r>
              <a:rPr b="1" i="0" lang="en-US" sz="4800" u="none" cap="none" strike="noStrike">
                <a:solidFill>
                  <a:srgbClr val="75B239"/>
                </a:solidFill>
                <a:latin typeface="Century Gothic"/>
                <a:ea typeface="Century Gothic"/>
                <a:cs typeface="Century Gothic"/>
                <a:sym typeface="Century Gothic"/>
              </a:rPr>
              <a:t>1. Geschichte</a:t>
            </a:r>
            <a:endParaRPr b="1" i="0" sz="4800" u="none" cap="none" strike="noStrike">
              <a:solidFill>
                <a:srgbClr val="75B239"/>
              </a:solidFill>
              <a:latin typeface="Century Gothic"/>
              <a:ea typeface="Century Gothic"/>
              <a:cs typeface="Century Gothic"/>
              <a:sym typeface="Century Gothic"/>
            </a:endParaRPr>
          </a:p>
        </p:txBody>
      </p:sp>
      <p:sp>
        <p:nvSpPr>
          <p:cNvPr id="218" name="Google Shape;218;p7"/>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5B239"/>
              </a:buClr>
              <a:buSzPts val="2800"/>
              <a:buFont typeface="Century Gothic"/>
              <a:buNone/>
            </a:pPr>
            <a:r>
              <a:rPr b="0" i="0" lang="en-US" sz="2800" u="none" cap="none" strike="noStrike">
                <a:solidFill>
                  <a:srgbClr val="75B239"/>
                </a:solidFill>
                <a:latin typeface="Century Gothic"/>
                <a:ea typeface="Century Gothic"/>
                <a:cs typeface="Century Gothic"/>
                <a:sym typeface="Century Gothic"/>
              </a:rPr>
              <a:t>Radio &amp; Autopilot</a:t>
            </a:r>
            <a:endParaRPr/>
          </a:p>
        </p:txBody>
      </p:sp>
      <p:sp>
        <p:nvSpPr>
          <p:cNvPr id="219" name="Google Shape;219;p7"/>
          <p:cNvSpPr txBox="1"/>
          <p:nvPr/>
        </p:nvSpPr>
        <p:spPr>
          <a:xfrm>
            <a:off x="1295398" y="2226937"/>
            <a:ext cx="15544801" cy="221599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300"/>
              <a:buFont typeface="Arial"/>
              <a:buChar char="•"/>
            </a:pPr>
            <a:r>
              <a:rPr b="0" i="0" lang="en-US" sz="2300" u="none" cap="none" strike="noStrike">
                <a:solidFill>
                  <a:srgbClr val="000000"/>
                </a:solidFill>
                <a:latin typeface="Helvetica Neue"/>
                <a:ea typeface="Helvetica Neue"/>
                <a:cs typeface="Helvetica Neue"/>
                <a:sym typeface="Helvetica Neue"/>
              </a:rPr>
              <a:t>Mehrere Erfindungen trugen zur Entwicklung von ferngesteuerten Flugzeugen, auch bekannt als unbemannte Flugzeuge/Drohnen, bei.</a:t>
            </a:r>
            <a:endParaRPr/>
          </a:p>
          <a:p>
            <a:pPr indent="-342900" lvl="0" marL="342900" marR="0" rtl="0" algn="l">
              <a:spcBef>
                <a:spcPts val="0"/>
              </a:spcBef>
              <a:spcAft>
                <a:spcPts val="0"/>
              </a:spcAft>
              <a:buClr>
                <a:srgbClr val="000000"/>
              </a:buClr>
              <a:buSzPts val="2300"/>
              <a:buFont typeface="Arial"/>
              <a:buChar char="•"/>
            </a:pPr>
            <a:r>
              <a:rPr lang="en-US" sz="2300">
                <a:solidFill>
                  <a:srgbClr val="000000"/>
                </a:solidFill>
                <a:latin typeface="Helvetica Neue"/>
                <a:ea typeface="Helvetica Neue"/>
                <a:cs typeface="Helvetica Neue"/>
                <a:sym typeface="Helvetica Neue"/>
              </a:rPr>
              <a:t>Vor der Erfindung von Flugzeugen führte die Entdeckung von Radiowellen und deren Nutzung zur Übertragung von Funksignalen zur Erfindung dessen, was damals als "Teleautomation" bezeichnet wurde.</a:t>
            </a:r>
            <a:endParaRPr/>
          </a:p>
          <a:p>
            <a:pPr indent="-342900" lvl="0" marL="342900" marR="0" rtl="0" algn="l">
              <a:spcBef>
                <a:spcPts val="0"/>
              </a:spcBef>
              <a:spcAft>
                <a:spcPts val="0"/>
              </a:spcAft>
              <a:buClr>
                <a:srgbClr val="000000"/>
              </a:buClr>
              <a:buSzPts val="2300"/>
              <a:buFont typeface="Arial"/>
              <a:buChar char="•"/>
            </a:pPr>
            <a:r>
              <a:rPr i="0" lang="en-US" sz="2300" u="none" cap="none" strike="noStrike">
                <a:solidFill>
                  <a:srgbClr val="000000"/>
                </a:solidFill>
                <a:latin typeface="Helvetica Neue"/>
                <a:ea typeface="Helvetica Neue"/>
                <a:cs typeface="Helvetica Neue"/>
                <a:sym typeface="Helvetica Neue"/>
              </a:rPr>
              <a:t>Unterwassertorpedos wurden 1898 erfunden, um Sprengstoff mit Hilfe von Teleautomation auf feindliche Schiffe zu lenken.</a:t>
            </a:r>
            <a:endParaRPr/>
          </a:p>
          <a:p>
            <a:pPr indent="-342900" lvl="0" marL="342900" marR="0" rtl="0" algn="l">
              <a:spcBef>
                <a:spcPts val="0"/>
              </a:spcBef>
              <a:spcAft>
                <a:spcPts val="0"/>
              </a:spcAft>
              <a:buClr>
                <a:srgbClr val="000000"/>
              </a:buClr>
              <a:buSzPts val="2300"/>
              <a:buFont typeface="Arial"/>
              <a:buChar char="•"/>
            </a:pPr>
            <a:r>
              <a:rPr lang="en-US" sz="2300">
                <a:solidFill>
                  <a:srgbClr val="000000"/>
                </a:solidFill>
                <a:latin typeface="Helvetica Neue"/>
                <a:ea typeface="Helvetica Neue"/>
                <a:cs typeface="Helvetica Neue"/>
                <a:sym typeface="Helvetica Neue"/>
              </a:rPr>
              <a:t>Eine weitere Technologie, die speziell für Torpedos entwickelt wurde, war der "Drei-Achsen-Kreisel" von Elemer Sperry.</a:t>
            </a:r>
            <a:endParaRPr/>
          </a:p>
          <a:p>
            <a:pPr indent="-342900" lvl="0" marL="342900" marR="0" rtl="0" algn="l">
              <a:spcBef>
                <a:spcPts val="0"/>
              </a:spcBef>
              <a:spcAft>
                <a:spcPts val="0"/>
              </a:spcAft>
              <a:buClr>
                <a:srgbClr val="000000"/>
              </a:buClr>
              <a:buSzPts val="2300"/>
              <a:buFont typeface="Arial"/>
              <a:buChar char="•"/>
            </a:pPr>
            <a:r>
              <a:rPr i="0" lang="en-US" sz="2300" u="none" cap="none" strike="noStrike">
                <a:solidFill>
                  <a:srgbClr val="000000"/>
                </a:solidFill>
                <a:latin typeface="Helvetica Neue"/>
                <a:ea typeface="Helvetica Neue"/>
                <a:cs typeface="Helvetica Neue"/>
                <a:sym typeface="Helvetica Neue"/>
              </a:rPr>
              <a:t>Diese Technologien ermöglichten es Sperry, seinen Entwurf des ersten zuverlässigen mechanischen Autopiloten zu perfektionieren.</a:t>
            </a:r>
            <a:endParaRPr i="0" sz="2300" u="none" cap="none" strike="noStrike">
              <a:solidFill>
                <a:srgbClr val="000000"/>
              </a:solidFill>
              <a:latin typeface="Helvetica Neue"/>
              <a:ea typeface="Helvetica Neue"/>
              <a:cs typeface="Helvetica Neue"/>
              <a:sym typeface="Helvetica Neue"/>
            </a:endParaRPr>
          </a:p>
        </p:txBody>
      </p:sp>
      <p:sp>
        <p:nvSpPr>
          <p:cNvPr id="220" name="Google Shape;220;p7"/>
          <p:cNvSpPr txBox="1"/>
          <p:nvPr/>
        </p:nvSpPr>
        <p:spPr>
          <a:xfrm>
            <a:off x="2280146" y="8718212"/>
            <a:ext cx="572085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Abb. 9 Durch Teleautomation angetriebenes Spielzeugboot von Nikola Tesla</a:t>
            </a:r>
            <a:endParaRPr/>
          </a:p>
        </p:txBody>
      </p:sp>
      <p:sp>
        <p:nvSpPr>
          <p:cNvPr id="221" name="Google Shape;221;p7"/>
          <p:cNvSpPr txBox="1"/>
          <p:nvPr/>
        </p:nvSpPr>
        <p:spPr>
          <a:xfrm>
            <a:off x="10515600" y="8784103"/>
            <a:ext cx="44958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Abb. 10 Mechanisches Drei-Achsen-Gyroskop</a:t>
            </a:r>
            <a:endParaRPr/>
          </a:p>
        </p:txBody>
      </p:sp>
      <p:pic>
        <p:nvPicPr>
          <p:cNvPr descr="How a gyroscope guides a rocket – V2 Rocket History" id="222" name="Google Shape;222;p7"/>
          <p:cNvPicPr preferRelativeResize="0"/>
          <p:nvPr/>
        </p:nvPicPr>
        <p:blipFill rotWithShape="1">
          <a:blip r:embed="rId3">
            <a:alphaModFix/>
          </a:blip>
          <a:srcRect b="0" l="0" r="0" t="0"/>
          <a:stretch/>
        </p:blipFill>
        <p:spPr>
          <a:xfrm>
            <a:off x="9753600" y="4530633"/>
            <a:ext cx="5720854" cy="4165764"/>
          </a:xfrm>
          <a:prstGeom prst="rect">
            <a:avLst/>
          </a:prstGeom>
          <a:noFill/>
          <a:ln>
            <a:noFill/>
          </a:ln>
        </p:spPr>
      </p:pic>
      <p:pic>
        <p:nvPicPr>
          <p:cNvPr descr="Telautomatics - Open Tesla Research" id="223" name="Google Shape;223;p7"/>
          <p:cNvPicPr preferRelativeResize="0"/>
          <p:nvPr/>
        </p:nvPicPr>
        <p:blipFill rotWithShape="1">
          <a:blip r:embed="rId4">
            <a:alphaModFix/>
          </a:blip>
          <a:srcRect b="0" l="0" r="0" t="0"/>
          <a:stretch/>
        </p:blipFill>
        <p:spPr>
          <a:xfrm>
            <a:off x="2280146" y="4914900"/>
            <a:ext cx="5943600" cy="36885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2. Einführung und Anwendungen von UAS</a:t>
            </a:r>
            <a:endParaRPr/>
          </a:p>
        </p:txBody>
      </p:sp>
      <p:sp>
        <p:nvSpPr>
          <p:cNvPr id="229" name="Google Shape;229;p8"/>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UAS Definition</a:t>
            </a:r>
            <a:endParaRPr/>
          </a:p>
        </p:txBody>
      </p:sp>
      <p:sp>
        <p:nvSpPr>
          <p:cNvPr id="230" name="Google Shape;230;p8"/>
          <p:cNvSpPr txBox="1"/>
          <p:nvPr/>
        </p:nvSpPr>
        <p:spPr>
          <a:xfrm>
            <a:off x="914400" y="2757838"/>
            <a:ext cx="7543800" cy="533440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Nach Angaben der Federal Aviation Administration (FAA) ist ein unbemanntes Luftfahrzeug ein unbemanntes Luftfahrzeug </a:t>
            </a:r>
            <a:r>
              <a:rPr b="0" i="0" lang="en-US" sz="2300">
                <a:solidFill>
                  <a:srgbClr val="212529"/>
                </a:solidFill>
                <a:latin typeface="Arial"/>
                <a:ea typeface="Arial"/>
                <a:cs typeface="Arial"/>
                <a:sym typeface="Arial"/>
              </a:rPr>
              <a:t>und die für den sicheren und effizienten Betrieb dieses Luftfahrzeugs erforderliche Ausrüstung.</a:t>
            </a:r>
            <a:endParaRPr/>
          </a:p>
          <a:p>
            <a:pPr indent="-342900" lvl="0" marL="342900" marR="0" rtl="0" algn="l">
              <a:lnSpc>
                <a:spcPct val="150000"/>
              </a:lnSpc>
              <a:spcBef>
                <a:spcPts val="0"/>
              </a:spcBef>
              <a:spcAft>
                <a:spcPts val="0"/>
              </a:spcAft>
              <a:buClr>
                <a:srgbClr val="212529"/>
              </a:buClr>
              <a:buSzPts val="2300"/>
              <a:buFont typeface="Arial"/>
              <a:buChar char="•"/>
            </a:pPr>
            <a:r>
              <a:rPr b="0" i="0" lang="en-US" sz="2300">
                <a:solidFill>
                  <a:srgbClr val="212529"/>
                </a:solidFill>
                <a:latin typeface="Arial"/>
                <a:ea typeface="Arial"/>
                <a:cs typeface="Arial"/>
                <a:sym typeface="Arial"/>
              </a:rPr>
              <a:t>Ein unbemanntes Luftfahrzeug ist ein Bestandteil eines UAS.</a:t>
            </a:r>
            <a:endParaRPr/>
          </a:p>
          <a:p>
            <a:pPr indent="-342900" lvl="0" marL="342900" marR="0" rtl="0" algn="l">
              <a:lnSpc>
                <a:spcPct val="150000"/>
              </a:lnSpc>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Alle Luftfahrzeuge</a:t>
            </a:r>
            <a:r>
              <a:rPr b="0" i="0" lang="en-US" sz="2300">
                <a:solidFill>
                  <a:srgbClr val="212529"/>
                </a:solidFill>
                <a:latin typeface="Arial"/>
                <a:ea typeface="Arial"/>
                <a:cs typeface="Arial"/>
                <a:sym typeface="Arial"/>
              </a:rPr>
              <a:t>, die ohne die Möglichkeit eines direkten menschlichen Eingriffs im oder am Flugzeug betrieben werden, werden als unbemannte </a:t>
            </a:r>
            <a:r>
              <a:rPr lang="en-US" sz="2300">
                <a:solidFill>
                  <a:srgbClr val="212529"/>
                </a:solidFill>
                <a:latin typeface="Arial"/>
                <a:ea typeface="Arial"/>
                <a:cs typeface="Arial"/>
                <a:sym typeface="Arial"/>
              </a:rPr>
              <a:t>Luftfahrzeuge </a:t>
            </a:r>
            <a:r>
              <a:rPr b="0" i="0" lang="en-US" sz="2300">
                <a:solidFill>
                  <a:srgbClr val="212529"/>
                </a:solidFill>
                <a:latin typeface="Arial"/>
                <a:ea typeface="Arial"/>
                <a:cs typeface="Arial"/>
                <a:sym typeface="Arial"/>
              </a:rPr>
              <a:t>(UAV) eingestuft. (Öffentliches Gesetz 112-95, Abschnitt 331(8)).</a:t>
            </a:r>
            <a:endParaRPr/>
          </a:p>
          <a:p>
            <a:pPr indent="0" lvl="0" marL="0" marR="0" rtl="0" algn="l">
              <a:lnSpc>
                <a:spcPct val="150000"/>
              </a:lnSpc>
              <a:spcBef>
                <a:spcPts val="0"/>
              </a:spcBef>
              <a:spcAft>
                <a:spcPts val="0"/>
              </a:spcAft>
              <a:buNone/>
            </a:pPr>
            <a:r>
              <a:t/>
            </a:r>
            <a:endParaRPr b="1" sz="2300">
              <a:solidFill>
                <a:schemeClr val="dk1"/>
              </a:solidFill>
              <a:latin typeface="Helvetica Neue"/>
              <a:ea typeface="Helvetica Neue"/>
              <a:cs typeface="Helvetica Neue"/>
              <a:sym typeface="Helvetica Neue"/>
            </a:endParaRPr>
          </a:p>
        </p:txBody>
      </p:sp>
      <p:sp>
        <p:nvSpPr>
          <p:cNvPr id="231" name="Google Shape;231;p8"/>
          <p:cNvSpPr txBox="1"/>
          <p:nvPr/>
        </p:nvSpPr>
        <p:spPr>
          <a:xfrm>
            <a:off x="9144000" y="7907581"/>
            <a:ext cx="75438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11 Starrflügel-CTOL* (links) und Multirotor-VTOL** (rechts) UAS-Plattformen</a:t>
            </a:r>
            <a:endParaRPr/>
          </a:p>
        </p:txBody>
      </p:sp>
      <p:pic>
        <p:nvPicPr>
          <p:cNvPr descr="Unmanned Aircraft Systems - L2 Aviation" id="232" name="Google Shape;232;p8"/>
          <p:cNvPicPr preferRelativeResize="0"/>
          <p:nvPr/>
        </p:nvPicPr>
        <p:blipFill rotWithShape="1">
          <a:blip r:embed="rId3">
            <a:alphaModFix/>
          </a:blip>
          <a:srcRect b="0" l="0" r="0" t="0"/>
          <a:stretch/>
        </p:blipFill>
        <p:spPr>
          <a:xfrm>
            <a:off x="8991327" y="3009900"/>
            <a:ext cx="8209845" cy="4618038"/>
          </a:xfrm>
          <a:prstGeom prst="rect">
            <a:avLst/>
          </a:prstGeom>
          <a:noFill/>
          <a:ln>
            <a:noFill/>
          </a:ln>
        </p:spPr>
      </p:pic>
      <p:sp>
        <p:nvSpPr>
          <p:cNvPr id="233" name="Google Shape;233;p8"/>
          <p:cNvSpPr txBox="1"/>
          <p:nvPr/>
        </p:nvSpPr>
        <p:spPr>
          <a:xfrm>
            <a:off x="1155700" y="8461579"/>
            <a:ext cx="5715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*Konventionelle Starts und Landungen</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 Vertikale Starts und Landungen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9"/>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75B239"/>
                </a:solidFill>
                <a:latin typeface="Century Gothic"/>
                <a:ea typeface="Century Gothic"/>
                <a:cs typeface="Century Gothic"/>
                <a:sym typeface="Century Gothic"/>
              </a:rPr>
              <a:t>2. Einführung und Anwendungen von UAS</a:t>
            </a:r>
            <a:endParaRPr/>
          </a:p>
        </p:txBody>
      </p:sp>
      <p:sp>
        <p:nvSpPr>
          <p:cNvPr id="239" name="Google Shape;239;p9"/>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5B239"/>
                </a:solidFill>
                <a:latin typeface="Century Gothic"/>
                <a:ea typeface="Century Gothic"/>
                <a:cs typeface="Century Gothic"/>
                <a:sym typeface="Century Gothic"/>
              </a:rPr>
              <a:t>Grundlegende Technologie</a:t>
            </a:r>
            <a:endParaRPr/>
          </a:p>
        </p:txBody>
      </p:sp>
      <p:sp>
        <p:nvSpPr>
          <p:cNvPr id="240" name="Google Shape;240;p9"/>
          <p:cNvSpPr txBox="1"/>
          <p:nvPr/>
        </p:nvSpPr>
        <p:spPr>
          <a:xfrm>
            <a:off x="1028700" y="2095500"/>
            <a:ext cx="16954500" cy="36317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Um die grundlegenden Bausteine von UAS zu verstehen, muss man die grundlegenden Informationen über Fahrzeugsteuerung, Stabilisierung und Sensordesign verstehen</a:t>
            </a:r>
            <a:endParaRPr/>
          </a:p>
          <a:p>
            <a:pPr indent="-342900" lvl="0" marL="342900" marR="0" rtl="0" algn="l">
              <a:spcBef>
                <a:spcPts val="0"/>
              </a:spcBef>
              <a:spcAft>
                <a:spcPts val="0"/>
              </a:spcAft>
              <a:buClr>
                <a:srgbClr val="212529"/>
              </a:buClr>
              <a:buSzPts val="2300"/>
              <a:buFont typeface="Arial"/>
              <a:buChar char="•"/>
            </a:pPr>
            <a:r>
              <a:rPr lang="en-US" sz="2300">
                <a:solidFill>
                  <a:srgbClr val="212529"/>
                </a:solidFill>
                <a:latin typeface="Arial"/>
                <a:ea typeface="Arial"/>
                <a:cs typeface="Arial"/>
                <a:sym typeface="Arial"/>
              </a:rPr>
              <a:t>Die in einem UAS angewandten Kontrollmethoden lassen sich grob in folgende Kategorien einteilen:</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Manuelle Steuerung </a:t>
            </a:r>
            <a:r>
              <a:rPr b="0" i="0" lang="en-US" sz="2300" u="none" cap="none" strike="noStrike">
                <a:solidFill>
                  <a:srgbClr val="212529"/>
                </a:solidFill>
                <a:latin typeface="Arial"/>
                <a:ea typeface="Arial"/>
                <a:cs typeface="Arial"/>
                <a:sym typeface="Arial"/>
              </a:rPr>
              <a:t>- Dies ermöglicht es einem erfahrenen UAS-Piloten, die Flugbahn und das vorhersehbare Ergebnis eines UAVs präzise zu steuern</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Stabilisierte Steuerung </a:t>
            </a:r>
            <a:r>
              <a:rPr b="0" i="0" lang="en-US" sz="2300" u="none" cap="none" strike="noStrike">
                <a:solidFill>
                  <a:srgbClr val="212529"/>
                </a:solidFill>
                <a:latin typeface="Arial"/>
                <a:ea typeface="Arial"/>
                <a:cs typeface="Arial"/>
                <a:sym typeface="Arial"/>
              </a:rPr>
              <a:t>- Dies ermöglicht es dem Bediener, die Position des Luftfahrzeugs über einen Autopiloten an Bord der Drohne präzise zu steuern. Der Grad der Autonomie der Drohne ist in diesem Fall höher.</a:t>
            </a:r>
            <a:endParaRPr/>
          </a:p>
          <a:p>
            <a:pPr indent="-342900" lvl="1" marL="800100" marR="0" rtl="0" algn="l">
              <a:spcBef>
                <a:spcPts val="0"/>
              </a:spcBef>
              <a:spcAft>
                <a:spcPts val="0"/>
              </a:spcAft>
              <a:buClr>
                <a:srgbClr val="212529"/>
              </a:buClr>
              <a:buSzPts val="2300"/>
              <a:buFont typeface="Arial"/>
              <a:buChar char="•"/>
            </a:pPr>
            <a:r>
              <a:rPr b="1" i="0" lang="en-US" sz="2300" u="none" cap="none" strike="noStrike">
                <a:solidFill>
                  <a:srgbClr val="212529"/>
                </a:solidFill>
                <a:latin typeface="Arial"/>
                <a:ea typeface="Arial"/>
                <a:cs typeface="Arial"/>
                <a:sym typeface="Arial"/>
              </a:rPr>
              <a:t>Automatisierte Steuerung </a:t>
            </a:r>
            <a:r>
              <a:rPr b="0" i="0" lang="en-US" sz="2300" u="none" cap="none" strike="noStrike">
                <a:solidFill>
                  <a:srgbClr val="212529"/>
                </a:solidFill>
                <a:latin typeface="Arial"/>
                <a:ea typeface="Arial"/>
                <a:cs typeface="Arial"/>
                <a:sym typeface="Arial"/>
              </a:rPr>
              <a:t>- Dieses Steuerungsszenario erfordert das geringste Maß an Bedienerkontrolle. Durch den Einsatz von Software wird eine komplette Mission vor dem Einsatz geplant und die komplette Kontrolle wird von der Bodenkontrollsoftware und dem bordseitigen Autopiloten übernommen.</a:t>
            </a:r>
            <a:endParaRPr/>
          </a:p>
          <a:p>
            <a:pPr indent="-196850" lvl="1" marL="800100" marR="0" rtl="0" algn="l">
              <a:spcBef>
                <a:spcPts val="0"/>
              </a:spcBef>
              <a:spcAft>
                <a:spcPts val="0"/>
              </a:spcAft>
              <a:buClr>
                <a:schemeClr val="dk1"/>
              </a:buClr>
              <a:buSzPts val="2300"/>
              <a:buFont typeface="Arial"/>
              <a:buNone/>
            </a:pPr>
            <a:r>
              <a:t/>
            </a:r>
            <a:endParaRPr b="0" i="0" sz="2300" u="none" cap="none" strike="noStrike">
              <a:solidFill>
                <a:srgbClr val="212529"/>
              </a:solidFill>
              <a:latin typeface="Arial"/>
              <a:ea typeface="Arial"/>
              <a:cs typeface="Arial"/>
              <a:sym typeface="Arial"/>
            </a:endParaRPr>
          </a:p>
          <a:p>
            <a:pPr indent="0" lvl="0" marL="0" marR="0" rtl="0" algn="l">
              <a:spcBef>
                <a:spcPts val="0"/>
              </a:spcBef>
              <a:spcAft>
                <a:spcPts val="0"/>
              </a:spcAft>
              <a:buNone/>
            </a:pPr>
            <a:r>
              <a:t/>
            </a:r>
            <a:endParaRPr b="1" sz="2300">
              <a:solidFill>
                <a:schemeClr val="dk1"/>
              </a:solidFill>
              <a:latin typeface="Helvetica Neue"/>
              <a:ea typeface="Helvetica Neue"/>
              <a:cs typeface="Helvetica Neue"/>
              <a:sym typeface="Helvetica Neue"/>
            </a:endParaRPr>
          </a:p>
        </p:txBody>
      </p:sp>
      <p:sp>
        <p:nvSpPr>
          <p:cNvPr id="241" name="Google Shape;241;p9"/>
          <p:cNvSpPr txBox="1"/>
          <p:nvPr/>
        </p:nvSpPr>
        <p:spPr>
          <a:xfrm>
            <a:off x="5372100" y="8848634"/>
            <a:ext cx="75438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Abb. 12 Verschiedene Autonomiestufen von UAS</a:t>
            </a:r>
            <a:endParaRPr/>
          </a:p>
        </p:txBody>
      </p:sp>
      <p:pic>
        <p:nvPicPr>
          <p:cNvPr descr="Levels of autonomy in UAVs. | Download Scientific Diagram" id="242" name="Google Shape;242;p9"/>
          <p:cNvPicPr preferRelativeResize="0"/>
          <p:nvPr/>
        </p:nvPicPr>
        <p:blipFill rotWithShape="1">
          <a:blip r:embed="rId3">
            <a:alphaModFix/>
          </a:blip>
          <a:srcRect b="0" l="0" r="0" t="0"/>
          <a:stretch/>
        </p:blipFill>
        <p:spPr>
          <a:xfrm>
            <a:off x="4123913" y="5629210"/>
            <a:ext cx="10040175" cy="33073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2022-02-01T14:11:31Z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