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sldIdLst>
    <p:sldId id="256" r:id="rId3"/>
    <p:sldId id="257" r:id="rId4"/>
    <p:sldId id="261" r:id="rId5"/>
    <p:sldId id="258" r:id="rId6"/>
    <p:sldId id="269" r:id="rId7"/>
    <p:sldId id="270" r:id="rId8"/>
    <p:sldId id="271" r:id="rId9"/>
    <p:sldId id="262" r:id="rId10"/>
    <p:sldId id="272" r:id="rId11"/>
    <p:sldId id="273" r:id="rId12"/>
    <p:sldId id="274" r:id="rId13"/>
    <p:sldId id="263" r:id="rId14"/>
    <p:sldId id="260" r:id="rId15"/>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658" y="38"/>
      </p:cViewPr>
      <p:guideLst>
        <p:guide orient="horz" pos="2880"/>
        <p:guide pos="217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8" name="Marcador de pie de página 7"/>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4" name="Marcador de pie de página 3"/>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3" name="Marcador de pie de página 2"/>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6" name="Marcador de pie de página 5"/>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6" name="Marcador de pie de página 5"/>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7" name="Holder 7"/>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5" name="Holder 5"/>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6" name="CuadroTexto 5"/>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54296" y="647700"/>
            <a:ext cx="3295504" cy="6155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p:cNvSpPr>
            <a:spLocks noGrp="1"/>
          </p:cNvSpPr>
          <p:nvPr>
            <p:ph idx="1" hasCustomPrompt="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6" name="Marcador de pie de página 5"/>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7" name="bg object 17"/>
          <p:cNvSpPr/>
          <p:nvPr/>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
        <p:nvSpPr>
          <p:cNvPr id="9" name="CuadroTexto 8"/>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10" name="Imagen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uadroTexto 6"/>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8" name="Imagen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sp>
        <p:nvSpPr>
          <p:cNvPr id="9" name="bg object 16"/>
          <p:cNvSpPr/>
          <p:nvPr userDrawn="1"/>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0" name="bg object 17"/>
          <p:cNvSpPr/>
          <p:nvPr userDrawn="1"/>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sp>
        <p:nvSpPr>
          <p:cNvPr id="4" name="CuadroTexto 3"/>
          <p:cNvSpPr txBox="1"/>
          <p:nvPr/>
        </p:nvSpPr>
        <p:spPr>
          <a:xfrm>
            <a:off x="3450125" y="5777270"/>
            <a:ext cx="1138775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5955" algn="l"/>
                <a:tab pos="2915920" algn="l"/>
                <a:tab pos="3444875" algn="l"/>
                <a:tab pos="4383405" algn="l"/>
                <a:tab pos="6796405" algn="l"/>
              </a:tabLst>
              <a:defRPr/>
            </a:pPr>
            <a:r>
              <a:rPr lang="pl-PL"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Teoretyczne szkolenie w dziedzinie dronów na podstawie przedmiotów STEM w ramach kształcenia i szkolenia zawodowego</a:t>
            </a:r>
          </a:p>
        </p:txBody>
      </p:sp>
      <p:sp>
        <p:nvSpPr>
          <p:cNvPr id="7" name="CuadroTexto 6"/>
          <p:cNvSpPr txBox="1"/>
          <p:nvPr/>
        </p:nvSpPr>
        <p:spPr>
          <a:xfrm>
            <a:off x="4436660" y="9242612"/>
            <a:ext cx="13013140" cy="615553"/>
          </a:xfrm>
          <a:prstGeom prst="rect">
            <a:avLst/>
          </a:prstGeom>
          <a:noFill/>
        </p:spPr>
        <p:txBody>
          <a:bodyPr wrap="square">
            <a:spAutoFit/>
          </a:bodyPr>
          <a:lstStyle/>
          <a:p>
            <a:pPr algn="just"/>
            <a:r>
              <a:rPr lang="pl-PL" sz="1700" b="0" i="0" u="none" strike="noStrike">
                <a:solidFill>
                  <a:srgbClr val="000000"/>
                </a:solidFill>
              </a:rPr>
              <a:t>„Wsparcie Komisji Europejskiej dla powstania niniejszej publikacji nie oznacza poparcia dla treści, które odzwierciedlają jedynie poglądy autorów, a Komisja nie ponosi odpowiedzialności za jakiekolwiek wykorzystanie zawartych w niej informacji”.</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251" y="2781300"/>
            <a:ext cx="13631498" cy="2546169"/>
          </a:xfrm>
          <a:prstGeom prst="rect">
            <a:avLst/>
          </a:prstGeom>
        </p:spPr>
      </p:pic>
      <p:sp>
        <p:nvSpPr>
          <p:cNvPr id="11" name="CuadroTexto 10"/>
          <p:cNvSpPr txBox="1"/>
          <p:nvPr/>
        </p:nvSpPr>
        <p:spPr>
          <a:xfrm>
            <a:off x="4648200" y="8166064"/>
            <a:ext cx="9144000" cy="1076325"/>
          </a:xfrm>
          <a:prstGeom prst="rect">
            <a:avLst/>
          </a:prstGeom>
          <a:noFill/>
        </p:spPr>
        <p:txBody>
          <a:bodyPr wrap="square">
            <a:spAutoFit/>
          </a:bodyPr>
          <a:lstStyle/>
          <a:p>
            <a:pPr marL="12700" algn="ctr">
              <a:lnSpc>
                <a:spcPct val="100000"/>
              </a:lnSpc>
              <a:spcBef>
                <a:spcPts val="100"/>
              </a:spcBef>
            </a:pPr>
            <a:r>
              <a:rPr lang="pl-PL" sz="3200" b="1">
                <a:latin typeface="Century Gothic" panose="020B0502020202020204" pitchFamily="34" charset="0"/>
                <a:ea typeface="Microsoft Sans Serif" panose="020B0604020202020204" pitchFamily="34" charset="0"/>
                <a:cs typeface="Microsoft Sans Serif" panose="020B0604020202020204" pitchFamily="34" charset="0"/>
              </a:rPr>
              <a:t>Partner</a:t>
            </a:r>
            <a:r>
              <a:rPr lang="pl-PL" sz="3200" b="1">
                <a:latin typeface="Microsoft Sans Serif" panose="020B0604020202020204" pitchFamily="34" charset="0"/>
                <a:ea typeface="Microsoft Sans Serif" panose="020B0604020202020204" pitchFamily="34" charset="0"/>
                <a:cs typeface="Microsoft Sans Serif" panose="020B0604020202020204" pitchFamily="34" charset="0"/>
              </a:rPr>
              <a:t>: </a:t>
            </a:r>
            <a:r>
              <a:rPr lang="pl-PL" sz="3200" b="1">
                <a:latin typeface="Century Gothic" panose="020B0502020202020204" pitchFamily="34" charset="0"/>
                <a:ea typeface="Microsoft Sans Serif" panose="020B0604020202020204" pitchFamily="34" charset="0"/>
                <a:cs typeface="Microsoft Sans Serif" panose="020B0604020202020204" pitchFamily="34" charset="0"/>
              </a:rPr>
              <a:t>Kuldiga Technology and Tourism Technical School, Łotwa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00200" y="2171959"/>
            <a:ext cx="10040186" cy="52197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3.3: Drony w przedmiotach inżynierskich </a:t>
            </a:r>
          </a:p>
        </p:txBody>
      </p:sp>
      <p:sp>
        <p:nvSpPr>
          <p:cNvPr id="4" name="CuadroTexto 3"/>
          <p:cNvSpPr txBox="1"/>
          <p:nvPr/>
        </p:nvSpPr>
        <p:spPr>
          <a:xfrm>
            <a:off x="1524000" y="3374390"/>
            <a:ext cx="8526780" cy="3538220"/>
          </a:xfrm>
          <a:prstGeom prst="rect">
            <a:avLst/>
          </a:prstGeom>
          <a:noFill/>
        </p:spPr>
        <p:txBody>
          <a:bodyPr wrap="square" rtlCol="0">
            <a:spAutoFit/>
          </a:bodyPr>
          <a:lstStyle/>
          <a:p>
            <a:pPr>
              <a:defRPr/>
            </a:pPr>
            <a:r>
              <a:rPr lang="pl-PL" sz="2800">
                <a:latin typeface="Microsoft Sans Serif" panose="020B0604020202020204" pitchFamily="34" charset="0"/>
                <a:ea typeface="Microsoft Sans Serif" panose="020B0604020202020204" pitchFamily="34" charset="0"/>
                <a:cs typeface="Microsoft Sans Serif" panose="020B0604020202020204" pitchFamily="34" charset="0"/>
              </a:rPr>
              <a:t>Teoretyczne podstawy elektryki i elektroniki</a:t>
            </a:r>
          </a:p>
          <a:p>
            <a:pPr>
              <a:defRPr/>
            </a:pPr>
            <a:r>
              <a:rPr lang="pl-PL" sz="2800">
                <a:latin typeface="Microsoft Sans Serif" panose="020B0604020202020204" pitchFamily="34" charset="0"/>
                <a:ea typeface="Microsoft Sans Serif" panose="020B0604020202020204" pitchFamily="34" charset="0"/>
                <a:cs typeface="Microsoft Sans Serif" panose="020B0604020202020204" pitchFamily="34" charset="0"/>
              </a:rPr>
              <a:t>Wprowadzenie do układów elektrycznych i elektronicznych w statkach powietrznych</a:t>
            </a:r>
          </a:p>
          <a:p>
            <a:pPr>
              <a:defRPr/>
            </a:pPr>
            <a:r>
              <a:rPr lang="pl-PL" sz="2800">
                <a:latin typeface="Microsoft Sans Serif" panose="020B0604020202020204" pitchFamily="34" charset="0"/>
                <a:ea typeface="Microsoft Sans Serif" panose="020B0604020202020204" pitchFamily="34" charset="0"/>
                <a:cs typeface="Microsoft Sans Serif" panose="020B0604020202020204" pitchFamily="34" charset="0"/>
              </a:rPr>
              <a:t>Teoria i zasady elektrotechniki i elektroniki</a:t>
            </a:r>
          </a:p>
          <a:p>
            <a:pPr>
              <a:defRPr/>
            </a:pPr>
            <a:r>
              <a:rPr lang="pl-PL" sz="2800">
                <a:latin typeface="Microsoft Sans Serif" panose="020B0604020202020204" pitchFamily="34" charset="0"/>
                <a:ea typeface="Microsoft Sans Serif" panose="020B0604020202020204" pitchFamily="34" charset="0"/>
                <a:cs typeface="Microsoft Sans Serif" panose="020B0604020202020204" pitchFamily="34" charset="0"/>
              </a:rPr>
              <a:t>Bezpieczeństwo elektryczne i powiązane przepisy</a:t>
            </a:r>
          </a:p>
          <a:p>
            <a:pPr>
              <a:defRPr/>
            </a:pPr>
            <a:r>
              <a:rPr lang="pl-PL" sz="2800">
                <a:latin typeface="Microsoft Sans Serif" panose="020B0604020202020204" pitchFamily="34" charset="0"/>
                <a:ea typeface="Microsoft Sans Serif" panose="020B0604020202020204" pitchFamily="34" charset="0"/>
                <a:cs typeface="Microsoft Sans Serif" panose="020B0604020202020204" pitchFamily="34" charset="0"/>
              </a:rPr>
              <a:t>Obwody i komponenty elektryczne i elektroniczne</a:t>
            </a:r>
          </a:p>
          <a:p>
            <a:pPr>
              <a:defRPr/>
            </a:pPr>
            <a:r>
              <a:rPr lang="pl-PL" sz="2800">
                <a:latin typeface="Microsoft Sans Serif" panose="020B0604020202020204" pitchFamily="34" charset="0"/>
                <a:ea typeface="Microsoft Sans Serif" panose="020B0604020202020204" pitchFamily="34" charset="0"/>
                <a:cs typeface="Microsoft Sans Serif" panose="020B0604020202020204" pitchFamily="34" charset="0"/>
              </a:rPr>
              <a:t>Wprowadzenie do systemów awioniki</a:t>
            </a:r>
          </a:p>
          <a:p>
            <a:pPr>
              <a:defRPr/>
            </a:pPr>
            <a:r>
              <a:rPr lang="pl-PL" sz="2800">
                <a:latin typeface="Microsoft Sans Serif" panose="020B0604020202020204" pitchFamily="34" charset="0"/>
                <a:ea typeface="Microsoft Sans Serif" panose="020B0604020202020204" pitchFamily="34" charset="0"/>
                <a:cs typeface="Microsoft Sans Serif" panose="020B0604020202020204" pitchFamily="34" charset="0"/>
              </a:rPr>
              <a:t>Systemy nawigacji i łączności</a:t>
            </a:r>
          </a:p>
        </p:txBody>
      </p:sp>
      <p:pic>
        <p:nvPicPr>
          <p:cNvPr id="5" name="Picture 4" descr="Untitled design(5)"/>
          <p:cNvPicPr>
            <a:picLocks noChangeAspect="1"/>
          </p:cNvPicPr>
          <p:nvPr/>
        </p:nvPicPr>
        <p:blipFill>
          <a:blip r:embed="rId2"/>
          <a:srcRect l="6115" r="5968"/>
          <a:stretch>
            <a:fillRect/>
          </a:stretch>
        </p:blipFill>
        <p:spPr>
          <a:xfrm>
            <a:off x="9753600" y="2857500"/>
            <a:ext cx="8105140" cy="55905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828800" y="2476759"/>
            <a:ext cx="10040186" cy="52197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3.4: Drony w przedmiotach matematycznych  </a:t>
            </a:r>
          </a:p>
        </p:txBody>
      </p:sp>
      <p:sp>
        <p:nvSpPr>
          <p:cNvPr id="4" name="CuadroTexto 3"/>
          <p:cNvSpPr txBox="1"/>
          <p:nvPr/>
        </p:nvSpPr>
        <p:spPr>
          <a:xfrm>
            <a:off x="1524000" y="4762500"/>
            <a:ext cx="9137015" cy="953135"/>
          </a:xfrm>
          <a:prstGeom prst="rect">
            <a:avLst/>
          </a:prstGeom>
          <a:noFill/>
        </p:spPr>
        <p:txBody>
          <a:bodyPr wrap="square" rtlCol="0">
            <a:spAutoFit/>
          </a:bodyPr>
          <a:lstStyle/>
          <a:p>
            <a:pPr>
              <a:defRPr/>
            </a:pPr>
            <a:r>
              <a:rPr lang="pl-PL" sz="2800">
                <a:latin typeface="Microsoft Sans Serif" panose="020B0604020202020204" pitchFamily="34" charset="0"/>
                <a:ea typeface="Microsoft Sans Serif" panose="020B0604020202020204" pitchFamily="34" charset="0"/>
                <a:cs typeface="Microsoft Sans Serif" panose="020B0604020202020204" pitchFamily="34" charset="0"/>
              </a:rPr>
              <a:t>Pojemność baterii — zużycie </a:t>
            </a:r>
          </a:p>
          <a:p>
            <a:pPr>
              <a:defRPr/>
            </a:pPr>
            <a:r>
              <a:rPr lang="pl-PL" sz="2800">
                <a:latin typeface="Microsoft Sans Serif" panose="020B0604020202020204" pitchFamily="34" charset="0"/>
                <a:ea typeface="Microsoft Sans Serif" panose="020B0604020202020204" pitchFamily="34" charset="0"/>
                <a:cs typeface="Microsoft Sans Serif" panose="020B0604020202020204" pitchFamily="34" charset="0"/>
              </a:rPr>
              <a:t>Powierzchnia wirnika — udźwig</a:t>
            </a:r>
          </a:p>
        </p:txBody>
      </p:sp>
      <p:pic>
        <p:nvPicPr>
          <p:cNvPr id="5" name="Picture 4" descr="Untitled design(6)"/>
          <p:cNvPicPr>
            <a:picLocks noChangeAspect="1"/>
          </p:cNvPicPr>
          <p:nvPr/>
        </p:nvPicPr>
        <p:blipFill>
          <a:blip r:embed="rId2"/>
          <a:stretch>
            <a:fillRect/>
          </a:stretch>
        </p:blipFill>
        <p:spPr>
          <a:xfrm>
            <a:off x="8305800" y="3467100"/>
            <a:ext cx="9946005" cy="55949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47800" y="1573291"/>
            <a:ext cx="4724400" cy="830997"/>
          </a:xfrm>
          <a:prstGeom prst="rect">
            <a:avLst/>
          </a:prstGeom>
          <a:noFill/>
        </p:spPr>
        <p:txBody>
          <a:bodyPr wrap="square" rtlCol="0">
            <a:spAutoFit/>
          </a:bodyPr>
          <a:lstStyle/>
          <a:p>
            <a:r>
              <a:rPr lang="pl-PL"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Podsumowanie</a:t>
            </a:r>
          </a:p>
        </p:txBody>
      </p:sp>
      <p:sp>
        <p:nvSpPr>
          <p:cNvPr id="5" name="CuadroTexto 4"/>
          <p:cNvSpPr txBox="1"/>
          <p:nvPr/>
        </p:nvSpPr>
        <p:spPr>
          <a:xfrm>
            <a:off x="2214257" y="2931140"/>
            <a:ext cx="3195943" cy="521970"/>
          </a:xfrm>
          <a:prstGeom prst="rect">
            <a:avLst/>
          </a:prstGeom>
          <a:noFill/>
        </p:spPr>
        <p:txBody>
          <a:bodyPr wrap="square">
            <a:spAutoFit/>
          </a:bodyPr>
          <a:lstStyle/>
          <a:p>
            <a:r>
              <a:rPr lang="pl-PL" sz="2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STEM </a:t>
            </a:r>
          </a:p>
        </p:txBody>
      </p:sp>
      <p:sp>
        <p:nvSpPr>
          <p:cNvPr id="6" name="TextBox 10"/>
          <p:cNvSpPr txBox="1"/>
          <p:nvPr/>
        </p:nvSpPr>
        <p:spPr>
          <a:xfrm>
            <a:off x="2236380" y="3541741"/>
            <a:ext cx="3858096" cy="119888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To metoda kształcenia</a:t>
            </a:r>
          </a:p>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 i uczenia się przyszłości </a:t>
            </a:r>
          </a:p>
          <a:p>
            <a:endParaRPr lang="ko-KR" altLang="en-US" sz="2400" dirty="0">
              <a:latin typeface="Century Gothic" panose="020B0502020202020204" pitchFamily="34" charset="0"/>
              <a:cs typeface="Microsoft Sans Serif" panose="020B0604020202020204" pitchFamily="34" charset="0"/>
            </a:endParaRPr>
          </a:p>
        </p:txBody>
      </p:sp>
      <p:sp>
        <p:nvSpPr>
          <p:cNvPr id="7" name="CuadroTexto 6"/>
          <p:cNvSpPr txBox="1"/>
          <p:nvPr/>
        </p:nvSpPr>
        <p:spPr>
          <a:xfrm>
            <a:off x="2214257" y="5621977"/>
            <a:ext cx="3043543" cy="521970"/>
          </a:xfrm>
          <a:prstGeom prst="rect">
            <a:avLst/>
          </a:prstGeom>
          <a:noFill/>
        </p:spPr>
        <p:txBody>
          <a:bodyPr wrap="square">
            <a:spAutoFit/>
          </a:bodyPr>
          <a:lstStyle/>
          <a:p>
            <a:r>
              <a:rPr lang="pl-PL" sz="2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DRONY</a:t>
            </a:r>
          </a:p>
        </p:txBody>
      </p:sp>
      <p:sp>
        <p:nvSpPr>
          <p:cNvPr id="8" name="TextBox 10"/>
          <p:cNvSpPr txBox="1"/>
          <p:nvPr/>
        </p:nvSpPr>
        <p:spPr>
          <a:xfrm>
            <a:off x="2214244" y="6146165"/>
            <a:ext cx="3528389" cy="119888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Drony to technologia przyszłości, więc warto ją znać</a:t>
            </a:r>
          </a:p>
        </p:txBody>
      </p:sp>
      <p:sp>
        <p:nvSpPr>
          <p:cNvPr id="9" name="CuadroTexto 8"/>
          <p:cNvSpPr txBox="1"/>
          <p:nvPr/>
        </p:nvSpPr>
        <p:spPr>
          <a:xfrm>
            <a:off x="13106400" y="2957451"/>
            <a:ext cx="2967343" cy="521970"/>
          </a:xfrm>
          <a:prstGeom prst="rect">
            <a:avLst/>
          </a:prstGeom>
          <a:noFill/>
        </p:spPr>
        <p:txBody>
          <a:bodyPr wrap="square">
            <a:spAutoFit/>
          </a:bodyPr>
          <a:lstStyle/>
          <a:p>
            <a:r>
              <a:rPr lang="pl-PL" sz="2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SZKOLENIE</a:t>
            </a:r>
          </a:p>
        </p:txBody>
      </p:sp>
      <p:sp>
        <p:nvSpPr>
          <p:cNvPr id="10" name="TextBox 10"/>
          <p:cNvSpPr txBox="1"/>
          <p:nvPr/>
        </p:nvSpPr>
        <p:spPr>
          <a:xfrm>
            <a:off x="13122910" y="3482975"/>
            <a:ext cx="3528609" cy="119888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pl-PL" sz="2400" dirty="0">
                <a:latin typeface="Century Gothic" panose="020B0502020202020204" pitchFamily="34" charset="0"/>
                <a:cs typeface="Microsoft Sans Serif" panose="020B0604020202020204" pitchFamily="34" charset="0"/>
              </a:rPr>
              <a:t>Po jego ukończeniu </a:t>
            </a:r>
          </a:p>
          <a:p>
            <a:r>
              <a:rPr lang="pl-PL" sz="2400" dirty="0">
                <a:latin typeface="Century Gothic" panose="020B0502020202020204" pitchFamily="34" charset="0"/>
                <a:cs typeface="Microsoft Sans Serif" panose="020B0604020202020204" pitchFamily="34" charset="0"/>
              </a:rPr>
              <a:t>będziesz wiedzieć, </a:t>
            </a:r>
          </a:p>
          <a:p>
            <a:r>
              <a:rPr lang="pl-PL" sz="2400" dirty="0">
                <a:latin typeface="Century Gothic" panose="020B0502020202020204" pitchFamily="34" charset="0"/>
                <a:cs typeface="Microsoft Sans Serif" panose="020B0604020202020204" pitchFamily="34" charset="0"/>
              </a:rPr>
              <a:t>jak obsługiwać drony</a:t>
            </a:r>
          </a:p>
        </p:txBody>
      </p:sp>
      <p:sp>
        <p:nvSpPr>
          <p:cNvPr id="11" name="CuadroTexto 10"/>
          <p:cNvSpPr txBox="1"/>
          <p:nvPr/>
        </p:nvSpPr>
        <p:spPr>
          <a:xfrm>
            <a:off x="13106400" y="5600387"/>
            <a:ext cx="2967343" cy="521970"/>
          </a:xfrm>
          <a:prstGeom prst="rect">
            <a:avLst/>
          </a:prstGeom>
          <a:noFill/>
        </p:spPr>
        <p:txBody>
          <a:bodyPr wrap="square">
            <a:spAutoFit/>
          </a:bodyPr>
          <a:lstStyle/>
          <a:p>
            <a:r>
              <a:rPr lang="pl-PL" sz="2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CELE</a:t>
            </a:r>
          </a:p>
        </p:txBody>
      </p:sp>
      <p:sp>
        <p:nvSpPr>
          <p:cNvPr id="12" name="TextBox 10"/>
          <p:cNvSpPr txBox="1"/>
          <p:nvPr/>
        </p:nvSpPr>
        <p:spPr>
          <a:xfrm>
            <a:off x="13106399" y="6145922"/>
            <a:ext cx="3657601" cy="119888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Zainwestuj w przyszłość </a:t>
            </a:r>
          </a:p>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już dzisiaj</a:t>
            </a:r>
          </a:p>
          <a:p>
            <a:endParaRPr lang="ko-KR" altLang="en-US" sz="2400" dirty="0">
              <a:latin typeface="Century Gothic" panose="020B0502020202020204" pitchFamily="34" charset="0"/>
              <a:cs typeface="Microsoft Sans Serif" panose="020B0604020202020204" pitchFamily="34" charset="0"/>
            </a:endParaRP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564" y="3283595"/>
            <a:ext cx="5260872" cy="3719809"/>
          </a:xfrm>
          <a:prstGeom prst="rect">
            <a:avLst/>
          </a:prstGeom>
        </p:spPr>
      </p:pic>
      <p:pic>
        <p:nvPicPr>
          <p:cNvPr id="15" name="Imagen 14"/>
          <p:cNvPicPr>
            <a:picLocks noChangeAspect="1"/>
          </p:cNvPicPr>
          <p:nvPr/>
        </p:nvPicPr>
        <p:blipFill rotWithShape="1">
          <a:blip r:embed="rId3" cstate="print">
            <a:extLst>
              <a:ext uri="{28A0092B-C50C-407E-A947-70E740481C1C}">
                <a14:useLocalDpi xmlns:a14="http://schemas.microsoft.com/office/drawing/2010/main" val="0"/>
              </a:ext>
            </a:extLst>
          </a:blip>
          <a:srcRect t="-1" b="-1435"/>
          <a:stretch>
            <a:fillRect/>
          </a:stretch>
        </p:blipFill>
        <p:spPr>
          <a:xfrm>
            <a:off x="1636481" y="3021985"/>
            <a:ext cx="577776" cy="523220"/>
          </a:xfrm>
          <a:prstGeom prst="rect">
            <a:avLst/>
          </a:prstGeom>
        </p:spPr>
      </p:pic>
      <p:pic>
        <p:nvPicPr>
          <p:cNvPr id="16" name="Imagen 15"/>
          <p:cNvPicPr>
            <a:picLocks noChangeAspect="1"/>
          </p:cNvPicPr>
          <p:nvPr/>
        </p:nvPicPr>
        <p:blipFill rotWithShape="1">
          <a:blip r:embed="rId3" cstate="print">
            <a:extLst>
              <a:ext uri="{28A0092B-C50C-407E-A947-70E740481C1C}">
                <a14:useLocalDpi xmlns:a14="http://schemas.microsoft.com/office/drawing/2010/main" val="0"/>
              </a:ext>
            </a:extLst>
          </a:blip>
          <a:srcRect t="-1" b="-1435"/>
          <a:stretch>
            <a:fillRect/>
          </a:stretch>
        </p:blipFill>
        <p:spPr>
          <a:xfrm>
            <a:off x="1658604" y="5632312"/>
            <a:ext cx="577776" cy="523220"/>
          </a:xfrm>
          <a:prstGeom prst="rect">
            <a:avLst/>
          </a:prstGeom>
        </p:spPr>
      </p:pic>
      <p:pic>
        <p:nvPicPr>
          <p:cNvPr id="17" name="Imagen 16"/>
          <p:cNvPicPr>
            <a:picLocks noChangeAspect="1"/>
          </p:cNvPicPr>
          <p:nvPr/>
        </p:nvPicPr>
        <p:blipFill rotWithShape="1">
          <a:blip r:embed="rId3" cstate="print">
            <a:extLst>
              <a:ext uri="{28A0092B-C50C-407E-A947-70E740481C1C}">
                <a14:useLocalDpi xmlns:a14="http://schemas.microsoft.com/office/drawing/2010/main" val="0"/>
              </a:ext>
            </a:extLst>
          </a:blip>
          <a:srcRect t="-1" b="-1435"/>
          <a:stretch>
            <a:fillRect/>
          </a:stretch>
        </p:blipFill>
        <p:spPr>
          <a:xfrm>
            <a:off x="12528622" y="3021985"/>
            <a:ext cx="577776" cy="523220"/>
          </a:xfrm>
          <a:prstGeom prst="rect">
            <a:avLst/>
          </a:prstGeom>
        </p:spPr>
      </p:pic>
      <p:pic>
        <p:nvPicPr>
          <p:cNvPr id="18" name="Imagen 17"/>
          <p:cNvPicPr>
            <a:picLocks noChangeAspect="1"/>
          </p:cNvPicPr>
          <p:nvPr/>
        </p:nvPicPr>
        <p:blipFill rotWithShape="1">
          <a:blip r:embed="rId3" cstate="print">
            <a:extLst>
              <a:ext uri="{28A0092B-C50C-407E-A947-70E740481C1C}">
                <a14:useLocalDpi xmlns:a14="http://schemas.microsoft.com/office/drawing/2010/main" val="0"/>
              </a:ext>
            </a:extLst>
          </a:blip>
          <a:srcRect t="-1" b="-1435"/>
          <a:stretch>
            <a:fillRect/>
          </a:stretch>
        </p:blipFill>
        <p:spPr>
          <a:xfrm>
            <a:off x="12545366" y="5632312"/>
            <a:ext cx="577776" cy="5232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sp>
        <p:nvSpPr>
          <p:cNvPr id="5" name="CuadroTexto 4"/>
          <p:cNvSpPr txBox="1"/>
          <p:nvPr/>
        </p:nvSpPr>
        <p:spPr>
          <a:xfrm>
            <a:off x="5295900" y="3848100"/>
            <a:ext cx="7696200" cy="1615827"/>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5955" algn="l"/>
                <a:tab pos="2915920" algn="l"/>
                <a:tab pos="3444875" algn="l"/>
                <a:tab pos="4383405" algn="l"/>
                <a:tab pos="6796405" algn="l"/>
              </a:tabLst>
              <a:defRPr/>
            </a:pPr>
            <a:r>
              <a:rPr lang="pl-PL" sz="99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Dziękujemy!</a:t>
            </a: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2801601" y="4229100"/>
            <a:ext cx="1371600" cy="12420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29590" y="1562413"/>
            <a:ext cx="9057409" cy="1569660"/>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Cele ogólne i szczegółowe </a:t>
            </a:r>
          </a:p>
          <a:p>
            <a:endParaRPr lang="en-AU"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p:cNvSpPr txBox="1"/>
          <p:nvPr/>
        </p:nvSpPr>
        <p:spPr>
          <a:xfrm>
            <a:off x="1229590" y="2552913"/>
            <a:ext cx="13629409" cy="829945"/>
          </a:xfrm>
          <a:prstGeom prst="rect">
            <a:avLst/>
          </a:prstGeom>
          <a:noFill/>
        </p:spPr>
        <p:txBody>
          <a:bodyPr wrap="square" rtlCol="0">
            <a:spAutoFit/>
          </a:bodyPr>
          <a:lstStyle/>
          <a:p>
            <a:r>
              <a:rPr lang="pl-PL" sz="2400">
                <a:latin typeface="Century Gothic" panose="020B0502020202020204" pitchFamily="34" charset="0"/>
                <a:ea typeface="Microsoft Sans Serif" panose="020B0604020202020204" pitchFamily="34" charset="0"/>
                <a:cs typeface="Microsoft Sans Serif" panose="020B0604020202020204" pitchFamily="34" charset="0"/>
              </a:rPr>
              <a:t>Diagnozowanie problemów w zakresie eksploatacji dronów i znajdowanie ich rozwiązań </a:t>
            </a:r>
          </a:p>
          <a:p>
            <a:endParaRPr 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2057632" y="3755395"/>
            <a:ext cx="1818408" cy="460375"/>
          </a:xfrm>
          <a:prstGeom prst="rect">
            <a:avLst/>
          </a:prstGeom>
          <a:noFill/>
        </p:spPr>
        <p:txBody>
          <a:bodyPr wrap="square" rtlCol="0">
            <a:spAutoFit/>
          </a:bodyPr>
          <a:lstStyle/>
          <a:p>
            <a:r>
              <a:rPr lang="pl-PL" sz="24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WIEDZA</a:t>
            </a:r>
          </a:p>
        </p:txBody>
      </p:sp>
      <p:sp>
        <p:nvSpPr>
          <p:cNvPr id="5" name="CuadroTexto 4"/>
          <p:cNvSpPr txBox="1"/>
          <p:nvPr/>
        </p:nvSpPr>
        <p:spPr>
          <a:xfrm>
            <a:off x="2057400" y="5467985"/>
            <a:ext cx="2590800" cy="460375"/>
          </a:xfrm>
          <a:prstGeom prst="rect">
            <a:avLst/>
          </a:prstGeom>
          <a:noFill/>
        </p:spPr>
        <p:txBody>
          <a:bodyPr wrap="square" rtlCol="0">
            <a:spAutoFit/>
          </a:bodyPr>
          <a:lstStyle/>
          <a:p>
            <a:r>
              <a:rPr lang="pl-PL" sz="24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BADANIE</a:t>
            </a:r>
          </a:p>
        </p:txBody>
      </p:sp>
      <p:sp>
        <p:nvSpPr>
          <p:cNvPr id="6" name="CuadroTexto 5"/>
          <p:cNvSpPr txBox="1"/>
          <p:nvPr/>
        </p:nvSpPr>
        <p:spPr>
          <a:xfrm>
            <a:off x="2057400" y="4620895"/>
            <a:ext cx="3030855" cy="460375"/>
          </a:xfrm>
          <a:prstGeom prst="rect">
            <a:avLst/>
          </a:prstGeom>
          <a:noFill/>
        </p:spPr>
        <p:txBody>
          <a:bodyPr wrap="square" rtlCol="0">
            <a:spAutoFit/>
          </a:bodyPr>
          <a:lstStyle/>
          <a:p>
            <a:r>
              <a:rPr lang="pl-PL" sz="24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ZROZUMIENIE</a:t>
            </a:r>
          </a:p>
        </p:txBody>
      </p:sp>
      <p:sp>
        <p:nvSpPr>
          <p:cNvPr id="7" name="CuadroTexto 6"/>
          <p:cNvSpPr txBox="1"/>
          <p:nvPr/>
        </p:nvSpPr>
        <p:spPr>
          <a:xfrm>
            <a:off x="5105400" y="3804285"/>
            <a:ext cx="6105525" cy="460375"/>
          </a:xfrm>
          <a:prstGeom prst="rect">
            <a:avLst/>
          </a:prstGeom>
          <a:noFill/>
        </p:spPr>
        <p:txBody>
          <a:bodyPr wrap="square" rtlCol="0">
            <a:spAutoFit/>
          </a:bodyPr>
          <a:lstStyle/>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Zdobycie kompleksowych informacji</a:t>
            </a:r>
          </a:p>
        </p:txBody>
      </p:sp>
      <p:sp>
        <p:nvSpPr>
          <p:cNvPr id="8" name="CuadroTexto 7"/>
          <p:cNvSpPr txBox="1"/>
          <p:nvPr/>
        </p:nvSpPr>
        <p:spPr>
          <a:xfrm>
            <a:off x="5088255" y="4686300"/>
            <a:ext cx="6638925" cy="460375"/>
          </a:xfrm>
          <a:prstGeom prst="rect">
            <a:avLst/>
          </a:prstGeom>
          <a:noFill/>
        </p:spPr>
        <p:txBody>
          <a:bodyPr wrap="square" rtlCol="0">
            <a:spAutoFit/>
          </a:bodyPr>
          <a:lstStyle/>
          <a:p>
            <a:r>
              <a:rPr lang="pl-PL" sz="2400">
                <a:latin typeface="Century Gothic" panose="020B0502020202020204" pitchFamily="34" charset="0"/>
                <a:ea typeface="Microsoft Sans Serif" panose="020B0604020202020204" pitchFamily="34" charset="0"/>
                <a:cs typeface="Microsoft Sans Serif" panose="020B0604020202020204" pitchFamily="34" charset="0"/>
              </a:rPr>
              <a:t>Znajomość zasad działania</a:t>
            </a:r>
          </a:p>
        </p:txBody>
      </p:sp>
      <p:sp>
        <p:nvSpPr>
          <p:cNvPr id="9" name="CuadroTexto 8"/>
          <p:cNvSpPr txBox="1"/>
          <p:nvPr/>
        </p:nvSpPr>
        <p:spPr>
          <a:xfrm>
            <a:off x="5088255" y="5443855"/>
            <a:ext cx="6273165" cy="460375"/>
          </a:xfrm>
          <a:prstGeom prst="rect">
            <a:avLst/>
          </a:prstGeom>
          <a:noFill/>
        </p:spPr>
        <p:txBody>
          <a:bodyPr wrap="square" rtlCol="0">
            <a:spAutoFit/>
          </a:bodyPr>
          <a:lstStyle/>
          <a:p>
            <a:r>
              <a:rPr lang="pl-PL" sz="2400">
                <a:latin typeface="Century Gothic" panose="020B0502020202020204" pitchFamily="34" charset="0"/>
                <a:ea typeface="Microsoft Sans Serif" panose="020B0604020202020204" pitchFamily="34" charset="0"/>
                <a:cs typeface="Microsoft Sans Serif" panose="020B0604020202020204" pitchFamily="34" charset="0"/>
              </a:rPr>
              <a:t>Poznawanie ciekawych faktów naukowych </a:t>
            </a:r>
          </a:p>
        </p:txBody>
      </p:sp>
      <p:pic>
        <p:nvPicPr>
          <p:cNvPr id="14" name="Imagen 13"/>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326903" y="3633058"/>
            <a:ext cx="577776" cy="523220"/>
          </a:xfrm>
          <a:prstGeom prst="rect">
            <a:avLst/>
          </a:prstGeom>
        </p:spPr>
      </p:pic>
      <p:pic>
        <p:nvPicPr>
          <p:cNvPr id="15" name="Imagen 14"/>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295648" y="4557395"/>
            <a:ext cx="577776" cy="523220"/>
          </a:xfrm>
          <a:prstGeom prst="rect">
            <a:avLst/>
          </a:prstGeom>
        </p:spPr>
      </p:pic>
      <p:pic>
        <p:nvPicPr>
          <p:cNvPr id="16" name="Imagen 15"/>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371353" y="5482230"/>
            <a:ext cx="577776" cy="523220"/>
          </a:xfrm>
          <a:prstGeom prst="rect">
            <a:avLst/>
          </a:prstGeom>
        </p:spPr>
      </p:pic>
      <p:sp>
        <p:nvSpPr>
          <p:cNvPr id="11" name="CuadroTexto 4"/>
          <p:cNvSpPr txBox="1"/>
          <p:nvPr/>
        </p:nvSpPr>
        <p:spPr>
          <a:xfrm>
            <a:off x="2057632" y="6470046"/>
            <a:ext cx="1818408" cy="460375"/>
          </a:xfrm>
          <a:prstGeom prst="rect">
            <a:avLst/>
          </a:prstGeom>
          <a:noFill/>
        </p:spPr>
        <p:txBody>
          <a:bodyPr wrap="square" rtlCol="0">
            <a:spAutoFit/>
          </a:bodyPr>
          <a:lstStyle/>
          <a:p>
            <a:r>
              <a:rPr lang="pl-PL" sz="24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PRACA</a:t>
            </a:r>
          </a:p>
        </p:txBody>
      </p:sp>
      <p:pic>
        <p:nvPicPr>
          <p:cNvPr id="12" name="Imagen 15"/>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371353" y="6439175"/>
            <a:ext cx="577776" cy="523220"/>
          </a:xfrm>
          <a:prstGeom prst="rect">
            <a:avLst/>
          </a:prstGeom>
        </p:spPr>
      </p:pic>
      <p:pic>
        <p:nvPicPr>
          <p:cNvPr id="13" name="Imagen 15"/>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326903" y="7277375"/>
            <a:ext cx="577776" cy="523220"/>
          </a:xfrm>
          <a:prstGeom prst="rect">
            <a:avLst/>
          </a:prstGeom>
        </p:spPr>
      </p:pic>
      <p:sp>
        <p:nvSpPr>
          <p:cNvPr id="17" name="CuadroTexto 4"/>
          <p:cNvSpPr txBox="1"/>
          <p:nvPr/>
        </p:nvSpPr>
        <p:spPr>
          <a:xfrm>
            <a:off x="2057400" y="7308850"/>
            <a:ext cx="2482850" cy="460375"/>
          </a:xfrm>
          <a:prstGeom prst="rect">
            <a:avLst/>
          </a:prstGeom>
          <a:noFill/>
        </p:spPr>
        <p:txBody>
          <a:bodyPr wrap="square" rtlCol="0">
            <a:spAutoFit/>
          </a:bodyPr>
          <a:lstStyle/>
          <a:p>
            <a:r>
              <a:rPr lang="pl-PL" sz="24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NAPRAWA</a:t>
            </a:r>
          </a:p>
        </p:txBody>
      </p:sp>
      <p:sp>
        <p:nvSpPr>
          <p:cNvPr id="18" name="CuadroTexto 8"/>
          <p:cNvSpPr txBox="1"/>
          <p:nvPr/>
        </p:nvSpPr>
        <p:spPr>
          <a:xfrm>
            <a:off x="5105400" y="6283325"/>
            <a:ext cx="5481320" cy="460375"/>
          </a:xfrm>
          <a:prstGeom prst="rect">
            <a:avLst/>
          </a:prstGeom>
          <a:noFill/>
        </p:spPr>
        <p:txBody>
          <a:bodyPr wrap="square" rtlCol="0">
            <a:spAutoFit/>
          </a:bodyPr>
          <a:lstStyle/>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Próbowanie swoich sił w nowych obszarach</a:t>
            </a:r>
          </a:p>
        </p:txBody>
      </p:sp>
      <p:sp>
        <p:nvSpPr>
          <p:cNvPr id="19" name="CuadroTexto 8"/>
          <p:cNvSpPr txBox="1"/>
          <p:nvPr/>
        </p:nvSpPr>
        <p:spPr>
          <a:xfrm>
            <a:off x="5088890" y="7124700"/>
            <a:ext cx="6437630" cy="460375"/>
          </a:xfrm>
          <a:prstGeom prst="rect">
            <a:avLst/>
          </a:prstGeom>
          <a:noFill/>
        </p:spPr>
        <p:txBody>
          <a:bodyPr wrap="square" rtlCol="0">
            <a:spAutoFit/>
          </a:bodyPr>
          <a:lstStyle/>
          <a:p>
            <a:r>
              <a:rPr lang="pl-PL" sz="2400">
                <a:latin typeface="Century Gothic" panose="020B0502020202020204" pitchFamily="34" charset="0"/>
                <a:ea typeface="Microsoft Sans Serif" panose="020B0604020202020204" pitchFamily="34" charset="0"/>
                <a:cs typeface="Microsoft Sans Serif" panose="020B0604020202020204" pitchFamily="34" charset="0"/>
              </a:rPr>
              <a:t>Wszystko jest możliwe, gdy ma się odpowiednią wiedzę</a:t>
            </a:r>
          </a:p>
        </p:txBody>
      </p:sp>
      <p:pic>
        <p:nvPicPr>
          <p:cNvPr id="20" name="Picture 19" descr="Untitled design(7)"/>
          <p:cNvPicPr>
            <a:picLocks noChangeAspect="1"/>
          </p:cNvPicPr>
          <p:nvPr/>
        </p:nvPicPr>
        <p:blipFill>
          <a:blip r:embed="rId3"/>
          <a:srcRect l="6315" t="355" r="-73" b="-355"/>
          <a:stretch>
            <a:fillRect/>
          </a:stretch>
        </p:blipFill>
        <p:spPr>
          <a:xfrm>
            <a:off x="11658600" y="3771900"/>
            <a:ext cx="6633210" cy="39827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24000" y="1503549"/>
            <a:ext cx="9462656" cy="830997"/>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Spis treści</a:t>
            </a:r>
          </a:p>
        </p:txBody>
      </p:sp>
      <p:grpSp>
        <p:nvGrpSpPr>
          <p:cNvPr id="5" name="Group 3"/>
          <p:cNvGrpSpPr/>
          <p:nvPr/>
        </p:nvGrpSpPr>
        <p:grpSpPr>
          <a:xfrm>
            <a:off x="2438400" y="2476500"/>
            <a:ext cx="10180320" cy="2190751"/>
            <a:chOff x="6420992" y="1073197"/>
            <a:chExt cx="10180320" cy="1188613"/>
          </a:xfrm>
        </p:grpSpPr>
        <p:sp>
          <p:nvSpPr>
            <p:cNvPr id="6" name="TextBox 7"/>
            <p:cNvSpPr txBox="1"/>
            <p:nvPr/>
          </p:nvSpPr>
          <p:spPr>
            <a:xfrm>
              <a:off x="6420992" y="1611346"/>
              <a:ext cx="9882505" cy="650464"/>
            </a:xfrm>
            <a:prstGeom prst="rect">
              <a:avLst/>
            </a:prstGeom>
            <a:noFill/>
          </p:spPr>
          <p:txBody>
            <a:bodyPr wrap="square" rtlCol="0">
              <a:spAutoFit/>
            </a:bodyPr>
            <a:lstStyle/>
            <a:p>
              <a:r>
                <a:rPr lang="pl-PL" sz="2400">
                  <a:latin typeface="Century Gothic" panose="020B0502020202020204" pitchFamily="34" charset="0"/>
                  <a:ea typeface="Microsoft Sans Serif" panose="020B0604020202020204" pitchFamily="34" charset="0"/>
                  <a:cs typeface="Microsoft Sans Serif" panose="020B0604020202020204" pitchFamily="34" charset="0"/>
                </a:rPr>
                <a:t>Podpunkt 1.1: Czym jest STEM? </a:t>
              </a:r>
            </a:p>
            <a:p>
              <a:r>
                <a:rPr lang="pl-PL" sz="2400">
                  <a:latin typeface="Century Gothic" panose="020B0502020202020204" pitchFamily="34" charset="0"/>
                  <a:ea typeface="Microsoft Sans Serif" panose="020B0604020202020204" pitchFamily="34" charset="0"/>
                  <a:cs typeface="Microsoft Sans Serif" panose="020B0604020202020204" pitchFamily="34" charset="0"/>
                </a:rPr>
                <a:t>Podpunkt 1.2: Jakie przedmioty wchodzą w zakres STEM? </a:t>
              </a:r>
            </a:p>
            <a:p>
              <a:r>
                <a:rPr lang="pl-PL" sz="2400">
                  <a:latin typeface="Century Gothic" panose="020B0502020202020204" pitchFamily="34" charset="0"/>
                  <a:ea typeface="Microsoft Sans Serif" panose="020B0604020202020204" pitchFamily="34" charset="0"/>
                  <a:cs typeface="Microsoft Sans Serif" panose="020B0604020202020204" pitchFamily="34" charset="0"/>
                </a:rPr>
                <a:t>Podpunkt 1.3: Jak STEM wpływa na współczesne kształcenie?  </a:t>
              </a:r>
            </a:p>
          </p:txBody>
        </p:sp>
        <p:sp>
          <p:nvSpPr>
            <p:cNvPr id="7" name="TextBox 8"/>
            <p:cNvSpPr txBox="1"/>
            <p:nvPr/>
          </p:nvSpPr>
          <p:spPr>
            <a:xfrm>
              <a:off x="6420992" y="1073197"/>
              <a:ext cx="10180320" cy="467564"/>
            </a:xfrm>
            <a:prstGeom prst="rect">
              <a:avLst/>
            </a:prstGeom>
            <a:noFill/>
          </p:spPr>
          <p:txBody>
            <a:bodyPr wrap="square" lIns="108000" rIns="108000" rtlCol="0">
              <a:spAutoFit/>
            </a:bodyPr>
            <a:lstStyle/>
            <a:p>
              <a:r>
                <a:rPr lang="pl-PL" sz="2500" b="1" dirty="0">
                  <a:latin typeface="Century Gothic" panose="020B0502020202020204" pitchFamily="34" charset="0"/>
                  <a:ea typeface="Microsoft Sans Serif" panose="020B0604020202020204" pitchFamily="34" charset="0"/>
                  <a:cs typeface="Microsoft Sans Serif" panose="020B0604020202020204" pitchFamily="34" charset="0"/>
                </a:rPr>
                <a:t>Jednostka 1: Wprowadzenie do koncepcji STEM, przedmioty STEM, kierunki kształcenia </a:t>
              </a:r>
            </a:p>
          </p:txBody>
        </p:sp>
      </p:grpSp>
      <p:grpSp>
        <p:nvGrpSpPr>
          <p:cNvPr id="8" name="Group 3"/>
          <p:cNvGrpSpPr/>
          <p:nvPr/>
        </p:nvGrpSpPr>
        <p:grpSpPr>
          <a:xfrm>
            <a:off x="2514600" y="4838964"/>
            <a:ext cx="9424670" cy="1450975"/>
            <a:chOff x="6420993" y="1417654"/>
            <a:chExt cx="9424670" cy="1450975"/>
          </a:xfrm>
        </p:grpSpPr>
        <p:sp>
          <p:nvSpPr>
            <p:cNvPr id="9" name="TextBox 7"/>
            <p:cNvSpPr txBox="1"/>
            <p:nvPr/>
          </p:nvSpPr>
          <p:spPr>
            <a:xfrm>
              <a:off x="6433058" y="2408254"/>
              <a:ext cx="9240520" cy="460375"/>
            </a:xfrm>
            <a:prstGeom prst="rect">
              <a:avLst/>
            </a:prstGeom>
            <a:noFill/>
          </p:spPr>
          <p:txBody>
            <a:bodyPr wrap="square" rtlCol="0">
              <a:spAutoFit/>
            </a:bodyPr>
            <a:lstStyle/>
            <a:p>
              <a:r>
                <a:rPr lang="pl-PL" sz="2400">
                  <a:latin typeface="Century Gothic" panose="020B0502020202020204" pitchFamily="34" charset="0"/>
                  <a:ea typeface="Microsoft Sans Serif" panose="020B0604020202020204" pitchFamily="34" charset="0"/>
                  <a:cs typeface="Microsoft Sans Serif" panose="020B0604020202020204" pitchFamily="34" charset="0"/>
                </a:rPr>
                <a:t>Podpunkt 2.1: Kierunki kształcenia STEM w zakresie eksploatacji dronów </a:t>
              </a:r>
            </a:p>
          </p:txBody>
        </p:sp>
        <p:sp>
          <p:nvSpPr>
            <p:cNvPr id="10" name="TextBox 8"/>
            <p:cNvSpPr txBox="1"/>
            <p:nvPr/>
          </p:nvSpPr>
          <p:spPr>
            <a:xfrm>
              <a:off x="6420993" y="1417654"/>
              <a:ext cx="9424670" cy="861774"/>
            </a:xfrm>
            <a:prstGeom prst="rect">
              <a:avLst/>
            </a:prstGeom>
            <a:noFill/>
          </p:spPr>
          <p:txBody>
            <a:bodyPr wrap="square" lIns="108000" rIns="108000" rtlCol="0">
              <a:spAutoFit/>
            </a:bodyPr>
            <a:lstStyle/>
            <a:p>
              <a:r>
                <a:rPr lang="pl-PL" sz="2500" b="1" dirty="0">
                  <a:latin typeface="Century Gothic" panose="020B0502020202020204" pitchFamily="34" charset="0"/>
                  <a:ea typeface="Microsoft Sans Serif" panose="020B0604020202020204" pitchFamily="34" charset="0"/>
                  <a:cs typeface="Microsoft Sans Serif" panose="020B0604020202020204" pitchFamily="34" charset="0"/>
                </a:rPr>
                <a:t>Jednostka 2: Dyscypliny STEM a drony — w których obszarach STEM mogą przydać się drony? </a:t>
              </a:r>
            </a:p>
          </p:txBody>
        </p:sp>
      </p:grpSp>
      <p:grpSp>
        <p:nvGrpSpPr>
          <p:cNvPr id="11" name="Group 3"/>
          <p:cNvGrpSpPr/>
          <p:nvPr/>
        </p:nvGrpSpPr>
        <p:grpSpPr>
          <a:xfrm>
            <a:off x="2438400" y="6849197"/>
            <a:ext cx="9424670" cy="2406913"/>
            <a:chOff x="6420993" y="2141012"/>
            <a:chExt cx="9424670" cy="2406913"/>
          </a:xfrm>
        </p:grpSpPr>
        <p:sp>
          <p:nvSpPr>
            <p:cNvPr id="12" name="TextBox 7"/>
            <p:cNvSpPr txBox="1"/>
            <p:nvPr/>
          </p:nvSpPr>
          <p:spPr>
            <a:xfrm>
              <a:off x="6420993" y="2979475"/>
              <a:ext cx="9424670" cy="1568450"/>
            </a:xfrm>
            <a:prstGeom prst="rect">
              <a:avLst/>
            </a:prstGeom>
            <a:noFill/>
          </p:spPr>
          <p:txBody>
            <a:bodyPr wrap="square" rtlCol="0">
              <a:spAutoFit/>
            </a:bodyPr>
            <a:lstStyle/>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Podpunkt 3.1: Drony w przedmiotach naukowych </a:t>
              </a:r>
            </a:p>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Podpunkt 3.2: Drony w przedmiotach technologicznych </a:t>
              </a:r>
            </a:p>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Podpunkt 3.3: Drony w przedmiotach inżynierskich </a:t>
              </a:r>
            </a:p>
            <a:p>
              <a:r>
                <a:rPr lang="pl-PL" sz="2400" dirty="0">
                  <a:latin typeface="Century Gothic" panose="020B0502020202020204" pitchFamily="34" charset="0"/>
                  <a:ea typeface="Microsoft Sans Serif" panose="020B0604020202020204" pitchFamily="34" charset="0"/>
                  <a:cs typeface="Microsoft Sans Serif" panose="020B0604020202020204" pitchFamily="34" charset="0"/>
                </a:rPr>
                <a:t>Podpunkt 3.4: Drony w przedmiotach matematycznych</a:t>
              </a:r>
            </a:p>
          </p:txBody>
        </p:sp>
        <p:sp>
          <p:nvSpPr>
            <p:cNvPr id="13" name="TextBox 8"/>
            <p:cNvSpPr txBox="1"/>
            <p:nvPr/>
          </p:nvSpPr>
          <p:spPr>
            <a:xfrm>
              <a:off x="6420993" y="2141012"/>
              <a:ext cx="9409430" cy="861774"/>
            </a:xfrm>
            <a:prstGeom prst="rect">
              <a:avLst/>
            </a:prstGeom>
            <a:noFill/>
          </p:spPr>
          <p:txBody>
            <a:bodyPr wrap="square" lIns="108000" rIns="108000" rtlCol="0">
              <a:spAutoFit/>
            </a:bodyPr>
            <a:lstStyle/>
            <a:p>
              <a:r>
                <a:rPr lang="pl-PL" sz="2500" b="1" dirty="0">
                  <a:latin typeface="Century Gothic" panose="020B0502020202020204" pitchFamily="34" charset="0"/>
                  <a:ea typeface="Microsoft Sans Serif" panose="020B0604020202020204" pitchFamily="34" charset="0"/>
                  <a:cs typeface="Microsoft Sans Serif" panose="020B0604020202020204" pitchFamily="34" charset="0"/>
                </a:rPr>
                <a:t>Jednostka 3: Przedmioty nauczania w ramach szkolenia na temat dronów </a:t>
              </a:r>
            </a:p>
          </p:txBody>
        </p:sp>
      </p:grpSp>
      <p:pic>
        <p:nvPicPr>
          <p:cNvPr id="14" name="Imagen 13"/>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676402" y="2629086"/>
            <a:ext cx="577776" cy="523220"/>
          </a:xfrm>
          <a:prstGeom prst="rect">
            <a:avLst/>
          </a:prstGeom>
        </p:spPr>
      </p:pic>
      <p:pic>
        <p:nvPicPr>
          <p:cNvPr id="15" name="Imagen 14"/>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676402" y="4915180"/>
            <a:ext cx="577776" cy="523220"/>
          </a:xfrm>
          <a:prstGeom prst="rect">
            <a:avLst/>
          </a:prstGeom>
        </p:spPr>
      </p:pic>
      <p:pic>
        <p:nvPicPr>
          <p:cNvPr id="16" name="Imagen 15"/>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752602" y="6895926"/>
            <a:ext cx="577776" cy="523220"/>
          </a:xfrm>
          <a:prstGeom prst="rect">
            <a:avLst/>
          </a:prstGeom>
        </p:spPr>
      </p:pic>
      <p:pic>
        <p:nvPicPr>
          <p:cNvPr id="2" name="Picture 1"/>
          <p:cNvPicPr>
            <a:picLocks noChangeAspect="1"/>
          </p:cNvPicPr>
          <p:nvPr/>
        </p:nvPicPr>
        <p:blipFill>
          <a:blip r:embed="rId3"/>
          <a:srcRect/>
          <a:stretch>
            <a:fillRect/>
          </a:stretch>
        </p:blipFill>
        <p:spPr>
          <a:xfrm>
            <a:off x="12284710" y="3264535"/>
            <a:ext cx="5492750" cy="38239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19200" y="1562100"/>
            <a:ext cx="14914880" cy="1568450"/>
          </a:xfrm>
          <a:prstGeom prst="rect">
            <a:avLst/>
          </a:prstGeom>
          <a:noFill/>
        </p:spPr>
        <p:txBody>
          <a:bodyPr wrap="square" rtlCol="0">
            <a:spAutoFit/>
          </a:bodyPr>
          <a:lstStyle/>
          <a:p>
            <a:r>
              <a:rPr lang="pl-PL"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Jednostka 1: Wprowadzenie do koncepcji STEM, przedmioty STEM, kierunki kształcenia </a:t>
            </a:r>
          </a:p>
        </p:txBody>
      </p:sp>
      <p:sp>
        <p:nvSpPr>
          <p:cNvPr id="3" name="CuadroTexto 2"/>
          <p:cNvSpPr txBox="1"/>
          <p:nvPr/>
        </p:nvSpPr>
        <p:spPr>
          <a:xfrm>
            <a:off x="1447800" y="3130809"/>
            <a:ext cx="10040186" cy="52197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1.1: Czym jest STEM? </a:t>
            </a:r>
          </a:p>
        </p:txBody>
      </p:sp>
      <p:sp>
        <p:nvSpPr>
          <p:cNvPr id="4" name="CuadroTexto 3"/>
          <p:cNvSpPr txBox="1"/>
          <p:nvPr/>
        </p:nvSpPr>
        <p:spPr>
          <a:xfrm>
            <a:off x="1219200" y="4305300"/>
            <a:ext cx="11072495" cy="2676525"/>
          </a:xfrm>
          <a:prstGeom prst="rect">
            <a:avLst/>
          </a:prstGeom>
          <a:noFill/>
        </p:spPr>
        <p:txBody>
          <a:bodyPr wrap="square" rtlCol="0">
            <a:spAutoFit/>
          </a:bodyPr>
          <a:lstStyle/>
          <a:p>
            <a:pPr>
              <a:defRPr/>
            </a:pPr>
            <a:r>
              <a:rPr lang="pl-PL" sz="2800">
                <a:latin typeface="Microsoft Sans Serif" panose="020B0604020202020204" pitchFamily="34" charset="0"/>
                <a:ea typeface="Microsoft Sans Serif" panose="020B0604020202020204" pitchFamily="34" charset="0"/>
                <a:cs typeface="Microsoft Sans Serif" panose="020B0604020202020204" pitchFamily="34" charset="0"/>
              </a:rPr>
              <a:t>Przedmioty ścisłe i techniczne (zwane STEM od angielskiego „Science, Technology, Engineering and Mathematics”) pomagają opisywać i wyjaśniać środowisko, w którym żyjemy. Fizyka, chemia, matematyka i biologia opisują prawa i procesy w otaczającej nas przyrodzie, a informatyka daje nam wyobrażenie o tym, jak działają technologie. </a:t>
            </a:r>
          </a:p>
        </p:txBody>
      </p:sp>
      <p:pic>
        <p:nvPicPr>
          <p:cNvPr id="10" name="Picture 9" descr="Untitled design"/>
          <p:cNvPicPr>
            <a:picLocks noChangeAspect="1"/>
          </p:cNvPicPr>
          <p:nvPr/>
        </p:nvPicPr>
        <p:blipFill>
          <a:blip r:embed="rId2"/>
          <a:stretch>
            <a:fillRect/>
          </a:stretch>
        </p:blipFill>
        <p:spPr>
          <a:xfrm>
            <a:off x="12192000" y="2552700"/>
            <a:ext cx="5875655" cy="58756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00200" y="2400559"/>
            <a:ext cx="10363200" cy="521970"/>
          </a:xfrm>
          <a:prstGeom prst="rect">
            <a:avLst/>
          </a:prstGeom>
          <a:noFill/>
        </p:spPr>
        <p:txBody>
          <a:bodyPr wrap="square" rtlCol="0">
            <a:spAutoFit/>
          </a:bodyPr>
          <a:lstStyle/>
          <a:p>
            <a:r>
              <a:rPr lang="pl-PL"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1.2: Jakie przedmioty wchodzą w zakres STEM? </a:t>
            </a:r>
          </a:p>
        </p:txBody>
      </p:sp>
      <p:sp>
        <p:nvSpPr>
          <p:cNvPr id="4" name="CuadroTexto 3"/>
          <p:cNvSpPr txBox="1"/>
          <p:nvPr/>
        </p:nvSpPr>
        <p:spPr>
          <a:xfrm>
            <a:off x="1358265" y="4131945"/>
            <a:ext cx="9766935" cy="1814830"/>
          </a:xfrm>
          <a:prstGeom prst="rect">
            <a:avLst/>
          </a:prstGeom>
          <a:noFill/>
        </p:spPr>
        <p:txBody>
          <a:bodyPr wrap="square" rtlCol="0">
            <a:spAutoFit/>
          </a:bodyPr>
          <a:lstStyle/>
          <a:p>
            <a:pPr>
              <a:defRPr/>
            </a:pPr>
            <a:r>
              <a:rPr lang="pl-PL" sz="2800" dirty="0">
                <a:latin typeface="Microsoft Sans Serif" panose="020B0604020202020204" pitchFamily="34" charset="0"/>
                <a:ea typeface="Microsoft Sans Serif" panose="020B0604020202020204" pitchFamily="34" charset="0"/>
                <a:cs typeface="Microsoft Sans Serif" panose="020B0604020202020204" pitchFamily="34" charset="0"/>
              </a:rPr>
              <a:t>Przedmioty STEM obejmą matematykę, nauki ścisłe, biologię, geografię, fizykę, chemię, projektowanie i technologię, informatykę, inżynierię, programowanie, robotykę i projektowanie cyfrowe.</a:t>
            </a:r>
          </a:p>
        </p:txBody>
      </p:sp>
      <p:pic>
        <p:nvPicPr>
          <p:cNvPr id="8" name="Picture 7" descr="Untitled design(1)"/>
          <p:cNvPicPr>
            <a:picLocks noChangeAspect="1"/>
          </p:cNvPicPr>
          <p:nvPr/>
        </p:nvPicPr>
        <p:blipFill>
          <a:blip r:embed="rId2"/>
          <a:stretch>
            <a:fillRect/>
          </a:stretch>
        </p:blipFill>
        <p:spPr>
          <a:xfrm>
            <a:off x="11125200" y="1943100"/>
            <a:ext cx="6875145" cy="68751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95400" y="1790959"/>
            <a:ext cx="10040186" cy="52197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1.3: Jak STEM wpływa na współczesne kształcenie? </a:t>
            </a:r>
          </a:p>
        </p:txBody>
      </p:sp>
      <p:sp>
        <p:nvSpPr>
          <p:cNvPr id="4" name="CuadroTexto 3"/>
          <p:cNvSpPr txBox="1"/>
          <p:nvPr/>
        </p:nvSpPr>
        <p:spPr>
          <a:xfrm>
            <a:off x="1371600" y="3162300"/>
            <a:ext cx="9696450" cy="3538220"/>
          </a:xfrm>
          <a:prstGeom prst="rect">
            <a:avLst/>
          </a:prstGeom>
          <a:noFill/>
        </p:spPr>
        <p:txBody>
          <a:bodyPr wrap="square" rtlCol="0">
            <a:spAutoFit/>
          </a:bodyPr>
          <a:lstStyle/>
          <a:p>
            <a:pPr>
              <a:defRPr/>
            </a:pPr>
            <a:r>
              <a:rPr lang="pl-PL" sz="2800" dirty="0">
                <a:latin typeface="Microsoft Sans Serif" panose="020B0604020202020204" pitchFamily="34" charset="0"/>
                <a:ea typeface="Microsoft Sans Serif" panose="020B0604020202020204" pitchFamily="34" charset="0"/>
                <a:cs typeface="Microsoft Sans Serif" panose="020B0604020202020204" pitchFamily="34" charset="0"/>
              </a:rPr>
              <a:t>Świadomość, że jednym z najważniejszych elementów edukacji przyszłości jest nabywanie umiejętności XXI wieku, które nie zostały jeszcze w pełni zdefiniowane i ocenione, sprawia, że umiejętności technologiczne i naukowe mają istotną rolę do odegrania, gdyż są blisko powiązane z przyszłymi możliwościami zatrudniania i jakością życia. W ostatnich latach edukacja STEM spotyka się jednak z pewną krytyką. </a:t>
            </a: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Picture 5"/>
          <p:cNvPicPr>
            <a:picLocks noChangeAspect="1"/>
          </p:cNvPicPr>
          <p:nvPr/>
        </p:nvPicPr>
        <p:blipFill>
          <a:blip r:embed="rId2"/>
          <a:stretch>
            <a:fillRect/>
          </a:stretch>
        </p:blipFill>
        <p:spPr>
          <a:xfrm>
            <a:off x="11068050" y="2861945"/>
            <a:ext cx="6844665" cy="45637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19200" y="1562100"/>
            <a:ext cx="15893415" cy="1568450"/>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Jednostka 2: Dyscypliny STEM a drony — w których obszarach STEM mogą przydać się drony? </a:t>
            </a:r>
          </a:p>
        </p:txBody>
      </p:sp>
      <p:sp>
        <p:nvSpPr>
          <p:cNvPr id="3" name="CuadroTexto 2"/>
          <p:cNvSpPr txBox="1"/>
          <p:nvPr/>
        </p:nvSpPr>
        <p:spPr>
          <a:xfrm>
            <a:off x="1295400" y="3391159"/>
            <a:ext cx="10040186" cy="52197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2.1: Kierunki kształcenia STEM w zakresie eksploatacji dronów</a:t>
            </a:r>
          </a:p>
        </p:txBody>
      </p:sp>
      <p:sp>
        <p:nvSpPr>
          <p:cNvPr id="4" name="CuadroTexto 3"/>
          <p:cNvSpPr txBox="1"/>
          <p:nvPr/>
        </p:nvSpPr>
        <p:spPr>
          <a:xfrm>
            <a:off x="1219200" y="5295900"/>
            <a:ext cx="9945370" cy="1383665"/>
          </a:xfrm>
          <a:prstGeom prst="rect">
            <a:avLst/>
          </a:prstGeom>
          <a:noFill/>
        </p:spPr>
        <p:txBody>
          <a:bodyPr wrap="square" rtlCol="0">
            <a:spAutoFit/>
          </a:bodyPr>
          <a:lstStyle/>
          <a:p>
            <a:pPr>
              <a:defRPr/>
            </a:pPr>
            <a:r>
              <a:rPr lang="pl-PL" sz="2800" dirty="0">
                <a:latin typeface="Microsoft Sans Serif" panose="020B0604020202020204" pitchFamily="34" charset="0"/>
                <a:ea typeface="Microsoft Sans Serif" panose="020B0604020202020204" pitchFamily="34" charset="0"/>
                <a:cs typeface="Microsoft Sans Serif" panose="020B0604020202020204" pitchFamily="34" charset="0"/>
              </a:rPr>
              <a:t>Drony są obecnie powszechnie dostępnymi urządzeniami, a z przedmiotami STEM łączą je bezpośrednie powiązania. W dronach została wykorzystana wiedza ze wszystkich 4 obszarów kształcenia STEM.</a:t>
            </a:r>
          </a:p>
        </p:txBody>
      </p:sp>
      <p:pic>
        <p:nvPicPr>
          <p:cNvPr id="6" name="Picture 5" descr="Untitled design(2)"/>
          <p:cNvPicPr>
            <a:picLocks noChangeAspect="1"/>
          </p:cNvPicPr>
          <p:nvPr/>
        </p:nvPicPr>
        <p:blipFill>
          <a:blip r:embed="rId2"/>
          <a:srcRect t="14927" b="11540"/>
          <a:stretch>
            <a:fillRect/>
          </a:stretch>
        </p:blipFill>
        <p:spPr>
          <a:xfrm>
            <a:off x="11201400" y="4229100"/>
            <a:ext cx="6503035" cy="47821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19200" y="1562100"/>
            <a:ext cx="15759430" cy="829945"/>
          </a:xfrm>
          <a:prstGeom prst="rect">
            <a:avLst/>
          </a:prstGeom>
          <a:noFill/>
        </p:spPr>
        <p:txBody>
          <a:bodyPr wrap="square" rtlCol="0">
            <a:spAutoFit/>
          </a:bodyPr>
          <a:lstStyle/>
          <a:p>
            <a:r>
              <a:rPr lang="pl-PL"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Jednostka 3: Przedmioty nauczania w ramach szkolenia na temat dronów </a:t>
            </a:r>
          </a:p>
        </p:txBody>
      </p:sp>
      <p:sp>
        <p:nvSpPr>
          <p:cNvPr id="3" name="CuadroTexto 2"/>
          <p:cNvSpPr txBox="1"/>
          <p:nvPr/>
        </p:nvSpPr>
        <p:spPr>
          <a:xfrm>
            <a:off x="1219200" y="3172518"/>
            <a:ext cx="10040186" cy="521970"/>
          </a:xfrm>
          <a:prstGeom prst="rect">
            <a:avLst/>
          </a:prstGeom>
          <a:noFill/>
        </p:spPr>
        <p:txBody>
          <a:bodyPr wrap="square" rtlCol="0">
            <a:spAutoFit/>
          </a:bodyPr>
          <a:lstStyle/>
          <a:p>
            <a:r>
              <a:rPr lang="pl-PL"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3.1: Drony w przedmiotach naukowych </a:t>
            </a:r>
          </a:p>
        </p:txBody>
      </p:sp>
      <p:sp>
        <p:nvSpPr>
          <p:cNvPr id="4" name="CuadroTexto 3"/>
          <p:cNvSpPr txBox="1"/>
          <p:nvPr/>
        </p:nvSpPr>
        <p:spPr>
          <a:xfrm>
            <a:off x="1524000" y="4762500"/>
            <a:ext cx="9137015" cy="953135"/>
          </a:xfrm>
          <a:prstGeom prst="rect">
            <a:avLst/>
          </a:prstGeom>
          <a:noFill/>
        </p:spPr>
        <p:txBody>
          <a:bodyPr wrap="square" rtlCol="0">
            <a:spAutoFit/>
          </a:bodyPr>
          <a:lstStyle/>
          <a:p>
            <a:pPr>
              <a:defRPr/>
            </a:pPr>
            <a:r>
              <a:rPr lang="pl-PL" sz="2800">
                <a:latin typeface="Microsoft Sans Serif" panose="020B0604020202020204" pitchFamily="34" charset="0"/>
                <a:ea typeface="Microsoft Sans Serif" panose="020B0604020202020204" pitchFamily="34" charset="0"/>
                <a:cs typeface="Microsoft Sans Serif" panose="020B0604020202020204" pitchFamily="34" charset="0"/>
              </a:rPr>
              <a:t>Siła nośna Dynamika wirników </a:t>
            </a:r>
          </a:p>
          <a:p>
            <a:pPr>
              <a:defRPr/>
            </a:pPr>
            <a:r>
              <a:rPr lang="pl-PL" sz="2800">
                <a:latin typeface="Microsoft Sans Serif" panose="020B0604020202020204" pitchFamily="34" charset="0"/>
                <a:ea typeface="Microsoft Sans Serif" panose="020B0604020202020204" pitchFamily="34" charset="0"/>
                <a:cs typeface="Microsoft Sans Serif" panose="020B0604020202020204" pitchFamily="34" charset="0"/>
              </a:rPr>
              <a:t>Udźwig — ciężar własny</a:t>
            </a:r>
          </a:p>
        </p:txBody>
      </p:sp>
      <p:pic>
        <p:nvPicPr>
          <p:cNvPr id="6" name="Picture 5" descr="Untitled design(3)"/>
          <p:cNvPicPr>
            <a:picLocks noChangeAspect="1"/>
          </p:cNvPicPr>
          <p:nvPr/>
        </p:nvPicPr>
        <p:blipFill>
          <a:blip r:embed="rId2"/>
          <a:srcRect t="14804" b="12340"/>
          <a:stretch>
            <a:fillRect/>
          </a:stretch>
        </p:blipFill>
        <p:spPr>
          <a:xfrm>
            <a:off x="9829800" y="3086100"/>
            <a:ext cx="7946390" cy="57892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447800" y="2324359"/>
            <a:ext cx="10040186" cy="521970"/>
          </a:xfrm>
          <a:prstGeom prst="rect">
            <a:avLst/>
          </a:prstGeom>
          <a:noFill/>
        </p:spPr>
        <p:txBody>
          <a:bodyPr wrap="square" rtlCol="0">
            <a:spAutoFit/>
          </a:bodyPr>
          <a:lstStyle/>
          <a:p>
            <a:r>
              <a:rPr lang="pl-PL"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Podpunkt 3.2: Drony w przedmiotach technologicznych</a:t>
            </a:r>
          </a:p>
        </p:txBody>
      </p:sp>
      <p:sp>
        <p:nvSpPr>
          <p:cNvPr id="4" name="CuadroTexto 3"/>
          <p:cNvSpPr txBox="1"/>
          <p:nvPr/>
        </p:nvSpPr>
        <p:spPr>
          <a:xfrm>
            <a:off x="1433945" y="3162300"/>
            <a:ext cx="7994650" cy="3538220"/>
          </a:xfrm>
          <a:prstGeom prst="rect">
            <a:avLst/>
          </a:prstGeom>
          <a:noFill/>
        </p:spPr>
        <p:txBody>
          <a:bodyPr wrap="square" rtlCol="0">
            <a:spAutoFit/>
          </a:bodyPr>
          <a:lstStyle/>
          <a:p>
            <a:pPr>
              <a:defRPr/>
            </a:pPr>
            <a:r>
              <a:rPr lang="pl-PL" sz="2800" dirty="0">
                <a:latin typeface="Microsoft Sans Serif" panose="020B0604020202020204" pitchFamily="34" charset="0"/>
                <a:ea typeface="Microsoft Sans Serif" panose="020B0604020202020204" pitchFamily="34" charset="0"/>
                <a:cs typeface="Microsoft Sans Serif" panose="020B0604020202020204" pitchFamily="34" charset="0"/>
              </a:rPr>
              <a:t>Wprowadzenie do mechatroniki</a:t>
            </a:r>
          </a:p>
          <a:p>
            <a:pPr>
              <a:defRPr/>
            </a:pPr>
            <a:r>
              <a:rPr lang="pl-PL" sz="2800" dirty="0">
                <a:latin typeface="Microsoft Sans Serif" panose="020B0604020202020204" pitchFamily="34" charset="0"/>
                <a:ea typeface="Microsoft Sans Serif" panose="020B0604020202020204" pitchFamily="34" charset="0"/>
                <a:cs typeface="Microsoft Sans Serif" panose="020B0604020202020204" pitchFamily="34" charset="0"/>
              </a:rPr>
              <a:t>Systemy sterowania i mechanizmy sprzężenia zwrotnego</a:t>
            </a:r>
          </a:p>
          <a:p>
            <a:pPr>
              <a:defRPr/>
            </a:pPr>
            <a:r>
              <a:rPr lang="pl-PL" sz="2800" dirty="0">
                <a:latin typeface="Microsoft Sans Serif" panose="020B0604020202020204" pitchFamily="34" charset="0"/>
                <a:ea typeface="Microsoft Sans Serif" panose="020B0604020202020204" pitchFamily="34" charset="0"/>
                <a:cs typeface="Microsoft Sans Serif" panose="020B0604020202020204" pitchFamily="34" charset="0"/>
              </a:rPr>
              <a:t>Elementy wykonawcze i czujniki</a:t>
            </a:r>
          </a:p>
          <a:p>
            <a:pPr>
              <a:defRPr/>
            </a:pPr>
            <a:r>
              <a:rPr lang="pl-PL" sz="2800" dirty="0">
                <a:latin typeface="Microsoft Sans Serif" panose="020B0604020202020204" pitchFamily="34" charset="0"/>
                <a:ea typeface="Microsoft Sans Serif" panose="020B0604020202020204" pitchFamily="34" charset="0"/>
                <a:cs typeface="Microsoft Sans Serif" panose="020B0604020202020204" pitchFamily="34" charset="0"/>
              </a:rPr>
              <a:t>Elektroniczne układy sterowania i programowanie</a:t>
            </a:r>
          </a:p>
          <a:p>
            <a:pPr>
              <a:defRPr/>
            </a:pPr>
            <a:r>
              <a:rPr lang="pl-PL" sz="2800" dirty="0">
                <a:latin typeface="Microsoft Sans Serif" panose="020B0604020202020204" pitchFamily="34" charset="0"/>
                <a:ea typeface="Microsoft Sans Serif" panose="020B0604020202020204" pitchFamily="34" charset="0"/>
                <a:cs typeface="Microsoft Sans Serif" panose="020B0604020202020204" pitchFamily="34" charset="0"/>
              </a:rPr>
              <a:t>Rodzaje systemów oświetlenia w statkach powietrznych</a:t>
            </a:r>
          </a:p>
          <a:p>
            <a:pPr>
              <a:defRPr/>
            </a:pPr>
            <a:r>
              <a:rPr lang="pl-PL" sz="2800" dirty="0">
                <a:latin typeface="Microsoft Sans Serif" panose="020B0604020202020204" pitchFamily="34" charset="0"/>
                <a:ea typeface="Microsoft Sans Serif" panose="020B0604020202020204" pitchFamily="34" charset="0"/>
                <a:cs typeface="Microsoft Sans Serif" panose="020B0604020202020204" pitchFamily="34" charset="0"/>
              </a:rPr>
              <a:t>Elektryczne i optyczne zasady oświetlenia w statkach powietrznych</a:t>
            </a:r>
          </a:p>
          <a:p>
            <a:pPr>
              <a:defRPr/>
            </a:pPr>
            <a:r>
              <a:rPr lang="pl-PL" sz="2800" dirty="0">
                <a:latin typeface="Microsoft Sans Serif" panose="020B0604020202020204" pitchFamily="34" charset="0"/>
                <a:ea typeface="Microsoft Sans Serif" panose="020B0604020202020204" pitchFamily="34" charset="0"/>
                <a:cs typeface="Microsoft Sans Serif" panose="020B0604020202020204" pitchFamily="34" charset="0"/>
              </a:rPr>
              <a:t>Montaż i konserwacja systemów oświetlenia w statkach powietrznych</a:t>
            </a:r>
          </a:p>
        </p:txBody>
      </p:sp>
      <p:pic>
        <p:nvPicPr>
          <p:cNvPr id="5" name="Picture 4" descr="Untitled design(4)"/>
          <p:cNvPicPr>
            <a:picLocks noChangeAspect="1"/>
          </p:cNvPicPr>
          <p:nvPr/>
        </p:nvPicPr>
        <p:blipFill>
          <a:blip r:embed="rId2"/>
          <a:srcRect t="26469" b="27593"/>
          <a:stretch>
            <a:fillRect/>
          </a:stretch>
        </p:blipFill>
        <p:spPr>
          <a:xfrm>
            <a:off x="10439400" y="2781300"/>
            <a:ext cx="7389495" cy="60356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626</Words>
  <Application>Microsoft Office PowerPoint</Application>
  <PresentationFormat>Niestandardowy</PresentationFormat>
  <Paragraphs>74</Paragraphs>
  <Slides>13</Slides>
  <Notes>0</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13</vt:i4>
      </vt:variant>
    </vt:vector>
  </HeadingPairs>
  <TitlesOfParts>
    <vt:vector size="20" baseType="lpstr">
      <vt:lpstr>Arial</vt:lpstr>
      <vt:lpstr>Calibri</vt:lpstr>
      <vt:lpstr>Calibri Light</vt:lpstr>
      <vt:lpstr>Century Gothic</vt:lpstr>
      <vt:lpstr>Microsoft Sans Serif</vt:lpstr>
      <vt:lpstr>Office Theme</vt:lpstr>
      <vt:lpstr>Diseño personalizado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Diseño sin nombre</dc:title>
  <dc:creator>Monia Coppola</dc:creator>
  <cp:keywords>DAE3Hts2lAc,BAEXurJiHZU</cp:keywords>
  <cp:lastModifiedBy>Marta Majdecka</cp:lastModifiedBy>
  <cp:revision>15</cp:revision>
  <dcterms:created xsi:type="dcterms:W3CDTF">2023-07-14T21:14:16Z</dcterms:created>
  <dcterms:modified xsi:type="dcterms:W3CDTF">2023-07-31T15:46:53Z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2022-02-01T03:00:00Z</vt:filetime>
  </property>
  <property fmtid="{D5CDD505-2E9C-101B-9397-08002B2CF9AE}" pid="3" name="Creator">
    <vt:lpwstr>Canva</vt:lpwstr>
  </property>
  <property fmtid="{D5CDD505-2E9C-101B-9397-08002B2CF9AE}" pid="4" name="LastSaved">
    <vt:filetime>2022-02-01T03:00:00Z</vt:filetime>
  </property>
  <property fmtid="{D5CDD505-2E9C-101B-9397-08002B2CF9AE}" pid="5" name="ICV">
    <vt:lpwstr/>
  </property>
  <property fmtid="{D5CDD505-2E9C-101B-9397-08002B2CF9AE}" pid="6" name="KSOProductBuildVer">
    <vt:lpwstr>1033-11.1.0.11698</vt:lpwstr>
  </property>
</Properties>
</file>