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sldIdLst>
    <p:sldId id="256" r:id="rId4"/>
    <p:sldId id="257" r:id="rId5"/>
    <p:sldId id="261" r:id="rId6"/>
    <p:sldId id="258" r:id="rId7"/>
    <p:sldId id="269" r:id="rId8"/>
    <p:sldId id="270" r:id="rId9"/>
    <p:sldId id="271" r:id="rId10"/>
    <p:sldId id="262" r:id="rId11"/>
    <p:sldId id="272" r:id="rId12"/>
    <p:sldId id="273" r:id="rId13"/>
    <p:sldId id="274" r:id="rId14"/>
    <p:sldId id="263" r:id="rId15"/>
    <p:sldId id="260" r:id="rId16"/>
  </p:sldIdLst>
  <p:sldSz cx="18288000" cy="10287000"/>
  <p:notesSz cx="18288000" cy="10287000"/>
  <p:defaultTextStyle>
    <a:defPPr>
      <a:defRPr lang="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50" y="62"/>
      </p:cViewPr>
      <p:guideLst>
        <p:guide orient="horz" pos="2880"/>
        <p:guide pos="21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endParaRPr lang="es-ES"/>
          </a:p>
        </p:txBody>
      </p:sp>
      <p:sp>
        <p:nvSpPr>
          <p:cNvPr id="3" name="Marcador de texto 2"/>
          <p:cNvSpPr>
            <a:spLocks noGrp="1"/>
          </p:cNvSpPr>
          <p:nvPr>
            <p:ph type="body" idx="1" hasCustomPrompt="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1260475" y="3757613"/>
            <a:ext cx="7735888" cy="5527675"/>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Marcador de texto 4"/>
          <p:cNvSpPr>
            <a:spLocks noGrp="1"/>
          </p:cNvSpPr>
          <p:nvPr>
            <p:ph type="body" sz="quarter" idx="3" hasCustomPrompt="1"/>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9258300" y="3757613"/>
            <a:ext cx="7775575" cy="5527675"/>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7" name="Marcador de fecha 6"/>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8" name="Marcador de pie de página 7"/>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s-ES"/>
          </a:p>
        </p:txBody>
      </p:sp>
      <p:sp>
        <p:nvSpPr>
          <p:cNvPr id="3" name="Marcador de fecha 2"/>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4" name="Marcador de pie de página 3"/>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3" name="Marcador de pie de página 2"/>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endParaRPr lang="es-ES"/>
          </a:p>
        </p:txBody>
      </p:sp>
      <p:sp>
        <p:nvSpPr>
          <p:cNvPr id="3" name="Marcador de contenido 2"/>
          <p:cNvSpPr>
            <a:spLocks noGrp="1"/>
          </p:cNvSpPr>
          <p:nvPr>
            <p:ph idx="1" hasCustomPrompt="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endParaRPr lang="es-ES"/>
          </a:p>
        </p:txBody>
      </p:sp>
      <p:sp>
        <p:nvSpPr>
          <p:cNvPr id="3" name="Marcador de posición de imagen 2"/>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s-ES"/>
          </a:p>
        </p:txBody>
      </p:sp>
      <p:sp>
        <p:nvSpPr>
          <p:cNvPr id="3" name="Marcador de texto vertical 2"/>
          <p:cNvSpPr>
            <a:spLocks noGrp="1"/>
          </p:cNvSpPr>
          <p:nvPr>
            <p:ph type="body" orient="vert" idx="1" hasCustomPrompt="1"/>
          </p:nvPr>
        </p:nvSpPr>
        <p:spPr>
          <a:xfrm>
            <a:off x="1257300" y="2738438"/>
            <a:ext cx="15773400" cy="6527800"/>
          </a:xfrm>
          <a:prstGeom prst="rect">
            <a:avLst/>
          </a:prstGeo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endParaRPr lang="es-ES"/>
          </a:p>
        </p:txBody>
      </p:sp>
      <p:sp>
        <p:nvSpPr>
          <p:cNvPr id="3" name="Marcador de texto vertical 2"/>
          <p:cNvSpPr>
            <a:spLocks noGrp="1"/>
          </p:cNvSpPr>
          <p:nvPr>
            <p:ph type="body" orient="vert" idx="1" hasCustomPrompt="1"/>
          </p:nvPr>
        </p:nvSpPr>
        <p:spPr>
          <a:xfrm>
            <a:off x="1257300" y="547688"/>
            <a:ext cx="11677650" cy="8718550"/>
          </a:xfrm>
          <a:prstGeom prst="rect">
            <a:avLst/>
          </a:prstGeo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6" name="CuadroTexto 5"/>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endParaRPr lang="es-ES"/>
          </a:p>
        </p:txBody>
      </p:sp>
      <p:sp>
        <p:nvSpPr>
          <p:cNvPr id="3" name="Subtítulo 2"/>
          <p:cNvSpPr>
            <a:spLocks noGrp="1"/>
          </p:cNvSpPr>
          <p:nvPr>
            <p:ph type="subTitle" idx="1" hasCustomPrompt="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s-ES"/>
          </a:p>
        </p:txBody>
      </p:sp>
      <p:sp>
        <p:nvSpPr>
          <p:cNvPr id="3" name="Marcador de contenido 2"/>
          <p:cNvSpPr>
            <a:spLocks noGrp="1"/>
          </p:cNvSpPr>
          <p:nvPr>
            <p:ph idx="1" hasCustomPrompt="1"/>
          </p:nvPr>
        </p:nvSpPr>
        <p:spPr>
          <a:xfrm>
            <a:off x="1257300" y="2738438"/>
            <a:ext cx="15773400" cy="6527800"/>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endParaRPr lang="es-ES"/>
          </a:p>
        </p:txBody>
      </p:sp>
      <p:sp>
        <p:nvSpPr>
          <p:cNvPr id="3" name="Marcador de texto 2"/>
          <p:cNvSpPr>
            <a:spLocks noGrp="1"/>
          </p:cNvSpPr>
          <p:nvPr>
            <p:ph type="body" idx="1" hasCustomPrompt="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s-ES"/>
          </a:p>
        </p:txBody>
      </p:sp>
      <p:sp>
        <p:nvSpPr>
          <p:cNvPr id="3" name="Marcador de contenido 2"/>
          <p:cNvSpPr>
            <a:spLocks noGrp="1"/>
          </p:cNvSpPr>
          <p:nvPr>
            <p:ph sz="half" idx="1" hasCustomPrompt="1"/>
          </p:nvPr>
        </p:nvSpPr>
        <p:spPr>
          <a:xfrm>
            <a:off x="1257300" y="2738438"/>
            <a:ext cx="7810500" cy="6527800"/>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contenido 3"/>
          <p:cNvSpPr>
            <a:spLocks noGrp="1"/>
          </p:cNvSpPr>
          <p:nvPr>
            <p:ph sz="half" idx="2" hasCustomPrompt="1"/>
          </p:nvPr>
        </p:nvSpPr>
        <p:spPr>
          <a:xfrm>
            <a:off x="9220200" y="2738438"/>
            <a:ext cx="7810500" cy="6527800"/>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p:txBody>
      </p:sp>
      <p:sp>
        <p:nvSpPr>
          <p:cNvPr id="9" name="CuadroTexto 8"/>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
        <p:nvSpPr>
          <p:cNvPr id="9" name="bg object 16"/>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p:txBody>
      </p:sp>
      <p:sp>
        <p:nvSpPr>
          <p:cNvPr id="10" name="bg object 17"/>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p:txBody>
      </p:sp>
      <p:sp>
        <p:nvSpPr>
          <p:cNvPr id="4" name="CuadroTexto 3"/>
          <p:cNvSpPr txBox="1"/>
          <p:nvPr/>
        </p:nvSpPr>
        <p:spPr>
          <a:xfrm>
            <a:off x="3450760" y="6667500"/>
            <a:ext cx="11387750" cy="1445260"/>
          </a:xfrm>
          <a:prstGeom prst="rect">
            <a:avLst/>
          </a:prstGeom>
          <a:noFill/>
        </p:spPr>
        <p:txBody>
          <a:bodyPr wrap="square">
            <a:spAutoFit/>
          </a:bodyPr>
          <a:lstStyle/>
          <a:p>
            <a:pPr xmlns:a="http://schemas.openxmlformats.org/drawingml/2006/main"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xmlns:a="http://schemas.openxmlformats.org/drawingml/2006/main">
              <a:rPr lang="lv" sz="4400" b="1" spc="-114">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Teorētiskās apmācības dronu nozarē, pamatojoties uz STEM priekšmetiem veterinārajā izglītībā</a:t>
            </a:r>
            <a:endParaRPr xmlns:a="http://schemas.openxmlformats.org/drawingml/2006/main" lang="es-ES" sz="4400" b="1" spc="-114">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p:cNvSpPr txBox="1"/>
          <p:nvPr/>
        </p:nvSpPr>
        <p:spPr>
          <a:xfrm>
            <a:off x="4436660" y="9242612"/>
            <a:ext cx="13013140" cy="615553"/>
          </a:xfrm>
          <a:prstGeom prst="rect">
            <a:avLst/>
          </a:prstGeom>
          <a:noFill/>
        </p:spPr>
        <p:txBody>
          <a:bodyPr wrap="square">
            <a:spAutoFit/>
          </a:bodyPr>
          <a:lstStyle/>
          <a:p>
            <a:pPr xmlns:a="http://schemas.openxmlformats.org/drawingml/2006/main" algn="just"/>
            <a:r xmlns:a="http://schemas.openxmlformats.org/drawingml/2006/main">
              <a:rPr lang="lv" sz="1700" b="0" i="0" u="none" strike="noStrike" dirty="0">
                <a:solidFill>
                  <a:srgbClr val="000000"/>
                </a:solidFill>
                <a:effectLst/>
              </a:rPr>
              <a:t>"Eiropas Komisijas atbalsts šīs publikācijas izveidei nenozīmē satura apstiprināšanu, kas atspoguļo tikai autoru uzskatus, un Komisija nevar būt atbildīga par jebkādu tajā ietvertās informācijas izmantošanu."</a:t>
            </a:r>
            <a:endParaRPr xmlns:a="http://schemas.openxmlformats.org/drawingml/2006/main" lang="es-ES" sz="1700" dirty="0"/>
          </a:p>
        </p:txBody>
      </p:sp>
      <p:pic>
        <p:nvPicPr>
          <p:cNvPr id="8" name="Imagen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1" name="CuadroTexto 10"/>
          <p:cNvSpPr txBox="1"/>
          <p:nvPr/>
        </p:nvSpPr>
        <p:spPr>
          <a:xfrm>
            <a:off x="4648200" y="8166064"/>
            <a:ext cx="9144000" cy="1076325"/>
          </a:xfrm>
          <a:prstGeom prst="rect">
            <a:avLst/>
          </a:prstGeom>
          <a:noFill/>
        </p:spPr>
        <p:txBody>
          <a:bodyPr wrap="square">
            <a:spAutoFit/>
          </a:bodyPr>
          <a:lstStyle/>
          <a:p>
            <a:pPr xmlns:a="http://schemas.openxmlformats.org/drawingml/2006/main" marL="12700" algn="ctr">
              <a:lnSpc>
                <a:spcPct val="100000"/>
              </a:lnSpc>
              <a:spcBef>
                <a:spcPts val="100"/>
              </a:spcBef>
            </a:pPr>
            <a:r xmlns:a="http://schemas.openxmlformats.org/drawingml/2006/main">
              <a:rPr lang="lv" sz="3200" b="1" spc="-65" dirty="0">
                <a:latin typeface="Century Gothic" panose="020B0502020202020204" pitchFamily="34" charset="0"/>
                <a:ea typeface="Microsoft Sans Serif" panose="020B0604020202020204" pitchFamily="34" charset="0"/>
                <a:cs typeface="Microsoft Sans Serif" panose="020B0604020202020204" pitchFamily="34" charset="0"/>
              </a:rPr>
              <a:t>Partneris </a:t>
            </a:r>
            <a:r xmlns:a="http://schemas.openxmlformats.org/drawingml/2006/main">
              <a:rPr lang="lv"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xmlns:a="http://schemas.openxmlformats.org/drawingml/2006/main">
              <a:rPr lang="lv" alt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Kuldīgas Tehnoloģiju un tūrisma tehnikums, Latvija</a:t>
            </a:r>
            <a:endParaRPr xmlns:a="http://schemas.openxmlformats.org/drawingml/2006/main" lang="lv-LV" altLang="en-US" sz="3200" b="1" spc="-65"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171959"/>
            <a:ext cx="10040186" cy="52197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3.3. sadaļa: Inženierzinātņu priekšmetos</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524000" y="3374390"/>
            <a:ext cx="8526780" cy="3538220"/>
          </a:xfrm>
          <a:prstGeom prst="rect">
            <a:avLst/>
          </a:prstGeom>
          <a:noFill/>
        </p:spPr>
        <p:txBody>
          <a:bodyPr wrap="square" rtlCol="0">
            <a:spAutoFit/>
          </a:bodyPr>
          <a:lstStyle/>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Elektrotehnikas un elektronikas teorijas pamati</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Ievads lidmašīnu elektriskajās un elektroniskajās sistēmās</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Elektriskā un elektroniskā teorija un principi</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Elektrodrošība un noteikumi</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Elektriskās un elektroniskās shēmas un komponenti</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Ievads avionikas sistēmās</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Navigācijas un sakaru sistēmas</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5)"/>
          <p:cNvPicPr>
            <a:picLocks noChangeAspect="1"/>
          </p:cNvPicPr>
          <p:nvPr/>
        </p:nvPicPr>
        <p:blipFill>
          <a:blip r:embed="rId1"/>
          <a:srcRect l="6115" r="5968"/>
          <a:stretch>
            <a:fillRect/>
          </a:stretch>
        </p:blipFill>
        <p:spPr>
          <a:xfrm>
            <a:off x="9753600" y="2857500"/>
            <a:ext cx="8105140" cy="5590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28800" y="2476759"/>
            <a:ext cx="10040186" cy="52197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3.4. sadaļa: Matemātikas priekšmetos</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524000" y="4762500"/>
            <a:ext cx="9137015" cy="953135"/>
          </a:xfrm>
          <a:prstGeom prst="rect">
            <a:avLst/>
          </a:prstGeom>
          <a:noFill/>
        </p:spPr>
        <p:txBody>
          <a:bodyPr wrap="square" rtlCol="0">
            <a:spAutoFit/>
          </a:bodyPr>
          <a:lstStyle/>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Akumulatora ietilpība - patēriņš</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Rotora laukums - celtspēja</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6)"/>
          <p:cNvPicPr>
            <a:picLocks noChangeAspect="1"/>
          </p:cNvPicPr>
          <p:nvPr/>
        </p:nvPicPr>
        <p:blipFill>
          <a:blip r:embed="rId1"/>
          <a:stretch>
            <a:fillRect/>
          </a:stretch>
        </p:blipFill>
        <p:spPr>
          <a:xfrm>
            <a:off x="8305800" y="3467100"/>
            <a:ext cx="9946005" cy="55949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47800" y="1573291"/>
            <a:ext cx="4343400" cy="830997"/>
          </a:xfrm>
          <a:prstGeom prst="rect">
            <a:avLst/>
          </a:prstGeom>
          <a:noFill/>
        </p:spPr>
        <p:txBody>
          <a:bodyPr wrap="square" rtlCol="0">
            <a:spAutoFit/>
          </a:bodyPr>
          <a:lstStyle/>
          <a:p>
            <a:r xmlns:a="http://schemas.openxmlformats.org/drawingml/2006/main">
              <a:rPr lang="lv"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Rezumējot </a:t>
            </a:r>
            <a:r xmlns:a="http://schemas.openxmlformats.org/drawingml/2006/main">
              <a:rPr lang="lv"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_</a:t>
            </a:r>
            <a:endParaRPr xmlns:a="http://schemas.openxmlformats.org/drawingml/2006/main"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5" name="CuadroTexto 4"/>
          <p:cNvSpPr txBox="1"/>
          <p:nvPr/>
        </p:nvSpPr>
        <p:spPr>
          <a:xfrm>
            <a:off x="2214257" y="2931140"/>
            <a:ext cx="3195943" cy="521970"/>
          </a:xfrm>
          <a:prstGeom prst="rect">
            <a:avLst/>
          </a:prstGeom>
          <a:noFill/>
        </p:spPr>
        <p:txBody>
          <a:bodyPr wrap="square">
            <a:spAutoFit/>
          </a:bodyPr>
          <a:lstStyle/>
          <a:p>
            <a:r xmlns:a="http://schemas.openxmlformats.org/drawingml/2006/main">
              <a:rPr lang="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STEM</a:t>
            </a:r>
            <a:endParaRPr xmlns:a="http://schemas.openxmlformats.org/drawingml/2006/main"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TextBox 10"/>
          <p:cNvSpPr txBox="1"/>
          <p:nvPr/>
        </p:nvSpPr>
        <p:spPr>
          <a:xfrm>
            <a:off x="2236470" y="3481705"/>
            <a:ext cx="2716530"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xmlns:a="http://schemas.openxmlformats.org/drawingml/2006/main">
              <a:rPr lang="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Vai nākotne</a:t>
            </a:r>
            <a:endParaRPr xmlns:a="http://schemas.openxmlformats.org/drawingml/2006/main"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xmlns:a="http://schemas.openxmlformats.org/drawingml/2006/main">
              <a:rPr lang="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mācību metodes</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Century Gothic" panose="020B0502020202020204" pitchFamily="34" charset="0"/>
              <a:cs typeface="Microsoft Sans Serif" panose="020B0604020202020204" pitchFamily="34" charset="0"/>
            </a:endParaRPr>
          </a:p>
        </p:txBody>
      </p:sp>
      <p:sp>
        <p:nvSpPr>
          <p:cNvPr id="7" name="CuadroTexto 6"/>
          <p:cNvSpPr txBox="1"/>
          <p:nvPr/>
        </p:nvSpPr>
        <p:spPr>
          <a:xfrm>
            <a:off x="2214257" y="5621977"/>
            <a:ext cx="3043543" cy="521970"/>
          </a:xfrm>
          <a:prstGeom prst="rect">
            <a:avLst/>
          </a:prstGeom>
          <a:noFill/>
        </p:spPr>
        <p:txBody>
          <a:bodyPr wrap="square">
            <a:spAutoFit/>
          </a:bodyPr>
          <a:lstStyle/>
          <a:p>
            <a:r xmlns:a="http://schemas.openxmlformats.org/drawingml/2006/main">
              <a:rPr lang="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DRONI</a:t>
            </a:r>
            <a:endParaRPr xmlns:a="http://schemas.openxmlformats.org/drawingml/2006/main"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8" name="TextBox 10"/>
          <p:cNvSpPr txBox="1"/>
          <p:nvPr/>
        </p:nvSpPr>
        <p:spPr>
          <a:xfrm>
            <a:off x="2214245" y="6146165"/>
            <a:ext cx="2489200"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xmlns:a="http://schemas.openxmlformats.org/drawingml/2006/main">
              <a:rPr lang="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Droni ir nākotne, un mums tie ir jāzina</a:t>
            </a:r>
            <a:endParaRPr xmlns:a="http://schemas.openxmlformats.org/drawingml/2006/main" lang="lv-LV" altLang="en-US" sz="2400" dirty="0">
              <a:latin typeface="Century Gothic" panose="020B0502020202020204" pitchFamily="34" charset="0"/>
              <a:cs typeface="Microsoft Sans Serif" panose="020B0604020202020204" pitchFamily="34" charset="0"/>
            </a:endParaRPr>
          </a:p>
        </p:txBody>
      </p:sp>
      <p:sp>
        <p:nvSpPr>
          <p:cNvPr id="9" name="CuadroTexto 8"/>
          <p:cNvSpPr txBox="1"/>
          <p:nvPr/>
        </p:nvSpPr>
        <p:spPr>
          <a:xfrm>
            <a:off x="13106400" y="2957451"/>
            <a:ext cx="2967343" cy="521970"/>
          </a:xfrm>
          <a:prstGeom prst="rect">
            <a:avLst/>
          </a:prstGeom>
          <a:noFill/>
        </p:spPr>
        <p:txBody>
          <a:bodyPr wrap="square">
            <a:spAutoFit/>
          </a:bodyPr>
          <a:lstStyle/>
          <a:p>
            <a:r xmlns:a="http://schemas.openxmlformats.org/drawingml/2006/main">
              <a:rPr lang="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KURSS</a:t>
            </a:r>
            <a:endParaRPr xmlns:a="http://schemas.openxmlformats.org/drawingml/2006/main"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10"/>
          <p:cNvSpPr txBox="1"/>
          <p:nvPr/>
        </p:nvSpPr>
        <p:spPr>
          <a:xfrm>
            <a:off x="13122910" y="3482975"/>
            <a:ext cx="2531745"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xmlns:a="http://schemas.openxmlformats.org/drawingml/2006/main">
              <a:rPr lang="lv" altLang="en-US" sz="2400" dirty="0">
                <a:latin typeface="Century Gothic" panose="020B0502020202020204" pitchFamily="34" charset="0"/>
                <a:cs typeface="Microsoft Sans Serif" panose="020B0604020202020204" pitchFamily="34" charset="0"/>
              </a:rPr>
              <a:t>Jūs esat absolvējis</a:t>
            </a:r>
            <a:endParaRPr xmlns:a="http://schemas.openxmlformats.org/drawingml/2006/main" lang="lv-LV" altLang="en-US" sz="2400" dirty="0">
              <a:latin typeface="Century Gothic" panose="020B0502020202020204" pitchFamily="34" charset="0"/>
              <a:cs typeface="Microsoft Sans Serif" panose="020B0604020202020204" pitchFamily="34" charset="0"/>
            </a:endParaRPr>
          </a:p>
          <a:p>
            <a:r xmlns:a="http://schemas.openxmlformats.org/drawingml/2006/main">
              <a:rPr lang="lv" altLang="en-US" sz="2400" dirty="0">
                <a:latin typeface="Century Gothic" panose="020B0502020202020204" pitchFamily="34" charset="0"/>
                <a:cs typeface="Microsoft Sans Serif" panose="020B0604020202020204" pitchFamily="34" charset="0"/>
              </a:rPr>
              <a:t>zinās kā</a:t>
            </a:r>
            <a:endParaRPr xmlns:a="http://schemas.openxmlformats.org/drawingml/2006/main" lang="lv-LV" altLang="en-US" sz="2400" dirty="0">
              <a:latin typeface="Century Gothic" panose="020B0502020202020204" pitchFamily="34" charset="0"/>
              <a:cs typeface="Microsoft Sans Serif" panose="020B0604020202020204" pitchFamily="34" charset="0"/>
            </a:endParaRPr>
          </a:p>
          <a:p>
            <a:r xmlns:a="http://schemas.openxmlformats.org/drawingml/2006/main">
              <a:rPr lang="lv" altLang="en-US" sz="2400" dirty="0">
                <a:latin typeface="Century Gothic" panose="020B0502020202020204" pitchFamily="34" charset="0"/>
                <a:cs typeface="Microsoft Sans Serif" panose="020B0604020202020204" pitchFamily="34" charset="0"/>
              </a:rPr>
              <a:t>rīkoties ar droniem</a:t>
            </a:r>
            <a:endParaRPr xmlns:a="http://schemas.openxmlformats.org/drawingml/2006/main" lang="lv-LV" altLang="en-US" sz="2400" dirty="0">
              <a:latin typeface="Century Gothic" panose="020B0502020202020204" pitchFamily="34" charset="0"/>
              <a:cs typeface="Microsoft Sans Serif" panose="020B0604020202020204" pitchFamily="34" charset="0"/>
            </a:endParaRPr>
          </a:p>
        </p:txBody>
      </p:sp>
      <p:sp>
        <p:nvSpPr>
          <p:cNvPr id="11" name="CuadroTexto 10"/>
          <p:cNvSpPr txBox="1"/>
          <p:nvPr/>
        </p:nvSpPr>
        <p:spPr>
          <a:xfrm>
            <a:off x="13106400" y="5600387"/>
            <a:ext cx="2967343" cy="521970"/>
          </a:xfrm>
          <a:prstGeom prst="rect">
            <a:avLst/>
          </a:prstGeom>
          <a:noFill/>
        </p:spPr>
        <p:txBody>
          <a:bodyPr wrap="square">
            <a:spAutoFit/>
          </a:bodyPr>
          <a:lstStyle/>
          <a:p>
            <a:r xmlns:a="http://schemas.openxmlformats.org/drawingml/2006/main">
              <a:rPr lang="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VĒRĶI</a:t>
            </a:r>
            <a:endParaRPr xmlns:a="http://schemas.openxmlformats.org/drawingml/2006/main"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2" name="TextBox 10"/>
          <p:cNvSpPr txBox="1"/>
          <p:nvPr/>
        </p:nvSpPr>
        <p:spPr>
          <a:xfrm>
            <a:off x="13106399" y="6145922"/>
            <a:ext cx="2286001"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xmlns:a="http://schemas.openxmlformats.org/drawingml/2006/main">
              <a:rPr lang="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Turēt līdzi</a:t>
            </a:r>
            <a:endParaRPr xmlns:a="http://schemas.openxmlformats.org/drawingml/2006/main"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xmlns:a="http://schemas.openxmlformats.org/drawingml/2006/main">
              <a:rPr lang="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nākotne šodien</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Century Gothic" panose="020B0502020202020204" pitchFamily="34" charset="0"/>
              <a:cs typeface="Microsoft Sans Serif" panose="020B0604020202020204" pitchFamily="34" charset="0"/>
            </a:endParaRPr>
          </a:p>
        </p:txBody>
      </p:sp>
      <p:pic>
        <p:nvPicPr>
          <p:cNvPr id="14" name="Imagen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13564" y="3283595"/>
            <a:ext cx="5260872" cy="3719809"/>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36481" y="3021985"/>
            <a:ext cx="577776" cy="523220"/>
          </a:xfrm>
          <a:prstGeom prst="rect">
            <a:avLst/>
          </a:prstGeom>
        </p:spPr>
      </p:pic>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58604" y="5632312"/>
            <a:ext cx="577776" cy="523220"/>
          </a:xfrm>
          <a:prstGeom prst="rect">
            <a:avLst/>
          </a:prstGeom>
        </p:spPr>
      </p:pic>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528622" y="3021985"/>
            <a:ext cx="577776" cy="523220"/>
          </a:xfrm>
          <a:prstGeom prst="rect">
            <a:avLst/>
          </a:prstGeom>
        </p:spPr>
      </p:pic>
      <p:pic>
        <p:nvPicPr>
          <p:cNvPr id="18" name="Imagen 17"/>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545366" y="5632312"/>
            <a:ext cx="577776" cy="523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p:txBody>
      </p:sp>
      <p:sp>
        <p:nvSpPr>
          <p:cNvPr id="5" name="CuadroTexto 4"/>
          <p:cNvSpPr txBox="1"/>
          <p:nvPr/>
        </p:nvSpPr>
        <p:spPr>
          <a:xfrm>
            <a:off x="5295900" y="3848100"/>
            <a:ext cx="7696200" cy="1862048"/>
          </a:xfrm>
          <a:prstGeom prst="rect">
            <a:avLst/>
          </a:prstGeom>
          <a:noFill/>
        </p:spPr>
        <p:txBody>
          <a:bodyPr wrap="square">
            <a:spAutoFit/>
          </a:bodyPr>
          <a:lstStyle/>
          <a:p>
            <a:pPr xmlns:a="http://schemas.openxmlformats.org/drawingml/2006/main"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xmlns:a="http://schemas.openxmlformats.org/drawingml/2006/main">
              <a:rPr lang="lv"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Paldies </a:t>
            </a:r>
            <a:r xmlns:a="http://schemas.openxmlformats.org/drawingml/2006/main">
              <a:rPr lang="lv" sz="11500" b="1" spc="-114" dirty="0">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xmlns:a="http://schemas.openxmlformats.org/drawingml/2006/main"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2801601" y="4229100"/>
            <a:ext cx="1371600" cy="12420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29590" y="1562413"/>
            <a:ext cx="9057409" cy="1569660"/>
          </a:xfrm>
          <a:prstGeom prst="rect">
            <a:avLst/>
          </a:prstGeom>
          <a:noFill/>
        </p:spPr>
        <p:txBody>
          <a:bodyPr wrap="square" rtlCol="0">
            <a:spAutoFit/>
          </a:bodyPr>
          <a:lstStyle/>
          <a:p>
            <a:r xmlns:a="http://schemas.openxmlformats.org/drawingml/2006/main">
              <a:rPr lang="lv"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Mērķi un mērķi</a:t>
            </a:r>
            <a:endParaRPr xmlns:a="http://schemas.openxmlformats.org/drawingml/2006/main"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29590" y="2552913"/>
            <a:ext cx="13629409" cy="829945"/>
          </a:xfrm>
          <a:prstGeom prst="rect">
            <a:avLst/>
          </a:prstGeom>
          <a:noFill/>
        </p:spPr>
        <p:txBody>
          <a:bodyPr wrap="square" rtlCol="0">
            <a:spAutoFit/>
          </a:bodyPr>
          <a:lstStyle/>
          <a:p>
            <a:r xmlns:a="http://schemas.openxmlformats.org/drawingml/2006/main">
              <a:rPr lang="lv" sz="2400" dirty="0">
                <a:effectLst/>
                <a:latin typeface="Century Gothic" panose="020B0502020202020204" pitchFamily="34" charset="0"/>
                <a:ea typeface="Microsoft Sans Serif" panose="020B0604020202020204" pitchFamily="34" charset="0"/>
                <a:cs typeface="Microsoft Sans Serif" panose="020B0604020202020204" pitchFamily="34" charset="0"/>
              </a:rPr>
              <a:t>Diagnosticējiet problēmas un atrodiet risinājumus dronu darbībā</a:t>
            </a:r>
            <a:r xmlns:a="http://schemas.openxmlformats.org/drawingml/2006/main">
              <a:rPr lang="lv" alt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 </a:t>
            </a:r>
            <a:endParaRPr xmlns:a="http://schemas.openxmlformats.org/drawingml/2006/main"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2057632" y="3755395"/>
            <a:ext cx="1818408" cy="460375"/>
          </a:xfrm>
          <a:prstGeom prst="rect">
            <a:avLst/>
          </a:prstGeom>
          <a:noFill/>
        </p:spPr>
        <p:txBody>
          <a:bodyPr wrap="square" rtlCol="0">
            <a:spAutoFit/>
          </a:bodyPr>
          <a:lstStyle/>
          <a:p>
            <a:r xmlns:a="http://schemas.openxmlformats.org/drawingml/2006/main">
              <a:rPr lang="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ZINĀT</a:t>
            </a:r>
            <a:endParaRPr xmlns:a="http://schemas.openxmlformats.org/drawingml/2006/main"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5" name="CuadroTexto 4"/>
          <p:cNvSpPr txBox="1"/>
          <p:nvPr/>
        </p:nvSpPr>
        <p:spPr>
          <a:xfrm>
            <a:off x="2057400" y="5467985"/>
            <a:ext cx="2590800" cy="460375"/>
          </a:xfrm>
          <a:prstGeom prst="rect">
            <a:avLst/>
          </a:prstGeom>
          <a:noFill/>
        </p:spPr>
        <p:txBody>
          <a:bodyPr wrap="square" rtlCol="0">
            <a:spAutoFit/>
          </a:bodyPr>
          <a:lstStyle/>
          <a:p>
            <a:r xmlns:a="http://schemas.openxmlformats.org/drawingml/2006/main">
              <a:rPr lang="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IZPĒTE</a:t>
            </a:r>
            <a:endParaRPr xmlns:a="http://schemas.openxmlformats.org/drawingml/2006/main"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CuadroTexto 5"/>
          <p:cNvSpPr txBox="1"/>
          <p:nvPr/>
        </p:nvSpPr>
        <p:spPr>
          <a:xfrm>
            <a:off x="2057400" y="4620895"/>
            <a:ext cx="3030855" cy="460375"/>
          </a:xfrm>
          <a:prstGeom prst="rect">
            <a:avLst/>
          </a:prstGeom>
          <a:noFill/>
        </p:spPr>
        <p:txBody>
          <a:bodyPr wrap="square" rtlCol="0">
            <a:spAutoFit/>
          </a:bodyPr>
          <a:lstStyle/>
          <a:p>
            <a:r xmlns:a="http://schemas.openxmlformats.org/drawingml/2006/main">
              <a:rPr lang="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IZPRATNE</a:t>
            </a:r>
            <a:endParaRPr xmlns:a="http://schemas.openxmlformats.org/drawingml/2006/main"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p:cNvSpPr txBox="1"/>
          <p:nvPr/>
        </p:nvSpPr>
        <p:spPr>
          <a:xfrm>
            <a:off x="5105400" y="3804285"/>
            <a:ext cx="6105525" cy="460375"/>
          </a:xfrm>
          <a:prstGeom prst="rect">
            <a:avLst/>
          </a:prstGeom>
          <a:noFill/>
        </p:spPr>
        <p:txBody>
          <a:bodyPr wrap="square" rtlCol="0">
            <a:spAutoFit/>
          </a:bodyPr>
          <a:lstStyle/>
          <a:p>
            <a:r xmlns:a="http://schemas.openxmlformats.org/drawingml/2006/main">
              <a:rPr lang="lv" altLang="en-AU" sz="2400" dirty="0">
                <a:latin typeface="Century Gothic" panose="020B0502020202020204" pitchFamily="34" charset="0"/>
                <a:ea typeface="Microsoft Sans Serif" panose="020B0604020202020204" pitchFamily="34" charset="0"/>
                <a:cs typeface="Microsoft Sans Serif" panose="020B0604020202020204" pitchFamily="34" charset="0"/>
              </a:rPr>
              <a:t>Iegūstiet informāciju par un ap</a:t>
            </a:r>
            <a:endParaRPr xmlns:a="http://schemas.openxmlformats.org/drawingml/2006/main" lang="lv-LV" alt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8" name="CuadroTexto 7"/>
          <p:cNvSpPr txBox="1"/>
          <p:nvPr/>
        </p:nvSpPr>
        <p:spPr>
          <a:xfrm>
            <a:off x="5088255" y="4686300"/>
            <a:ext cx="6638925" cy="460375"/>
          </a:xfrm>
          <a:prstGeom prst="rect">
            <a:avLst/>
          </a:prstGeom>
          <a:noFill/>
        </p:spPr>
        <p:txBody>
          <a:bodyPr wrap="square" rtlCol="0">
            <a:spAutoFit/>
          </a:bodyPr>
          <a:lstStyle/>
          <a:p>
            <a:r xmlns:a="http://schemas.openxmlformats.org/drawingml/2006/main">
              <a:rPr lang="lv" altLang="en-AU" sz="2400">
                <a:latin typeface="Century Gothic" panose="020B0502020202020204" pitchFamily="34" charset="0"/>
                <a:ea typeface="Microsoft Sans Serif" panose="020B0604020202020204" pitchFamily="34" charset="0"/>
                <a:cs typeface="Microsoft Sans Serif" panose="020B0604020202020204" pitchFamily="34" charset="0"/>
              </a:rPr>
              <a:t>Esiet pārliecināts, kā tas darbojas</a:t>
            </a:r>
            <a:endParaRPr xmlns:a="http://schemas.openxmlformats.org/drawingml/2006/main" lang="lv-LV" altLang="en-AU"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9" name="CuadroTexto 8"/>
          <p:cNvSpPr txBox="1"/>
          <p:nvPr/>
        </p:nvSpPr>
        <p:spPr>
          <a:xfrm>
            <a:off x="5088255" y="5443855"/>
            <a:ext cx="6273165" cy="460375"/>
          </a:xfrm>
          <a:prstGeom prst="rect">
            <a:avLst/>
          </a:prstGeom>
          <a:noFill/>
        </p:spPr>
        <p:txBody>
          <a:bodyPr wrap="square" rtlCol="0">
            <a:spAutoFit/>
          </a:bodyPr>
          <a:lstStyle/>
          <a:p>
            <a:r xmlns:a="http://schemas.openxmlformats.org/drawingml/2006/main">
              <a:rPr lang="lv" altLang="en-AU" sz="2400">
                <a:latin typeface="Century Gothic" panose="020B0502020202020204" pitchFamily="34" charset="0"/>
                <a:ea typeface="Microsoft Sans Serif" panose="020B0604020202020204" pitchFamily="34" charset="0"/>
                <a:cs typeface="Microsoft Sans Serif" panose="020B0604020202020204" pitchFamily="34" charset="0"/>
              </a:rPr>
              <a:t>Atrodiet interesantus un zinātniskus faktus</a:t>
            </a:r>
            <a:endParaRPr xmlns:a="http://schemas.openxmlformats.org/drawingml/2006/main" lang="lv-LV" altLang="en-AU"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14" name="Imagen 13"/>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326903" y="3633058"/>
            <a:ext cx="577776" cy="523220"/>
          </a:xfrm>
          <a:prstGeom prst="rect">
            <a:avLst/>
          </a:prstGeom>
        </p:spPr>
      </p:pic>
      <p:pic>
        <p:nvPicPr>
          <p:cNvPr id="15" name="Imagen 14"/>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295648" y="4557395"/>
            <a:ext cx="577776" cy="523220"/>
          </a:xfrm>
          <a:prstGeom prst="rect">
            <a:avLst/>
          </a:prstGeom>
        </p:spPr>
      </p:pic>
      <p:pic>
        <p:nvPicPr>
          <p:cNvPr id="16" name="Imagen 1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371353" y="5482230"/>
            <a:ext cx="577776" cy="523220"/>
          </a:xfrm>
          <a:prstGeom prst="rect">
            <a:avLst/>
          </a:prstGeom>
        </p:spPr>
      </p:pic>
      <p:sp>
        <p:nvSpPr>
          <p:cNvPr id="11" name="CuadroTexto 4"/>
          <p:cNvSpPr txBox="1"/>
          <p:nvPr/>
        </p:nvSpPr>
        <p:spPr>
          <a:xfrm>
            <a:off x="2057632" y="6470046"/>
            <a:ext cx="1818408" cy="460375"/>
          </a:xfrm>
          <a:prstGeom prst="rect">
            <a:avLst/>
          </a:prstGeom>
          <a:noFill/>
        </p:spPr>
        <p:txBody>
          <a:bodyPr wrap="square" rtlCol="0">
            <a:spAutoFit/>
          </a:bodyPr>
          <a:p>
            <a:r xmlns:a="http://schemas.openxmlformats.org/drawingml/2006/main">
              <a:rPr lang="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STRĀDĀ</a:t>
            </a:r>
            <a:endParaRPr xmlns:a="http://schemas.openxmlformats.org/drawingml/2006/main"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12" name="Imagen 1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371353" y="6439175"/>
            <a:ext cx="577776" cy="523220"/>
          </a:xfrm>
          <a:prstGeom prst="rect">
            <a:avLst/>
          </a:prstGeom>
        </p:spPr>
      </p:pic>
      <p:pic>
        <p:nvPicPr>
          <p:cNvPr id="13" name="Imagen 1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326903" y="7277375"/>
            <a:ext cx="577776" cy="523220"/>
          </a:xfrm>
          <a:prstGeom prst="rect">
            <a:avLst/>
          </a:prstGeom>
        </p:spPr>
      </p:pic>
      <p:sp>
        <p:nvSpPr>
          <p:cNvPr id="17" name="CuadroTexto 4"/>
          <p:cNvSpPr txBox="1"/>
          <p:nvPr/>
        </p:nvSpPr>
        <p:spPr>
          <a:xfrm>
            <a:off x="2057400" y="7308850"/>
            <a:ext cx="2482850" cy="460375"/>
          </a:xfrm>
          <a:prstGeom prst="rect">
            <a:avLst/>
          </a:prstGeom>
          <a:noFill/>
        </p:spPr>
        <p:txBody>
          <a:bodyPr wrap="square" rtlCol="0">
            <a:spAutoFit/>
          </a:bodyPr>
          <a:p>
            <a:r xmlns:a="http://schemas.openxmlformats.org/drawingml/2006/main">
              <a:rPr lang="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REMONTS</a:t>
            </a:r>
            <a:endParaRPr xmlns:a="http://schemas.openxmlformats.org/drawingml/2006/main"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8" name="CuadroTexto 8"/>
          <p:cNvSpPr txBox="1"/>
          <p:nvPr/>
        </p:nvSpPr>
        <p:spPr>
          <a:xfrm>
            <a:off x="5105400" y="6283325"/>
            <a:ext cx="5481320" cy="460375"/>
          </a:xfrm>
          <a:prstGeom prst="rect">
            <a:avLst/>
          </a:prstGeom>
          <a:noFill/>
        </p:spPr>
        <p:txBody>
          <a:bodyPr wrap="square" rtlCol="0">
            <a:spAutoFit/>
          </a:bodyPr>
          <a:p>
            <a:r xmlns:a="http://schemas.openxmlformats.org/drawingml/2006/main">
              <a:rPr lang="lv" sz="2400">
                <a:latin typeface="Century Gothic" panose="020B0502020202020204" pitchFamily="34" charset="0"/>
                <a:ea typeface="Microsoft Sans Serif" panose="020B0604020202020204" pitchFamily="34" charset="0"/>
                <a:cs typeface="Microsoft Sans Serif" panose="020B0604020202020204" pitchFamily="34" charset="0"/>
              </a:rPr>
              <a:t>Nebaidieties no kaut kā jauna</a:t>
            </a:r>
            <a:endParaRPr xmlns:a="http://schemas.openxmlformats.org/drawingml/2006/main" lang="en-AU"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9" name="CuadroTexto 8"/>
          <p:cNvSpPr txBox="1"/>
          <p:nvPr/>
        </p:nvSpPr>
        <p:spPr>
          <a:xfrm>
            <a:off x="5088890" y="7124700"/>
            <a:ext cx="6437630" cy="460375"/>
          </a:xfrm>
          <a:prstGeom prst="rect">
            <a:avLst/>
          </a:prstGeom>
          <a:noFill/>
        </p:spPr>
        <p:txBody>
          <a:bodyPr wrap="square" rtlCol="0">
            <a:spAutoFit/>
          </a:bodyPr>
          <a:lstStyle/>
          <a:p>
            <a:r xmlns:a="http://schemas.openxmlformats.org/drawingml/2006/main">
              <a:rPr lang="lv" sz="2400">
                <a:latin typeface="Century Gothic" panose="020B0502020202020204" pitchFamily="34" charset="0"/>
                <a:ea typeface="Microsoft Sans Serif" panose="020B0604020202020204" pitchFamily="34" charset="0"/>
                <a:cs typeface="Microsoft Sans Serif" panose="020B0604020202020204" pitchFamily="34" charset="0"/>
              </a:rPr>
              <a:t>Ar pareizām zināšanām nekas nav neiespējams</a:t>
            </a:r>
            <a:endParaRPr xmlns:a="http://schemas.openxmlformats.org/drawingml/2006/main" lang="en-AU"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20" name="Picture 19" descr="Untitled design(7)"/>
          <p:cNvPicPr>
            <a:picLocks noChangeAspect="1"/>
          </p:cNvPicPr>
          <p:nvPr/>
        </p:nvPicPr>
        <p:blipFill>
          <a:blip r:embed="rId2"/>
          <a:srcRect l="6315" t="355" r="-73" b="-355"/>
          <a:stretch>
            <a:fillRect/>
          </a:stretch>
        </p:blipFill>
        <p:spPr>
          <a:xfrm>
            <a:off x="11658600" y="3771900"/>
            <a:ext cx="6633210" cy="39827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24000" y="1503549"/>
            <a:ext cx="9462656" cy="830997"/>
          </a:xfrm>
          <a:prstGeom prst="rect">
            <a:avLst/>
          </a:prstGeom>
          <a:noFill/>
        </p:spPr>
        <p:txBody>
          <a:bodyPr wrap="square" rtlCol="0">
            <a:spAutoFit/>
          </a:bodyPr>
          <a:lstStyle/>
          <a:p>
            <a:r xmlns:a="http://schemas.openxmlformats.org/drawingml/2006/main">
              <a:rPr lang="lv"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Rādītājs</a:t>
            </a:r>
            <a:endParaRPr xmlns:a="http://schemas.openxmlformats.org/drawingml/2006/main"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nvGrpSpPr>
          <p:cNvPr id="5" name="Group 3"/>
          <p:cNvGrpSpPr/>
          <p:nvPr/>
        </p:nvGrpSpPr>
        <p:grpSpPr>
          <a:xfrm>
            <a:off x="2438400" y="2476500"/>
            <a:ext cx="10180320" cy="2190751"/>
            <a:chOff x="6420992" y="1073197"/>
            <a:chExt cx="10180320" cy="1188613"/>
          </a:xfrm>
        </p:grpSpPr>
        <p:sp>
          <p:nvSpPr>
            <p:cNvPr id="6" name="TextBox 7"/>
            <p:cNvSpPr txBox="1"/>
            <p:nvPr/>
          </p:nvSpPr>
          <p:spPr>
            <a:xfrm>
              <a:off x="6420992" y="1611346"/>
              <a:ext cx="9882505" cy="650464"/>
            </a:xfrm>
            <a:prstGeom prst="rect">
              <a:avLst/>
            </a:prstGeom>
            <a:noFill/>
          </p:spPr>
          <p:txBody>
            <a:bodyPr wrap="square" rtlCol="0">
              <a:spAutoFit/>
            </a:bodyPr>
            <a:lstStyle/>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1.1. sadaļa. Kas ir STEM</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1.2. sadaļa. Kas ir STEM priekšmeti</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1.3. sadaļa. Kā STEM ietekmē mūsdienu mācīšanos</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TextBox 8"/>
            <p:cNvSpPr txBox="1"/>
            <p:nvPr/>
          </p:nvSpPr>
          <p:spPr>
            <a:xfrm>
              <a:off x="6420992" y="1073197"/>
              <a:ext cx="10180320" cy="517133"/>
            </a:xfrm>
            <a:prstGeom prst="rect">
              <a:avLst/>
            </a:prstGeom>
            <a:noFill/>
          </p:spPr>
          <p:txBody>
            <a:bodyPr wrap="square" lIns="108000" rIns="108000" rtlCol="0">
              <a:spAutoFit/>
            </a:bodyPr>
            <a:lstStyle/>
            <a:p>
              <a:r xmlns:a="http://schemas.openxmlformats.org/drawingml/2006/main">
                <a:rPr lang="lv"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1. nodaļa: Ievads STEM STEM studiju virzienu nozīmē, virzieni</a:t>
              </a:r>
              <a:endParaRPr xmlns:a="http://schemas.openxmlformats.org/drawingml/2006/main"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grpSp>
        <p:nvGrpSpPr>
          <p:cNvPr id="8" name="Group 3"/>
          <p:cNvGrpSpPr/>
          <p:nvPr/>
        </p:nvGrpSpPr>
        <p:grpSpPr>
          <a:xfrm>
            <a:off x="2514600" y="4838964"/>
            <a:ext cx="9424670" cy="1450975"/>
            <a:chOff x="6420993" y="1417654"/>
            <a:chExt cx="9424670" cy="1450975"/>
          </a:xfrm>
        </p:grpSpPr>
        <p:sp>
          <p:nvSpPr>
            <p:cNvPr id="9" name="TextBox 7"/>
            <p:cNvSpPr txBox="1"/>
            <p:nvPr/>
          </p:nvSpPr>
          <p:spPr>
            <a:xfrm>
              <a:off x="6433058" y="2408254"/>
              <a:ext cx="9240520" cy="460375"/>
            </a:xfrm>
            <a:prstGeom prst="rect">
              <a:avLst/>
            </a:prstGeom>
            <a:noFill/>
          </p:spPr>
          <p:txBody>
            <a:bodyPr wrap="square" rtlCol="0">
              <a:spAutoFit/>
            </a:bodyPr>
            <a:lstStyle/>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2.1. sadaļa: STEM apmācības virzieni drona darbībā</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8"/>
            <p:cNvSpPr txBox="1"/>
            <p:nvPr/>
          </p:nvSpPr>
          <p:spPr>
            <a:xfrm>
              <a:off x="6420993" y="1417654"/>
              <a:ext cx="9424670" cy="953135"/>
            </a:xfrm>
            <a:prstGeom prst="rect">
              <a:avLst/>
            </a:prstGeom>
            <a:noFill/>
          </p:spPr>
          <p:txBody>
            <a:bodyPr wrap="square" lIns="108000" rIns="108000" rtlCol="0">
              <a:spAutoFit/>
            </a:bodyPr>
            <a:lstStyle/>
            <a:p>
              <a:r xmlns:a="http://schemas.openxmlformats.org/drawingml/2006/main">
                <a:rPr lang="lv"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2. nodaļa: STEM disciplīnu savienošana dronu darbībās Kurās STEM jomās mēs varam izmantot dronus?</a:t>
              </a:r>
              <a:endParaRPr xmlns:a="http://schemas.openxmlformats.org/drawingml/2006/main"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grpSp>
        <p:nvGrpSpPr>
          <p:cNvPr id="11" name="Group 3"/>
          <p:cNvGrpSpPr/>
          <p:nvPr/>
        </p:nvGrpSpPr>
        <p:grpSpPr>
          <a:xfrm>
            <a:off x="2438400" y="6849197"/>
            <a:ext cx="9424670" cy="2171700"/>
            <a:chOff x="6420993" y="2141012"/>
            <a:chExt cx="9424670" cy="2171700"/>
          </a:xfrm>
        </p:grpSpPr>
        <p:sp>
          <p:nvSpPr>
            <p:cNvPr id="12" name="TextBox 7"/>
            <p:cNvSpPr txBox="1"/>
            <p:nvPr/>
          </p:nvSpPr>
          <p:spPr>
            <a:xfrm>
              <a:off x="6420993" y="2744262"/>
              <a:ext cx="9424670" cy="1568450"/>
            </a:xfrm>
            <a:prstGeom prst="rect">
              <a:avLst/>
            </a:prstGeom>
            <a:noFill/>
          </p:spPr>
          <p:txBody>
            <a:bodyPr wrap="square" rtlCol="0">
              <a:spAutoFit/>
            </a:bodyPr>
            <a:lstStyle/>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3.1. sadaļa: Droni dabaszinātņu priekšmetos</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3.2. sadaļa: Tehnoloģiju priekšmetos</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3.3. sadaļa: Inženierzinātņu priekšmeti</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3.4. sadaļa: Matemātikas priekšmetos</a:t>
              </a:r>
              <a:endParaRPr xmlns:a="http://schemas.openxmlformats.org/drawingml/2006/main"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3" name="TextBox 8"/>
            <p:cNvSpPr txBox="1"/>
            <p:nvPr/>
          </p:nvSpPr>
          <p:spPr>
            <a:xfrm>
              <a:off x="6420993" y="2141012"/>
              <a:ext cx="9409430" cy="521970"/>
            </a:xfrm>
            <a:prstGeom prst="rect">
              <a:avLst/>
            </a:prstGeom>
            <a:noFill/>
          </p:spPr>
          <p:txBody>
            <a:bodyPr wrap="square" lIns="108000" rIns="108000" rtlCol="0">
              <a:spAutoFit/>
            </a:bodyPr>
            <a:lstStyle/>
            <a:p>
              <a:r xmlns:a="http://schemas.openxmlformats.org/drawingml/2006/main">
                <a:rPr lang="lv"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3. nodaļa: mācību priekšmetu mācīšana dronu apmācībā Priekšmeti</a:t>
              </a:r>
              <a:endParaRPr xmlns:a="http://schemas.openxmlformats.org/drawingml/2006/main"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pic>
        <p:nvPicPr>
          <p:cNvPr id="14" name="Imagen 13"/>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676402" y="2629086"/>
            <a:ext cx="577776" cy="523220"/>
          </a:xfrm>
          <a:prstGeom prst="rect">
            <a:avLst/>
          </a:prstGeom>
        </p:spPr>
      </p:pic>
      <p:pic>
        <p:nvPicPr>
          <p:cNvPr id="15" name="Imagen 14"/>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676402" y="4915180"/>
            <a:ext cx="577776" cy="523220"/>
          </a:xfrm>
          <a:prstGeom prst="rect">
            <a:avLst/>
          </a:prstGeom>
        </p:spPr>
      </p:pic>
      <p:pic>
        <p:nvPicPr>
          <p:cNvPr id="16" name="Imagen 1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752602" y="6895926"/>
            <a:ext cx="577776" cy="523220"/>
          </a:xfrm>
          <a:prstGeom prst="rect">
            <a:avLst/>
          </a:prstGeom>
        </p:spPr>
      </p:pic>
      <p:pic>
        <p:nvPicPr>
          <p:cNvPr id="2" name="Picture 1"/>
          <p:cNvPicPr>
            <a:picLocks noChangeAspect="1"/>
          </p:cNvPicPr>
          <p:nvPr/>
        </p:nvPicPr>
        <p:blipFill>
          <a:blip r:embed="rId2"/>
          <a:srcRect/>
          <a:stretch>
            <a:fillRect/>
          </a:stretch>
        </p:blipFill>
        <p:spPr>
          <a:xfrm>
            <a:off x="12284710" y="3264535"/>
            <a:ext cx="5492750" cy="38239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4914880" cy="1568450"/>
          </a:xfrm>
          <a:prstGeom prst="rect">
            <a:avLst/>
          </a:prstGeom>
          <a:noFill/>
        </p:spPr>
        <p:txBody>
          <a:bodyPr wrap="square" rtlCol="0">
            <a:spAutoFit/>
          </a:bodyPr>
          <a:lstStyle/>
          <a:p>
            <a:r xmlns:a="http://schemas.openxmlformats.org/drawingml/2006/main">
              <a:rPr lang="lv"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xmlns:a="http://schemas.openxmlformats.org/drawingml/2006/main">
              <a:rPr lang="lv"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Mērvienība </a:t>
            </a:r>
            <a:r xmlns:a="http://schemas.openxmlformats.org/drawingml/2006/main">
              <a:rPr lang="lv" alt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t>
            </a:r>
            <a:r xmlns:a="http://schemas.openxmlformats.org/drawingml/2006/main">
              <a:rPr lang="lv"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xmlns:a="http://schemas.openxmlformats.org/drawingml/2006/main">
              <a:rPr lang="lv" alt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Ievads </a:t>
            </a:r>
            <a:r xmlns:a="http://schemas.openxmlformats.org/drawingml/2006/main">
              <a:rPr lang="lv"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STEM STEM studiju virzienu nozīmē, virzieni</a:t>
            </a:r>
            <a:endParaRPr xmlns:a="http://schemas.openxmlformats.org/drawingml/2006/main"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447800" y="3130809"/>
            <a:ext cx="10040186" cy="52197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1.1. sadaļa. Kas ir STEM</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219200" y="4305300"/>
            <a:ext cx="11072495" cy="2676525"/>
          </a:xfrm>
          <a:prstGeom prst="rect">
            <a:avLst/>
          </a:prstGeom>
          <a:noFill/>
        </p:spPr>
        <p:txBody>
          <a:bodyPr wrap="square" rtlCol="0">
            <a:spAutoFit/>
          </a:bodyPr>
          <a:lstStyle/>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Zinātnes un tehnoloģiju priekšmeti (saukti par STEM — no angļu valodas Science, Technology, Engineering and Mathematics) izskaidro vidi, kurā atrodamies. Fizika, ķīmija, matemātika un bioloģija apraksta apkārtējās dabas likumus un procesus, savukārt informātika un datorzinātnes sniedz priekšstatu par to, kā lietas darbojas tehnoloģijas.</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 name="Picture 9" descr="Untitled design"/>
          <p:cNvPicPr>
            <a:picLocks noChangeAspect="1"/>
          </p:cNvPicPr>
          <p:nvPr/>
        </p:nvPicPr>
        <p:blipFill>
          <a:blip r:embed="rId1"/>
          <a:stretch>
            <a:fillRect/>
          </a:stretch>
        </p:blipFill>
        <p:spPr>
          <a:xfrm>
            <a:off x="12192000" y="2552700"/>
            <a:ext cx="5875655" cy="5875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400559"/>
            <a:ext cx="10040186" cy="52197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1.2. sadaļa. Kas ir STEM priekšmeti?</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358265" y="4131945"/>
            <a:ext cx="10218420" cy="1814830"/>
          </a:xfrm>
          <a:prstGeom prst="rect">
            <a:avLst/>
          </a:prstGeom>
          <a:noFill/>
        </p:spPr>
        <p:txBody>
          <a:bodyPr wrap="square" rtlCol="0">
            <a:spAutoFit/>
          </a:bodyPr>
          <a:lstStyle/>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STEM priekšmeti ietvers matemātiku, dabaszinātnes, bioloģiju, ģeogrāfiju, fiziku, ķīmiju, dizainu un tehnoloģijas, datorzinātnes, inženierzinātnes, programmēšanu, robotiku un digitālo dizainu.</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Untitled design(1)"/>
          <p:cNvPicPr>
            <a:picLocks noChangeAspect="1"/>
          </p:cNvPicPr>
          <p:nvPr/>
        </p:nvPicPr>
        <p:blipFill>
          <a:blip r:embed="rId1"/>
          <a:stretch>
            <a:fillRect/>
          </a:stretch>
        </p:blipFill>
        <p:spPr>
          <a:xfrm>
            <a:off x="11125200" y="1943100"/>
            <a:ext cx="6875145" cy="68751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95400" y="1790959"/>
            <a:ext cx="10040186" cy="52197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1.3. sadaļa: Kā STEM ietekmē mūsdienu mācīšanos?</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371600" y="3162300"/>
            <a:ext cx="9696450" cy="3538220"/>
          </a:xfrm>
          <a:prstGeom prst="rect">
            <a:avLst/>
          </a:prstGeom>
          <a:noFill/>
        </p:spPr>
        <p:txBody>
          <a:bodyPr wrap="square" rtlCol="0">
            <a:spAutoFit/>
          </a:bodyPr>
          <a:lstStyle/>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Apzinoties, ka viena no galvenajām nākotnes izglītības sastāvdaļām ir 21. gadsimta prasmju attīstīšana, kuras vēl ir precīzi jādefinē un jānovērtē, tehnoloģiju un zinātnes prasmēm ir liela nozīme, tāpēc tās ir cieši saistītas ar turpmāko nodarbinātību un dzīves kvalitāti. Tomēr pēdējos gados STEM izglītības joma ir piedzīvojusi dažādu kritiku.</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1"/>
          <a:stretch>
            <a:fillRect/>
          </a:stretch>
        </p:blipFill>
        <p:spPr>
          <a:xfrm>
            <a:off x="11068050" y="2861945"/>
            <a:ext cx="6844665" cy="45637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5893415" cy="1568450"/>
          </a:xfrm>
          <a:prstGeom prst="rect">
            <a:avLst/>
          </a:prstGeom>
          <a:noFill/>
        </p:spPr>
        <p:txBody>
          <a:bodyPr wrap="square" rtlCol="0">
            <a:spAutoFit/>
          </a:bodyPr>
          <a:lstStyle/>
          <a:p>
            <a:r xmlns:a="http://schemas.openxmlformats.org/drawingml/2006/main">
              <a:rPr lang="lv"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nodaļa: STEM disciplīnu savienošana dronu darbībās Kurās STEM jomās mēs varam izmantot dronus?</a:t>
            </a:r>
            <a:endParaRPr xmlns:a="http://schemas.openxmlformats.org/drawingml/2006/main"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95400" y="3391159"/>
            <a:ext cx="10040186" cy="52197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2.1. sadaļa: STEM apmācības virzieni drona darbībā</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219200" y="5295900"/>
            <a:ext cx="9945370" cy="1383665"/>
          </a:xfrm>
          <a:prstGeom prst="rect">
            <a:avLst/>
          </a:prstGeom>
          <a:noFill/>
        </p:spPr>
        <p:txBody>
          <a:bodyPr wrap="square" rtlCol="0">
            <a:spAutoFit/>
          </a:bodyPr>
          <a:lstStyle/>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Lai arī kā droni ir mūsdienu ierīces, to saistība ar STEM priekšmetiem ir tieši saistīta. Dronos tiek izmantotas visas 4 STEM mācību jomas.</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descr="Untitled design(2)"/>
          <p:cNvPicPr>
            <a:picLocks noChangeAspect="1"/>
          </p:cNvPicPr>
          <p:nvPr/>
        </p:nvPicPr>
        <p:blipFill>
          <a:blip r:embed="rId1"/>
          <a:srcRect t="14927" b="11540"/>
          <a:stretch>
            <a:fillRect/>
          </a:stretch>
        </p:blipFill>
        <p:spPr>
          <a:xfrm>
            <a:off x="11201400" y="4229100"/>
            <a:ext cx="6503035" cy="4782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5759430" cy="829945"/>
          </a:xfrm>
          <a:prstGeom prst="rect">
            <a:avLst/>
          </a:prstGeom>
          <a:noFill/>
        </p:spPr>
        <p:txBody>
          <a:bodyPr wrap="square" rtlCol="0">
            <a:spAutoFit/>
          </a:bodyPr>
          <a:lstStyle/>
          <a:p>
            <a:r xmlns:a="http://schemas.openxmlformats.org/drawingml/2006/main">
              <a:rPr lang="lv"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nodaļa: mācību priekšmetu mācīšana dronu apmācībā Priekšmeti</a:t>
            </a:r>
            <a:endParaRPr xmlns:a="http://schemas.openxmlformats.org/drawingml/2006/main"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19200" y="2933959"/>
            <a:ext cx="10040186" cy="52197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3.1. sadaļa: Droni dabaszinātņu priekšmetos</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524000" y="4762500"/>
            <a:ext cx="9137015" cy="953135"/>
          </a:xfrm>
          <a:prstGeom prst="rect">
            <a:avLst/>
          </a:prstGeom>
          <a:noFill/>
        </p:spPr>
        <p:txBody>
          <a:bodyPr wrap="square" rtlCol="0">
            <a:spAutoFit/>
          </a:bodyPr>
          <a:lstStyle/>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Celtspēja Airēšanas dinamika</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Celtspēja - pašmasa</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descr="Untitled design(3)"/>
          <p:cNvPicPr>
            <a:picLocks noChangeAspect="1"/>
          </p:cNvPicPr>
          <p:nvPr/>
        </p:nvPicPr>
        <p:blipFill>
          <a:blip r:embed="rId1"/>
          <a:srcRect t="14804" b="12340"/>
          <a:stretch>
            <a:fillRect/>
          </a:stretch>
        </p:blipFill>
        <p:spPr>
          <a:xfrm>
            <a:off x="9829800" y="3086100"/>
            <a:ext cx="7946390" cy="57892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47800" y="2324359"/>
            <a:ext cx="10040186" cy="52197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3.2. sadaļa: Tehnoloģiju priekšmetos</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371600" y="3924300"/>
            <a:ext cx="7994650" cy="3538220"/>
          </a:xfrm>
          <a:prstGeom prst="rect">
            <a:avLst/>
          </a:prstGeom>
          <a:noFill/>
        </p:spPr>
        <p:txBody>
          <a:bodyPr wrap="square" rtlCol="0">
            <a:spAutoFit/>
          </a:bodyPr>
          <a:lstStyle/>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Ievads mehatronikā</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Vadības sistēmas un atgriezeniskās saites mehānismi</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Izpildmehānismi un sensori</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Elektroniskās vadības sistēmas un programmēšana</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Lidmašīnu apgaismojuma sistēmu veidi</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Gaisa kuģu apgaismojuma elektriskie un optiskie principi</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xmlns:a="http://schemas.openxmlformats.org/drawingml/2006/main">
              <a:defRPr/>
            </a:pPr>
            <a:r xmlns:a="http://schemas.openxmlformats.org/drawingml/2006/main">
              <a:rPr lang="lv"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Gaisa kuģu apgaismojuma sistēmu uzstādīšana un apkope</a:t>
            </a:r>
            <a:endParaRPr xmlns:a="http://schemas.openxmlformats.org/drawingml/2006/main"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4)"/>
          <p:cNvPicPr>
            <a:picLocks noChangeAspect="1"/>
          </p:cNvPicPr>
          <p:nvPr/>
        </p:nvPicPr>
        <p:blipFill>
          <a:blip r:embed="rId1"/>
          <a:srcRect t="26469" b="27593"/>
          <a:stretch>
            <a:fillRect/>
          </a:stretch>
        </p:blipFill>
        <p:spPr>
          <a:xfrm>
            <a:off x="10439400" y="2781300"/>
            <a:ext cx="7389495" cy="6035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3764</Words>
  <Application>WPS Presentation</Application>
  <PresentationFormat>Personalizado</PresentationFormat>
  <Paragraphs>130</Paragraphs>
  <Slides>13</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13</vt:i4>
      </vt:variant>
    </vt:vector>
  </HeadingPairs>
  <TitlesOfParts>
    <vt:vector size="32" baseType="lpstr">
      <vt:lpstr>Arial</vt:lpstr>
      <vt:lpstr>SimSun</vt:lpstr>
      <vt:lpstr>Wingdings</vt:lpstr>
      <vt:lpstr>Nimbus Roman No9 L</vt:lpstr>
      <vt:lpstr>Century Gothic</vt:lpstr>
      <vt:lpstr>FreeSans</vt:lpstr>
      <vt:lpstr>Microsoft Sans Serif</vt:lpstr>
      <vt:lpstr>Calibri</vt:lpstr>
      <vt:lpstr>DejaVu Sans</vt:lpstr>
      <vt:lpstr>Garuda</vt:lpstr>
      <vt:lpstr>Microsoft YaHei</vt:lpstr>
      <vt:lpstr>Droid Sans Fallback</vt:lpstr>
      <vt:lpstr>Arial Unicode MS</vt:lpstr>
      <vt:lpstr>Malgun Gothic</vt:lpstr>
      <vt:lpstr>Gubbi</vt:lpstr>
      <vt:lpstr>OpenSymbol</vt:lpstr>
      <vt:lpstr>Calibri Light</vt:lpstr>
      <vt:lpstr>Office Theme</vt:lpstr>
      <vt:lpstr>Diseño personalizado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evalds</cp:lastModifiedBy>
  <cp:revision>14</cp:revision>
  <dcterms:created xsi:type="dcterms:W3CDTF">2023-07-14T21:14:16Z</dcterms:created>
  <dcterms:modified xsi:type="dcterms:W3CDTF">2023-07-14T21:14:16Z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2022-02-01T03:00:00Z</vt:filetime>
  </property>
  <property fmtid="{D5CDD505-2E9C-101B-9397-08002B2CF9AE}" pid="3" name="Creator">
    <vt:lpwstr>Canva</vt:lpwstr>
  </property>
  <property fmtid="{D5CDD505-2E9C-101B-9397-08002B2CF9AE}" pid="4" name="LastSaved">
    <vt:filetime>2022-02-01T03:00:00Z</vt:filetime>
  </property>
  <property fmtid="{D5CDD505-2E9C-101B-9397-08002B2CF9AE}" pid="5" name="ICV">
    <vt:lpwstr/>
  </property>
  <property fmtid="{D5CDD505-2E9C-101B-9397-08002B2CF9AE}" pid="6" name="KSOProductBuildVer">
    <vt:lpwstr>1033-11.1.0.11698</vt:lpwstr>
  </property>
</Properties>
</file>