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sldIdLst>
    <p:sldId id="256" r:id="rId3"/>
    <p:sldId id="257" r:id="rId4"/>
    <p:sldId id="261" r:id="rId5"/>
    <p:sldId id="258" r:id="rId6"/>
    <p:sldId id="269" r:id="rId7"/>
    <p:sldId id="270" r:id="rId8"/>
    <p:sldId id="271" r:id="rId9"/>
    <p:sldId id="262" r:id="rId10"/>
    <p:sldId id="272" r:id="rId11"/>
    <p:sldId id="273" r:id="rId12"/>
    <p:sldId id="274" r:id="rId13"/>
    <p:sldId id="263" r:id="rId14"/>
    <p:sldId id="260" r:id="rId15"/>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654" y="66"/>
      </p:cViewPr>
      <p:guideLst>
        <p:guide orient="horz" pos="2880"/>
        <p:guide pos="21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8" name="Marcador de pie de página 7"/>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4" name="Marcador de pie de página 3"/>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3" name="Marcador de pie de página 2"/>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8/8/2023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6" name="CuadroTexto 5"/>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p:cNvSpPr>
            <a:spLocks noGrp="1"/>
          </p:cNvSpPr>
          <p:nvPr>
            <p:ph idx="1" hasCustomPrompt="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08/08/2023</a:t>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9" name="CuadroTexto 8"/>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10" name="Imagen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
        <p:nvSpPr>
          <p:cNvPr id="9" name="bg object 16"/>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4" name="CuadroTexto 3"/>
          <p:cNvSpPr txBox="1"/>
          <p:nvPr/>
        </p:nvSpPr>
        <p:spPr>
          <a:xfrm>
            <a:off x="1371600" y="6667500"/>
            <a:ext cx="161451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a:rPr lang="es-ES" sz="44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Formación teórica en la industria de los drones basada en las materias STEM en la enseñanza de FP</a:t>
            </a:r>
          </a:p>
        </p:txBody>
      </p:sp>
      <p:sp>
        <p:nvSpPr>
          <p:cNvPr id="7" name="CuadroTexto 6"/>
          <p:cNvSpPr txBox="1"/>
          <p:nvPr/>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1" name="CuadroTexto 10"/>
          <p:cNvSpPr txBox="1"/>
          <p:nvPr/>
        </p:nvSpPr>
        <p:spPr>
          <a:xfrm>
            <a:off x="4648200" y="8166064"/>
            <a:ext cx="9144000" cy="1076325"/>
          </a:xfrm>
          <a:prstGeom prst="rect">
            <a:avLst/>
          </a:prstGeom>
          <a:noFill/>
        </p:spPr>
        <p:txBody>
          <a:bodyPr wrap="square">
            <a:spAutoFit/>
          </a:bodyPr>
          <a:lstStyle/>
          <a:p>
            <a:pPr marL="12700" algn="ctr">
              <a:lnSpc>
                <a:spcPct val="100000"/>
              </a:lnSpc>
              <a:spcBef>
                <a:spcPts val="100"/>
              </a:spcBef>
            </a:pP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Socio</a:t>
            </a:r>
            <a:r>
              <a:rPr lang="en-US"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lv-LV" alt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Kuldiga Technology and tourism technical school, Latvia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171959"/>
            <a:ext cx="10040186" cy="521970"/>
          </a:xfrm>
          <a:prstGeom prst="rect">
            <a:avLst/>
          </a:prstGeom>
          <a:noFill/>
        </p:spPr>
        <p:txBody>
          <a:bodyPr wrap="square" rtlCol="0">
            <a:spAutoFit/>
          </a:bodyPr>
          <a:lstStyle/>
          <a:p>
            <a:r>
              <a:rPr lang="es-E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Sección 3.3: Materias de ingeniería</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p>
        </p:txBody>
      </p:sp>
      <p:sp>
        <p:nvSpPr>
          <p:cNvPr id="4" name="CuadroTexto 3"/>
          <p:cNvSpPr txBox="1"/>
          <p:nvPr/>
        </p:nvSpPr>
        <p:spPr>
          <a:xfrm>
            <a:off x="1524000" y="3374390"/>
            <a:ext cx="8526780" cy="3538220"/>
          </a:xfrm>
          <a:prstGeom prst="rect">
            <a:avLst/>
          </a:prstGeom>
          <a:noFill/>
        </p:spPr>
        <p:txBody>
          <a:bodyPr wrap="square" rtlCol="0">
            <a:spAutoFit/>
          </a:bodyPr>
          <a:lstStyle/>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Teoría básica de electricidad y electrónica</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Introducción a los sistemas eléctricos y electrónicos de las aeronaves</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Teoría y principios eléctricos y electrónicos</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Seguridad eléctrica y normativa</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Circuitos y componentes eléctricos y electrónicos</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Introducción a los sistemas de aviónica</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Sistemas de navegación y comunicación</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Untitled design(5)"/>
          <p:cNvPicPr>
            <a:picLocks noChangeAspect="1"/>
          </p:cNvPicPr>
          <p:nvPr/>
        </p:nvPicPr>
        <p:blipFill>
          <a:blip r:embed="rId2"/>
          <a:srcRect l="6115" r="5968"/>
          <a:stretch>
            <a:fillRect/>
          </a:stretch>
        </p:blipFill>
        <p:spPr>
          <a:xfrm>
            <a:off x="9753600" y="2857500"/>
            <a:ext cx="8105140" cy="5590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28800" y="2476759"/>
            <a:ext cx="10040186" cy="521970"/>
          </a:xfrm>
          <a:prstGeom prst="rect">
            <a:avLst/>
          </a:prstGeom>
          <a:noFill/>
        </p:spPr>
        <p:txBody>
          <a:bodyPr wrap="square" rtlCol="0">
            <a:spAutoFit/>
          </a:bodyPr>
          <a:lstStyle/>
          <a:p>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Sección</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3.4: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Materias</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n-AU" sz="2800"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matemáticas</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p>
        </p:txBody>
      </p:sp>
      <p:sp>
        <p:nvSpPr>
          <p:cNvPr id="4" name="CuadroTexto 3"/>
          <p:cNvSpPr txBox="1"/>
          <p:nvPr/>
        </p:nvSpPr>
        <p:spPr>
          <a:xfrm>
            <a:off x="1066800" y="4762500"/>
            <a:ext cx="9137015" cy="953135"/>
          </a:xfrm>
          <a:prstGeom prst="rect">
            <a:avLst/>
          </a:prstGeom>
          <a:noFill/>
        </p:spPr>
        <p:txBody>
          <a:bodyPr wrap="square" rtlCol="0">
            <a:spAutoFit/>
          </a:bodyPr>
          <a:lstStyle/>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Capacidad de la batería - consumo </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Superficie del rotor - capacidad de elevación</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Untitled design(6)"/>
          <p:cNvPicPr>
            <a:picLocks noChangeAspect="1"/>
          </p:cNvPicPr>
          <p:nvPr/>
        </p:nvPicPr>
        <p:blipFill>
          <a:blip r:embed="rId2"/>
          <a:stretch>
            <a:fillRect/>
          </a:stretch>
        </p:blipFill>
        <p:spPr>
          <a:xfrm>
            <a:off x="8305800" y="3467100"/>
            <a:ext cx="9946005" cy="55949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47800" y="1573291"/>
            <a:ext cx="43434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Resumen</a:t>
            </a:r>
          </a:p>
        </p:txBody>
      </p:sp>
      <p:sp>
        <p:nvSpPr>
          <p:cNvPr id="5" name="CuadroTexto 4"/>
          <p:cNvSpPr txBox="1"/>
          <p:nvPr/>
        </p:nvSpPr>
        <p:spPr>
          <a:xfrm>
            <a:off x="2214257" y="2931140"/>
            <a:ext cx="31959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STEM </a:t>
            </a:r>
          </a:p>
        </p:txBody>
      </p:sp>
      <p:sp>
        <p:nvSpPr>
          <p:cNvPr id="6" name="TextBox 10"/>
          <p:cNvSpPr txBox="1"/>
          <p:nvPr/>
        </p:nvSpPr>
        <p:spPr>
          <a:xfrm>
            <a:off x="914400" y="3480980"/>
            <a:ext cx="4495800"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Es el método de aprendizaje del futuro</a:t>
            </a:r>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Century Gothic" panose="020B0502020202020204" pitchFamily="34" charset="0"/>
              <a:cs typeface="Microsoft Sans Serif" panose="020B0604020202020204" pitchFamily="34" charset="0"/>
            </a:endParaRPr>
          </a:p>
        </p:txBody>
      </p:sp>
      <p:sp>
        <p:nvSpPr>
          <p:cNvPr id="7" name="CuadroTexto 6"/>
          <p:cNvSpPr txBox="1"/>
          <p:nvPr/>
        </p:nvSpPr>
        <p:spPr>
          <a:xfrm>
            <a:off x="2214257" y="5621977"/>
            <a:ext cx="30435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DRONES</a:t>
            </a:r>
          </a:p>
        </p:txBody>
      </p:sp>
      <p:sp>
        <p:nvSpPr>
          <p:cNvPr id="8" name="TextBox 10"/>
          <p:cNvSpPr txBox="1"/>
          <p:nvPr/>
        </p:nvSpPr>
        <p:spPr>
          <a:xfrm>
            <a:off x="1066800" y="6330106"/>
            <a:ext cx="3636645"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Los drones son el futuro y debemos conocerlos</a:t>
            </a:r>
            <a:endParaRPr lang="lv-LV" altLang="en-US" sz="2400" dirty="0">
              <a:latin typeface="Century Gothic" panose="020B0502020202020204" pitchFamily="34" charset="0"/>
              <a:cs typeface="Microsoft Sans Serif" panose="020B0604020202020204" pitchFamily="34" charset="0"/>
            </a:endParaRPr>
          </a:p>
        </p:txBody>
      </p:sp>
      <p:sp>
        <p:nvSpPr>
          <p:cNvPr id="9" name="CuadroTexto 8"/>
          <p:cNvSpPr txBox="1"/>
          <p:nvPr/>
        </p:nvSpPr>
        <p:spPr>
          <a:xfrm>
            <a:off x="13106400" y="2957451"/>
            <a:ext cx="2967343" cy="521970"/>
          </a:xfrm>
          <a:prstGeom prst="rect">
            <a:avLst/>
          </a:prstGeom>
          <a:noFill/>
        </p:spPr>
        <p:txBody>
          <a:bodyPr wrap="square">
            <a:spAutoFit/>
          </a:bodyPr>
          <a:lstStyle/>
          <a:p>
            <a:r>
              <a:rPr lang="es-ES"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CURSO</a:t>
            </a:r>
            <a:endPar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10"/>
          <p:cNvSpPr txBox="1"/>
          <p:nvPr/>
        </p:nvSpPr>
        <p:spPr>
          <a:xfrm>
            <a:off x="12192000" y="4027543"/>
            <a:ext cx="4343400"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en-US" sz="2400" dirty="0">
                <a:latin typeface="Century Gothic" panose="020B0502020202020204" pitchFamily="34" charset="0"/>
                <a:cs typeface="Microsoft Sans Serif" panose="020B0604020202020204" pitchFamily="34" charset="0"/>
              </a:rPr>
              <a:t>Tras terminar el curso sabrás cómo manejar drones</a:t>
            </a:r>
            <a:endParaRPr lang="lv-LV" altLang="en-US" sz="2400" dirty="0">
              <a:latin typeface="Century Gothic" panose="020B0502020202020204" pitchFamily="34" charset="0"/>
              <a:cs typeface="Microsoft Sans Serif" panose="020B0604020202020204" pitchFamily="34" charset="0"/>
            </a:endParaRPr>
          </a:p>
        </p:txBody>
      </p:sp>
      <p:sp>
        <p:nvSpPr>
          <p:cNvPr id="11" name="CuadroTexto 10"/>
          <p:cNvSpPr txBox="1"/>
          <p:nvPr/>
        </p:nvSpPr>
        <p:spPr>
          <a:xfrm>
            <a:off x="13106400" y="5600387"/>
            <a:ext cx="2967343" cy="521970"/>
          </a:xfrm>
          <a:prstGeom prst="rect">
            <a:avLst/>
          </a:prstGeom>
          <a:noFill/>
        </p:spPr>
        <p:txBody>
          <a:bodyPr wrap="square">
            <a:spAutoFit/>
          </a:bodyPr>
          <a:lstStyle/>
          <a:p>
            <a:r>
              <a:rPr lang="es-ES"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METAS</a:t>
            </a:r>
            <a:endPar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2" name="TextBox 10"/>
          <p:cNvSpPr txBox="1"/>
          <p:nvPr/>
        </p:nvSpPr>
        <p:spPr>
          <a:xfrm>
            <a:off x="12545366" y="6145197"/>
            <a:ext cx="4675833"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Mantente al día con el futuro hoy mismo</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Century Gothic" panose="020B0502020202020204" pitchFamily="34" charset="0"/>
              <a:cs typeface="Microsoft Sans Serif" panose="020B0604020202020204" pitchFamily="34" charset="0"/>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564" y="3283595"/>
            <a:ext cx="5260872" cy="3719809"/>
          </a:xfrm>
          <a:prstGeom prst="rect">
            <a:avLst/>
          </a:prstGeom>
        </p:spPr>
      </p:pic>
      <p:pic>
        <p:nvPicPr>
          <p:cNvPr id="15" name="Imagen 14"/>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636481" y="3021985"/>
            <a:ext cx="577776" cy="523220"/>
          </a:xfrm>
          <a:prstGeom prst="rect">
            <a:avLst/>
          </a:prstGeom>
        </p:spPr>
      </p:pic>
      <p:pic>
        <p:nvPicPr>
          <p:cNvPr id="16" name="Imagen 15"/>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658604" y="5632312"/>
            <a:ext cx="577776" cy="523220"/>
          </a:xfrm>
          <a:prstGeom prst="rect">
            <a:avLst/>
          </a:prstGeom>
        </p:spPr>
      </p:pic>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2528622" y="3021985"/>
            <a:ext cx="577776" cy="523220"/>
          </a:xfrm>
          <a:prstGeom prst="rect">
            <a:avLst/>
          </a:prstGeom>
        </p:spPr>
      </p:pic>
      <p:pic>
        <p:nvPicPr>
          <p:cNvPr id="18" name="Imagen 17"/>
          <p:cNvPicPr>
            <a:picLocks noChangeAspect="1"/>
          </p:cNvPicPr>
          <p:nvPr/>
        </p:nvPicPr>
        <p:blipFill rotWithShape="1">
          <a:blip r:embed="rId3" cstate="print">
            <a:extLst>
              <a:ext uri="{28A0092B-C50C-407E-A947-70E740481C1C}">
                <a14:useLocalDpi xmlns:a14="http://schemas.microsoft.com/office/drawing/2010/main" val="0"/>
              </a:ext>
            </a:extLst>
          </a:blip>
          <a:srcRect t="-1" b="-1435"/>
          <a:stretch>
            <a:fillRect/>
          </a:stretch>
        </p:blipFill>
        <p:spPr>
          <a:xfrm>
            <a:off x="12545366" y="5632312"/>
            <a:ext cx="577776" cy="523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p:cNvSpPr txBox="1"/>
          <p:nvPr/>
        </p:nvSpPr>
        <p:spPr>
          <a:xfrm>
            <a:off x="5295900" y="3848100"/>
            <a:ext cx="76962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a:rPr lang="en-AU" sz="115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¡Gracias!</a:t>
            </a:r>
            <a:endParaRPr kumimoji="0" lang="en-AU" sz="11500" b="1" i="0" u="none" strike="noStrike" kern="1200" cap="none" spc="0" normalizeH="0" baseline="0" dirty="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801601" y="4229100"/>
            <a:ext cx="1371600" cy="12420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29590" y="1562413"/>
            <a:ext cx="9057409" cy="1569660"/>
          </a:xfrm>
          <a:prstGeom prst="rect">
            <a:avLst/>
          </a:prstGeom>
          <a:noFill/>
        </p:spPr>
        <p:txBody>
          <a:bodyPr wrap="square" rtlCol="0">
            <a:spAutoFit/>
          </a:bodyPr>
          <a:lstStyle/>
          <a:p>
            <a:r>
              <a:rPr lang="en-GB"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Objetivos</a:t>
            </a:r>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y </a:t>
            </a:r>
            <a:r>
              <a:rPr lang="en-GB"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metas</a:t>
            </a:r>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229590" y="2552913"/>
            <a:ext cx="13629409" cy="829945"/>
          </a:xfrm>
          <a:prstGeom prst="rect">
            <a:avLst/>
          </a:prstGeom>
          <a:noFill/>
        </p:spPr>
        <p:txBody>
          <a:bodyPr wrap="square" rtlCol="0">
            <a:spAutoFit/>
          </a:bodyPr>
          <a:lstStyle/>
          <a:p>
            <a:r>
              <a:rPr lang="es-ES" sz="2400" dirty="0">
                <a:effectLst/>
                <a:latin typeface="Century Gothic" panose="020B0502020202020204" pitchFamily="34" charset="0"/>
                <a:ea typeface="Microsoft Sans Serif" panose="020B0604020202020204" pitchFamily="34" charset="0"/>
                <a:cs typeface="Microsoft Sans Serif" panose="020B0604020202020204" pitchFamily="34" charset="0"/>
              </a:rPr>
              <a:t>Diagnosticar problemas y encontrar soluciones en las operaciones con drones</a:t>
            </a:r>
            <a:r>
              <a:rPr lang="lv-LV" alt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 </a:t>
            </a:r>
            <a:endParaRPr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2057632" y="3755395"/>
            <a:ext cx="1818408"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CONOCER</a:t>
            </a:r>
          </a:p>
        </p:txBody>
      </p:sp>
      <p:sp>
        <p:nvSpPr>
          <p:cNvPr id="5" name="CuadroTexto 4"/>
          <p:cNvSpPr txBox="1"/>
          <p:nvPr/>
        </p:nvSpPr>
        <p:spPr>
          <a:xfrm>
            <a:off x="2057400" y="5467985"/>
            <a:ext cx="2590800"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EXPLORAR</a:t>
            </a:r>
          </a:p>
        </p:txBody>
      </p:sp>
      <p:sp>
        <p:nvSpPr>
          <p:cNvPr id="6" name="CuadroTexto 5"/>
          <p:cNvSpPr txBox="1"/>
          <p:nvPr/>
        </p:nvSpPr>
        <p:spPr>
          <a:xfrm>
            <a:off x="2057400" y="4620895"/>
            <a:ext cx="3030855" cy="460375"/>
          </a:xfrm>
          <a:prstGeom prst="rect">
            <a:avLst/>
          </a:prstGeom>
          <a:noFill/>
        </p:spPr>
        <p:txBody>
          <a:bodyPr wrap="square" rtlCol="0">
            <a:spAutoFit/>
          </a:bodyPr>
          <a:lstStyle/>
          <a:p>
            <a:r>
              <a:rPr lang="es-ES"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COMPRENDER</a:t>
            </a:r>
            <a:endPar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p:cNvSpPr txBox="1"/>
          <p:nvPr/>
        </p:nvSpPr>
        <p:spPr>
          <a:xfrm>
            <a:off x="5105400" y="3804285"/>
            <a:ext cx="6105525" cy="460375"/>
          </a:xfrm>
          <a:prstGeom prst="rect">
            <a:avLst/>
          </a:prstGeom>
          <a:noFill/>
        </p:spPr>
        <p:txBody>
          <a:bodyPr wrap="square" rtlCol="0">
            <a:spAutoFit/>
          </a:bodyPr>
          <a:lstStyle/>
          <a:p>
            <a:r>
              <a:rPr lang="es-ES" altLang="en-AU" sz="2400" dirty="0">
                <a:latin typeface="Century Gothic" panose="020B0502020202020204" pitchFamily="34" charset="0"/>
                <a:ea typeface="Microsoft Sans Serif" panose="020B0604020202020204" pitchFamily="34" charset="0"/>
                <a:cs typeface="Microsoft Sans Serif" panose="020B0604020202020204" pitchFamily="34" charset="0"/>
              </a:rPr>
              <a:t>Obtener información sobre y en torno a</a:t>
            </a:r>
            <a:endParaRPr lang="lv-LV" alt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8" name="CuadroTexto 7"/>
          <p:cNvSpPr txBox="1"/>
          <p:nvPr/>
        </p:nvSpPr>
        <p:spPr>
          <a:xfrm>
            <a:off x="5088255" y="4686300"/>
            <a:ext cx="6638925" cy="460375"/>
          </a:xfrm>
          <a:prstGeom prst="rect">
            <a:avLst/>
          </a:prstGeom>
          <a:noFill/>
        </p:spPr>
        <p:txBody>
          <a:bodyPr wrap="square" rtlCol="0">
            <a:spAutoFit/>
          </a:bodyPr>
          <a:lstStyle/>
          <a:p>
            <a:r>
              <a:rPr lang="lv-LV" altLang="en-AU" sz="2400" dirty="0">
                <a:latin typeface="Century Gothic" panose="020B0502020202020204" pitchFamily="34" charset="0"/>
                <a:ea typeface="Microsoft Sans Serif" panose="020B0604020202020204" pitchFamily="34" charset="0"/>
                <a:cs typeface="Microsoft Sans Serif" panose="020B0604020202020204" pitchFamily="34" charset="0"/>
              </a:rPr>
              <a:t>Saber cómo funciona</a:t>
            </a:r>
          </a:p>
        </p:txBody>
      </p:sp>
      <p:sp>
        <p:nvSpPr>
          <p:cNvPr id="9" name="CuadroTexto 8"/>
          <p:cNvSpPr txBox="1"/>
          <p:nvPr/>
        </p:nvSpPr>
        <p:spPr>
          <a:xfrm>
            <a:off x="5088255" y="5443855"/>
            <a:ext cx="6273165" cy="460375"/>
          </a:xfrm>
          <a:prstGeom prst="rect">
            <a:avLst/>
          </a:prstGeom>
          <a:noFill/>
        </p:spPr>
        <p:txBody>
          <a:bodyPr wrap="square" rtlCol="0">
            <a:spAutoFit/>
          </a:bodyPr>
          <a:lstStyle/>
          <a:p>
            <a:r>
              <a:rPr lang="es-ES" altLang="en-AU" sz="2400" dirty="0">
                <a:latin typeface="Century Gothic" panose="020B0502020202020204" pitchFamily="34" charset="0"/>
                <a:ea typeface="Microsoft Sans Serif" panose="020B0604020202020204" pitchFamily="34" charset="0"/>
                <a:cs typeface="Microsoft Sans Serif" panose="020B0604020202020204" pitchFamily="34" charset="0"/>
              </a:rPr>
              <a:t>Encontrar datos interesantes y científicos</a:t>
            </a:r>
            <a:endParaRPr lang="lv-LV" alt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14" name="Imagen 13"/>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26903" y="3633058"/>
            <a:ext cx="577776" cy="523220"/>
          </a:xfrm>
          <a:prstGeom prst="rect">
            <a:avLst/>
          </a:prstGeom>
        </p:spPr>
      </p:pic>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95648" y="4557395"/>
            <a:ext cx="577776" cy="523220"/>
          </a:xfrm>
          <a:prstGeom prst="rect">
            <a:avLst/>
          </a:prstGeom>
        </p:spPr>
      </p:pic>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71353" y="5482230"/>
            <a:ext cx="577776" cy="523220"/>
          </a:xfrm>
          <a:prstGeom prst="rect">
            <a:avLst/>
          </a:prstGeom>
        </p:spPr>
      </p:pic>
      <p:sp>
        <p:nvSpPr>
          <p:cNvPr id="11" name="CuadroTexto 4"/>
          <p:cNvSpPr txBox="1"/>
          <p:nvPr/>
        </p:nvSpPr>
        <p:spPr>
          <a:xfrm>
            <a:off x="2057632" y="6470046"/>
            <a:ext cx="1818408"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TRABAJAR</a:t>
            </a:r>
          </a:p>
        </p:txBody>
      </p:sp>
      <p:pic>
        <p:nvPicPr>
          <p:cNvPr id="12"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71353" y="6439175"/>
            <a:ext cx="577776" cy="523220"/>
          </a:xfrm>
          <a:prstGeom prst="rect">
            <a:avLst/>
          </a:prstGeom>
        </p:spPr>
      </p:pic>
      <p:pic>
        <p:nvPicPr>
          <p:cNvPr id="13"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326903" y="7277375"/>
            <a:ext cx="577776" cy="523220"/>
          </a:xfrm>
          <a:prstGeom prst="rect">
            <a:avLst/>
          </a:prstGeom>
        </p:spPr>
      </p:pic>
      <p:sp>
        <p:nvSpPr>
          <p:cNvPr id="17" name="CuadroTexto 4"/>
          <p:cNvSpPr txBox="1"/>
          <p:nvPr/>
        </p:nvSpPr>
        <p:spPr>
          <a:xfrm>
            <a:off x="2057400" y="7308850"/>
            <a:ext cx="2482850"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REPARAR</a:t>
            </a:r>
          </a:p>
        </p:txBody>
      </p:sp>
      <p:sp>
        <p:nvSpPr>
          <p:cNvPr id="18" name="CuadroTexto 8"/>
          <p:cNvSpPr txBox="1"/>
          <p:nvPr/>
        </p:nvSpPr>
        <p:spPr>
          <a:xfrm>
            <a:off x="5105400" y="6283325"/>
            <a:ext cx="5481320" cy="460375"/>
          </a:xfrm>
          <a:prstGeom prst="rect">
            <a:avLst/>
          </a:prstGeom>
          <a:noFill/>
        </p:spPr>
        <p:txBody>
          <a:bodyPr wrap="square" rtlCol="0">
            <a:spAutoFit/>
          </a:bodyPr>
          <a:lstStyle/>
          <a:p>
            <a:r>
              <a:rPr lang="es-ES" sz="2400" dirty="0">
                <a:latin typeface="Century Gothic" panose="020B0502020202020204" pitchFamily="34" charset="0"/>
                <a:ea typeface="Microsoft Sans Serif" panose="020B0604020202020204" pitchFamily="34" charset="0"/>
                <a:cs typeface="Microsoft Sans Serif" panose="020B0604020202020204" pitchFamily="34" charset="0"/>
              </a:rPr>
              <a:t>No tengas miedo a lo nuevo</a:t>
            </a:r>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9" name="CuadroTexto 8"/>
          <p:cNvSpPr txBox="1"/>
          <p:nvPr/>
        </p:nvSpPr>
        <p:spPr>
          <a:xfrm>
            <a:off x="5088890" y="7124700"/>
            <a:ext cx="6437630" cy="830997"/>
          </a:xfrm>
          <a:prstGeom prst="rect">
            <a:avLst/>
          </a:prstGeom>
          <a:noFill/>
        </p:spPr>
        <p:txBody>
          <a:bodyPr wrap="square" rtlCol="0">
            <a:spAutoFit/>
          </a:bodyPr>
          <a:lstStyle/>
          <a:p>
            <a:r>
              <a:rPr lang="es-ES" sz="2400" dirty="0">
                <a:latin typeface="Century Gothic" panose="020B0502020202020204" pitchFamily="34" charset="0"/>
                <a:ea typeface="Microsoft Sans Serif" panose="020B0604020202020204" pitchFamily="34" charset="0"/>
                <a:cs typeface="Microsoft Sans Serif" panose="020B0604020202020204" pitchFamily="34" charset="0"/>
              </a:rPr>
              <a:t>Nada es imposible con los conocimientos adecuados</a:t>
            </a:r>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20" name="Picture 19" descr="Untitled design(7)"/>
          <p:cNvPicPr>
            <a:picLocks noChangeAspect="1"/>
          </p:cNvPicPr>
          <p:nvPr/>
        </p:nvPicPr>
        <p:blipFill>
          <a:blip r:embed="rId3"/>
          <a:srcRect l="6315" t="355" r="-73" b="-355"/>
          <a:stretch>
            <a:fillRect/>
          </a:stretch>
        </p:blipFill>
        <p:spPr>
          <a:xfrm>
            <a:off x="11658600" y="3771900"/>
            <a:ext cx="6633210" cy="39827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24000" y="1503549"/>
            <a:ext cx="9462656" cy="830997"/>
          </a:xfrm>
          <a:prstGeom prst="rect">
            <a:avLst/>
          </a:prstGeom>
          <a:noFill/>
        </p:spPr>
        <p:txBody>
          <a:bodyPr wrap="square" rtlCol="0">
            <a:spAutoFit/>
          </a:bodyPr>
          <a:lstStyle/>
          <a:p>
            <a:r>
              <a:rPr lang="en-GB"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Índice</a:t>
            </a:r>
            <a:endPar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nvGrpSpPr>
          <p:cNvPr id="5" name="Group 3"/>
          <p:cNvGrpSpPr/>
          <p:nvPr/>
        </p:nvGrpSpPr>
        <p:grpSpPr>
          <a:xfrm>
            <a:off x="2438400" y="2476500"/>
            <a:ext cx="10180320" cy="2190751"/>
            <a:chOff x="6420992" y="1073197"/>
            <a:chExt cx="10180320" cy="1188613"/>
          </a:xfrm>
        </p:grpSpPr>
        <p:sp>
          <p:nvSpPr>
            <p:cNvPr id="6" name="TextBox 7"/>
            <p:cNvSpPr txBox="1"/>
            <p:nvPr/>
          </p:nvSpPr>
          <p:spPr>
            <a:xfrm>
              <a:off x="6420992" y="1611346"/>
              <a:ext cx="9882505" cy="650464"/>
            </a:xfrm>
            <a:prstGeom prst="rect">
              <a:avLst/>
            </a:prstGeom>
            <a:noFill/>
          </p:spPr>
          <p:txBody>
            <a:bodyPr wrap="square" rtlCol="0">
              <a:spAutoFit/>
            </a:bodyPr>
            <a:lstStyle/>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Sección 1.1: Qué es STEM </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Sección 1.2: ¿Cuáles son las materias STEM? </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Sección 1.3: Cómo influye STEM en el aprendizaje moderno</a:t>
              </a:r>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  </a:t>
              </a:r>
            </a:p>
          </p:txBody>
        </p:sp>
        <p:sp>
          <p:nvSpPr>
            <p:cNvPr id="7" name="TextBox 8"/>
            <p:cNvSpPr txBox="1"/>
            <p:nvPr/>
          </p:nvSpPr>
          <p:spPr>
            <a:xfrm>
              <a:off x="6420992" y="1073197"/>
              <a:ext cx="10180320" cy="517133"/>
            </a:xfrm>
            <a:prstGeom prst="rect">
              <a:avLst/>
            </a:prstGeom>
            <a:noFill/>
          </p:spPr>
          <p:txBody>
            <a:bodyPr wrap="square" lIns="108000" rIns="108000" rtlCol="0">
              <a:spAutoFit/>
            </a:bodyPr>
            <a:lstStyle/>
            <a:p>
              <a:r>
                <a:rPr lang="es-E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Unidad 1: Introducción al significado de STEM Campos de estudio de STEM, direcciones</a:t>
              </a:r>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 </a:t>
              </a:r>
            </a:p>
          </p:txBody>
        </p:sp>
      </p:grpSp>
      <p:grpSp>
        <p:nvGrpSpPr>
          <p:cNvPr id="8" name="Group 3"/>
          <p:cNvGrpSpPr/>
          <p:nvPr/>
        </p:nvGrpSpPr>
        <p:grpSpPr>
          <a:xfrm>
            <a:off x="2303874" y="4809178"/>
            <a:ext cx="9424670" cy="2236651"/>
            <a:chOff x="6319597" y="1462975"/>
            <a:chExt cx="9424670" cy="2236651"/>
          </a:xfrm>
        </p:grpSpPr>
        <p:sp>
          <p:nvSpPr>
            <p:cNvPr id="9" name="TextBox 7"/>
            <p:cNvSpPr txBox="1"/>
            <p:nvPr/>
          </p:nvSpPr>
          <p:spPr>
            <a:xfrm>
              <a:off x="6346101" y="2868629"/>
              <a:ext cx="9240520" cy="830997"/>
            </a:xfrm>
            <a:prstGeom prst="rect">
              <a:avLst/>
            </a:prstGeom>
            <a:noFill/>
          </p:spPr>
          <p:txBody>
            <a:bodyPr wrap="square" rtlCol="0">
              <a:spAutoFit/>
            </a:bodyPr>
            <a:lstStyle/>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Sección 2.1: Direcciones de aprendizaje STEM en el manejo de drones</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8"/>
            <p:cNvSpPr txBox="1"/>
            <p:nvPr/>
          </p:nvSpPr>
          <p:spPr>
            <a:xfrm>
              <a:off x="6319597" y="1462975"/>
              <a:ext cx="9424670" cy="1384995"/>
            </a:xfrm>
            <a:prstGeom prst="rect">
              <a:avLst/>
            </a:prstGeom>
            <a:noFill/>
          </p:spPr>
          <p:txBody>
            <a:bodyPr wrap="square" lIns="108000" rIns="108000" rtlCol="0">
              <a:spAutoFit/>
            </a:bodyPr>
            <a:lstStyle/>
            <a:p>
              <a:r>
                <a:rPr lang="es-E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Unidad 2: Unir las disciplinas STEM en las operaciones con drones ¿En qué áreas STEM podemos utilizar drones?</a:t>
              </a:r>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 </a:t>
              </a:r>
            </a:p>
          </p:txBody>
        </p:sp>
      </p:grpSp>
      <p:grpSp>
        <p:nvGrpSpPr>
          <p:cNvPr id="11" name="Group 3"/>
          <p:cNvGrpSpPr/>
          <p:nvPr/>
        </p:nvGrpSpPr>
        <p:grpSpPr>
          <a:xfrm>
            <a:off x="2438400" y="6849197"/>
            <a:ext cx="9424670" cy="2171700"/>
            <a:chOff x="6420993" y="2141012"/>
            <a:chExt cx="9424670" cy="2171700"/>
          </a:xfrm>
        </p:grpSpPr>
        <p:sp>
          <p:nvSpPr>
            <p:cNvPr id="12" name="TextBox 7"/>
            <p:cNvSpPr txBox="1"/>
            <p:nvPr/>
          </p:nvSpPr>
          <p:spPr>
            <a:xfrm>
              <a:off x="6420993" y="2744262"/>
              <a:ext cx="9424670" cy="1568450"/>
            </a:xfrm>
            <a:prstGeom prst="rect">
              <a:avLst/>
            </a:prstGeom>
            <a:noFill/>
          </p:spPr>
          <p:txBody>
            <a:bodyPr wrap="square" rtlCol="0">
              <a:spAutoFit/>
            </a:bodyPr>
            <a:lstStyle/>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Sección 3.1: Drones en materias científicas</a:t>
              </a:r>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 </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Sección 3.2: En materias tecnológicas</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Sección 3.3: Asignaturas de ingeniería</a:t>
              </a:r>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 </a:t>
              </a:r>
            </a:p>
            <a:p>
              <a:r>
                <a:rPr lang="es-E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Sección 3.4: En las asignaturas de matemáticas</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3" name="TextBox 8"/>
            <p:cNvSpPr txBox="1"/>
            <p:nvPr/>
          </p:nvSpPr>
          <p:spPr>
            <a:xfrm>
              <a:off x="6420993" y="2141012"/>
              <a:ext cx="9409430" cy="521970"/>
            </a:xfrm>
            <a:prstGeom prst="rect">
              <a:avLst/>
            </a:prstGeom>
            <a:noFill/>
          </p:spPr>
          <p:txBody>
            <a:bodyPr wrap="square" lIns="108000" rIns="108000" rtlCol="0">
              <a:spAutoFit/>
            </a:bodyPr>
            <a:lstStyle/>
            <a:p>
              <a:r>
                <a:rPr lang="es-E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Unidad 3: Asignaturas de formación de drones</a:t>
              </a:r>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 </a:t>
              </a:r>
            </a:p>
          </p:txBody>
        </p:sp>
      </p:grpSp>
      <p:pic>
        <p:nvPicPr>
          <p:cNvPr id="14" name="Imagen 13"/>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76402" y="2629086"/>
            <a:ext cx="577776" cy="523220"/>
          </a:xfrm>
          <a:prstGeom prst="rect">
            <a:avLst/>
          </a:prstGeom>
        </p:spPr>
      </p:pic>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76402" y="4915180"/>
            <a:ext cx="577776" cy="523220"/>
          </a:xfrm>
          <a:prstGeom prst="rect">
            <a:avLst/>
          </a:prstGeom>
        </p:spPr>
      </p:pic>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752602" y="6895926"/>
            <a:ext cx="577776" cy="523220"/>
          </a:xfrm>
          <a:prstGeom prst="rect">
            <a:avLst/>
          </a:prstGeom>
        </p:spPr>
      </p:pic>
      <p:pic>
        <p:nvPicPr>
          <p:cNvPr id="2" name="Picture 1"/>
          <p:cNvPicPr>
            <a:picLocks noChangeAspect="1"/>
          </p:cNvPicPr>
          <p:nvPr/>
        </p:nvPicPr>
        <p:blipFill>
          <a:blip r:embed="rId3"/>
          <a:srcRect/>
          <a:stretch>
            <a:fillRect/>
          </a:stretch>
        </p:blipFill>
        <p:spPr>
          <a:xfrm>
            <a:off x="12284710" y="3264535"/>
            <a:ext cx="5492750" cy="38239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4914880" cy="1568450"/>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Unidad: Introducción al significado de STEM Campos de estudio STEM, direcciones </a:t>
            </a:r>
          </a:p>
        </p:txBody>
      </p:sp>
      <p:sp>
        <p:nvSpPr>
          <p:cNvPr id="3" name="CuadroTexto 2"/>
          <p:cNvSpPr txBox="1"/>
          <p:nvPr/>
        </p:nvSpPr>
        <p:spPr>
          <a:xfrm>
            <a:off x="1447800" y="3130809"/>
            <a:ext cx="10040186" cy="521970"/>
          </a:xfrm>
          <a:prstGeom prst="rect">
            <a:avLst/>
          </a:prstGeom>
          <a:noFill/>
        </p:spPr>
        <p:txBody>
          <a:bodyPr wrap="square" rtlCol="0">
            <a:spAutoFit/>
          </a:bodyPr>
          <a:lstStyle/>
          <a:p>
            <a:r>
              <a:rPr lang="es-E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Sección 1.1: Qué es STEM</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p>
        </p:txBody>
      </p:sp>
      <p:sp>
        <p:nvSpPr>
          <p:cNvPr id="4" name="CuadroTexto 3"/>
          <p:cNvSpPr txBox="1"/>
          <p:nvPr/>
        </p:nvSpPr>
        <p:spPr>
          <a:xfrm>
            <a:off x="1219200" y="4305300"/>
            <a:ext cx="11072495" cy="2676525"/>
          </a:xfrm>
          <a:prstGeom prst="rect">
            <a:avLst/>
          </a:prstGeom>
          <a:noFill/>
        </p:spPr>
        <p:txBody>
          <a:bodyPr wrap="square" rtlCol="0">
            <a:spAutoFit/>
          </a:bodyPr>
          <a:lstStyle/>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Las asignaturas de ciencia y tecnología (denominadas STEM, del inglés </a:t>
            </a:r>
            <a:r>
              <a:rPr lang="es-ES" alt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Science</a:t>
            </a: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Technology</a:t>
            </a: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alt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Engineering</a:t>
            </a: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alt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Mathematics</a:t>
            </a: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explican el entorno en el que nos encontramos. La física, la química, las matemáticas y la biología describen las leyes y procesos de la naturaleza que nos rodea, mientras que la informática y la computación nos dan una idea de cómo funcionan las tecnologías.</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10" name="Picture 9" descr="Untitled design"/>
          <p:cNvPicPr>
            <a:picLocks noChangeAspect="1"/>
          </p:cNvPicPr>
          <p:nvPr/>
        </p:nvPicPr>
        <p:blipFill>
          <a:blip r:embed="rId2"/>
          <a:stretch>
            <a:fillRect/>
          </a:stretch>
        </p:blipFill>
        <p:spPr>
          <a:xfrm>
            <a:off x="12278443" y="3130550"/>
            <a:ext cx="5875655" cy="5875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400559"/>
            <a:ext cx="10040186" cy="521970"/>
          </a:xfrm>
          <a:prstGeom prst="rect">
            <a:avLst/>
          </a:prstGeom>
          <a:noFill/>
        </p:spPr>
        <p:txBody>
          <a:bodyPr wrap="square" rtlCol="0">
            <a:spAutoFit/>
          </a:bodyPr>
          <a:lstStyle/>
          <a:p>
            <a:r>
              <a:rPr lang="es-E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Sección 1.2: ¿Qué son las materias STEM?</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p>
        </p:txBody>
      </p:sp>
      <p:sp>
        <p:nvSpPr>
          <p:cNvPr id="4" name="CuadroTexto 3"/>
          <p:cNvSpPr txBox="1"/>
          <p:nvPr/>
        </p:nvSpPr>
        <p:spPr>
          <a:xfrm>
            <a:off x="1358265" y="4131945"/>
            <a:ext cx="9462135" cy="1815882"/>
          </a:xfrm>
          <a:prstGeom prst="rect">
            <a:avLst/>
          </a:prstGeom>
          <a:noFill/>
        </p:spPr>
        <p:txBody>
          <a:bodyPr wrap="square" rtlCol="0">
            <a:spAutoFit/>
          </a:bodyPr>
          <a:lstStyle/>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Las asignaturas STEM incluirán matemáticas, ciencias, biología, geografía, física, química, diseño y tecnología, informática, ingeniería, programación, robótica y diseño digital.</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Picture 7" descr="Untitled design(1)"/>
          <p:cNvPicPr>
            <a:picLocks noChangeAspect="1"/>
          </p:cNvPicPr>
          <p:nvPr/>
        </p:nvPicPr>
        <p:blipFill>
          <a:blip r:embed="rId2"/>
          <a:stretch>
            <a:fillRect/>
          </a:stretch>
        </p:blipFill>
        <p:spPr>
          <a:xfrm>
            <a:off x="11125200" y="1943100"/>
            <a:ext cx="6875145" cy="68751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95400" y="1790959"/>
            <a:ext cx="10591800" cy="523220"/>
          </a:xfrm>
          <a:prstGeom prst="rect">
            <a:avLst/>
          </a:prstGeom>
          <a:noFill/>
        </p:spPr>
        <p:txBody>
          <a:bodyPr wrap="square" rtlCol="0">
            <a:spAutoFit/>
          </a:bodyPr>
          <a:lstStyle/>
          <a:p>
            <a:r>
              <a:rPr lang="es-E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Sección 1.3: ¿Cómo afecta STEM al aprendizaje moderno?</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p>
        </p:txBody>
      </p:sp>
      <p:sp>
        <p:nvSpPr>
          <p:cNvPr id="4" name="CuadroTexto 3"/>
          <p:cNvSpPr txBox="1"/>
          <p:nvPr/>
        </p:nvSpPr>
        <p:spPr>
          <a:xfrm>
            <a:off x="1371600" y="3162300"/>
            <a:ext cx="9696450" cy="3970318"/>
          </a:xfrm>
          <a:prstGeom prst="rect">
            <a:avLst/>
          </a:prstGeom>
          <a:noFill/>
        </p:spPr>
        <p:txBody>
          <a:bodyPr wrap="square" rtlCol="0">
            <a:spAutoFit/>
          </a:bodyPr>
          <a:lstStyle/>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Conscientes de que uno de los componentes clave de la educación del futuro es el desarrollo de las competencias del siglo XXI, aún por definir y evaluar con precisión, las competencias tecnológicas y científicas desempeñan un papel importante, por lo que están estrechamente relacionadas con el empleo futuro y la calidad de vida. En los últimos años, sin embargo, el campo de la educación STEM ha sido objeto de diversas críticas.</a:t>
            </a: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2"/>
          <a:stretch>
            <a:fillRect/>
          </a:stretch>
        </p:blipFill>
        <p:spPr>
          <a:xfrm>
            <a:off x="11068050" y="2861945"/>
            <a:ext cx="6844665" cy="45637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6687800" cy="2308324"/>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Unidad 2: Unir las disciplinas STEM en las operaciones con drones ¿En qué áreas STEM podemos utilizar drones? </a:t>
            </a:r>
          </a:p>
        </p:txBody>
      </p:sp>
      <p:sp>
        <p:nvSpPr>
          <p:cNvPr id="3" name="CuadroTexto 2"/>
          <p:cNvSpPr txBox="1"/>
          <p:nvPr/>
        </p:nvSpPr>
        <p:spPr>
          <a:xfrm>
            <a:off x="1143000" y="3859530"/>
            <a:ext cx="10040186" cy="954107"/>
          </a:xfrm>
          <a:prstGeom prst="rect">
            <a:avLst/>
          </a:prstGeom>
          <a:noFill/>
        </p:spPr>
        <p:txBody>
          <a:bodyPr wrap="square" rtlCol="0">
            <a:spAutoFit/>
          </a:bodyPr>
          <a:lstStyle/>
          <a:p>
            <a:r>
              <a:rPr lang="es-E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Sección 2.1: Directrices de aprendizaje STEM en el manejo de drones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219200" y="5295900"/>
            <a:ext cx="9945370" cy="1815882"/>
          </a:xfrm>
          <a:prstGeom prst="rect">
            <a:avLst/>
          </a:prstGeom>
          <a:noFill/>
        </p:spPr>
        <p:txBody>
          <a:bodyPr wrap="square" rtlCol="0">
            <a:spAutoFit/>
          </a:bodyPr>
          <a:lstStyle/>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Por mucho que los drones sean dispositivos de hoy en día, su relación con las asignaturas STEM está directamente relacionada. Los drones utilizan las 4 áreas de aprendizaje STEM.</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descr="Untitled design(2)"/>
          <p:cNvPicPr>
            <a:picLocks noChangeAspect="1"/>
          </p:cNvPicPr>
          <p:nvPr/>
        </p:nvPicPr>
        <p:blipFill>
          <a:blip r:embed="rId2"/>
          <a:srcRect t="14927" b="11540"/>
          <a:stretch>
            <a:fillRect/>
          </a:stretch>
        </p:blipFill>
        <p:spPr>
          <a:xfrm>
            <a:off x="11201400" y="4229100"/>
            <a:ext cx="6503035" cy="4782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6556990" cy="1569660"/>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Unidad 3: Materias que se enseñan en la formación de drones </a:t>
            </a:r>
          </a:p>
        </p:txBody>
      </p:sp>
      <p:sp>
        <p:nvSpPr>
          <p:cNvPr id="3" name="CuadroTexto 2"/>
          <p:cNvSpPr txBox="1"/>
          <p:nvPr/>
        </p:nvSpPr>
        <p:spPr>
          <a:xfrm>
            <a:off x="1219200" y="3249930"/>
            <a:ext cx="10040186" cy="521970"/>
          </a:xfrm>
          <a:prstGeom prst="rect">
            <a:avLst/>
          </a:prstGeom>
          <a:noFill/>
        </p:spPr>
        <p:txBody>
          <a:bodyPr wrap="square" rtlCol="0">
            <a:spAutoFit/>
          </a:bodyPr>
          <a:lstStyle/>
          <a:p>
            <a:r>
              <a:rPr lang="es-E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Sección 3.1: Drones en asignaturas científicas</a:t>
            </a:r>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p>
        </p:txBody>
      </p:sp>
      <p:sp>
        <p:nvSpPr>
          <p:cNvPr id="4" name="CuadroTexto 3"/>
          <p:cNvSpPr txBox="1"/>
          <p:nvPr/>
        </p:nvSpPr>
        <p:spPr>
          <a:xfrm>
            <a:off x="1524000" y="4762500"/>
            <a:ext cx="9137015" cy="953135"/>
          </a:xfrm>
          <a:prstGeom prst="rect">
            <a:avLst/>
          </a:prstGeom>
          <a:noFill/>
        </p:spPr>
        <p:txBody>
          <a:bodyPr wrap="square" rtlCol="0">
            <a:spAutoFit/>
          </a:bodyPr>
          <a:lstStyle/>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Potencia de elevación La dinámica del remo </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Capacidad de levantamiento - peso muerto</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descr="Untitled design(3)"/>
          <p:cNvPicPr>
            <a:picLocks noChangeAspect="1"/>
          </p:cNvPicPr>
          <p:nvPr/>
        </p:nvPicPr>
        <p:blipFill>
          <a:blip r:embed="rId2"/>
          <a:srcRect t="14804" b="12340"/>
          <a:stretch>
            <a:fillRect/>
          </a:stretch>
        </p:blipFill>
        <p:spPr>
          <a:xfrm>
            <a:off x="9829800" y="3086100"/>
            <a:ext cx="7946390" cy="57892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47800" y="2324359"/>
            <a:ext cx="10040186" cy="521970"/>
          </a:xfrm>
          <a:prstGeom prst="rect">
            <a:avLst/>
          </a:prstGeom>
          <a:noFill/>
        </p:spPr>
        <p:txBody>
          <a:bodyPr wrap="square" rtlCol="0">
            <a:spAutoFit/>
          </a:bodyPr>
          <a:lstStyle/>
          <a:p>
            <a:r>
              <a:rPr lang="es-ES"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Sección 3.2: En materias tecnológicas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371600" y="3467100"/>
            <a:ext cx="7994650" cy="4401205"/>
          </a:xfrm>
          <a:prstGeom prst="rect">
            <a:avLst/>
          </a:prstGeom>
          <a:noFill/>
        </p:spPr>
        <p:txBody>
          <a:bodyPr wrap="square" rtlCol="0">
            <a:spAutoFit/>
          </a:bodyPr>
          <a:lstStyle/>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Introducción a la mecatrónica</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Sistemas de control y mecanismos de retroalimentación</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Actuadores y sensores</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Sistemas de control electrónico y programación</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Tipos de sistemas de iluminación de aeronaves</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Principios eléctricos y ópticos del alumbrado de aeronaves</a:t>
            </a:r>
          </a:p>
          <a:p>
            <a:pPr>
              <a:defRPr/>
            </a:pPr>
            <a:r>
              <a:rPr lang="es-ES"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Instalación y mantenimiento de sistemas de iluminación de aeronaves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Untitled design(4)"/>
          <p:cNvPicPr>
            <a:picLocks noChangeAspect="1"/>
          </p:cNvPicPr>
          <p:nvPr/>
        </p:nvPicPr>
        <p:blipFill>
          <a:blip r:embed="rId2"/>
          <a:srcRect t="26469" b="27593"/>
          <a:stretch>
            <a:fillRect/>
          </a:stretch>
        </p:blipFill>
        <p:spPr>
          <a:xfrm>
            <a:off x="10439400" y="2781300"/>
            <a:ext cx="7389495" cy="60356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TotalTime>
  <Words>704</Words>
  <Application>Microsoft Office PowerPoint</Application>
  <PresentationFormat>Personalizado</PresentationFormat>
  <Paragraphs>70</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Calibri</vt:lpstr>
      <vt:lpstr>Calibri Light</vt:lpstr>
      <vt:lpstr>Century Gothic</vt:lpstr>
      <vt:lpstr>Microsoft Sans Serif</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Javier Serón Molina</cp:lastModifiedBy>
  <cp:revision>23</cp:revision>
  <dcterms:created xsi:type="dcterms:W3CDTF">2023-07-14T21:14:16Z</dcterms:created>
  <dcterms:modified xsi:type="dcterms:W3CDTF">2023-08-08T07:55:43Z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2022-02-01T03:00:00Z</vt:filetime>
  </property>
  <property fmtid="{D5CDD505-2E9C-101B-9397-08002B2CF9AE}" pid="3" name="Creator">
    <vt:lpwstr>Canva</vt:lpwstr>
  </property>
  <property fmtid="{D5CDD505-2E9C-101B-9397-08002B2CF9AE}" pid="4" name="LastSaved">
    <vt:filetime>2022-02-01T03:00:00Z</vt:filetime>
  </property>
  <property fmtid="{D5CDD505-2E9C-101B-9397-08002B2CF9AE}" pid="5" name="ICV">
    <vt:lpwstr/>
  </property>
  <property fmtid="{D5CDD505-2E9C-101B-9397-08002B2CF9AE}" pid="6" name="KSOProductBuildVer">
    <vt:lpwstr>1033-11.1.0.11698</vt:lpwstr>
  </property>
</Properties>
</file>