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sldIdLst>
    <p:sldId id="256" r:id="rId4"/>
    <p:sldId id="257" r:id="rId5"/>
    <p:sldId id="261" r:id="rId6"/>
    <p:sldId id="258" r:id="rId7"/>
    <p:sldId id="269" r:id="rId8"/>
    <p:sldId id="270" r:id="rId9"/>
    <p:sldId id="271" r:id="rId10"/>
    <p:sldId id="262" r:id="rId11"/>
    <p:sldId id="272" r:id="rId12"/>
    <p:sldId id="273" r:id="rId13"/>
    <p:sldId id="274" r:id="rId14"/>
    <p:sldId id="263" r:id="rId15"/>
    <p:sldId id="260" r:id="rId1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62"/>
      </p:cViewPr>
      <p:guideLst>
        <p:guide orient="horz" pos="2880"/>
        <p:guide pos="217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endParaRPr lang="es-ES"/>
          </a:p>
        </p:txBody>
      </p:sp>
      <p:sp>
        <p:nvSpPr>
          <p:cNvPr id="3" name="Marcador de texto 2"/>
          <p:cNvSpPr>
            <a:spLocks noGrp="1"/>
          </p:cNvSpPr>
          <p:nvPr>
            <p:ph type="body" idx="1" hasCustomPrompt="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4" name="Marcador de contenido 3"/>
          <p:cNvSpPr>
            <a:spLocks noGrp="1"/>
          </p:cNvSpPr>
          <p:nvPr>
            <p:ph sz="half" idx="2" hasCustomPrompt="1"/>
          </p:nvPr>
        </p:nvSpPr>
        <p:spPr>
          <a:xfrm>
            <a:off x="1260475" y="3757613"/>
            <a:ext cx="7735888" cy="5527675"/>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Marcador de texto 4"/>
          <p:cNvSpPr>
            <a:spLocks noGrp="1"/>
          </p:cNvSpPr>
          <p:nvPr>
            <p:ph type="body" sz="quarter" idx="3" hasCustomPrompt="1"/>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endParaRPr lang="es-ES"/>
          </a:p>
        </p:txBody>
      </p:sp>
      <p:sp>
        <p:nvSpPr>
          <p:cNvPr id="6" name="Marcador de contenido 5"/>
          <p:cNvSpPr>
            <a:spLocks noGrp="1"/>
          </p:cNvSpPr>
          <p:nvPr>
            <p:ph sz="quarter" idx="4" hasCustomPrompt="1"/>
          </p:nvPr>
        </p:nvSpPr>
        <p:spPr>
          <a:xfrm>
            <a:off x="9258300" y="3757613"/>
            <a:ext cx="7775575" cy="5527675"/>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7" name="Marcador de fecha 6"/>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8" name="Marcador de pie de página 7"/>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fecha 2"/>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4" name="Marcador de pie de página 3"/>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3" name="Marcador de pie de página 2"/>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endParaRPr lang="es-ES"/>
          </a:p>
        </p:txBody>
      </p:sp>
      <p:sp>
        <p:nvSpPr>
          <p:cNvPr id="3" name="Marcador de contenido 2"/>
          <p:cNvSpPr>
            <a:spLocks noGrp="1"/>
          </p:cNvSpPr>
          <p:nvPr>
            <p:ph idx="1" hasCustomPrompt="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endParaRPr lang="es-ES"/>
          </a:p>
        </p:txBody>
      </p:sp>
      <p:sp>
        <p:nvSpPr>
          <p:cNvPr id="3" name="Marcador de posición de imagen 2"/>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endParaRPr lang="es-ES"/>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texto vertical 2"/>
          <p:cNvSpPr>
            <a:spLocks noGrp="1"/>
          </p:cNvSpPr>
          <p:nvPr>
            <p:ph type="body" orient="vert" idx="1" hasCustomPrompt="1"/>
          </p:nvPr>
        </p:nvSpPr>
        <p:spPr>
          <a:xfrm>
            <a:off x="1257300" y="2738438"/>
            <a:ext cx="15773400" cy="6527800"/>
          </a:xfrm>
          <a:prstGeom prst="rect">
            <a:avLst/>
          </a:prstGeo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endParaRPr lang="es-ES"/>
          </a:p>
        </p:txBody>
      </p:sp>
      <p:sp>
        <p:nvSpPr>
          <p:cNvPr id="3" name="Marcador de texto vertical 2"/>
          <p:cNvSpPr>
            <a:spLocks noGrp="1"/>
          </p:cNvSpPr>
          <p:nvPr>
            <p:ph type="body" orient="vert" idx="1" hasCustomPrompt="1"/>
          </p:nvPr>
        </p:nvSpPr>
        <p:spPr>
          <a:xfrm>
            <a:off x="1257300" y="547688"/>
            <a:ext cx="11677650" cy="8718550"/>
          </a:xfrm>
          <a:prstGeom prst="rect">
            <a:avLst/>
          </a:prstGeom>
        </p:spPr>
        <p:txBody>
          <a:bodyPr vert="eaVert"/>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p:txBody>
      </p:sp>
      <p:sp>
        <p:nvSpPr>
          <p:cNvPr id="3" name="Holder 3"/>
          <p:cNvSpPr>
            <a:spLocks noGrp="1"/>
          </p:cNvSpPr>
          <p:nvPr>
            <p:ph type="body" idx="1"/>
          </p:nvPr>
        </p:nvSpPr>
        <p:spPr>
          <a:xfrm>
            <a:off x="914400" y="2366010"/>
            <a:ext cx="16459200" cy="6789420"/>
          </a:xfrm>
          <a:prstGeom prst="rect">
            <a:avLst/>
          </a:prstGeom>
        </p:spPr>
        <p:txBody>
          <a:bodyPr lIns="0" tIns="0" rIns="0" bIns="0"/>
          <a:lstStyle>
            <a:lvl1pPr>
              <a:defRPr/>
            </a:lvl1pPr>
          </a:lstStyle>
          <a:p/>
        </p:txBody>
      </p:sp>
      <p:sp>
        <p:nvSpPr>
          <p:cNvPr id="4" name="Holder 4"/>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1645920"/>
          </a:xfrm>
          <a:prstGeom prst="rect">
            <a:avLst/>
          </a:prstGeom>
        </p:spPr>
        <p:txBody>
          <a:bodyPr lIns="0" tIns="0" rIns="0" bIns="0"/>
          <a:lstStyle>
            <a:lvl1pPr>
              <a:defRPr/>
            </a:lvl1pPr>
          </a:lstStyle>
          <a:p/>
        </p:txBody>
      </p:sp>
      <p:sp>
        <p:nvSpPr>
          <p:cNvPr id="3" name="Holder 3"/>
          <p:cNvSpPr>
            <a:spLocks noGrp="1"/>
          </p:cNvSpPr>
          <p:nvPr>
            <p:ph type="ftr" sz="quarter" idx="5"/>
          </p:nvPr>
        </p:nvSpPr>
        <p:spPr>
          <a:xfrm>
            <a:off x="6217920" y="9566910"/>
            <a:ext cx="5852160" cy="514350"/>
          </a:xfrm>
          <a:prstGeom prst="rect">
            <a:avLst/>
          </a:prstGeom>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a:xfrm>
            <a:off x="914400" y="9566910"/>
            <a:ext cx="4206240" cy="51435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a:xfrm>
            <a:off x="13167361" y="9566910"/>
            <a:ext cx="4206240" cy="514350"/>
          </a:xfrm>
          <a:prstGeom prst="rect">
            <a:avLst/>
          </a:prstGeom>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6" name="CuadroTexto 5"/>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296" y="647700"/>
            <a:ext cx="3295504" cy="6155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endParaRPr lang="es-ES"/>
          </a:p>
        </p:txBody>
      </p:sp>
      <p:sp>
        <p:nvSpPr>
          <p:cNvPr id="3" name="Subtítulo 2"/>
          <p:cNvSpPr>
            <a:spLocks noGrp="1"/>
          </p:cNvSpPr>
          <p:nvPr>
            <p:ph type="subTitle" idx="1" hasCustomPrompt="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contenido 2"/>
          <p:cNvSpPr>
            <a:spLocks noGrp="1"/>
          </p:cNvSpPr>
          <p:nvPr>
            <p:ph idx="1" hasCustomPrompt="1"/>
          </p:nvPr>
        </p:nvSpPr>
        <p:spPr>
          <a:xfrm>
            <a:off x="1257300" y="2738438"/>
            <a:ext cx="15773400" cy="6527800"/>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endParaRPr lang="es-ES"/>
          </a:p>
        </p:txBody>
      </p:sp>
      <p:sp>
        <p:nvSpPr>
          <p:cNvPr id="3" name="Marcador de texto 2"/>
          <p:cNvSpPr>
            <a:spLocks noGrp="1"/>
          </p:cNvSpPr>
          <p:nvPr>
            <p:ph type="body" idx="1" hasCustomPrompt="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endParaRPr lang="es-ES"/>
          </a:p>
        </p:txBody>
      </p:sp>
      <p:sp>
        <p:nvSpPr>
          <p:cNvPr id="4" name="Marcador de fecha 3"/>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5" name="Marcador de pie de página 4"/>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endParaRPr lang="es-ES"/>
          </a:p>
        </p:txBody>
      </p:sp>
      <p:sp>
        <p:nvSpPr>
          <p:cNvPr id="3" name="Marcador de contenido 2"/>
          <p:cNvSpPr>
            <a:spLocks noGrp="1"/>
          </p:cNvSpPr>
          <p:nvPr>
            <p:ph sz="half" idx="1" hasCustomPrompt="1"/>
          </p:nvPr>
        </p:nvSpPr>
        <p:spPr>
          <a:xfrm>
            <a:off x="1257300" y="2738438"/>
            <a:ext cx="7810500" cy="6527800"/>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4" name="Marcador de contenido 3"/>
          <p:cNvSpPr>
            <a:spLocks noGrp="1"/>
          </p:cNvSpPr>
          <p:nvPr>
            <p:ph sz="half" idx="2" hasCustomPrompt="1"/>
          </p:nvPr>
        </p:nvSpPr>
        <p:spPr>
          <a:xfrm>
            <a:off x="9220200" y="2738438"/>
            <a:ext cx="7810500" cy="6527800"/>
          </a:xfrm>
          <a:prstGeom prst="rect">
            <a:avLst/>
          </a:prstGeom>
        </p:spPr>
        <p:txBody>
          <a:bodyPr/>
          <a:lstStyle/>
          <a:p>
            <a:pPr lvl="0"/>
            <a:r>
              <a:rPr lang="es-ES"/>
              <a:t>Haga clic para modificar los estilos de texto del patrón</a:t>
            </a:r>
            <a:endParaRPr lang="es-ES"/>
          </a:p>
          <a:p>
            <a:pPr lvl="1"/>
            <a:r>
              <a:rPr lang="es-ES"/>
              <a:t>Segundo nivel</a:t>
            </a:r>
            <a:endParaRPr lang="es-ES"/>
          </a:p>
          <a:p>
            <a:pPr lvl="2"/>
            <a:r>
              <a:rPr lang="es-ES"/>
              <a:t>Tercer nivel</a:t>
            </a:r>
            <a:endParaRPr lang="es-ES"/>
          </a:p>
          <a:p>
            <a:pPr lvl="3"/>
            <a:r>
              <a:rPr lang="es-ES"/>
              <a:t>Cuarto nivel</a:t>
            </a:r>
            <a:endParaRPr lang="es-ES"/>
          </a:p>
          <a:p>
            <a:pPr lvl="4"/>
            <a:r>
              <a:rPr lang="es-ES"/>
              <a:t>Quinto nivel</a:t>
            </a:r>
            <a:endParaRPr lang="es-ES"/>
          </a:p>
        </p:txBody>
      </p:sp>
      <p:sp>
        <p:nvSpPr>
          <p:cNvPr id="5" name="Marcador de fecha 4"/>
          <p:cNvSpPr>
            <a:spLocks noGrp="1"/>
          </p:cNvSpPr>
          <p:nvPr>
            <p:ph type="dt" sz="half" idx="10"/>
          </p:nvPr>
        </p:nvSpPr>
        <p:spPr>
          <a:xfrm>
            <a:off x="1257300" y="9534525"/>
            <a:ext cx="4114800" cy="547688"/>
          </a:xfrm>
          <a:prstGeom prst="rect">
            <a:avLst/>
          </a:prstGeom>
        </p:spPr>
        <p:txBody>
          <a:bodyPr/>
          <a:lstStyle/>
          <a:p>
            <a:fld id="{300CC2D3-B9C5-4304-B818-BEC425202C3D}" type="datetimeFigureOut">
              <a:rPr lang="es-ES" smtClean="0"/>
            </a:fld>
            <a:endParaRPr lang="es-ES"/>
          </a:p>
        </p:txBody>
      </p:sp>
      <p:sp>
        <p:nvSpPr>
          <p:cNvPr id="6" name="Marcador de pie de página 5"/>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12915900" y="9534525"/>
            <a:ext cx="4114800" cy="547688"/>
          </a:xfrm>
          <a:prstGeom prst="rect">
            <a:avLst/>
          </a:prstGeom>
        </p:spPr>
        <p:txBody>
          <a:bodyPr/>
          <a:lstStyle/>
          <a:p>
            <a:fld id="{F25C1C10-2793-4141-82C1-BC102CE87D62}" type="slidenum">
              <a:rPr lang="es-ES" smtClean="0"/>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p:txBody>
      </p:sp>
      <p:sp>
        <p:nvSpPr>
          <p:cNvPr id="17" name="bg object 17"/>
          <p:cNvSpPr/>
          <p:nvPr/>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p:txBody>
      </p:sp>
      <p:sp>
        <p:nvSpPr>
          <p:cNvPr id="9" name="CuadroTexto 8"/>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sp>
        <p:nvSpPr>
          <p:cNvPr id="9" name="bg object 16"/>
          <p:cNvSpPr/>
          <p:nvPr userDrawn="1"/>
        </p:nvSpPr>
        <p:spPr>
          <a:xfrm>
            <a:off x="0" y="906"/>
            <a:ext cx="342900" cy="10285730"/>
          </a:xfrm>
          <a:custGeom>
            <a:avLst/>
            <a:gdLst/>
            <a:ahLst/>
            <a:cxnLst/>
            <a:rect l="l" t="t" r="r" b="b"/>
            <a:pathLst>
              <a:path w="342900" h="10285730">
                <a:moveTo>
                  <a:pt x="342899" y="10285232"/>
                </a:moveTo>
                <a:lnTo>
                  <a:pt x="0" y="10285232"/>
                </a:lnTo>
                <a:lnTo>
                  <a:pt x="0" y="0"/>
                </a:lnTo>
                <a:lnTo>
                  <a:pt x="342899" y="0"/>
                </a:lnTo>
                <a:lnTo>
                  <a:pt x="342899" y="10285232"/>
                </a:lnTo>
                <a:close/>
              </a:path>
            </a:pathLst>
          </a:custGeom>
          <a:solidFill>
            <a:srgbClr val="74B138"/>
          </a:solidFill>
        </p:spPr>
        <p:txBody>
          <a:bodyPr wrap="square" lIns="0" tIns="0" rIns="0" bIns="0" rtlCol="0"/>
          <a:lstStyle/>
          <a:p/>
        </p:txBody>
      </p:sp>
      <p:sp>
        <p:nvSpPr>
          <p:cNvPr id="10" name="bg object 17"/>
          <p:cNvSpPr/>
          <p:nvPr userDrawn="1"/>
        </p:nvSpPr>
        <p:spPr>
          <a:xfrm>
            <a:off x="425823" y="18804"/>
            <a:ext cx="9525" cy="10249535"/>
          </a:xfrm>
          <a:custGeom>
            <a:avLst/>
            <a:gdLst/>
            <a:ahLst/>
            <a:cxnLst/>
            <a:rect l="l" t="t" r="r" b="b"/>
            <a:pathLst>
              <a:path w="9525" h="10249535">
                <a:moveTo>
                  <a:pt x="9130" y="10249006"/>
                </a:moveTo>
                <a:lnTo>
                  <a:pt x="0" y="0"/>
                </a:lnTo>
              </a:path>
            </a:pathLst>
          </a:custGeom>
          <a:ln w="38100">
            <a:solidFill>
              <a:srgbClr val="74B138"/>
            </a:solidFill>
          </a:ln>
        </p:spPr>
        <p:txBody>
          <a:bodyPr wrap="square" lIns="0" tIns="0" rIns="0" bIns="0" rtlCol="0"/>
          <a:lstStyle/>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p:txBody>
      </p:sp>
      <p:sp>
        <p:nvSpPr>
          <p:cNvPr id="4" name="CuadroTexto 3"/>
          <p:cNvSpPr txBox="1"/>
          <p:nvPr/>
        </p:nvSpPr>
        <p:spPr>
          <a:xfrm>
            <a:off x="3450760" y="6667500"/>
            <a:ext cx="11387750" cy="1445260"/>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es-ES" sz="4400" b="1" spc="-114">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Theoretical training in the drone industry based on STEM subjects in vet education</a:t>
            </a:r>
            <a:endParaRPr lang="es-ES" sz="4400" b="1" spc="-114">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p:cNvSpPr txBox="1"/>
          <p:nvPr/>
        </p:nvSpPr>
        <p:spPr>
          <a:xfrm>
            <a:off x="4436660" y="9242612"/>
            <a:ext cx="13013140" cy="615553"/>
          </a:xfrm>
          <a:prstGeom prst="rect">
            <a:avLst/>
          </a:prstGeom>
          <a:noFill/>
        </p:spPr>
        <p:txBody>
          <a:bodyPr wrap="square">
            <a:spAutoFit/>
          </a:bodyPr>
          <a:lstStyle/>
          <a:p>
            <a:pPr algn="just"/>
            <a:r>
              <a:rPr lang="en-US" sz="1700" b="0" i="0" u="none" strike="noStrike" dirty="0">
                <a:solidFill>
                  <a:srgbClr val="000000"/>
                </a:solidFill>
                <a:effectLs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es-ES" sz="1700" dirty="0"/>
          </a:p>
        </p:txBody>
      </p:sp>
      <p:pic>
        <p:nvPicPr>
          <p:cNvPr id="8" name="Imagen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3860" y="9242612"/>
            <a:ext cx="3352800" cy="704088"/>
          </a:xfrm>
          <a:prstGeom prst="rect">
            <a:avLst/>
          </a:prstGeom>
        </p:spPr>
      </p:pic>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251" y="2781300"/>
            <a:ext cx="13631498" cy="2546169"/>
          </a:xfrm>
          <a:prstGeom prst="rect">
            <a:avLst/>
          </a:prstGeom>
        </p:spPr>
      </p:pic>
      <p:sp>
        <p:nvSpPr>
          <p:cNvPr id="11" name="CuadroTexto 10"/>
          <p:cNvSpPr txBox="1"/>
          <p:nvPr/>
        </p:nvSpPr>
        <p:spPr>
          <a:xfrm>
            <a:off x="4648200" y="8166064"/>
            <a:ext cx="9144000" cy="1076325"/>
          </a:xfrm>
          <a:prstGeom prst="rect">
            <a:avLst/>
          </a:prstGeom>
          <a:noFill/>
        </p:spPr>
        <p:txBody>
          <a:bodyPr wrap="square">
            <a:spAutoFit/>
          </a:bodyPr>
          <a:lstStyle/>
          <a:p>
            <a:pPr marL="12700" algn="ctr">
              <a:lnSpc>
                <a:spcPct val="100000"/>
              </a:lnSpc>
              <a:spcBef>
                <a:spcPts val="100"/>
              </a:spcBef>
            </a:pPr>
            <a:r>
              <a:rPr 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Partner</a:t>
            </a:r>
            <a:r>
              <a:rPr lang="en-US" sz="3200" b="1" spc="-65"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lv-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Kuldiga Technology and tourism technical school, Latvia</a:t>
            </a:r>
            <a:r>
              <a:rPr lang="lv-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rPr>
              <a:t> </a:t>
            </a:r>
            <a:endParaRPr lang="lv-LV" altLang="en-US" sz="3200" b="1" spc="-65"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1719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3.3: In engineering subjects </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524000" y="3374390"/>
            <a:ext cx="8526780" cy="353822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Basic Electrical and Electronics Theory</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 to electrical and electronic systems in aircraft</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Electrical and electronic theory and principles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Electrical safety and regulations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Electrical and electronic circuits and components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 to avionics systems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Navigation and communication systems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5)"/>
          <p:cNvPicPr>
            <a:picLocks noChangeAspect="1"/>
          </p:cNvPicPr>
          <p:nvPr/>
        </p:nvPicPr>
        <p:blipFill>
          <a:blip r:embed="rId1"/>
          <a:srcRect l="6115" r="5968"/>
          <a:stretch>
            <a:fillRect/>
          </a:stretch>
        </p:blipFill>
        <p:spPr>
          <a:xfrm>
            <a:off x="9753600" y="2857500"/>
            <a:ext cx="8105140" cy="5590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28800" y="24767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3.4: In mathematical subjects  </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Battery capacity - consumption </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Rotor area - lifting capacity</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6)"/>
          <p:cNvPicPr>
            <a:picLocks noChangeAspect="1"/>
          </p:cNvPicPr>
          <p:nvPr/>
        </p:nvPicPr>
        <p:blipFill>
          <a:blip r:embed="rId1"/>
          <a:stretch>
            <a:fillRect/>
          </a:stretch>
        </p:blipFill>
        <p:spPr>
          <a:xfrm>
            <a:off x="8305800" y="3467100"/>
            <a:ext cx="9946005" cy="55949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47800" y="1573291"/>
            <a:ext cx="4343400" cy="830997"/>
          </a:xfrm>
          <a:prstGeom prst="rect">
            <a:avLst/>
          </a:prstGeom>
          <a:noFill/>
        </p:spPr>
        <p:txBody>
          <a:bodyPr wrap="square" rtlCol="0">
            <a:spAutoFit/>
          </a:bodyPr>
          <a:lstStyle/>
          <a:p>
            <a:r>
              <a:rPr lang="es-ES" sz="4800" b="1" dirty="0" err="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Summing</a:t>
            </a:r>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up</a:t>
            </a:r>
            <a:endPar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uadroTexto 4"/>
          <p:cNvSpPr txBox="1"/>
          <p:nvPr/>
        </p:nvSpPr>
        <p:spPr>
          <a:xfrm>
            <a:off x="2214257" y="2931140"/>
            <a:ext cx="31959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STEM </a:t>
            </a:r>
            <a:endPar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TextBox 10"/>
          <p:cNvSpPr txBox="1"/>
          <p:nvPr/>
        </p:nvSpPr>
        <p:spPr>
          <a:xfrm>
            <a:off x="2236470" y="3481705"/>
            <a:ext cx="2716530"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Is the future</a:t>
            </a:r>
            <a:endPar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 learning metods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sp>
        <p:nvSpPr>
          <p:cNvPr id="7" name="CuadroTexto 6"/>
          <p:cNvSpPr txBox="1"/>
          <p:nvPr/>
        </p:nvSpPr>
        <p:spPr>
          <a:xfrm>
            <a:off x="2214257" y="5621977"/>
            <a:ext cx="30435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DRONES</a:t>
            </a:r>
            <a:endPar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8" name="TextBox 10"/>
          <p:cNvSpPr txBox="1"/>
          <p:nvPr/>
        </p:nvSpPr>
        <p:spPr>
          <a:xfrm>
            <a:off x="2214245" y="6146165"/>
            <a:ext cx="2489200"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Drones are the future and we must know them</a:t>
            </a:r>
            <a:endParaRPr lang="lv-LV" altLang="en-US" sz="2400" dirty="0">
              <a:latin typeface="Century Gothic" panose="020B0502020202020204" pitchFamily="34" charset="0"/>
              <a:cs typeface="Microsoft Sans Serif" panose="020B0604020202020204" pitchFamily="34" charset="0"/>
            </a:endParaRPr>
          </a:p>
        </p:txBody>
      </p:sp>
      <p:sp>
        <p:nvSpPr>
          <p:cNvPr id="9" name="CuadroTexto 8"/>
          <p:cNvSpPr txBox="1"/>
          <p:nvPr/>
        </p:nvSpPr>
        <p:spPr>
          <a:xfrm>
            <a:off x="13106400" y="2957451"/>
            <a:ext cx="29673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COURSE</a:t>
            </a:r>
            <a:endPar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10"/>
          <p:cNvSpPr txBox="1"/>
          <p:nvPr/>
        </p:nvSpPr>
        <p:spPr>
          <a:xfrm>
            <a:off x="13122910" y="3482975"/>
            <a:ext cx="2531745"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cs typeface="Microsoft Sans Serif" panose="020B0604020202020204" pitchFamily="34" charset="0"/>
              </a:rPr>
              <a:t>Graduated you </a:t>
            </a:r>
            <a:endParaRPr lang="lv-LV" altLang="en-US" sz="2400" dirty="0">
              <a:latin typeface="Century Gothic" panose="020B0502020202020204" pitchFamily="34" charset="0"/>
              <a:cs typeface="Microsoft Sans Serif" panose="020B0604020202020204" pitchFamily="34" charset="0"/>
            </a:endParaRPr>
          </a:p>
          <a:p>
            <a:r>
              <a:rPr lang="lv-LV" altLang="en-US" sz="2400" dirty="0">
                <a:latin typeface="Century Gothic" panose="020B0502020202020204" pitchFamily="34" charset="0"/>
                <a:cs typeface="Microsoft Sans Serif" panose="020B0604020202020204" pitchFamily="34" charset="0"/>
              </a:rPr>
              <a:t>will know how to </a:t>
            </a:r>
            <a:endParaRPr lang="lv-LV" altLang="en-US" sz="2400" dirty="0">
              <a:latin typeface="Century Gothic" panose="020B0502020202020204" pitchFamily="34" charset="0"/>
              <a:cs typeface="Microsoft Sans Serif" panose="020B0604020202020204" pitchFamily="34" charset="0"/>
            </a:endParaRPr>
          </a:p>
          <a:p>
            <a:r>
              <a:rPr lang="lv-LV" altLang="en-US" sz="2400" dirty="0">
                <a:latin typeface="Century Gothic" panose="020B0502020202020204" pitchFamily="34" charset="0"/>
                <a:cs typeface="Microsoft Sans Serif" panose="020B0604020202020204" pitchFamily="34" charset="0"/>
              </a:rPr>
              <a:t>handle wit drones</a:t>
            </a:r>
            <a:endParaRPr lang="lv-LV" altLang="en-US" sz="2400" dirty="0">
              <a:latin typeface="Century Gothic" panose="020B0502020202020204" pitchFamily="34" charset="0"/>
              <a:cs typeface="Microsoft Sans Serif" panose="020B0604020202020204" pitchFamily="34" charset="0"/>
            </a:endParaRPr>
          </a:p>
        </p:txBody>
      </p:sp>
      <p:sp>
        <p:nvSpPr>
          <p:cNvPr id="11" name="CuadroTexto 10"/>
          <p:cNvSpPr txBox="1"/>
          <p:nvPr/>
        </p:nvSpPr>
        <p:spPr>
          <a:xfrm>
            <a:off x="13106400" y="5600387"/>
            <a:ext cx="2967343" cy="521970"/>
          </a:xfrm>
          <a:prstGeom prst="rect">
            <a:avLst/>
          </a:prstGeom>
          <a:noFill/>
        </p:spPr>
        <p:txBody>
          <a:bodyPr wrap="square">
            <a:spAutoFit/>
          </a:bodyPr>
          <a:lstStyle/>
          <a:p>
            <a:r>
              <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GOALS</a:t>
            </a:r>
            <a:endParaRPr lang="lv-LV" altLang="en-US" sz="2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2" name="TextBox 10"/>
          <p:cNvSpPr txBox="1"/>
          <p:nvPr/>
        </p:nvSpPr>
        <p:spPr>
          <a:xfrm>
            <a:off x="13106399" y="6145922"/>
            <a:ext cx="2286001" cy="119888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Keep up with </a:t>
            </a:r>
            <a:endPar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lv-LV" altLang="en-US" sz="2400" dirty="0">
                <a:latin typeface="Century Gothic" panose="020B0502020202020204" pitchFamily="34" charset="0"/>
                <a:ea typeface="Microsoft Sans Serif" panose="020B0604020202020204" pitchFamily="34" charset="0"/>
                <a:cs typeface="Microsoft Sans Serif" panose="020B0604020202020204" pitchFamily="34" charset="0"/>
              </a:rPr>
              <a:t>the future today</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ko-KR" altLang="en-US" sz="2400" dirty="0">
              <a:latin typeface="Century Gothic" panose="020B0502020202020204" pitchFamily="34" charset="0"/>
              <a:cs typeface="Microsoft Sans Serif" panose="020B0604020202020204" pitchFamily="34" charset="0"/>
            </a:endParaRPr>
          </a:p>
        </p:txBody>
      </p:sp>
      <p:pic>
        <p:nvPicPr>
          <p:cNvPr id="14" name="Imagen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13564" y="3283595"/>
            <a:ext cx="5260872" cy="3719809"/>
          </a:xfrm>
          <a:prstGeom prst="rect">
            <a:avLst/>
          </a:prstGeom>
        </p:spPr>
      </p:pic>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36481" y="3021985"/>
            <a:ext cx="577776" cy="523220"/>
          </a:xfrm>
          <a:prstGeom prst="rect">
            <a:avLst/>
          </a:prstGeom>
        </p:spPr>
      </p:pic>
      <p:pic>
        <p:nvPicPr>
          <p:cNvPr id="16" name="Imagen 15"/>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658604" y="5632312"/>
            <a:ext cx="577776" cy="523220"/>
          </a:xfrm>
          <a:prstGeom prst="rect">
            <a:avLst/>
          </a:prstGeom>
        </p:spPr>
      </p:pic>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528622" y="3021985"/>
            <a:ext cx="577776" cy="523220"/>
          </a:xfrm>
          <a:prstGeom prst="rect">
            <a:avLst/>
          </a:prstGeom>
        </p:spPr>
      </p:pic>
      <p:pic>
        <p:nvPicPr>
          <p:cNvPr id="18" name="Imagen 17"/>
          <p:cNvPicPr>
            <a:picLocks noChangeAspect="1"/>
          </p:cNvPicPr>
          <p:nvPr/>
        </p:nvPicPr>
        <p:blipFill rotWithShape="1">
          <a:blip r:embed="rId2" cstate="print">
            <a:extLst>
              <a:ext uri="{28A0092B-C50C-407E-A947-70E740481C1C}">
                <a14:useLocalDpi xmlns:a14="http://schemas.microsoft.com/office/drawing/2010/main" val="0"/>
              </a:ext>
            </a:extLst>
          </a:blip>
          <a:srcRect t="-1" b="-1435"/>
          <a:stretch>
            <a:fillRect/>
          </a:stretch>
        </p:blipFill>
        <p:spPr>
          <a:xfrm>
            <a:off x="12545366" y="5632312"/>
            <a:ext cx="577776" cy="523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0"/>
            <a:ext cx="638175" cy="10286365"/>
          </a:xfrm>
          <a:custGeom>
            <a:avLst/>
            <a:gdLst/>
            <a:ahLst/>
            <a:cxnLst/>
            <a:rect l="l" t="t" r="r" b="b"/>
            <a:pathLst>
              <a:path w="638175" h="10286365">
                <a:moveTo>
                  <a:pt x="0" y="0"/>
                </a:moveTo>
                <a:lnTo>
                  <a:pt x="638175" y="0"/>
                </a:lnTo>
                <a:lnTo>
                  <a:pt x="638175" y="10286369"/>
                </a:lnTo>
                <a:lnTo>
                  <a:pt x="0" y="10286369"/>
                </a:lnTo>
                <a:lnTo>
                  <a:pt x="0" y="0"/>
                </a:lnTo>
                <a:close/>
              </a:path>
            </a:pathLst>
          </a:custGeom>
          <a:solidFill>
            <a:srgbClr val="74B138"/>
          </a:solidFill>
        </p:spPr>
        <p:txBody>
          <a:bodyPr wrap="square" lIns="0" tIns="0" rIns="0" bIns="0" rtlCol="0"/>
          <a:lstStyle/>
          <a:p/>
        </p:txBody>
      </p:sp>
      <p:sp>
        <p:nvSpPr>
          <p:cNvPr id="3" name="object 3"/>
          <p:cNvSpPr/>
          <p:nvPr/>
        </p:nvSpPr>
        <p:spPr>
          <a:xfrm>
            <a:off x="771246" y="41306"/>
            <a:ext cx="85725" cy="10245725"/>
          </a:xfrm>
          <a:custGeom>
            <a:avLst/>
            <a:gdLst/>
            <a:ahLst/>
            <a:cxnLst/>
            <a:rect l="l" t="t" r="r" b="b"/>
            <a:pathLst>
              <a:path w="85725" h="10245725">
                <a:moveTo>
                  <a:pt x="85195" y="10245692"/>
                </a:moveTo>
                <a:lnTo>
                  <a:pt x="9127" y="10245692"/>
                </a:lnTo>
                <a:lnTo>
                  <a:pt x="0" y="67"/>
                </a:lnTo>
                <a:lnTo>
                  <a:pt x="76067" y="0"/>
                </a:lnTo>
                <a:lnTo>
                  <a:pt x="85195" y="10245692"/>
                </a:lnTo>
                <a:close/>
              </a:path>
            </a:pathLst>
          </a:custGeom>
          <a:solidFill>
            <a:srgbClr val="74B138"/>
          </a:solidFill>
        </p:spPr>
        <p:txBody>
          <a:bodyPr wrap="square" lIns="0" tIns="0" rIns="0" bIns="0" rtlCol="0"/>
          <a:lstStyle/>
          <a:p/>
        </p:txBody>
      </p:sp>
      <p:sp>
        <p:nvSpPr>
          <p:cNvPr id="5" name="CuadroTexto 4"/>
          <p:cNvSpPr txBox="1"/>
          <p:nvPr/>
        </p:nvSpPr>
        <p:spPr>
          <a:xfrm>
            <a:off x="5295900" y="3848100"/>
            <a:ext cx="7696200" cy="1862048"/>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5955" algn="l"/>
                <a:tab pos="2915920" algn="l"/>
                <a:tab pos="3444875" algn="l"/>
                <a:tab pos="4383405" algn="l"/>
                <a:tab pos="6796405" algn="l"/>
              </a:tabLst>
              <a:defRPr/>
            </a:pPr>
            <a:r>
              <a:rPr lang="en-AU" sz="11500" b="1" spc="-114"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Thank</a:t>
            </a:r>
            <a:r>
              <a:rPr lang="en-AU" sz="11500" b="1" spc="-114" dirty="0">
                <a:solidFill>
                  <a:srgbClr val="75B239"/>
                </a:solidFill>
                <a:latin typeface="Microsoft Sans Serif" panose="020B0604020202020204" pitchFamily="34" charset="0"/>
                <a:ea typeface="Microsoft Sans Serif" panose="020B0604020202020204" pitchFamily="34" charset="0"/>
                <a:cs typeface="Microsoft Sans Serif" panose="020B0604020202020204" pitchFamily="34" charset="0"/>
              </a:rPr>
              <a:t> you!</a:t>
            </a:r>
            <a:endParaRPr kumimoji="0" lang="en-AU" sz="11500" b="1" i="0" u="none" strike="noStrike" kern="1200" cap="none" spc="0" normalizeH="0" baseline="0" dirty="0">
              <a:ln>
                <a:noFill/>
              </a:ln>
              <a:solidFill>
                <a:srgbClr val="75B239"/>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agen 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2801601" y="4229100"/>
            <a:ext cx="1371600" cy="12420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29590" y="1562413"/>
            <a:ext cx="9057409" cy="1569660"/>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Objectives &amp; Goals </a:t>
            </a:r>
            <a:endPar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AU"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29590" y="2552913"/>
            <a:ext cx="13629409" cy="829945"/>
          </a:xfrm>
          <a:prstGeom prst="rect">
            <a:avLst/>
          </a:prstGeom>
          <a:noFill/>
        </p:spPr>
        <p:txBody>
          <a:bodyPr wrap="square" rtlCol="0">
            <a:spAutoFit/>
          </a:bodyPr>
          <a:lstStyle/>
          <a:p>
            <a:r>
              <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Diagnose problems and find solutions in drone operations</a:t>
            </a:r>
            <a:r>
              <a:rPr lang="lv-LV" alt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rPr>
              <a:t> </a:t>
            </a:r>
            <a:endParaRPr lang="en-GB" sz="2400" dirty="0">
              <a:effectLst/>
              <a:latin typeface="Century Gothic" panose="020B0502020202020204" pitchFamily="34" charset="0"/>
              <a:ea typeface="Microsoft Sans Serif" panose="020B0604020202020204" pitchFamily="34" charset="0"/>
              <a:cs typeface="Microsoft Sans Serif" panose="020B0604020202020204" pitchFamily="34" charset="0"/>
            </a:endParaRPr>
          </a:p>
          <a:p>
            <a:endParaRPr 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2057632" y="3755395"/>
            <a:ext cx="1818408"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KNOWING</a:t>
            </a:r>
            <a:endPar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5" name="CuadroTexto 4"/>
          <p:cNvSpPr txBox="1"/>
          <p:nvPr/>
        </p:nvSpPr>
        <p:spPr>
          <a:xfrm>
            <a:off x="2057400" y="5467985"/>
            <a:ext cx="2590800"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EXPLORING</a:t>
            </a:r>
            <a:endPar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6" name="CuadroTexto 5"/>
          <p:cNvSpPr txBox="1"/>
          <p:nvPr/>
        </p:nvSpPr>
        <p:spPr>
          <a:xfrm>
            <a:off x="2057400" y="4620895"/>
            <a:ext cx="3030855" cy="460375"/>
          </a:xfrm>
          <a:prstGeom prst="rect">
            <a:avLst/>
          </a:prstGeom>
          <a:noFill/>
        </p:spPr>
        <p:txBody>
          <a:bodyPr wrap="square" rtlCol="0">
            <a:spAutoFit/>
          </a:bodyPr>
          <a:lstStyle/>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ANDERSTANDING</a:t>
            </a:r>
            <a:endPar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CuadroTexto 6"/>
          <p:cNvSpPr txBox="1"/>
          <p:nvPr/>
        </p:nvSpPr>
        <p:spPr>
          <a:xfrm>
            <a:off x="5105400" y="3804285"/>
            <a:ext cx="6105525" cy="460375"/>
          </a:xfrm>
          <a:prstGeom prst="rect">
            <a:avLst/>
          </a:prstGeom>
          <a:noFill/>
        </p:spPr>
        <p:txBody>
          <a:bodyPr wrap="square" rtlCol="0">
            <a:spAutoFit/>
          </a:bodyPr>
          <a:lstStyle/>
          <a:p>
            <a:r>
              <a:rPr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rPr>
              <a:t>Get the information about and around</a:t>
            </a:r>
            <a:endParaRPr lang="lv-LV" altLang="en-AU"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8" name="CuadroTexto 7"/>
          <p:cNvSpPr txBox="1"/>
          <p:nvPr/>
        </p:nvSpPr>
        <p:spPr>
          <a:xfrm>
            <a:off x="5088255" y="4686300"/>
            <a:ext cx="6638925" cy="460375"/>
          </a:xfrm>
          <a:prstGeom prst="rect">
            <a:avLst/>
          </a:prstGeom>
          <a:noFill/>
        </p:spPr>
        <p:txBody>
          <a:bodyPr wrap="square" rtlCol="0">
            <a:spAutoFit/>
          </a:bodyPr>
          <a:lstStyle/>
          <a:p>
            <a:r>
              <a:rPr lang="lv-LV" altLang="en-AU" sz="2400">
                <a:latin typeface="Century Gothic" panose="020B0502020202020204" pitchFamily="34" charset="0"/>
                <a:ea typeface="Microsoft Sans Serif" panose="020B0604020202020204" pitchFamily="34" charset="0"/>
                <a:cs typeface="Microsoft Sans Serif" panose="020B0604020202020204" pitchFamily="34" charset="0"/>
              </a:rPr>
              <a:t>Be shure how it works</a:t>
            </a:r>
            <a:endParaRPr lang="lv-LV" alt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9" name="CuadroTexto 8"/>
          <p:cNvSpPr txBox="1"/>
          <p:nvPr/>
        </p:nvSpPr>
        <p:spPr>
          <a:xfrm>
            <a:off x="5088255" y="5443855"/>
            <a:ext cx="6273165" cy="460375"/>
          </a:xfrm>
          <a:prstGeom prst="rect">
            <a:avLst/>
          </a:prstGeom>
          <a:noFill/>
        </p:spPr>
        <p:txBody>
          <a:bodyPr wrap="square" rtlCol="0">
            <a:spAutoFit/>
          </a:bodyPr>
          <a:lstStyle/>
          <a:p>
            <a:r>
              <a:rPr lang="lv-LV" altLang="en-AU" sz="2400">
                <a:latin typeface="Century Gothic" panose="020B0502020202020204" pitchFamily="34" charset="0"/>
                <a:ea typeface="Microsoft Sans Serif" panose="020B0604020202020204" pitchFamily="34" charset="0"/>
                <a:cs typeface="Microsoft Sans Serif" panose="020B0604020202020204" pitchFamily="34" charset="0"/>
              </a:rPr>
              <a:t>Find interesting and scientific facts </a:t>
            </a:r>
            <a:endParaRPr lang="lv-LV" alt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4" name="Imagen 13"/>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26903" y="3633058"/>
            <a:ext cx="577776" cy="523220"/>
          </a:xfrm>
          <a:prstGeom prst="rect">
            <a:avLst/>
          </a:prstGeom>
        </p:spPr>
      </p:pic>
      <p:pic>
        <p:nvPicPr>
          <p:cNvPr id="15" name="Imagen 14"/>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295648" y="4557395"/>
            <a:ext cx="577776" cy="523220"/>
          </a:xfrm>
          <a:prstGeom prst="rect">
            <a:avLst/>
          </a:prstGeom>
        </p:spPr>
      </p:pic>
      <p:pic>
        <p:nvPicPr>
          <p:cNvPr id="16"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71353" y="5482230"/>
            <a:ext cx="577776" cy="523220"/>
          </a:xfrm>
          <a:prstGeom prst="rect">
            <a:avLst/>
          </a:prstGeom>
        </p:spPr>
      </p:pic>
      <p:sp>
        <p:nvSpPr>
          <p:cNvPr id="11" name="CuadroTexto 4"/>
          <p:cNvSpPr txBox="1"/>
          <p:nvPr/>
        </p:nvSpPr>
        <p:spPr>
          <a:xfrm>
            <a:off x="2057632" y="6470046"/>
            <a:ext cx="1818408" cy="460375"/>
          </a:xfrm>
          <a:prstGeom prst="rect">
            <a:avLst/>
          </a:prstGeom>
          <a:noFill/>
        </p:spPr>
        <p:txBody>
          <a:bodyPr wrap="square" rtlCol="0">
            <a:spAutoFit/>
          </a:bodyPr>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WORKING</a:t>
            </a:r>
            <a:endPar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12"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71353" y="6439175"/>
            <a:ext cx="577776" cy="523220"/>
          </a:xfrm>
          <a:prstGeom prst="rect">
            <a:avLst/>
          </a:prstGeom>
        </p:spPr>
      </p:pic>
      <p:pic>
        <p:nvPicPr>
          <p:cNvPr id="13"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326903" y="7277375"/>
            <a:ext cx="577776" cy="523220"/>
          </a:xfrm>
          <a:prstGeom prst="rect">
            <a:avLst/>
          </a:prstGeom>
        </p:spPr>
      </p:pic>
      <p:sp>
        <p:nvSpPr>
          <p:cNvPr id="17" name="CuadroTexto 4"/>
          <p:cNvSpPr txBox="1"/>
          <p:nvPr/>
        </p:nvSpPr>
        <p:spPr>
          <a:xfrm>
            <a:off x="2057400" y="7308850"/>
            <a:ext cx="2482850" cy="460375"/>
          </a:xfrm>
          <a:prstGeom prst="rect">
            <a:avLst/>
          </a:prstGeom>
          <a:noFill/>
        </p:spPr>
        <p:txBody>
          <a:bodyPr wrap="square" rtlCol="0">
            <a:spAutoFit/>
          </a:bodyPr>
          <a:p>
            <a:r>
              <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REPAIRING</a:t>
            </a:r>
            <a:endParaRPr lang="lv-LV" altLang="en-AU" sz="24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8" name="CuadroTexto 8"/>
          <p:cNvSpPr txBox="1"/>
          <p:nvPr/>
        </p:nvSpPr>
        <p:spPr>
          <a:xfrm>
            <a:off x="5105400" y="6283325"/>
            <a:ext cx="5481320" cy="460375"/>
          </a:xfrm>
          <a:prstGeom prst="rect">
            <a:avLst/>
          </a:prstGeom>
          <a:noFill/>
        </p:spPr>
        <p:txBody>
          <a:bodyPr wrap="square" rtlCol="0">
            <a:spAutoFit/>
          </a:bodyPr>
          <a:p>
            <a:r>
              <a:rPr lang="en-AU" sz="2400">
                <a:latin typeface="Century Gothic" panose="020B0502020202020204" pitchFamily="34" charset="0"/>
                <a:ea typeface="Microsoft Sans Serif" panose="020B0604020202020204" pitchFamily="34" charset="0"/>
                <a:cs typeface="Microsoft Sans Serif" panose="020B0604020202020204" pitchFamily="34" charset="0"/>
              </a:rPr>
              <a:t>Don't be afraid of something new</a:t>
            </a:r>
            <a:endParaRPr 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9" name="CuadroTexto 8"/>
          <p:cNvSpPr txBox="1"/>
          <p:nvPr/>
        </p:nvSpPr>
        <p:spPr>
          <a:xfrm>
            <a:off x="5088890" y="7124700"/>
            <a:ext cx="6437630" cy="460375"/>
          </a:xfrm>
          <a:prstGeom prst="rect">
            <a:avLst/>
          </a:prstGeom>
          <a:noFill/>
        </p:spPr>
        <p:txBody>
          <a:bodyPr wrap="square" rtlCol="0">
            <a:spAutoFit/>
          </a:bodyPr>
          <a:lstStyle/>
          <a:p>
            <a:r>
              <a:rPr lang="en-AU" sz="2400">
                <a:latin typeface="Century Gothic" panose="020B0502020202020204" pitchFamily="34" charset="0"/>
                <a:ea typeface="Microsoft Sans Serif" panose="020B0604020202020204" pitchFamily="34" charset="0"/>
                <a:cs typeface="Microsoft Sans Serif" panose="020B0604020202020204" pitchFamily="34" charset="0"/>
              </a:rPr>
              <a:t>Nothing is impossible with the right knowledge</a:t>
            </a:r>
            <a:endParaRPr lang="en-AU" sz="2400">
              <a:latin typeface="Century Gothic" panose="020B0502020202020204" pitchFamily="34" charset="0"/>
              <a:ea typeface="Microsoft Sans Serif" panose="020B0604020202020204" pitchFamily="34" charset="0"/>
              <a:cs typeface="Microsoft Sans Serif" panose="020B0604020202020204" pitchFamily="34" charset="0"/>
            </a:endParaRPr>
          </a:p>
        </p:txBody>
      </p:sp>
      <p:pic>
        <p:nvPicPr>
          <p:cNvPr id="20" name="Picture 19" descr="Untitled design(7)"/>
          <p:cNvPicPr>
            <a:picLocks noChangeAspect="1"/>
          </p:cNvPicPr>
          <p:nvPr/>
        </p:nvPicPr>
        <p:blipFill>
          <a:blip r:embed="rId2"/>
          <a:srcRect l="6315" t="355" r="-73" b="-355"/>
          <a:stretch>
            <a:fillRect/>
          </a:stretch>
        </p:blipFill>
        <p:spPr>
          <a:xfrm>
            <a:off x="11658600" y="3771900"/>
            <a:ext cx="6633210" cy="39827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524000" y="1503549"/>
            <a:ext cx="9462656" cy="830997"/>
          </a:xfrm>
          <a:prstGeom prst="rect">
            <a:avLst/>
          </a:prstGeom>
          <a:noFill/>
        </p:spPr>
        <p:txBody>
          <a:bodyPr wrap="square" rtlCol="0">
            <a:spAutoFit/>
          </a:bodyPr>
          <a:lstStyle/>
          <a:p>
            <a:r>
              <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Index</a:t>
            </a:r>
            <a:endParaRPr lang="en-GB"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nvGrpSpPr>
          <p:cNvPr id="5" name="Group 3"/>
          <p:cNvGrpSpPr/>
          <p:nvPr/>
        </p:nvGrpSpPr>
        <p:grpSpPr>
          <a:xfrm>
            <a:off x="2438400" y="2476500"/>
            <a:ext cx="10180320" cy="2190751"/>
            <a:chOff x="6420992" y="1073197"/>
            <a:chExt cx="10180320" cy="1188613"/>
          </a:xfrm>
        </p:grpSpPr>
        <p:sp>
          <p:nvSpPr>
            <p:cNvPr id="6" name="TextBox 7"/>
            <p:cNvSpPr txBox="1"/>
            <p:nvPr/>
          </p:nvSpPr>
          <p:spPr>
            <a:xfrm>
              <a:off x="6420992" y="1611346"/>
              <a:ext cx="9882505" cy="650464"/>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1.1: What is STEM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1.2: What are STEM subjects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1.3: How STEM influences modern learning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7" name="TextBox 8"/>
            <p:cNvSpPr txBox="1"/>
            <p:nvPr/>
          </p:nvSpPr>
          <p:spPr>
            <a:xfrm>
              <a:off x="6420992" y="1073197"/>
              <a:ext cx="10180320" cy="517133"/>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1: Introduction to the meaning of STEM STEM fields of study, directions </a:t>
              </a:r>
              <a:endPar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grpSp>
        <p:nvGrpSpPr>
          <p:cNvPr id="8" name="Group 3"/>
          <p:cNvGrpSpPr/>
          <p:nvPr/>
        </p:nvGrpSpPr>
        <p:grpSpPr>
          <a:xfrm>
            <a:off x="2514600" y="4838964"/>
            <a:ext cx="9424670" cy="1450975"/>
            <a:chOff x="6420993" y="1417654"/>
            <a:chExt cx="9424670" cy="1450975"/>
          </a:xfrm>
        </p:grpSpPr>
        <p:sp>
          <p:nvSpPr>
            <p:cNvPr id="9" name="TextBox 7"/>
            <p:cNvSpPr txBox="1"/>
            <p:nvPr/>
          </p:nvSpPr>
          <p:spPr>
            <a:xfrm>
              <a:off x="6433058" y="2408254"/>
              <a:ext cx="9240520" cy="460375"/>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2.1: STEM learning directions in drone operation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0" name="TextBox 8"/>
            <p:cNvSpPr txBox="1"/>
            <p:nvPr/>
          </p:nvSpPr>
          <p:spPr>
            <a:xfrm>
              <a:off x="6420993" y="1417654"/>
              <a:ext cx="9424670" cy="953135"/>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2: Bridging STEM disciplines in drone operations In which STEM areas can we use drones? </a:t>
              </a:r>
              <a:endPar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grpSp>
        <p:nvGrpSpPr>
          <p:cNvPr id="11" name="Group 3"/>
          <p:cNvGrpSpPr/>
          <p:nvPr/>
        </p:nvGrpSpPr>
        <p:grpSpPr>
          <a:xfrm>
            <a:off x="2438400" y="6849197"/>
            <a:ext cx="9424670" cy="2171700"/>
            <a:chOff x="6420993" y="2141012"/>
            <a:chExt cx="9424670" cy="2171700"/>
          </a:xfrm>
        </p:grpSpPr>
        <p:sp>
          <p:nvSpPr>
            <p:cNvPr id="12" name="TextBox 7"/>
            <p:cNvSpPr txBox="1"/>
            <p:nvPr/>
          </p:nvSpPr>
          <p:spPr>
            <a:xfrm>
              <a:off x="6420993" y="2744262"/>
              <a:ext cx="9424670" cy="1568450"/>
            </a:xfrm>
            <a:prstGeom prst="rect">
              <a:avLst/>
            </a:prstGeom>
            <a:noFill/>
          </p:spPr>
          <p:txBody>
            <a:bodyPr wrap="square" rtlCol="0">
              <a:spAutoFit/>
            </a:bodyPr>
            <a:lstStyle/>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3.1: Drones in science subjects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3.2: In technological subjects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3.3: Engineering subjects </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a:p>
              <a:r>
                <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rPr>
                <a:t>Section 3.4: In mathematical subjects</a:t>
              </a:r>
              <a:endParaRPr lang="en-US" altLang="ko-KR" sz="2400"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13" name="TextBox 8"/>
            <p:cNvSpPr txBox="1"/>
            <p:nvPr/>
          </p:nvSpPr>
          <p:spPr>
            <a:xfrm>
              <a:off x="6420993" y="2141012"/>
              <a:ext cx="9409430" cy="521970"/>
            </a:xfrm>
            <a:prstGeom prst="rect">
              <a:avLst/>
            </a:prstGeom>
            <a:noFill/>
          </p:spPr>
          <p:txBody>
            <a:bodyPr wrap="square" lIns="108000" rIns="108000" rtlCol="0">
              <a:spAutoFit/>
            </a:bodyPr>
            <a:lstStyle/>
            <a:p>
              <a:r>
                <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rPr>
                <a:t>Unit 3: Teaching subjects in drone training Subjects </a:t>
              </a:r>
              <a:endParaRPr lang="en-US" altLang="ko-KR" sz="2800" b="1" dirty="0">
                <a:latin typeface="Century Gothic" panose="020B0502020202020204" pitchFamily="34" charset="0"/>
                <a:ea typeface="Microsoft Sans Serif" panose="020B0604020202020204" pitchFamily="34" charset="0"/>
                <a:cs typeface="Microsoft Sans Serif" panose="020B0604020202020204" pitchFamily="34" charset="0"/>
              </a:endParaRPr>
            </a:p>
          </p:txBody>
        </p:sp>
      </p:grpSp>
      <p:pic>
        <p:nvPicPr>
          <p:cNvPr id="14" name="Imagen 13"/>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676402" y="2629086"/>
            <a:ext cx="577776" cy="523220"/>
          </a:xfrm>
          <a:prstGeom prst="rect">
            <a:avLst/>
          </a:prstGeom>
        </p:spPr>
      </p:pic>
      <p:pic>
        <p:nvPicPr>
          <p:cNvPr id="15" name="Imagen 14"/>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676402" y="4915180"/>
            <a:ext cx="577776" cy="523220"/>
          </a:xfrm>
          <a:prstGeom prst="rect">
            <a:avLst/>
          </a:prstGeom>
        </p:spPr>
      </p:pic>
      <p:pic>
        <p:nvPicPr>
          <p:cNvPr id="16" name="Imagen 15"/>
          <p:cNvPicPr>
            <a:picLocks noChangeAspect="1"/>
          </p:cNvPicPr>
          <p:nvPr/>
        </p:nvPicPr>
        <p:blipFill rotWithShape="1">
          <a:blip r:embed="rId1" cstate="print">
            <a:extLst>
              <a:ext uri="{28A0092B-C50C-407E-A947-70E740481C1C}">
                <a14:useLocalDpi xmlns:a14="http://schemas.microsoft.com/office/drawing/2010/main" val="0"/>
              </a:ext>
            </a:extLst>
          </a:blip>
          <a:srcRect t="-1" b="-1435"/>
          <a:stretch>
            <a:fillRect/>
          </a:stretch>
        </p:blipFill>
        <p:spPr>
          <a:xfrm>
            <a:off x="1752602" y="6895926"/>
            <a:ext cx="577776" cy="523220"/>
          </a:xfrm>
          <a:prstGeom prst="rect">
            <a:avLst/>
          </a:prstGeom>
        </p:spPr>
      </p:pic>
      <p:pic>
        <p:nvPicPr>
          <p:cNvPr id="2" name="Picture 1"/>
          <p:cNvPicPr>
            <a:picLocks noChangeAspect="1"/>
          </p:cNvPicPr>
          <p:nvPr/>
        </p:nvPicPr>
        <p:blipFill>
          <a:blip r:embed="rId2"/>
          <a:srcRect/>
          <a:stretch>
            <a:fillRect/>
          </a:stretch>
        </p:blipFill>
        <p:spPr>
          <a:xfrm>
            <a:off x="12284710" y="3264535"/>
            <a:ext cx="5492750" cy="3823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4914880" cy="1568450"/>
          </a:xfrm>
          <a:prstGeom prst="rect">
            <a:avLst/>
          </a:prstGeom>
          <a:noFill/>
        </p:spPr>
        <p:txBody>
          <a:bodyPr wrap="square" rtlCol="0">
            <a:spAutoFit/>
          </a:bodyPr>
          <a:lstStyle/>
          <a:p>
            <a:r>
              <a:rPr lang="es-ES" sz="4800" b="1"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1. </a:t>
            </a:r>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a:t>
            </a:r>
            <a:r>
              <a:rPr lang="lv-LV" alt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a:t>
            </a:r>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 </a:t>
            </a:r>
            <a:r>
              <a:rPr lang="lv-LV" alt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I</a:t>
            </a:r>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ntroduction to the meaning of STEM STEM fields of study, directions </a:t>
            </a:r>
            <a:endPar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447800" y="313080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1.1: What is STEM </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219200" y="4305300"/>
            <a:ext cx="11072495" cy="267652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Science and technology subjects (called STEM - from the English language Science, Technology, Engineering and Mathematics) explain the environment in which we find ourselves. Physics, chemistry, mathematics and biology describe the laws and processes of the surrounding nature, while informatics and computer science give us an idea of how things work technologies. </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 name="Picture 9" descr="Untitled design"/>
          <p:cNvPicPr>
            <a:picLocks noChangeAspect="1"/>
          </p:cNvPicPr>
          <p:nvPr/>
        </p:nvPicPr>
        <p:blipFill>
          <a:blip r:embed="rId1"/>
          <a:stretch>
            <a:fillRect/>
          </a:stretch>
        </p:blipFill>
        <p:spPr>
          <a:xfrm>
            <a:off x="12192000" y="2552700"/>
            <a:ext cx="5875655" cy="58756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00200" y="24005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1.2: What are STEM subjects? </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58265" y="4131945"/>
            <a:ext cx="10218420" cy="181483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STEM subjects will include mathematics, science, biology, geography, physics, chemistry, design and technology, computer science, engineering, programming, robotics and digital design.</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Untitled design(1)"/>
          <p:cNvPicPr>
            <a:picLocks noChangeAspect="1"/>
          </p:cNvPicPr>
          <p:nvPr/>
        </p:nvPicPr>
        <p:blipFill>
          <a:blip r:embed="rId1"/>
          <a:stretch>
            <a:fillRect/>
          </a:stretch>
        </p:blipFill>
        <p:spPr>
          <a:xfrm>
            <a:off x="11125200" y="1943100"/>
            <a:ext cx="6875145" cy="68751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95400" y="17909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1.3: How does STEM affect modern learning? </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71600" y="3162300"/>
            <a:ext cx="9696450" cy="353822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Realizing that one of the key components of future education is the development of 21st century skills, which have yet to be precisely defined and assessed, technology and science skills play an important role, so they are closely related to future employment and quality of life. In recent years, however, the field of STEM education has experienced various criticisms. </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s-E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1"/>
          <a:stretch>
            <a:fillRect/>
          </a:stretch>
        </p:blipFill>
        <p:spPr>
          <a:xfrm>
            <a:off x="11068050" y="2861945"/>
            <a:ext cx="6844665" cy="45637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893415" cy="1568450"/>
          </a:xfrm>
          <a:prstGeom prst="rect">
            <a:avLst/>
          </a:prstGeom>
          <a:noFill/>
        </p:spPr>
        <p:txBody>
          <a:bodyPr wrap="square" rtlCol="0">
            <a:spAutoFit/>
          </a:bodyPr>
          <a:lstStyle/>
          <a:p>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2: Bridging STEM disciplines in drone operations In which STEM areas can we use drones? </a:t>
            </a:r>
            <a:endPar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95400" y="33911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2.1: STEM learning directions in drone operation</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219200" y="5295900"/>
            <a:ext cx="9945370" cy="138366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As much as drones are today's devices, their relationship to STEM subjects is directly related. Drones use all 4 areas of STEM learning.</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Untitled design(2)"/>
          <p:cNvPicPr>
            <a:picLocks noChangeAspect="1"/>
          </p:cNvPicPr>
          <p:nvPr/>
        </p:nvPicPr>
        <p:blipFill>
          <a:blip r:embed="rId1"/>
          <a:srcRect t="14927" b="11540"/>
          <a:stretch>
            <a:fillRect/>
          </a:stretch>
        </p:blipFill>
        <p:spPr>
          <a:xfrm>
            <a:off x="11201400" y="4229100"/>
            <a:ext cx="6503035" cy="47821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19200" y="1562100"/>
            <a:ext cx="15759430" cy="829945"/>
          </a:xfrm>
          <a:prstGeom prst="rect">
            <a:avLst/>
          </a:prstGeom>
          <a:noFill/>
        </p:spPr>
        <p:txBody>
          <a:bodyPr wrap="square" rtlCol="0">
            <a:spAutoFit/>
          </a:bodyPr>
          <a:lstStyle/>
          <a:p>
            <a:r>
              <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Unit 3: Teaching subjects in drone training Subjects </a:t>
            </a:r>
            <a:endParaRPr lang="es-ES" sz="4800" b="1">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3" name="CuadroTexto 2"/>
          <p:cNvSpPr txBox="1"/>
          <p:nvPr/>
        </p:nvSpPr>
        <p:spPr>
          <a:xfrm>
            <a:off x="1219200" y="29339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3.1: Drones in science subjects </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524000" y="4762500"/>
            <a:ext cx="9137015" cy="953135"/>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Lifting power The dynamics of rowing </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Lifting capacity - dead weight</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descr="Untitled design(3)"/>
          <p:cNvPicPr>
            <a:picLocks noChangeAspect="1"/>
          </p:cNvPicPr>
          <p:nvPr/>
        </p:nvPicPr>
        <p:blipFill>
          <a:blip r:embed="rId1"/>
          <a:srcRect t="14804" b="12340"/>
          <a:stretch>
            <a:fillRect/>
          </a:stretch>
        </p:blipFill>
        <p:spPr>
          <a:xfrm>
            <a:off x="9829800" y="3086100"/>
            <a:ext cx="7946390" cy="57892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447800" y="2324359"/>
            <a:ext cx="10040186" cy="521970"/>
          </a:xfrm>
          <a:prstGeom prst="rect">
            <a:avLst/>
          </a:prstGeom>
          <a:noFill/>
        </p:spPr>
        <p:txBody>
          <a:bodyPr wrap="square" rtlCol="0">
            <a:spAutoFit/>
          </a:bodyPr>
          <a:lstStyle/>
          <a:p>
            <a:r>
              <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rPr>
              <a:t>Section 3.2: In technological subjects</a:t>
            </a:r>
            <a:endParaRPr lang="en-AU" sz="2800" dirty="0">
              <a:solidFill>
                <a:srgbClr val="75B239"/>
              </a:solidFill>
              <a:latin typeface="Century Gothic" panose="020B0502020202020204" pitchFamily="34" charset="0"/>
              <a:ea typeface="Microsoft Sans Serif" panose="020B0604020202020204" pitchFamily="34" charset="0"/>
              <a:cs typeface="Microsoft Sans Serif" panose="020B0604020202020204" pitchFamily="34" charset="0"/>
            </a:endParaRPr>
          </a:p>
        </p:txBody>
      </p:sp>
      <p:sp>
        <p:nvSpPr>
          <p:cNvPr id="4" name="CuadroTexto 3"/>
          <p:cNvSpPr txBox="1"/>
          <p:nvPr/>
        </p:nvSpPr>
        <p:spPr>
          <a:xfrm>
            <a:off x="1371600" y="3924300"/>
            <a:ext cx="7994650" cy="3538220"/>
          </a:xfrm>
          <a:prstGeom prst="rect">
            <a:avLst/>
          </a:prstGeom>
          <a:noFill/>
        </p:spPr>
        <p:txBody>
          <a:bodyPr wrap="square" rtlCol="0">
            <a:spAutoFit/>
          </a:bodyPr>
          <a:lstStyle/>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 to mechatronics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Control systems and feedback mechanisms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Actuators and sensors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Electronic control systems and programming</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Types of aircraft lighting systems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Electrical and optical principles of aircraft lighting</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r>
              <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rPr>
              <a:t>Installation and maintenance of aircraft lighting systems</a:t>
            </a:r>
            <a:endParaRPr lang="en-GB" alt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descr="Untitled design(4)"/>
          <p:cNvPicPr>
            <a:picLocks noChangeAspect="1"/>
          </p:cNvPicPr>
          <p:nvPr/>
        </p:nvPicPr>
        <p:blipFill>
          <a:blip r:embed="rId1"/>
          <a:srcRect t="26469" b="27593"/>
          <a:stretch>
            <a:fillRect/>
          </a:stretch>
        </p:blipFill>
        <p:spPr>
          <a:xfrm>
            <a:off x="10439400" y="2781300"/>
            <a:ext cx="7389495" cy="60356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3764</Words>
  <Application>WPS Presentation</Application>
  <PresentationFormat>Personalizado</PresentationFormat>
  <Paragraphs>130</Paragraphs>
  <Slides>13</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13</vt:i4>
      </vt:variant>
    </vt:vector>
  </HeadingPairs>
  <TitlesOfParts>
    <vt:vector size="32" baseType="lpstr">
      <vt:lpstr>Arial</vt:lpstr>
      <vt:lpstr>SimSun</vt:lpstr>
      <vt:lpstr>Wingdings</vt:lpstr>
      <vt:lpstr>Nimbus Roman No9 L</vt:lpstr>
      <vt:lpstr>Century Gothic</vt:lpstr>
      <vt:lpstr>FreeSans</vt:lpstr>
      <vt:lpstr>Microsoft Sans Serif</vt:lpstr>
      <vt:lpstr>Calibri</vt:lpstr>
      <vt:lpstr>DejaVu Sans</vt:lpstr>
      <vt:lpstr>Garuda</vt:lpstr>
      <vt:lpstr>Microsoft YaHei</vt:lpstr>
      <vt:lpstr>Droid Sans Fallback</vt:lpstr>
      <vt:lpstr>Arial Unicode MS</vt:lpstr>
      <vt:lpstr>Malgun Gothic</vt:lpstr>
      <vt:lpstr>Gubbi</vt:lpstr>
      <vt:lpstr>OpenSymbol</vt:lpstr>
      <vt:lpstr>Calibri Light</vt:lpstr>
      <vt:lpstr>Office Theme</vt:lpstr>
      <vt:lpstr>Diseño personalizado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Diseño sin nombre</dc:title>
  <dc:creator>Monia Coppola</dc:creator>
  <cp:keywords>DAE3Hts2lAc,BAEXurJiHZU</cp:keywords>
  <cp:lastModifiedBy>evalds</cp:lastModifiedBy>
  <cp:revision>14</cp:revision>
  <dcterms:created xsi:type="dcterms:W3CDTF">2023-07-14T21:14:16Z</dcterms:created>
  <dcterms:modified xsi:type="dcterms:W3CDTF">2023-07-14T21:14:16Z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2022-02-01T03:00:00Z</vt:filetime>
  </property>
  <property fmtid="{D5CDD505-2E9C-101B-9397-08002B2CF9AE}" pid="3" name="Creator">
    <vt:lpwstr>Canva</vt:lpwstr>
  </property>
  <property fmtid="{D5CDD505-2E9C-101B-9397-08002B2CF9AE}" pid="4" name="LastSaved">
    <vt:filetime>2022-02-01T03:00:00Z</vt:filetime>
  </property>
  <property fmtid="{D5CDD505-2E9C-101B-9397-08002B2CF9AE}" pid="5" name="ICV">
    <vt:lpwstr/>
  </property>
  <property fmtid="{D5CDD505-2E9C-101B-9397-08002B2CF9AE}" pid="6" name="KSOProductBuildVer">
    <vt:lpwstr>1033-11.1.0.11698</vt:lpwstr>
  </property>
</Properties>
</file>