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sldIdLst>
    <p:sldId id="256" r:id="rId3"/>
    <p:sldId id="257" r:id="rId4"/>
    <p:sldId id="261" r:id="rId5"/>
    <p:sldId id="258" r:id="rId6"/>
    <p:sldId id="269" r:id="rId7"/>
    <p:sldId id="270" r:id="rId8"/>
    <p:sldId id="271" r:id="rId9"/>
    <p:sldId id="262" r:id="rId10"/>
    <p:sldId id="272" r:id="rId11"/>
    <p:sldId id="273" r:id="rId12"/>
    <p:sldId id="274" r:id="rId13"/>
    <p:sldId id="263" r:id="rId14"/>
    <p:sldId id="260" r:id="rId1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80" d="100"/>
          <a:sy n="80" d="100"/>
        </p:scale>
        <p:origin x="824" y="224"/>
      </p:cViewPr>
      <p:guideLst>
        <p:guide orient="horz" pos="2880"/>
        <p:guide pos="21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8" name="Marcador de pie de página 7"/>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4" name="Marcador de pie de página 3"/>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3" name="Marcador de pie de página 2"/>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p:cNvSpPr>
            <a:spLocks noGrp="1"/>
          </p:cNvSpPr>
          <p:nvPr>
            <p:ph idx="1" hasCustomPrompt="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9" name="CuadroTexto 8"/>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lang="es-ES" sz="1700" dirty="0"/>
          </a:p>
        </p:txBody>
      </p:sp>
      <p:pic>
        <p:nvPicPr>
          <p:cNvPr id="10" name="Imagen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lang="es-ES" sz="1700" dirty="0"/>
          </a:p>
        </p:txBody>
      </p:sp>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4" name="CuadroTexto 3"/>
          <p:cNvSpPr txBox="1"/>
          <p:nvPr/>
        </p:nvSpPr>
        <p:spPr>
          <a:xfrm>
            <a:off x="3450760" y="6667500"/>
            <a:ext cx="11387750" cy="1445260"/>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es-ES" sz="4400" b="1" spc="-114">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Theoretische Ausbildung in der Drohnenindustrie auf der Grundlage von MINT-Fächern in der Tierarztausbildung</a:t>
            </a:r>
          </a:p>
        </p:txBody>
      </p:sp>
      <p:sp>
        <p:nvSpPr>
          <p:cNvPr id="7" name="CuadroTexto 6"/>
          <p:cNvSpPr txBox="1"/>
          <p:nvPr/>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lang="es-ES" sz="1700"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p:cNvSpPr txBox="1"/>
          <p:nvPr/>
        </p:nvSpPr>
        <p:spPr>
          <a:xfrm>
            <a:off x="4648200" y="8166064"/>
            <a:ext cx="9144000" cy="1076325"/>
          </a:xfrm>
          <a:prstGeom prst="rect">
            <a:avLst/>
          </a:prstGeom>
          <a:noFill/>
        </p:spPr>
        <p:txBody>
          <a:bodyPr wrap="square">
            <a:spAutoFit/>
          </a:bodyPr>
          <a:lstStyle/>
          <a:p>
            <a:pPr marL="12700" algn="ctr">
              <a:lnSpc>
                <a:spcPct val="100000"/>
              </a:lnSpc>
              <a:spcBef>
                <a:spcPts val="100"/>
              </a:spcBef>
            </a:pP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a:t>
            </a:r>
            <a:r>
              <a:rPr lang="en-US"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lv-LV" alt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Kuldiga Technologie- und Tourismusfachschule, Lettland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1719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3.3: In technischen Fächern </a:t>
            </a:r>
          </a:p>
        </p:txBody>
      </p:sp>
      <p:sp>
        <p:nvSpPr>
          <p:cNvPr id="4" name="CuadroTexto 3"/>
          <p:cNvSpPr txBox="1"/>
          <p:nvPr/>
        </p:nvSpPr>
        <p:spPr>
          <a:xfrm>
            <a:off x="1524000" y="3374390"/>
            <a:ext cx="8526780" cy="353822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Grundlegende Theorie der Elektrotechnik und Elektronik</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Einführung in elektrische und elektronische Systeme in Flugzeugen</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Elektrische und elektronische Theorie und Grundsätze</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Elektrische Sicherheit und Vorschriften</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Elektrische und elektronische Schaltungen und Komponenten</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Einführung in Avioniksysteme</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Navigations- und Kommunikationssysteme</a:t>
            </a:r>
          </a:p>
        </p:txBody>
      </p:sp>
      <p:pic>
        <p:nvPicPr>
          <p:cNvPr id="5" name="Picture 4" descr="Untitled design(5)"/>
          <p:cNvPicPr>
            <a:picLocks noChangeAspect="1"/>
          </p:cNvPicPr>
          <p:nvPr/>
        </p:nvPicPr>
        <p:blipFill>
          <a:blip r:embed="rId2"/>
          <a:srcRect l="6115" r="5968"/>
          <a:stretch>
            <a:fillRect/>
          </a:stretch>
        </p:blipFill>
        <p:spPr>
          <a:xfrm>
            <a:off x="9753600" y="2857500"/>
            <a:ext cx="8105140" cy="5590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28800" y="24767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3.4: In mathematischen Fächern  </a:t>
            </a:r>
          </a:p>
        </p:txBody>
      </p:sp>
      <p:sp>
        <p:nvSpPr>
          <p:cNvPr id="4" name="CuadroTexto 3"/>
          <p:cNvSpPr txBox="1"/>
          <p:nvPr/>
        </p:nvSpPr>
        <p:spPr>
          <a:xfrm>
            <a:off x="1524000" y="4762500"/>
            <a:ext cx="9137015" cy="95313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Batteriekapazität - Verbrauch </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Rotorfläche - Hubkapazität</a:t>
            </a:r>
          </a:p>
        </p:txBody>
      </p:sp>
      <p:pic>
        <p:nvPicPr>
          <p:cNvPr id="5" name="Picture 4" descr="Untitled design(6)"/>
          <p:cNvPicPr>
            <a:picLocks noChangeAspect="1"/>
          </p:cNvPicPr>
          <p:nvPr/>
        </p:nvPicPr>
        <p:blipFill>
          <a:blip r:embed="rId2"/>
          <a:stretch>
            <a:fillRect/>
          </a:stretch>
        </p:blipFill>
        <p:spPr>
          <a:xfrm>
            <a:off x="8305800" y="3467100"/>
            <a:ext cx="9946005" cy="55949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47800" y="1573291"/>
            <a:ext cx="43434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Resümee</a:t>
            </a:r>
          </a:p>
        </p:txBody>
      </p:sp>
      <p:sp>
        <p:nvSpPr>
          <p:cNvPr id="5" name="CuadroTexto 4"/>
          <p:cNvSpPr txBox="1"/>
          <p:nvPr/>
        </p:nvSpPr>
        <p:spPr>
          <a:xfrm>
            <a:off x="2214257" y="2931140"/>
            <a:ext cx="31959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STEM </a:t>
            </a:r>
          </a:p>
        </p:txBody>
      </p:sp>
      <p:sp>
        <p:nvSpPr>
          <p:cNvPr id="6" name="TextBox 10"/>
          <p:cNvSpPr txBox="1"/>
          <p:nvPr/>
        </p:nvSpPr>
        <p:spPr>
          <a:xfrm>
            <a:off x="2236470" y="3481705"/>
            <a:ext cx="2716530"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Ist die Zukunft</a:t>
            </a:r>
          </a:p>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 Lernmethoden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p:cNvSpPr txBox="1"/>
          <p:nvPr/>
        </p:nvSpPr>
        <p:spPr>
          <a:xfrm>
            <a:off x="2214257" y="5621977"/>
            <a:ext cx="30435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DRONEN</a:t>
            </a:r>
          </a:p>
        </p:txBody>
      </p:sp>
      <p:sp>
        <p:nvSpPr>
          <p:cNvPr id="8" name="TextBox 10"/>
          <p:cNvSpPr txBox="1"/>
          <p:nvPr/>
        </p:nvSpPr>
        <p:spPr>
          <a:xfrm>
            <a:off x="2214245" y="6146165"/>
            <a:ext cx="2489200"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Drohnen sind die Zukunft und wir müssen sie kennen</a:t>
            </a:r>
            <a:endParaRPr lang="lv-LV" altLang="en-US" sz="2400" dirty="0">
              <a:latin typeface="Century Gothic" panose="020B0502020202020204" pitchFamily="34" charset="0"/>
              <a:cs typeface="Microsoft Sans Serif" panose="020B0604020202020204" pitchFamily="34" charset="0"/>
            </a:endParaRPr>
          </a:p>
        </p:txBody>
      </p:sp>
      <p:sp>
        <p:nvSpPr>
          <p:cNvPr id="9" name="CuadroTexto 8"/>
          <p:cNvSpPr txBox="1"/>
          <p:nvPr/>
        </p:nvSpPr>
        <p:spPr>
          <a:xfrm>
            <a:off x="13106400" y="2957451"/>
            <a:ext cx="29673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KURS</a:t>
            </a:r>
          </a:p>
        </p:txBody>
      </p:sp>
      <p:sp>
        <p:nvSpPr>
          <p:cNvPr id="10" name="TextBox 10"/>
          <p:cNvSpPr txBox="1"/>
          <p:nvPr/>
        </p:nvSpPr>
        <p:spPr>
          <a:xfrm>
            <a:off x="13122910" y="3482975"/>
            <a:ext cx="2531745"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cs typeface="Microsoft Sans Serif" panose="020B0604020202020204" pitchFamily="34" charset="0"/>
              </a:rPr>
              <a:t>Sie haben einen Abschluss </a:t>
            </a:r>
          </a:p>
          <a:p>
            <a:r>
              <a:rPr lang="lv-LV" altLang="en-US" sz="2400" dirty="0">
                <a:latin typeface="Century Gothic" panose="020B0502020202020204" pitchFamily="34" charset="0"/>
                <a:cs typeface="Microsoft Sans Serif" panose="020B0604020202020204" pitchFamily="34" charset="0"/>
              </a:rPr>
              <a:t>wird wissen, wie man </a:t>
            </a:r>
          </a:p>
          <a:p>
            <a:r>
              <a:rPr lang="lv-LV" altLang="en-US" sz="2400" dirty="0">
                <a:latin typeface="Century Gothic" panose="020B0502020202020204" pitchFamily="34" charset="0"/>
                <a:cs typeface="Microsoft Sans Serif" panose="020B0604020202020204" pitchFamily="34" charset="0"/>
              </a:rPr>
              <a:t>Umgang mit Drohnen</a:t>
            </a:r>
          </a:p>
        </p:txBody>
      </p:sp>
      <p:sp>
        <p:nvSpPr>
          <p:cNvPr id="11" name="CuadroTexto 10"/>
          <p:cNvSpPr txBox="1"/>
          <p:nvPr/>
        </p:nvSpPr>
        <p:spPr>
          <a:xfrm>
            <a:off x="13106400" y="5600387"/>
            <a:ext cx="29673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ZIELE</a:t>
            </a:r>
          </a:p>
        </p:txBody>
      </p:sp>
      <p:sp>
        <p:nvSpPr>
          <p:cNvPr id="12" name="TextBox 10"/>
          <p:cNvSpPr txBox="1"/>
          <p:nvPr/>
        </p:nvSpPr>
        <p:spPr>
          <a:xfrm>
            <a:off x="13106399" y="6145922"/>
            <a:ext cx="2286001"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Bleiben Sie auf dem Laufenden mit </a:t>
            </a:r>
          </a:p>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die Zukunft heute</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564" y="3283595"/>
            <a:ext cx="5260872" cy="3719809"/>
          </a:xfrm>
          <a:prstGeom prst="rect">
            <a:avLst/>
          </a:prstGeom>
        </p:spPr>
      </p:pic>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636481" y="3021985"/>
            <a:ext cx="577776" cy="523220"/>
          </a:xfrm>
          <a:prstGeom prst="rect">
            <a:avLst/>
          </a:prstGeom>
        </p:spPr>
      </p:pic>
      <p:pic>
        <p:nvPicPr>
          <p:cNvPr id="16" name="Imagen 15"/>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658604" y="5632312"/>
            <a:ext cx="577776" cy="523220"/>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2528622" y="3021985"/>
            <a:ext cx="577776" cy="523220"/>
          </a:xfrm>
          <a:prstGeom prst="rect">
            <a:avLst/>
          </a:prstGeom>
        </p:spPr>
      </p:pic>
      <p:pic>
        <p:nvPicPr>
          <p:cNvPr id="18" name="Imagen 17"/>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2545366" y="5632312"/>
            <a:ext cx="577776" cy="523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en-AU"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Ich danke </a:t>
            </a:r>
            <a:r>
              <a:rPr lang="en-AU"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Ihnen!</a:t>
            </a:r>
            <a:endParaRPr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801601" y="4229100"/>
            <a:ext cx="1371600" cy="1242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29590" y="1562413"/>
            <a:ext cx="9057409" cy="1569660"/>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Ziele und Zielsetzungen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29590" y="2552913"/>
            <a:ext cx="13629409" cy="829945"/>
          </a:xfrm>
          <a:prstGeom prst="rect">
            <a:avLst/>
          </a:prstGeom>
          <a:noFill/>
        </p:spPr>
        <p:txBody>
          <a:bodyPr wrap="square" rtlCol="0">
            <a:spAutoFit/>
          </a:bodyPr>
          <a:lstStyle/>
          <a:p>
            <a:r>
              <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Probleme diagnostizieren und Lösungen für den </a:t>
            </a:r>
            <a:r>
              <a:rPr lang="lv-LV" alt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Drohnenbetrieb</a:t>
            </a:r>
            <a:r>
              <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 finden </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2057632" y="3755395"/>
            <a:ext cx="1818408"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WISSEN</a:t>
            </a:r>
          </a:p>
        </p:txBody>
      </p:sp>
      <p:sp>
        <p:nvSpPr>
          <p:cNvPr id="5" name="CuadroTexto 4"/>
          <p:cNvSpPr txBox="1"/>
          <p:nvPr/>
        </p:nvSpPr>
        <p:spPr>
          <a:xfrm>
            <a:off x="2057400" y="5467985"/>
            <a:ext cx="2590800"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EXPLORING</a:t>
            </a:r>
          </a:p>
        </p:txBody>
      </p:sp>
      <p:sp>
        <p:nvSpPr>
          <p:cNvPr id="6" name="CuadroTexto 5"/>
          <p:cNvSpPr txBox="1"/>
          <p:nvPr/>
        </p:nvSpPr>
        <p:spPr>
          <a:xfrm>
            <a:off x="2057400" y="4620895"/>
            <a:ext cx="3030855"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ANDERSTANDING</a:t>
            </a:r>
          </a:p>
        </p:txBody>
      </p:sp>
      <p:sp>
        <p:nvSpPr>
          <p:cNvPr id="7" name="CuadroTexto 6"/>
          <p:cNvSpPr txBox="1"/>
          <p:nvPr/>
        </p:nvSpPr>
        <p:spPr>
          <a:xfrm>
            <a:off x="5105400" y="3804285"/>
            <a:ext cx="6105525" cy="460375"/>
          </a:xfrm>
          <a:prstGeom prst="rect">
            <a:avLst/>
          </a:prstGeom>
          <a:noFill/>
        </p:spPr>
        <p:txBody>
          <a:bodyPr wrap="square" rtlCol="0">
            <a:spAutoFit/>
          </a:bodyPr>
          <a:lstStyle/>
          <a:p>
            <a:r>
              <a:rPr lang="lv-LV" altLang="en-AU" sz="2400" dirty="0">
                <a:latin typeface="Century Gothic" panose="020B0502020202020204" pitchFamily="34" charset="0"/>
                <a:ea typeface="Microsoft Sans Serif" panose="020B0604020202020204" pitchFamily="34" charset="0"/>
                <a:cs typeface="Microsoft Sans Serif" panose="020B0604020202020204" pitchFamily="34" charset="0"/>
              </a:rPr>
              <a:t>Informieren Sie sich über und um</a:t>
            </a:r>
          </a:p>
        </p:txBody>
      </p:sp>
      <p:sp>
        <p:nvSpPr>
          <p:cNvPr id="8" name="CuadroTexto 7"/>
          <p:cNvSpPr txBox="1"/>
          <p:nvPr/>
        </p:nvSpPr>
        <p:spPr>
          <a:xfrm>
            <a:off x="5088255" y="4686300"/>
            <a:ext cx="6638925" cy="460375"/>
          </a:xfrm>
          <a:prstGeom prst="rect">
            <a:avLst/>
          </a:prstGeom>
          <a:noFill/>
        </p:spPr>
        <p:txBody>
          <a:bodyPr wrap="square" rtlCol="0">
            <a:spAutoFit/>
          </a:bodyPr>
          <a:lstStyle/>
          <a:p>
            <a:r>
              <a:rPr lang="lv-LV" altLang="en-AU" sz="2400">
                <a:latin typeface="Century Gothic" panose="020B0502020202020204" pitchFamily="34" charset="0"/>
                <a:ea typeface="Microsoft Sans Serif" panose="020B0604020202020204" pitchFamily="34" charset="0"/>
                <a:cs typeface="Microsoft Sans Serif" panose="020B0604020202020204" pitchFamily="34" charset="0"/>
              </a:rPr>
              <a:t>Seien Sie sicher, wie es funktioniert</a:t>
            </a:r>
          </a:p>
        </p:txBody>
      </p:sp>
      <p:sp>
        <p:nvSpPr>
          <p:cNvPr id="9" name="CuadroTexto 8"/>
          <p:cNvSpPr txBox="1"/>
          <p:nvPr/>
        </p:nvSpPr>
        <p:spPr>
          <a:xfrm>
            <a:off x="5088255" y="5443855"/>
            <a:ext cx="6273165" cy="460375"/>
          </a:xfrm>
          <a:prstGeom prst="rect">
            <a:avLst/>
          </a:prstGeom>
          <a:noFill/>
        </p:spPr>
        <p:txBody>
          <a:bodyPr wrap="square" rtlCol="0">
            <a:spAutoFit/>
          </a:bodyPr>
          <a:lstStyle/>
          <a:p>
            <a:r>
              <a:rPr lang="lv-LV" altLang="en-AU" sz="2400">
                <a:latin typeface="Century Gothic" panose="020B0502020202020204" pitchFamily="34" charset="0"/>
                <a:ea typeface="Microsoft Sans Serif" panose="020B0604020202020204" pitchFamily="34" charset="0"/>
                <a:cs typeface="Microsoft Sans Serif" panose="020B0604020202020204" pitchFamily="34" charset="0"/>
              </a:rPr>
              <a:t>Finden Sie interessante und wissenschaftliche Fakten </a:t>
            </a:r>
          </a:p>
        </p:txBody>
      </p:sp>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26903" y="3633058"/>
            <a:ext cx="577776" cy="523220"/>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95648" y="4557395"/>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71353" y="5482230"/>
            <a:ext cx="577776" cy="523220"/>
          </a:xfrm>
          <a:prstGeom prst="rect">
            <a:avLst/>
          </a:prstGeom>
        </p:spPr>
      </p:pic>
      <p:sp>
        <p:nvSpPr>
          <p:cNvPr id="11" name="CuadroTexto 4"/>
          <p:cNvSpPr txBox="1"/>
          <p:nvPr/>
        </p:nvSpPr>
        <p:spPr>
          <a:xfrm>
            <a:off x="2057632" y="6470046"/>
            <a:ext cx="1818408"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ARBEITEN</a:t>
            </a:r>
          </a:p>
        </p:txBody>
      </p:sp>
      <p:pic>
        <p:nvPicPr>
          <p:cNvPr id="12"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71353" y="6439175"/>
            <a:ext cx="577776" cy="523220"/>
          </a:xfrm>
          <a:prstGeom prst="rect">
            <a:avLst/>
          </a:prstGeom>
        </p:spPr>
      </p:pic>
      <p:pic>
        <p:nvPicPr>
          <p:cNvPr id="13"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26903" y="7277375"/>
            <a:ext cx="577776" cy="523220"/>
          </a:xfrm>
          <a:prstGeom prst="rect">
            <a:avLst/>
          </a:prstGeom>
        </p:spPr>
      </p:pic>
      <p:sp>
        <p:nvSpPr>
          <p:cNvPr id="17" name="CuadroTexto 4"/>
          <p:cNvSpPr txBox="1"/>
          <p:nvPr/>
        </p:nvSpPr>
        <p:spPr>
          <a:xfrm>
            <a:off x="2057400" y="7308850"/>
            <a:ext cx="2482850"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REPARATUR</a:t>
            </a:r>
          </a:p>
        </p:txBody>
      </p:sp>
      <p:sp>
        <p:nvSpPr>
          <p:cNvPr id="18" name="CuadroTexto 8"/>
          <p:cNvSpPr txBox="1"/>
          <p:nvPr/>
        </p:nvSpPr>
        <p:spPr>
          <a:xfrm>
            <a:off x="5105400" y="6283325"/>
            <a:ext cx="5481320" cy="460375"/>
          </a:xfrm>
          <a:prstGeom prst="rect">
            <a:avLst/>
          </a:prstGeom>
          <a:noFill/>
        </p:spPr>
        <p:txBody>
          <a:bodyPr wrap="square" rtlCol="0">
            <a:spAutoFit/>
          </a:bodyPr>
          <a:lstStyle/>
          <a:p>
            <a:r>
              <a:rPr lang="en-AU" sz="2400">
                <a:latin typeface="Century Gothic" panose="020B0502020202020204" pitchFamily="34" charset="0"/>
                <a:ea typeface="Microsoft Sans Serif" panose="020B0604020202020204" pitchFamily="34" charset="0"/>
                <a:cs typeface="Microsoft Sans Serif" panose="020B0604020202020204" pitchFamily="34" charset="0"/>
              </a:rPr>
              <a:t>Haben Sie keine Angst vor Neuem</a:t>
            </a:r>
          </a:p>
        </p:txBody>
      </p:sp>
      <p:sp>
        <p:nvSpPr>
          <p:cNvPr id="19" name="CuadroTexto 8"/>
          <p:cNvSpPr txBox="1"/>
          <p:nvPr/>
        </p:nvSpPr>
        <p:spPr>
          <a:xfrm>
            <a:off x="5088890" y="7124700"/>
            <a:ext cx="6437630" cy="460375"/>
          </a:xfrm>
          <a:prstGeom prst="rect">
            <a:avLst/>
          </a:prstGeom>
          <a:noFill/>
        </p:spPr>
        <p:txBody>
          <a:bodyPr wrap="square" rtlCol="0">
            <a:spAutoFit/>
          </a:bodyPr>
          <a:lstStyle/>
          <a:p>
            <a:r>
              <a:rPr lang="en-AU" sz="2400">
                <a:latin typeface="Century Gothic" panose="020B0502020202020204" pitchFamily="34" charset="0"/>
                <a:ea typeface="Microsoft Sans Serif" panose="020B0604020202020204" pitchFamily="34" charset="0"/>
                <a:cs typeface="Microsoft Sans Serif" panose="020B0604020202020204" pitchFamily="34" charset="0"/>
              </a:rPr>
              <a:t>Mit dem richtigen Wissen ist nichts unmöglich</a:t>
            </a:r>
          </a:p>
        </p:txBody>
      </p:sp>
      <p:pic>
        <p:nvPicPr>
          <p:cNvPr id="20" name="Picture 19" descr="Untitled design(7)"/>
          <p:cNvPicPr>
            <a:picLocks noChangeAspect="1"/>
          </p:cNvPicPr>
          <p:nvPr/>
        </p:nvPicPr>
        <p:blipFill>
          <a:blip r:embed="rId3"/>
          <a:srcRect l="6315" t="355" r="-73" b="-355"/>
          <a:stretch>
            <a:fillRect/>
          </a:stretch>
        </p:blipFill>
        <p:spPr>
          <a:xfrm>
            <a:off x="11658600" y="3771900"/>
            <a:ext cx="6633210" cy="39827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24000" y="1503549"/>
            <a:ext cx="9462656" cy="830997"/>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Index</a:t>
            </a:r>
          </a:p>
        </p:txBody>
      </p:sp>
      <p:grpSp>
        <p:nvGrpSpPr>
          <p:cNvPr id="5" name="Group 3"/>
          <p:cNvGrpSpPr/>
          <p:nvPr/>
        </p:nvGrpSpPr>
        <p:grpSpPr>
          <a:xfrm>
            <a:off x="2438400" y="2476500"/>
            <a:ext cx="10180320" cy="2190751"/>
            <a:chOff x="6420992" y="1073197"/>
            <a:chExt cx="10180320" cy="1188613"/>
          </a:xfrm>
        </p:grpSpPr>
        <p:sp>
          <p:nvSpPr>
            <p:cNvPr id="6" name="TextBox 7"/>
            <p:cNvSpPr txBox="1"/>
            <p:nvPr/>
          </p:nvSpPr>
          <p:spPr>
            <a:xfrm>
              <a:off x="6420992" y="1611346"/>
              <a:ext cx="9882505" cy="650464"/>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1.1: Was ist MINT? </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1.2: Was sind MINT-Fächer? </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1.3: Wie MINT das moderne Lernen beeinflusst  </a:t>
              </a:r>
            </a:p>
          </p:txBody>
        </p:sp>
        <p:sp>
          <p:nvSpPr>
            <p:cNvPr id="7" name="TextBox 8"/>
            <p:cNvSpPr txBox="1"/>
            <p:nvPr/>
          </p:nvSpPr>
          <p:spPr>
            <a:xfrm>
              <a:off x="6420992" y="1073197"/>
              <a:ext cx="10180320" cy="517133"/>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Einheit 1: Einführung in die Bedeutung von MINT MINT-Studienfächer, Richtungen </a:t>
              </a:r>
            </a:p>
          </p:txBody>
        </p:sp>
      </p:grpSp>
      <p:grpSp>
        <p:nvGrpSpPr>
          <p:cNvPr id="8" name="Group 3"/>
          <p:cNvGrpSpPr/>
          <p:nvPr/>
        </p:nvGrpSpPr>
        <p:grpSpPr>
          <a:xfrm>
            <a:off x="2514600" y="4838964"/>
            <a:ext cx="9424670" cy="1450975"/>
            <a:chOff x="6420993" y="1417654"/>
            <a:chExt cx="9424670" cy="1450975"/>
          </a:xfrm>
        </p:grpSpPr>
        <p:sp>
          <p:nvSpPr>
            <p:cNvPr id="9" name="TextBox 7"/>
            <p:cNvSpPr txBox="1"/>
            <p:nvPr/>
          </p:nvSpPr>
          <p:spPr>
            <a:xfrm>
              <a:off x="6433058" y="2408254"/>
              <a:ext cx="9240520" cy="460375"/>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2.1: MINT-Lernrichtungen im Drohnenbetrieb </a:t>
              </a:r>
            </a:p>
          </p:txBody>
        </p:sp>
        <p:sp>
          <p:nvSpPr>
            <p:cNvPr id="10" name="TextBox 8"/>
            <p:cNvSpPr txBox="1"/>
            <p:nvPr/>
          </p:nvSpPr>
          <p:spPr>
            <a:xfrm>
              <a:off x="6420993" y="1417654"/>
              <a:ext cx="9424670" cy="953135"/>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Einheit 2: Brückenschlag zwischen MINT-Disziplinen im Drohnenbetrieb In welchen MINT-Bereichen können wir Drohnen einsetzen? </a:t>
              </a:r>
            </a:p>
          </p:txBody>
        </p:sp>
      </p:grpSp>
      <p:grpSp>
        <p:nvGrpSpPr>
          <p:cNvPr id="11" name="Group 3"/>
          <p:cNvGrpSpPr/>
          <p:nvPr/>
        </p:nvGrpSpPr>
        <p:grpSpPr>
          <a:xfrm>
            <a:off x="2438400" y="6849197"/>
            <a:ext cx="9424670" cy="2171700"/>
            <a:chOff x="6420993" y="2141012"/>
            <a:chExt cx="9424670" cy="2171700"/>
          </a:xfrm>
        </p:grpSpPr>
        <p:sp>
          <p:nvSpPr>
            <p:cNvPr id="12" name="TextBox 7"/>
            <p:cNvSpPr txBox="1"/>
            <p:nvPr/>
          </p:nvSpPr>
          <p:spPr>
            <a:xfrm>
              <a:off x="6420993" y="2744262"/>
              <a:ext cx="9424670" cy="1568450"/>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3.1: Drohnen in wissenschaftlichen Fächern </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3.2: In technischen Fächern </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3.3: Technische Fächer </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Abschnitt 3.4: In mathematischen Fächern</a:t>
              </a:r>
            </a:p>
          </p:txBody>
        </p:sp>
        <p:sp>
          <p:nvSpPr>
            <p:cNvPr id="13" name="TextBox 8"/>
            <p:cNvSpPr txBox="1"/>
            <p:nvPr/>
          </p:nvSpPr>
          <p:spPr>
            <a:xfrm>
              <a:off x="6420993" y="2141012"/>
              <a:ext cx="9409430" cy="52197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Einheit 3: Unterrichtsfächer in der Drohnenausbildung Unterrichtsfächer </a:t>
              </a:r>
            </a:p>
          </p:txBody>
        </p:sp>
      </p:grpSp>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76402" y="2629086"/>
            <a:ext cx="577776" cy="523220"/>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76402" y="4915180"/>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752602" y="6895926"/>
            <a:ext cx="577776" cy="523220"/>
          </a:xfrm>
          <a:prstGeom prst="rect">
            <a:avLst/>
          </a:prstGeom>
        </p:spPr>
      </p:pic>
      <p:pic>
        <p:nvPicPr>
          <p:cNvPr id="2" name="Picture 1"/>
          <p:cNvPicPr>
            <a:picLocks noChangeAspect="1"/>
          </p:cNvPicPr>
          <p:nvPr/>
        </p:nvPicPr>
        <p:blipFill>
          <a:blip r:embed="rId3"/>
          <a:srcRect/>
          <a:stretch>
            <a:fillRect/>
          </a:stretch>
        </p:blipFill>
        <p:spPr>
          <a:xfrm>
            <a:off x="12284710" y="3264535"/>
            <a:ext cx="5492750" cy="3823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4914880" cy="156845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a:t>
            </a:r>
            <a:r>
              <a:rPr lang="lv-LV" alt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Einführung in die Bedeutung von MINT MINT-Studienfächer, Richtungen </a:t>
            </a:r>
          </a:p>
        </p:txBody>
      </p:sp>
      <p:sp>
        <p:nvSpPr>
          <p:cNvPr id="3" name="CuadroTexto 2"/>
          <p:cNvSpPr txBox="1"/>
          <p:nvPr/>
        </p:nvSpPr>
        <p:spPr>
          <a:xfrm>
            <a:off x="1447800" y="313080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Was ist MINT? </a:t>
            </a:r>
          </a:p>
        </p:txBody>
      </p:sp>
      <p:sp>
        <p:nvSpPr>
          <p:cNvPr id="4" name="CuadroTexto 3"/>
          <p:cNvSpPr txBox="1"/>
          <p:nvPr/>
        </p:nvSpPr>
        <p:spPr>
          <a:xfrm>
            <a:off x="1219200" y="4305300"/>
            <a:ext cx="11072495" cy="267652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Die naturwissenschaftlich-technischen Fächer (STEM genannt - aus dem Englischen Science, Technology, Engineering and Mathematics) erklären die Umwelt, in der wir uns befinden. Physik, Chemie, Mathematik und Biologie beschreiben die Gesetze und Prozesse der uns umgebenden Natur, während Informatik und Computerwissenschaften uns eine Vorstellung davon vermitteln, wie die Technik funktioniert. </a:t>
            </a:r>
          </a:p>
        </p:txBody>
      </p:sp>
      <p:pic>
        <p:nvPicPr>
          <p:cNvPr id="10" name="Picture 9" descr="Untitled design"/>
          <p:cNvPicPr>
            <a:picLocks noChangeAspect="1"/>
          </p:cNvPicPr>
          <p:nvPr/>
        </p:nvPicPr>
        <p:blipFill>
          <a:blip r:embed="rId2"/>
          <a:stretch>
            <a:fillRect/>
          </a:stretch>
        </p:blipFill>
        <p:spPr>
          <a:xfrm>
            <a:off x="12192000" y="2552700"/>
            <a:ext cx="5875655" cy="5875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4005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1.2: Was sind MINT-Fächer? </a:t>
            </a:r>
          </a:p>
        </p:txBody>
      </p:sp>
      <p:sp>
        <p:nvSpPr>
          <p:cNvPr id="4" name="CuadroTexto 3"/>
          <p:cNvSpPr txBox="1"/>
          <p:nvPr/>
        </p:nvSpPr>
        <p:spPr>
          <a:xfrm>
            <a:off x="1358265" y="4131945"/>
            <a:ext cx="10218420" cy="181483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Zu den MINT-Fächern gehören Mathematik, Naturwissenschaften, Biologie, Geografie, Physik, Chemie, Design und Technologie, Informatik, Technik, Programmierung, Robotik und digitales Design.</a:t>
            </a:r>
          </a:p>
        </p:txBody>
      </p:sp>
      <p:pic>
        <p:nvPicPr>
          <p:cNvPr id="8" name="Picture 7" descr="Untitled design(1)"/>
          <p:cNvPicPr>
            <a:picLocks noChangeAspect="1"/>
          </p:cNvPicPr>
          <p:nvPr/>
        </p:nvPicPr>
        <p:blipFill>
          <a:blip r:embed="rId2"/>
          <a:stretch>
            <a:fillRect/>
          </a:stretch>
        </p:blipFill>
        <p:spPr>
          <a:xfrm>
            <a:off x="11125200" y="1943100"/>
            <a:ext cx="6875145" cy="68751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95400" y="17909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1.3: Wie wirkt sich MINT auf modernes Lernen aus? </a:t>
            </a:r>
          </a:p>
        </p:txBody>
      </p:sp>
      <p:sp>
        <p:nvSpPr>
          <p:cNvPr id="4" name="CuadroTexto 3"/>
          <p:cNvSpPr txBox="1"/>
          <p:nvPr/>
        </p:nvSpPr>
        <p:spPr>
          <a:xfrm>
            <a:off x="1371600" y="3162300"/>
            <a:ext cx="9696450" cy="353822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Jahrhunderts ist, die noch genau definiert und bewertet werden müssen, spielen technologische und naturwissenschaftliche Fähigkeiten eine wichtige Rolle und stehen in engem Zusammenhang mit der zukünftigen Beschäftigung und Lebensqualität. In den letzten Jahren ist der Bereich der MINT-Bildung jedoch mehrfach kritisiert worden. </a:t>
            </a: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2"/>
          <a:stretch>
            <a:fillRect/>
          </a:stretch>
        </p:blipFill>
        <p:spPr>
          <a:xfrm>
            <a:off x="11068050" y="2861945"/>
            <a:ext cx="6844665" cy="4563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893415" cy="1568450"/>
          </a:xfrm>
          <a:prstGeom prst="rect">
            <a:avLst/>
          </a:prstGeom>
          <a:noFill/>
        </p:spPr>
        <p:txBody>
          <a:bodyPr wrap="square" rtlCol="0">
            <a:spAutoFit/>
          </a:bodyPr>
          <a:lstStyle/>
          <a:p>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2: Brückenschlag zwischen MINT-Disziplinen beim Drohneneinsatz In welchen MINT-Bereichen können wir Drohnen einsetzen? </a:t>
            </a:r>
          </a:p>
        </p:txBody>
      </p:sp>
      <p:sp>
        <p:nvSpPr>
          <p:cNvPr id="3" name="CuadroTexto 2"/>
          <p:cNvSpPr txBox="1"/>
          <p:nvPr/>
        </p:nvSpPr>
        <p:spPr>
          <a:xfrm>
            <a:off x="1295400" y="33911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2.1: MINT-Lernrichtungen im Drohnenbetrieb</a:t>
            </a:r>
          </a:p>
        </p:txBody>
      </p:sp>
      <p:sp>
        <p:nvSpPr>
          <p:cNvPr id="4" name="CuadroTexto 3"/>
          <p:cNvSpPr txBox="1"/>
          <p:nvPr/>
        </p:nvSpPr>
        <p:spPr>
          <a:xfrm>
            <a:off x="1219200" y="5295900"/>
            <a:ext cx="9945370" cy="138366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Drohnen sind moderne Geräte, und ihre Beziehung zu MINT-Fächern steht in direktem Zusammenhang. Drohnen nutzen alle 4 Bereiche des MINT-Lernens.</a:t>
            </a:r>
          </a:p>
        </p:txBody>
      </p:sp>
      <p:pic>
        <p:nvPicPr>
          <p:cNvPr id="6" name="Picture 5" descr="Untitled design(2)"/>
          <p:cNvPicPr>
            <a:picLocks noChangeAspect="1"/>
          </p:cNvPicPr>
          <p:nvPr/>
        </p:nvPicPr>
        <p:blipFill>
          <a:blip r:embed="rId2"/>
          <a:srcRect t="14927" b="11540"/>
          <a:stretch>
            <a:fillRect/>
          </a:stretch>
        </p:blipFill>
        <p:spPr>
          <a:xfrm>
            <a:off x="11201400" y="4229100"/>
            <a:ext cx="6503035" cy="4782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759430" cy="829945"/>
          </a:xfrm>
          <a:prstGeom prst="rect">
            <a:avLst/>
          </a:prstGeom>
          <a:noFill/>
        </p:spPr>
        <p:txBody>
          <a:bodyPr wrap="square" rtlCol="0">
            <a:spAutoFit/>
          </a:bodyPr>
          <a:lstStyle/>
          <a:p>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3: Unterrichtsfächer in der Drohnenausbildung Unterrichtsfächer </a:t>
            </a:r>
          </a:p>
        </p:txBody>
      </p:sp>
      <p:sp>
        <p:nvSpPr>
          <p:cNvPr id="3" name="CuadroTexto 2"/>
          <p:cNvSpPr txBox="1"/>
          <p:nvPr/>
        </p:nvSpPr>
        <p:spPr>
          <a:xfrm>
            <a:off x="1219200" y="29339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3.1: Drohnen in wissenschaftlichen Fächern </a:t>
            </a:r>
          </a:p>
        </p:txBody>
      </p:sp>
      <p:sp>
        <p:nvSpPr>
          <p:cNvPr id="4" name="CuadroTexto 3"/>
          <p:cNvSpPr txBox="1"/>
          <p:nvPr/>
        </p:nvSpPr>
        <p:spPr>
          <a:xfrm>
            <a:off x="1524000" y="4762500"/>
            <a:ext cx="9137015" cy="95313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Hebekraft Die Dynamik des Ruderns </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Tragfähigkeit - Eigengewicht</a:t>
            </a:r>
          </a:p>
        </p:txBody>
      </p:sp>
      <p:pic>
        <p:nvPicPr>
          <p:cNvPr id="6" name="Picture 5" descr="Untitled design(3)"/>
          <p:cNvPicPr>
            <a:picLocks noChangeAspect="1"/>
          </p:cNvPicPr>
          <p:nvPr/>
        </p:nvPicPr>
        <p:blipFill>
          <a:blip r:embed="rId2"/>
          <a:srcRect t="14804" b="12340"/>
          <a:stretch>
            <a:fillRect/>
          </a:stretch>
        </p:blipFill>
        <p:spPr>
          <a:xfrm>
            <a:off x="9829800" y="3086100"/>
            <a:ext cx="7946390" cy="57892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47800" y="23243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3.2: In technischen Fächern</a:t>
            </a:r>
          </a:p>
        </p:txBody>
      </p:sp>
      <p:sp>
        <p:nvSpPr>
          <p:cNvPr id="4" name="CuadroTexto 3"/>
          <p:cNvSpPr txBox="1"/>
          <p:nvPr/>
        </p:nvSpPr>
        <p:spPr>
          <a:xfrm>
            <a:off x="1371600" y="3924300"/>
            <a:ext cx="7994650" cy="353822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Einführung in die Mechatronik</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Kontrollsysteme und Rückkopplungsmechanismen</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Aktuatoren und Sensoren</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Elektronische Steuerungssysteme und Programmierung</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Arten von Flugzeugbeleuchtungssystemen</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Elektrische und optische Grundlagen der Flugzeugbeleuchtung</a:t>
            </a: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Installation und Wartung von Flugzeugbeleuchtungssystemen</a:t>
            </a:r>
          </a:p>
        </p:txBody>
      </p:sp>
      <p:pic>
        <p:nvPicPr>
          <p:cNvPr id="5" name="Picture 4" descr="Untitled design(4)"/>
          <p:cNvPicPr>
            <a:picLocks noChangeAspect="1"/>
          </p:cNvPicPr>
          <p:nvPr/>
        </p:nvPicPr>
        <p:blipFill>
          <a:blip r:embed="rId2"/>
          <a:srcRect t="26469" b="27593"/>
          <a:stretch>
            <a:fillRect/>
          </a:stretch>
        </p:blipFill>
        <p:spPr>
          <a:xfrm>
            <a:off x="10439400" y="2781300"/>
            <a:ext cx="7389495" cy="6035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Words>
  <Application>Microsoft Macintosh PowerPoint</Application>
  <PresentationFormat>Custom</PresentationFormat>
  <Paragraphs>74</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Microsoft Sans Serif</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 docId:B18C81AFDAF3140D1E77069460A0BFEE</cp:keywords>
  <cp:lastModifiedBy>Janke, Chris</cp:lastModifiedBy>
  <cp:revision>14</cp:revision>
  <dcterms:created xsi:type="dcterms:W3CDTF">2023-07-14T21:14:16Z</dcterms:created>
  <dcterms:modified xsi:type="dcterms:W3CDTF">2023-08-03T13:36:23Z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2022-02-01T03:00:00Z</vt:filetime>
  </property>
  <property fmtid="{D5CDD505-2E9C-101B-9397-08002B2CF9AE}" pid="3" name="Creator">
    <vt:lpwstr>Canva</vt:lpwstr>
  </property>
  <property fmtid="{D5CDD505-2E9C-101B-9397-08002B2CF9AE}" pid="4" name="LastSaved">
    <vt:filetime>2022-02-01T03:00:00Z</vt:filetime>
  </property>
  <property fmtid="{D5CDD505-2E9C-101B-9397-08002B2CF9AE}" pid="5" name="ICV">
    <vt:lpwstr/>
  </property>
  <property fmtid="{D5CDD505-2E9C-101B-9397-08002B2CF9AE}" pid="6" name="KSOProductBuildVer">
    <vt:lpwstr>1033-11.1.0.11698</vt:lpwstr>
  </property>
</Properties>
</file>