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66" r:id="rId4"/>
  </p:sldMasterIdLst>
  <p:notesMasterIdLst>
    <p:notesMasterId r:id="rId6"/>
  </p:notesMasterIdLst>
  <p:sldIdLst>
    <p:sldId id="256" r:id="rId5"/>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18288000" cy="10287000"/>
  <p:embeddedFontLst>
    <p:embeddedFont>
      <p:font typeface="Helvetica Neue" charset="0"/>
      <p:regular r:id="rId30"/>
      <p:bold r:id="rId31"/>
      <p:italic r:id="rId32"/>
      <p:boldItalic r:id="rId33"/>
    </p:embeddedFont>
    <p:embeddedFont>
      <p:font typeface="Century Gothic"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880"/>
        <p:guide pos="216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7" Type="http://schemas.openxmlformats.org/officeDocument/2006/relationships/font" Target="fonts/font8.fntdata"/><Relationship Id="rId36" Type="http://schemas.openxmlformats.org/officeDocument/2006/relationships/font" Target="fonts/font7.fntdata"/><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7924800" cy="5143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 name="Google Shape;4;n"/>
          <p:cNvSpPr txBox="1"/>
          <p:nvPr>
            <p:ph type="dt" idx="10"/>
          </p:nvPr>
        </p:nvSpPr>
        <p:spPr>
          <a:xfrm>
            <a:off x="10358438" y="0"/>
            <a:ext cx="7924800" cy="51435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 name="Google Shape;5;n"/>
          <p:cNvSpPr/>
          <p:nvPr>
            <p:ph type="sldImg" idx="3"/>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1828800" y="4886325"/>
            <a:ext cx="14630400" cy="462915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p:txBody>
      </p:sp>
      <p:sp>
        <p:nvSpPr>
          <p:cNvPr id="7" name="Google Shape;7;n"/>
          <p:cNvSpPr txBox="1"/>
          <p:nvPr>
            <p:ph type="ftr" idx="11"/>
          </p:nvPr>
        </p:nvSpPr>
        <p:spPr>
          <a:xfrm>
            <a:off x="0" y="9771063"/>
            <a:ext cx="7924800" cy="5143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 name="Google Shape;8;n"/>
          <p:cNvSpPr txBox="1"/>
          <p:nvPr>
            <p:ph type="sldNum" idx="12"/>
          </p:nvPr>
        </p:nvSpPr>
        <p:spPr>
          <a:xfrm>
            <a:off x="10358438" y="9771063"/>
            <a:ext cx="7924800" cy="51435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notes"/>
          <p:cNvSpPr txBox="1"/>
          <p:nvPr>
            <p:ph type="body" idx="1"/>
          </p:nvPr>
        </p:nvSpPr>
        <p:spPr>
          <a:xfrm>
            <a:off x="1828800" y="4886325"/>
            <a:ext cx="14630400" cy="46291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p>
        </p:txBody>
      </p:sp>
      <p:sp>
        <p:nvSpPr>
          <p:cNvPr id="198" name="Google Shape;198;p1:notes"/>
          <p:cNvSpPr txBox="1"/>
          <p:nvPr>
            <p:ph type="sldNum" idx="12"/>
          </p:nvPr>
        </p:nvSpPr>
        <p:spPr>
          <a:xfrm>
            <a:off x="10358438" y="9771063"/>
            <a:ext cx="7924800" cy="5143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319" name="Shape 319"/>
        <p:cNvGrpSpPr/>
        <p:nvPr/>
      </p:nvGrpSpPr>
      <p:grpSpPr>
        <a:xfrm>
          <a:off x="0" y="0"/>
          <a:ext cx="0" cy="0"/>
          <a:chOff x="0" y="0"/>
          <a:chExt cx="0" cy="0"/>
        </a:xfrm>
      </p:grpSpPr>
      <p:sp>
        <p:nvSpPr>
          <p:cNvPr id="320" name="Google Shape;320;p10: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21" name="Google Shape;321;p10: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31" name="Shape 331"/>
        <p:cNvGrpSpPr/>
        <p:nvPr/>
      </p:nvGrpSpPr>
      <p:grpSpPr>
        <a:xfrm>
          <a:off x="0" y="0"/>
          <a:ext cx="0" cy="0"/>
          <a:chOff x="0" y="0"/>
          <a:chExt cx="0" cy="0"/>
        </a:xfrm>
      </p:grpSpPr>
      <p:sp>
        <p:nvSpPr>
          <p:cNvPr id="332" name="Google Shape;332;p11: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33" name="Google Shape;333;p11: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42" name="Shape 342"/>
        <p:cNvGrpSpPr/>
        <p:nvPr/>
      </p:nvGrpSpPr>
      <p:grpSpPr>
        <a:xfrm>
          <a:off x="0" y="0"/>
          <a:ext cx="0" cy="0"/>
          <a:chOff x="0" y="0"/>
          <a:chExt cx="0" cy="0"/>
        </a:xfrm>
      </p:grpSpPr>
      <p:sp>
        <p:nvSpPr>
          <p:cNvPr id="343" name="Google Shape;343;p12: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44" name="Google Shape;344;p12: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7" name="Shape 357"/>
        <p:cNvGrpSpPr/>
        <p:nvPr/>
      </p:nvGrpSpPr>
      <p:grpSpPr>
        <a:xfrm>
          <a:off x="0" y="0"/>
          <a:ext cx="0" cy="0"/>
          <a:chOff x="0" y="0"/>
          <a:chExt cx="0" cy="0"/>
        </a:xfrm>
      </p:grpSpPr>
      <p:sp>
        <p:nvSpPr>
          <p:cNvPr id="358" name="Google Shape;358;p13: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59" name="Google Shape;359;p13: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6" name="Shape 366"/>
        <p:cNvGrpSpPr/>
        <p:nvPr/>
      </p:nvGrpSpPr>
      <p:grpSpPr>
        <a:xfrm>
          <a:off x="0" y="0"/>
          <a:ext cx="0" cy="0"/>
          <a:chOff x="0" y="0"/>
          <a:chExt cx="0" cy="0"/>
        </a:xfrm>
      </p:grpSpPr>
      <p:sp>
        <p:nvSpPr>
          <p:cNvPr id="367" name="Google Shape;367;p14: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68" name="Google Shape;368;p14: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5" name="Shape 375"/>
        <p:cNvGrpSpPr/>
        <p:nvPr/>
      </p:nvGrpSpPr>
      <p:grpSpPr>
        <a:xfrm>
          <a:off x="0" y="0"/>
          <a:ext cx="0" cy="0"/>
          <a:chOff x="0" y="0"/>
          <a:chExt cx="0" cy="0"/>
        </a:xfrm>
      </p:grpSpPr>
      <p:sp>
        <p:nvSpPr>
          <p:cNvPr id="376" name="Google Shape;376;p15: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77" name="Google Shape;377;p15: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5" name="Shape 385"/>
        <p:cNvGrpSpPr/>
        <p:nvPr/>
      </p:nvGrpSpPr>
      <p:grpSpPr>
        <a:xfrm>
          <a:off x="0" y="0"/>
          <a:ext cx="0" cy="0"/>
          <a:chOff x="0" y="0"/>
          <a:chExt cx="0" cy="0"/>
        </a:xfrm>
      </p:grpSpPr>
      <p:sp>
        <p:nvSpPr>
          <p:cNvPr id="386" name="Google Shape;386;p16: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87" name="Google Shape;387;p16: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6" name="Shape 396"/>
        <p:cNvGrpSpPr/>
        <p:nvPr/>
      </p:nvGrpSpPr>
      <p:grpSpPr>
        <a:xfrm>
          <a:off x="0" y="0"/>
          <a:ext cx="0" cy="0"/>
          <a:chOff x="0" y="0"/>
          <a:chExt cx="0" cy="0"/>
        </a:xfrm>
      </p:grpSpPr>
      <p:sp>
        <p:nvSpPr>
          <p:cNvPr id="397" name="Google Shape;397;p17: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98" name="Google Shape;398;p17: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5" name="Shape 405"/>
        <p:cNvGrpSpPr/>
        <p:nvPr/>
      </p:nvGrpSpPr>
      <p:grpSpPr>
        <a:xfrm>
          <a:off x="0" y="0"/>
          <a:ext cx="0" cy="0"/>
          <a:chOff x="0" y="0"/>
          <a:chExt cx="0" cy="0"/>
        </a:xfrm>
      </p:grpSpPr>
      <p:sp>
        <p:nvSpPr>
          <p:cNvPr id="406" name="Google Shape;406;p18: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07" name="Google Shape;407;p18: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4" name="Shape 414"/>
        <p:cNvGrpSpPr/>
        <p:nvPr/>
      </p:nvGrpSpPr>
      <p:grpSpPr>
        <a:xfrm>
          <a:off x="0" y="0"/>
          <a:ext cx="0" cy="0"/>
          <a:chOff x="0" y="0"/>
          <a:chExt cx="0" cy="0"/>
        </a:xfrm>
      </p:grpSpPr>
      <p:sp>
        <p:nvSpPr>
          <p:cNvPr id="415" name="Google Shape;415;p19: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16" name="Google Shape;416;p19: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2" name="Shape 202"/>
        <p:cNvGrpSpPr/>
        <p:nvPr/>
      </p:nvGrpSpPr>
      <p:grpSpPr>
        <a:xfrm>
          <a:off x="0" y="0"/>
          <a:ext cx="0" cy="0"/>
          <a:chOff x="0" y="0"/>
          <a:chExt cx="0" cy="0"/>
        </a:xfrm>
      </p:grpSpPr>
      <p:sp>
        <p:nvSpPr>
          <p:cNvPr id="203" name="Google Shape;203;p2: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04" name="Google Shape;204;p2: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24" name="Shape 424"/>
        <p:cNvGrpSpPr/>
        <p:nvPr/>
      </p:nvGrpSpPr>
      <p:grpSpPr>
        <a:xfrm>
          <a:off x="0" y="0"/>
          <a:ext cx="0" cy="0"/>
          <a:chOff x="0" y="0"/>
          <a:chExt cx="0" cy="0"/>
        </a:xfrm>
      </p:grpSpPr>
      <p:sp>
        <p:nvSpPr>
          <p:cNvPr id="425" name="Google Shape;425;p20: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26" name="Google Shape;426;p20: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3" name="Shape 433"/>
        <p:cNvGrpSpPr/>
        <p:nvPr/>
      </p:nvGrpSpPr>
      <p:grpSpPr>
        <a:xfrm>
          <a:off x="0" y="0"/>
          <a:ext cx="0" cy="0"/>
          <a:chOff x="0" y="0"/>
          <a:chExt cx="0" cy="0"/>
        </a:xfrm>
      </p:grpSpPr>
      <p:sp>
        <p:nvSpPr>
          <p:cNvPr id="434" name="Google Shape;434;p21: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435" name="Google Shape;435;p21: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3: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25" name="Google Shape;225;p3: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4" name="Shape 234"/>
        <p:cNvGrpSpPr/>
        <p:nvPr/>
      </p:nvGrpSpPr>
      <p:grpSpPr>
        <a:xfrm>
          <a:off x="0" y="0"/>
          <a:ext cx="0" cy="0"/>
          <a:chOff x="0" y="0"/>
          <a:chExt cx="0" cy="0"/>
        </a:xfrm>
      </p:grpSpPr>
      <p:sp>
        <p:nvSpPr>
          <p:cNvPr id="235" name="Google Shape;235;p4: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36" name="Google Shape;236;p4: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6" name="Shape 246"/>
        <p:cNvGrpSpPr/>
        <p:nvPr/>
      </p:nvGrpSpPr>
      <p:grpSpPr>
        <a:xfrm>
          <a:off x="0" y="0"/>
          <a:ext cx="0" cy="0"/>
          <a:chOff x="0" y="0"/>
          <a:chExt cx="0" cy="0"/>
        </a:xfrm>
      </p:grpSpPr>
      <p:sp>
        <p:nvSpPr>
          <p:cNvPr id="247" name="Google Shape;247;p5: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48" name="Google Shape;248;p5: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55" name="Shape 255"/>
        <p:cNvGrpSpPr/>
        <p:nvPr/>
      </p:nvGrpSpPr>
      <p:grpSpPr>
        <a:xfrm>
          <a:off x="0" y="0"/>
          <a:ext cx="0" cy="0"/>
          <a:chOff x="0" y="0"/>
          <a:chExt cx="0" cy="0"/>
        </a:xfrm>
      </p:grpSpPr>
      <p:sp>
        <p:nvSpPr>
          <p:cNvPr id="256" name="Google Shape;256;p6: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57" name="Google Shape;257;p6: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7" name="Shape 287"/>
        <p:cNvGrpSpPr/>
        <p:nvPr/>
      </p:nvGrpSpPr>
      <p:grpSpPr>
        <a:xfrm>
          <a:off x="0" y="0"/>
          <a:ext cx="0" cy="0"/>
          <a:chOff x="0" y="0"/>
          <a:chExt cx="0" cy="0"/>
        </a:xfrm>
      </p:grpSpPr>
      <p:sp>
        <p:nvSpPr>
          <p:cNvPr id="288" name="Google Shape;288;p7: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9" name="Google Shape;289;p7: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297" name="Shape 297"/>
        <p:cNvGrpSpPr/>
        <p:nvPr/>
      </p:nvGrpSpPr>
      <p:grpSpPr>
        <a:xfrm>
          <a:off x="0" y="0"/>
          <a:ext cx="0" cy="0"/>
          <a:chOff x="0" y="0"/>
          <a:chExt cx="0" cy="0"/>
        </a:xfrm>
      </p:grpSpPr>
      <p:sp>
        <p:nvSpPr>
          <p:cNvPr id="298" name="Google Shape;298;p8: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99" name="Google Shape;299;p8: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309" name="Shape 309"/>
        <p:cNvGrpSpPr/>
        <p:nvPr/>
      </p:nvGrpSpPr>
      <p:grpSpPr>
        <a:xfrm>
          <a:off x="0" y="0"/>
          <a:ext cx="0" cy="0"/>
          <a:chOff x="0" y="0"/>
          <a:chExt cx="0" cy="0"/>
        </a:xfrm>
      </p:grpSpPr>
      <p:sp>
        <p:nvSpPr>
          <p:cNvPr id="310" name="Google Shape;310;p9:notes"/>
          <p:cNvSpPr txBox="1"/>
          <p:nvPr>
            <p:ph type="body" idx="1"/>
          </p:nvPr>
        </p:nvSpPr>
        <p:spPr>
          <a:xfrm>
            <a:off x="1828800" y="4886325"/>
            <a:ext cx="14630400" cy="46291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311" name="Google Shape;311;p9:notes"/>
          <p:cNvSpPr/>
          <p:nvPr>
            <p:ph type="sldImg" idx="2"/>
          </p:nvPr>
        </p:nvSpPr>
        <p:spPr>
          <a:xfrm>
            <a:off x="5715000" y="771525"/>
            <a:ext cx="6858000"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Diapositiva de título">
  <p:cSld name="TITLE">
    <p:spTree>
      <p:nvGrpSpPr>
        <p:cNvPr id="17" name="Shape 17"/>
        <p:cNvGrpSpPr/>
        <p:nvPr/>
      </p:nvGrpSpPr>
      <p:grpSpPr>
        <a:xfrm>
          <a:off x="0" y="0"/>
          <a:ext cx="0" cy="0"/>
          <a:chOff x="0" y="0"/>
          <a:chExt cx="0" cy="0"/>
        </a:xfrm>
      </p:grpSpPr>
      <p:sp>
        <p:nvSpPr>
          <p:cNvPr id="18" name="Google Shape;18;p23"/>
          <p:cNvSpPr txBox="1"/>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23"/>
          <p:cNvSpPr txBox="1"/>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p:txBody>
      </p:sp>
      <p:sp>
        <p:nvSpPr>
          <p:cNvPr id="20" name="Google Shape;20;p23"/>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21" name="Google Shape;21;p23"/>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22" name="Google Shape;22;p23"/>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ítulo y texto vertical">
  <p:cSld name="VERTICAL_TEXT">
    <p:spTree>
      <p:nvGrpSpPr>
        <p:cNvPr id="74" name="Shape 74"/>
        <p:cNvGrpSpPr/>
        <p:nvPr/>
      </p:nvGrpSpPr>
      <p:grpSpPr>
        <a:xfrm>
          <a:off x="0" y="0"/>
          <a:ext cx="0" cy="0"/>
          <a:chOff x="0" y="0"/>
          <a:chExt cx="0" cy="0"/>
        </a:xfrm>
      </p:grpSpPr>
      <p:sp>
        <p:nvSpPr>
          <p:cNvPr id="75" name="Google Shape;75;p38"/>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38"/>
          <p:cNvSpPr txBox="1"/>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77" name="Google Shape;77;p38"/>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78" name="Google Shape;78;p38"/>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79" name="Google Shape;79;p38"/>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Título vertical y texto">
  <p:cSld name="VERTICAL_TITLE_AND_VERTICAL_TEXT">
    <p:spTree>
      <p:nvGrpSpPr>
        <p:cNvPr id="80" name="Shape 80"/>
        <p:cNvGrpSpPr/>
        <p:nvPr/>
      </p:nvGrpSpPr>
      <p:grpSpPr>
        <a:xfrm>
          <a:off x="0" y="0"/>
          <a:ext cx="0" cy="0"/>
          <a:chOff x="0" y="0"/>
          <a:chExt cx="0" cy="0"/>
        </a:xfrm>
      </p:grpSpPr>
      <p:sp>
        <p:nvSpPr>
          <p:cNvPr id="81" name="Google Shape;81;p39"/>
          <p:cNvSpPr txBox="1"/>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39"/>
          <p:cNvSpPr txBox="1"/>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3" name="Google Shape;83;p39"/>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4" name="Google Shape;84;p39"/>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85" name="Google Shape;85;p39"/>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matchingName="Blank">
  <p:cSld name="OBJECT">
    <p:spTree>
      <p:nvGrpSpPr>
        <p:cNvPr id="93" name="Shape 93"/>
        <p:cNvGrpSpPr/>
        <p:nvPr/>
      </p:nvGrpSpPr>
      <p:grpSpPr>
        <a:xfrm>
          <a:off x="0" y="0"/>
          <a:ext cx="0" cy="0"/>
          <a:chOff x="0" y="0"/>
          <a:chExt cx="0" cy="0"/>
        </a:xfrm>
      </p:grpSpPr>
      <p:pic>
        <p:nvPicPr>
          <p:cNvPr id="94" name="Google Shape;94;p25"/>
          <p:cNvPicPr preferRelativeResize="0"/>
          <p:nvPr/>
        </p:nvPicPr>
        <p:blipFill rotWithShape="1">
          <a:blip r:embed="rId2"/>
          <a:srcRect/>
          <a:stretch>
            <a:fillRect/>
          </a:stretch>
        </p:blipFill>
        <p:spPr>
          <a:xfrm>
            <a:off x="14154296" y="647700"/>
            <a:ext cx="3295504" cy="61555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95" name="Shape 95"/>
        <p:cNvGrpSpPr/>
        <p:nvPr/>
      </p:nvGrpSpPr>
      <p:grpSpPr>
        <a:xfrm>
          <a:off x="0" y="0"/>
          <a:ext cx="0" cy="0"/>
          <a:chOff x="0" y="0"/>
          <a:chExt cx="0" cy="0"/>
        </a:xfrm>
      </p:grpSpPr>
      <p:sp>
        <p:nvSpPr>
          <p:cNvPr id="96" name="Google Shape;96;p26"/>
          <p:cNvSpPr txBox="1"/>
          <p:nvPr>
            <p:ph type="ctrTitle"/>
          </p:nvPr>
        </p:nvSpPr>
        <p:spPr>
          <a:xfrm>
            <a:off x="1371600" y="3188970"/>
            <a:ext cx="15544800" cy="216027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7" name="Google Shape;97;p26"/>
          <p:cNvSpPr txBox="1"/>
          <p:nvPr>
            <p:ph type="subTitle" idx="1"/>
          </p:nvPr>
        </p:nvSpPr>
        <p:spPr>
          <a:xfrm>
            <a:off x="2743200" y="5760720"/>
            <a:ext cx="12801600" cy="257175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marR="0" lvl="1" algn="l" rtl="0">
              <a:spcBef>
                <a:spcPts val="0"/>
              </a:spcBef>
              <a:spcAft>
                <a:spcPts val="0"/>
              </a:spcAft>
              <a:buSzPts val="1400"/>
              <a:buNone/>
              <a:defRPr sz="1800" b="0" i="0" u="none" strike="noStrike" cap="none">
                <a:latin typeface="Calibri"/>
                <a:ea typeface="Calibri"/>
                <a:cs typeface="Calibri"/>
                <a:sym typeface="Calibri"/>
              </a:defRPr>
            </a:lvl2pPr>
            <a:lvl3pPr marR="0" lvl="2" algn="l" rtl="0">
              <a:spcBef>
                <a:spcPts val="0"/>
              </a:spcBef>
              <a:spcAft>
                <a:spcPts val="0"/>
              </a:spcAft>
              <a:buSzPts val="1400"/>
              <a:buNone/>
              <a:defRPr sz="1800" b="0" i="0" u="none" strike="noStrike" cap="none">
                <a:latin typeface="Calibri"/>
                <a:ea typeface="Calibri"/>
                <a:cs typeface="Calibri"/>
                <a:sym typeface="Calibri"/>
              </a:defRPr>
            </a:lvl3pPr>
            <a:lvl4pPr marR="0" lvl="3" algn="l" rtl="0">
              <a:spcBef>
                <a:spcPts val="0"/>
              </a:spcBef>
              <a:spcAft>
                <a:spcPts val="0"/>
              </a:spcAft>
              <a:buSzPts val="1400"/>
              <a:buNone/>
              <a:defRPr sz="1800" b="0" i="0" u="none" strike="noStrike" cap="none">
                <a:latin typeface="Calibri"/>
                <a:ea typeface="Calibri"/>
                <a:cs typeface="Calibri"/>
                <a:sym typeface="Calibri"/>
              </a:defRPr>
            </a:lvl4pPr>
            <a:lvl5pPr marR="0" lvl="4" algn="l" rtl="0">
              <a:spcBef>
                <a:spcPts val="0"/>
              </a:spcBef>
              <a:spcAft>
                <a:spcPts val="0"/>
              </a:spcAft>
              <a:buSzPts val="1400"/>
              <a:buNone/>
              <a:defRPr sz="1800" b="0" i="0" u="none" strike="noStrike" cap="none">
                <a:latin typeface="Calibri"/>
                <a:ea typeface="Calibri"/>
                <a:cs typeface="Calibri"/>
                <a:sym typeface="Calibri"/>
              </a:defRPr>
            </a:lvl5pPr>
            <a:lvl6pPr marR="0" lvl="5" algn="l" rtl="0">
              <a:spcBef>
                <a:spcPts val="0"/>
              </a:spcBef>
              <a:spcAft>
                <a:spcPts val="0"/>
              </a:spcAft>
              <a:buSzPts val="1400"/>
              <a:buNone/>
              <a:defRPr sz="1800" b="0" i="0" u="none" strike="noStrike" cap="none">
                <a:latin typeface="Calibri"/>
                <a:ea typeface="Calibri"/>
                <a:cs typeface="Calibri"/>
                <a:sym typeface="Calibri"/>
              </a:defRPr>
            </a:lvl6pPr>
            <a:lvl7pPr marR="0" lvl="6" algn="l" rtl="0">
              <a:spcBef>
                <a:spcPts val="0"/>
              </a:spcBef>
              <a:spcAft>
                <a:spcPts val="0"/>
              </a:spcAft>
              <a:buSzPts val="1400"/>
              <a:buNone/>
              <a:defRPr sz="1800" b="0" i="0" u="none" strike="noStrike" cap="none">
                <a:latin typeface="Calibri"/>
                <a:ea typeface="Calibri"/>
                <a:cs typeface="Calibri"/>
                <a:sym typeface="Calibri"/>
              </a:defRPr>
            </a:lvl7pPr>
            <a:lvl8pPr marR="0" lvl="7" algn="l" rtl="0">
              <a:spcBef>
                <a:spcPts val="0"/>
              </a:spcBef>
              <a:spcAft>
                <a:spcPts val="0"/>
              </a:spcAft>
              <a:buSzPts val="1400"/>
              <a:buNone/>
              <a:defRPr sz="1800" b="0" i="0" u="none" strike="noStrike" cap="none">
                <a:latin typeface="Calibri"/>
                <a:ea typeface="Calibri"/>
                <a:cs typeface="Calibri"/>
                <a:sym typeface="Calibri"/>
              </a:defRPr>
            </a:lvl8pPr>
            <a:lvl9pPr marR="0" lvl="8" algn="l" rtl="0">
              <a:spcBef>
                <a:spcPts val="0"/>
              </a:spcBef>
              <a:spcAft>
                <a:spcPts val="0"/>
              </a:spcAft>
              <a:buSzPts val="1400"/>
              <a:buNone/>
              <a:defRPr sz="1800" b="0" i="0" u="none" strike="noStrike" cap="none">
                <a:latin typeface="Calibri"/>
                <a:ea typeface="Calibri"/>
                <a:cs typeface="Calibri"/>
                <a:sym typeface="Calibri"/>
              </a:defRPr>
            </a:lvl9pPr>
          </a:lstStyle>
          <a:p/>
        </p:txBody>
      </p:sp>
      <p:sp>
        <p:nvSpPr>
          <p:cNvPr id="98" name="Google Shape;98;p26"/>
          <p:cNvSpPr txBox="1"/>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99" name="Google Shape;99;p26"/>
          <p:cNvSpPr txBox="1"/>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00" name="Google Shape;100;p26"/>
          <p:cNvSpPr txBox="1"/>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01" name="Shape 101"/>
        <p:cNvGrpSpPr/>
        <p:nvPr/>
      </p:nvGrpSpPr>
      <p:grpSpPr>
        <a:xfrm>
          <a:off x="0" y="0"/>
          <a:ext cx="0" cy="0"/>
          <a:chOff x="0" y="0"/>
          <a:chExt cx="0" cy="0"/>
        </a:xfrm>
      </p:grpSpPr>
      <p:sp>
        <p:nvSpPr>
          <p:cNvPr id="102" name="Google Shape;102;p27"/>
          <p:cNvSpPr txBox="1"/>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3" name="Google Shape;103;p27"/>
          <p:cNvSpPr txBox="1"/>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p:txBody>
      </p:sp>
      <p:sp>
        <p:nvSpPr>
          <p:cNvPr id="104" name="Google Shape;104;p27"/>
          <p:cNvSpPr txBox="1"/>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05" name="Google Shape;105;p27"/>
          <p:cNvSpPr txBox="1"/>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06" name="Google Shape;106;p27"/>
          <p:cNvSpPr txBox="1"/>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07" name="Shape 107"/>
        <p:cNvGrpSpPr/>
        <p:nvPr/>
      </p:nvGrpSpPr>
      <p:grpSpPr>
        <a:xfrm>
          <a:off x="0" y="0"/>
          <a:ext cx="0" cy="0"/>
          <a:chOff x="0" y="0"/>
          <a:chExt cx="0" cy="0"/>
        </a:xfrm>
      </p:grpSpPr>
      <p:sp>
        <p:nvSpPr>
          <p:cNvPr id="108" name="Google Shape;108;p28"/>
          <p:cNvSpPr txBox="1"/>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9" name="Google Shape;109;p28"/>
          <p:cNvSpPr txBox="1"/>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p:txBody>
      </p:sp>
      <p:sp>
        <p:nvSpPr>
          <p:cNvPr id="110" name="Google Shape;110;p28"/>
          <p:cNvSpPr txBox="1"/>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p:txBody>
      </p:sp>
      <p:sp>
        <p:nvSpPr>
          <p:cNvPr id="111" name="Google Shape;111;p28"/>
          <p:cNvSpPr txBox="1"/>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12" name="Google Shape;112;p28"/>
          <p:cNvSpPr txBox="1"/>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13" name="Google Shape;113;p28"/>
          <p:cNvSpPr txBox="1"/>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14" name="Shape 114"/>
        <p:cNvGrpSpPr/>
        <p:nvPr/>
      </p:nvGrpSpPr>
      <p:grpSpPr>
        <a:xfrm>
          <a:off x="0" y="0"/>
          <a:ext cx="0" cy="0"/>
          <a:chOff x="0" y="0"/>
          <a:chExt cx="0" cy="0"/>
        </a:xfrm>
      </p:grpSpPr>
      <p:sp>
        <p:nvSpPr>
          <p:cNvPr id="115" name="Google Shape;115;p29"/>
          <p:cNvSpPr txBox="1"/>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6" name="Google Shape;116;p29"/>
          <p:cNvSpPr txBox="1"/>
          <p:nvPr>
            <p:ph type="ftr" idx="11"/>
          </p:nvPr>
        </p:nvSpPr>
        <p:spPr>
          <a:xfrm>
            <a:off x="6217920" y="9566910"/>
            <a:ext cx="5852160" cy="51435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17" name="Google Shape;117;p29"/>
          <p:cNvSpPr txBox="1"/>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18" name="Google Shape;118;p29"/>
          <p:cNvSpPr txBox="1"/>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matchingName="Diapositiva de título">
  <p:cSld name="TITLE">
    <p:spTree>
      <p:nvGrpSpPr>
        <p:cNvPr id="126" name="Shape 126"/>
        <p:cNvGrpSpPr/>
        <p:nvPr/>
      </p:nvGrpSpPr>
      <p:grpSpPr>
        <a:xfrm>
          <a:off x="0" y="0"/>
          <a:ext cx="0" cy="0"/>
          <a:chOff x="0" y="0"/>
          <a:chExt cx="0" cy="0"/>
        </a:xfrm>
      </p:grpSpPr>
      <p:sp>
        <p:nvSpPr>
          <p:cNvPr id="127" name="Google Shape;127;p41"/>
          <p:cNvSpPr txBox="1"/>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8" name="Google Shape;128;p41"/>
          <p:cNvSpPr txBox="1"/>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p:txBody>
      </p:sp>
      <p:sp>
        <p:nvSpPr>
          <p:cNvPr id="129" name="Google Shape;129;p41"/>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30" name="Google Shape;130;p41"/>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31" name="Google Shape;131;p41"/>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matchingName="Título y objetos">
  <p:cSld name="OBJECT">
    <p:spTree>
      <p:nvGrpSpPr>
        <p:cNvPr id="132" name="Shape 132"/>
        <p:cNvGrpSpPr/>
        <p:nvPr/>
      </p:nvGrpSpPr>
      <p:grpSpPr>
        <a:xfrm>
          <a:off x="0" y="0"/>
          <a:ext cx="0" cy="0"/>
          <a:chOff x="0" y="0"/>
          <a:chExt cx="0" cy="0"/>
        </a:xfrm>
      </p:grpSpPr>
      <p:sp>
        <p:nvSpPr>
          <p:cNvPr id="133" name="Google Shape;133;p42"/>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4" name="Google Shape;134;p42"/>
          <p:cNvSpPr txBox="1"/>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35" name="Google Shape;135;p42"/>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36" name="Google Shape;136;p42"/>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37" name="Google Shape;137;p42"/>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matchingName="Encabezado de sección">
  <p:cSld name="SECTION_HEADER">
    <p:spTree>
      <p:nvGrpSpPr>
        <p:cNvPr id="138" name="Shape 138"/>
        <p:cNvGrpSpPr/>
        <p:nvPr/>
      </p:nvGrpSpPr>
      <p:grpSpPr>
        <a:xfrm>
          <a:off x="0" y="0"/>
          <a:ext cx="0" cy="0"/>
          <a:chOff x="0" y="0"/>
          <a:chExt cx="0" cy="0"/>
        </a:xfrm>
      </p:grpSpPr>
      <p:sp>
        <p:nvSpPr>
          <p:cNvPr id="139" name="Google Shape;139;p43"/>
          <p:cNvSpPr txBox="1"/>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0" name="Google Shape;140;p43"/>
          <p:cNvSpPr txBox="1"/>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p:txBody>
      </p:sp>
      <p:sp>
        <p:nvSpPr>
          <p:cNvPr id="141" name="Google Shape;141;p43"/>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42" name="Google Shape;142;p43"/>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43" name="Google Shape;143;p43"/>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ítulo y objetos">
  <p:cSld name="OBJECT">
    <p:spTree>
      <p:nvGrpSpPr>
        <p:cNvPr id="23" name="Shape 23"/>
        <p:cNvGrpSpPr/>
        <p:nvPr/>
      </p:nvGrpSpPr>
      <p:grpSpPr>
        <a:xfrm>
          <a:off x="0" y="0"/>
          <a:ext cx="0" cy="0"/>
          <a:chOff x="0" y="0"/>
          <a:chExt cx="0" cy="0"/>
        </a:xfrm>
      </p:grpSpPr>
      <p:sp>
        <p:nvSpPr>
          <p:cNvPr id="24" name="Google Shape;24;p30"/>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30"/>
          <p:cNvSpPr txBox="1"/>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26" name="Google Shape;26;p30"/>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27" name="Google Shape;27;p30"/>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28" name="Google Shape;28;p30"/>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matchingName="Dos objetos">
  <p:cSld name="TWO_OBJECTS">
    <p:spTree>
      <p:nvGrpSpPr>
        <p:cNvPr id="144" name="Shape 144"/>
        <p:cNvGrpSpPr/>
        <p:nvPr/>
      </p:nvGrpSpPr>
      <p:grpSpPr>
        <a:xfrm>
          <a:off x="0" y="0"/>
          <a:ext cx="0" cy="0"/>
          <a:chOff x="0" y="0"/>
          <a:chExt cx="0" cy="0"/>
        </a:xfrm>
      </p:grpSpPr>
      <p:sp>
        <p:nvSpPr>
          <p:cNvPr id="145" name="Google Shape;145;p44"/>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6" name="Google Shape;146;p44"/>
          <p:cNvSpPr txBox="1"/>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7" name="Google Shape;147;p44"/>
          <p:cNvSpPr txBox="1"/>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48" name="Google Shape;148;p44"/>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49" name="Google Shape;149;p44"/>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50" name="Google Shape;150;p44"/>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matchingName="Comparación">
  <p:cSld name="TWO_OBJECTS_WITH_TEXT">
    <p:spTree>
      <p:nvGrpSpPr>
        <p:cNvPr id="151" name="Shape 151"/>
        <p:cNvGrpSpPr/>
        <p:nvPr/>
      </p:nvGrpSpPr>
      <p:grpSpPr>
        <a:xfrm>
          <a:off x="0" y="0"/>
          <a:ext cx="0" cy="0"/>
          <a:chOff x="0" y="0"/>
          <a:chExt cx="0" cy="0"/>
        </a:xfrm>
      </p:grpSpPr>
      <p:sp>
        <p:nvSpPr>
          <p:cNvPr id="152" name="Google Shape;152;p45"/>
          <p:cNvSpPr txBox="1"/>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3" name="Google Shape;153;p45"/>
          <p:cNvSpPr txBox="1"/>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p:txBody>
      </p:sp>
      <p:sp>
        <p:nvSpPr>
          <p:cNvPr id="154" name="Google Shape;154;p45"/>
          <p:cNvSpPr txBox="1"/>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5" name="Google Shape;155;p45"/>
          <p:cNvSpPr txBox="1"/>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p:txBody>
      </p:sp>
      <p:sp>
        <p:nvSpPr>
          <p:cNvPr id="156" name="Google Shape;156;p45"/>
          <p:cNvSpPr txBox="1"/>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57" name="Google Shape;157;p45"/>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58" name="Google Shape;158;p45"/>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59" name="Google Shape;159;p45"/>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matchingName="Solo el título">
  <p:cSld name="TITLE_ONLY">
    <p:spTree>
      <p:nvGrpSpPr>
        <p:cNvPr id="160" name="Shape 160"/>
        <p:cNvGrpSpPr/>
        <p:nvPr/>
      </p:nvGrpSpPr>
      <p:grpSpPr>
        <a:xfrm>
          <a:off x="0" y="0"/>
          <a:ext cx="0" cy="0"/>
          <a:chOff x="0" y="0"/>
          <a:chExt cx="0" cy="0"/>
        </a:xfrm>
      </p:grpSpPr>
      <p:sp>
        <p:nvSpPr>
          <p:cNvPr id="161" name="Google Shape;161;p46"/>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2" name="Google Shape;162;p46"/>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63" name="Google Shape;163;p46"/>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64" name="Google Shape;164;p46"/>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matchingName="En blanco">
  <p:cSld name="BLANK">
    <p:spTree>
      <p:nvGrpSpPr>
        <p:cNvPr id="165" name="Shape 165"/>
        <p:cNvGrpSpPr/>
        <p:nvPr/>
      </p:nvGrpSpPr>
      <p:grpSpPr>
        <a:xfrm>
          <a:off x="0" y="0"/>
          <a:ext cx="0" cy="0"/>
          <a:chOff x="0" y="0"/>
          <a:chExt cx="0" cy="0"/>
        </a:xfrm>
      </p:grpSpPr>
      <p:sp>
        <p:nvSpPr>
          <p:cNvPr id="166" name="Google Shape;166;p47"/>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67" name="Google Shape;167;p47"/>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68" name="Google Shape;168;p47"/>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matchingName="Contenido con título">
  <p:cSld name="OBJECT_WITH_CAPTION_TEXT">
    <p:spTree>
      <p:nvGrpSpPr>
        <p:cNvPr id="169" name="Shape 169"/>
        <p:cNvGrpSpPr/>
        <p:nvPr/>
      </p:nvGrpSpPr>
      <p:grpSpPr>
        <a:xfrm>
          <a:off x="0" y="0"/>
          <a:ext cx="0" cy="0"/>
          <a:chOff x="0" y="0"/>
          <a:chExt cx="0" cy="0"/>
        </a:xfrm>
      </p:grpSpPr>
      <p:sp>
        <p:nvSpPr>
          <p:cNvPr id="170" name="Google Shape;170;p48"/>
          <p:cNvSpPr txBox="1"/>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1" name="Google Shape;171;p48"/>
          <p:cNvSpPr txBox="1"/>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p:txBody>
      </p:sp>
      <p:sp>
        <p:nvSpPr>
          <p:cNvPr id="172" name="Google Shape;172;p48"/>
          <p:cNvSpPr txBox="1"/>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p:txBody>
      </p:sp>
      <p:sp>
        <p:nvSpPr>
          <p:cNvPr id="173" name="Google Shape;173;p48"/>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74" name="Google Shape;174;p48"/>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75" name="Google Shape;175;p48"/>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matchingName="Imagen con título">
  <p:cSld name="PICTURE_WITH_CAPTION_TEXT">
    <p:spTree>
      <p:nvGrpSpPr>
        <p:cNvPr id="176" name="Shape 176"/>
        <p:cNvGrpSpPr/>
        <p:nvPr/>
      </p:nvGrpSpPr>
      <p:grpSpPr>
        <a:xfrm>
          <a:off x="0" y="0"/>
          <a:ext cx="0" cy="0"/>
          <a:chOff x="0" y="0"/>
          <a:chExt cx="0" cy="0"/>
        </a:xfrm>
      </p:grpSpPr>
      <p:sp>
        <p:nvSpPr>
          <p:cNvPr id="177" name="Google Shape;177;p49"/>
          <p:cNvSpPr txBox="1"/>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8" name="Google Shape;178;p49"/>
          <p:cNvSpPr/>
          <p:nvPr>
            <p:ph type="pic" idx="2"/>
          </p:nvPr>
        </p:nvSpPr>
        <p:spPr>
          <a:xfrm>
            <a:off x="7775575" y="1481138"/>
            <a:ext cx="9258300" cy="7310437"/>
          </a:xfrm>
          <a:prstGeom prst="rect">
            <a:avLst/>
          </a:prstGeom>
          <a:noFill/>
          <a:ln>
            <a:noFill/>
          </a:ln>
        </p:spPr>
      </p:sp>
      <p:sp>
        <p:nvSpPr>
          <p:cNvPr id="179" name="Google Shape;179;p49"/>
          <p:cNvSpPr txBox="1"/>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p:txBody>
      </p:sp>
      <p:sp>
        <p:nvSpPr>
          <p:cNvPr id="180" name="Google Shape;180;p49"/>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81" name="Google Shape;181;p49"/>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82" name="Google Shape;182;p49"/>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matchingName="Título y texto vertical">
  <p:cSld name="VERTICAL_TEXT">
    <p:spTree>
      <p:nvGrpSpPr>
        <p:cNvPr id="183" name="Shape 183"/>
        <p:cNvGrpSpPr/>
        <p:nvPr/>
      </p:nvGrpSpPr>
      <p:grpSpPr>
        <a:xfrm>
          <a:off x="0" y="0"/>
          <a:ext cx="0" cy="0"/>
          <a:chOff x="0" y="0"/>
          <a:chExt cx="0" cy="0"/>
        </a:xfrm>
      </p:grpSpPr>
      <p:sp>
        <p:nvSpPr>
          <p:cNvPr id="184" name="Google Shape;184;p50"/>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5" name="Google Shape;185;p50"/>
          <p:cNvSpPr txBox="1"/>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86" name="Google Shape;186;p50"/>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87" name="Google Shape;187;p50"/>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88" name="Google Shape;188;p50"/>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matchingName="Título vertical y texto">
  <p:cSld name="VERTICAL_TITLE_AND_VERTICAL_TEXT">
    <p:spTree>
      <p:nvGrpSpPr>
        <p:cNvPr id="189" name="Shape 189"/>
        <p:cNvGrpSpPr/>
        <p:nvPr/>
      </p:nvGrpSpPr>
      <p:grpSpPr>
        <a:xfrm>
          <a:off x="0" y="0"/>
          <a:ext cx="0" cy="0"/>
          <a:chOff x="0" y="0"/>
          <a:chExt cx="0" cy="0"/>
        </a:xfrm>
      </p:grpSpPr>
      <p:sp>
        <p:nvSpPr>
          <p:cNvPr id="190" name="Google Shape;190;p51"/>
          <p:cNvSpPr txBox="1"/>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1" name="Google Shape;191;p51"/>
          <p:cNvSpPr txBox="1"/>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192" name="Google Shape;192;p51"/>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93" name="Google Shape;193;p51"/>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194" name="Google Shape;194;p51"/>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matchingName="Encabezado de sección">
  <p:cSld name="SECTION_HEADER">
    <p:spTree>
      <p:nvGrpSpPr>
        <p:cNvPr id="29" name="Shape 29"/>
        <p:cNvGrpSpPr/>
        <p:nvPr/>
      </p:nvGrpSpPr>
      <p:grpSpPr>
        <a:xfrm>
          <a:off x="0" y="0"/>
          <a:ext cx="0" cy="0"/>
          <a:chOff x="0" y="0"/>
          <a:chExt cx="0" cy="0"/>
        </a:xfrm>
      </p:grpSpPr>
      <p:sp>
        <p:nvSpPr>
          <p:cNvPr id="30" name="Google Shape;30;p31"/>
          <p:cNvSpPr txBox="1"/>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1" name="Google Shape;31;p31"/>
          <p:cNvSpPr txBox="1"/>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p:txBody>
      </p:sp>
      <p:sp>
        <p:nvSpPr>
          <p:cNvPr id="32" name="Google Shape;32;p31"/>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33" name="Google Shape;33;p31"/>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34" name="Google Shape;34;p31"/>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matchingName="Dos objetos">
  <p:cSld name="TWO_OBJECTS">
    <p:spTree>
      <p:nvGrpSpPr>
        <p:cNvPr id="35" name="Shape 35"/>
        <p:cNvGrpSpPr/>
        <p:nvPr/>
      </p:nvGrpSpPr>
      <p:grpSpPr>
        <a:xfrm>
          <a:off x="0" y="0"/>
          <a:ext cx="0" cy="0"/>
          <a:chOff x="0" y="0"/>
          <a:chExt cx="0" cy="0"/>
        </a:xfrm>
      </p:grpSpPr>
      <p:sp>
        <p:nvSpPr>
          <p:cNvPr id="36" name="Google Shape;36;p32"/>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32"/>
          <p:cNvSpPr txBox="1"/>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38" name="Google Shape;38;p32"/>
          <p:cNvSpPr txBox="1"/>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39" name="Google Shape;39;p32"/>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0" name="Google Shape;40;p32"/>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1" name="Google Shape;41;p32"/>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ación">
  <p:cSld name="TWO_OBJECTS_WITH_TEXT">
    <p:spTree>
      <p:nvGrpSpPr>
        <p:cNvPr id="42" name="Shape 42"/>
        <p:cNvGrpSpPr/>
        <p:nvPr/>
      </p:nvGrpSpPr>
      <p:grpSpPr>
        <a:xfrm>
          <a:off x="0" y="0"/>
          <a:ext cx="0" cy="0"/>
          <a:chOff x="0" y="0"/>
          <a:chExt cx="0" cy="0"/>
        </a:xfrm>
      </p:grpSpPr>
      <p:sp>
        <p:nvSpPr>
          <p:cNvPr id="43" name="Google Shape;43;p33"/>
          <p:cNvSpPr txBox="1"/>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4" name="Google Shape;44;p33"/>
          <p:cNvSpPr txBox="1"/>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p:txBody>
      </p:sp>
      <p:sp>
        <p:nvSpPr>
          <p:cNvPr id="45" name="Google Shape;45;p33"/>
          <p:cNvSpPr txBox="1"/>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46" name="Google Shape;46;p33"/>
          <p:cNvSpPr txBox="1"/>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p:txBody>
      </p:sp>
      <p:sp>
        <p:nvSpPr>
          <p:cNvPr id="47" name="Google Shape;47;p33"/>
          <p:cNvSpPr txBox="1"/>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48" name="Google Shape;48;p33"/>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49" name="Google Shape;49;p33"/>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0" name="Google Shape;50;p33"/>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matchingName="Solo el título">
  <p:cSld name="TITLE_ONLY">
    <p:spTree>
      <p:nvGrpSpPr>
        <p:cNvPr id="51" name="Shape 51"/>
        <p:cNvGrpSpPr/>
        <p:nvPr/>
      </p:nvGrpSpPr>
      <p:grpSpPr>
        <a:xfrm>
          <a:off x="0" y="0"/>
          <a:ext cx="0" cy="0"/>
          <a:chOff x="0" y="0"/>
          <a:chExt cx="0" cy="0"/>
        </a:xfrm>
      </p:grpSpPr>
      <p:sp>
        <p:nvSpPr>
          <p:cNvPr id="52" name="Google Shape;52;p34"/>
          <p:cNvSpPr txBox="1"/>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34"/>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4" name="Google Shape;54;p34"/>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5" name="Google Shape;55;p34"/>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matchingName="En blanco">
  <p:cSld name="BLANK">
    <p:spTree>
      <p:nvGrpSpPr>
        <p:cNvPr id="56" name="Shape 56"/>
        <p:cNvGrpSpPr/>
        <p:nvPr/>
      </p:nvGrpSpPr>
      <p:grpSpPr>
        <a:xfrm>
          <a:off x="0" y="0"/>
          <a:ext cx="0" cy="0"/>
          <a:chOff x="0" y="0"/>
          <a:chExt cx="0" cy="0"/>
        </a:xfrm>
      </p:grpSpPr>
      <p:sp>
        <p:nvSpPr>
          <p:cNvPr id="57" name="Google Shape;57;p35"/>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8" name="Google Shape;58;p35"/>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59" name="Google Shape;59;p35"/>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ido con título">
  <p:cSld name="OBJECT_WITH_CAPTION_TEXT">
    <p:spTree>
      <p:nvGrpSpPr>
        <p:cNvPr id="60" name="Shape 60"/>
        <p:cNvGrpSpPr/>
        <p:nvPr/>
      </p:nvGrpSpPr>
      <p:grpSpPr>
        <a:xfrm>
          <a:off x="0" y="0"/>
          <a:ext cx="0" cy="0"/>
          <a:chOff x="0" y="0"/>
          <a:chExt cx="0" cy="0"/>
        </a:xfrm>
      </p:grpSpPr>
      <p:sp>
        <p:nvSpPr>
          <p:cNvPr id="61" name="Google Shape;61;p36"/>
          <p:cNvSpPr txBox="1"/>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36"/>
          <p:cNvSpPr txBox="1"/>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p:txBody>
      </p:sp>
      <p:sp>
        <p:nvSpPr>
          <p:cNvPr id="63" name="Google Shape;63;p36"/>
          <p:cNvSpPr txBox="1"/>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p:txBody>
      </p:sp>
      <p:sp>
        <p:nvSpPr>
          <p:cNvPr id="64" name="Google Shape;64;p36"/>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65" name="Google Shape;65;p36"/>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66" name="Google Shape;66;p36"/>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Imagen con título">
  <p:cSld name="PICTURE_WITH_CAPTION_TEXT">
    <p:spTree>
      <p:nvGrpSpPr>
        <p:cNvPr id="67" name="Shape 67"/>
        <p:cNvGrpSpPr/>
        <p:nvPr/>
      </p:nvGrpSpPr>
      <p:grpSpPr>
        <a:xfrm>
          <a:off x="0" y="0"/>
          <a:ext cx="0" cy="0"/>
          <a:chOff x="0" y="0"/>
          <a:chExt cx="0" cy="0"/>
        </a:xfrm>
      </p:grpSpPr>
      <p:sp>
        <p:nvSpPr>
          <p:cNvPr id="68" name="Google Shape;68;p37"/>
          <p:cNvSpPr txBox="1"/>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37"/>
          <p:cNvSpPr/>
          <p:nvPr>
            <p:ph type="pic" idx="2"/>
          </p:nvPr>
        </p:nvSpPr>
        <p:spPr>
          <a:xfrm>
            <a:off x="7775575" y="1481138"/>
            <a:ext cx="9258300" cy="7310437"/>
          </a:xfrm>
          <a:prstGeom prst="rect">
            <a:avLst/>
          </a:prstGeom>
          <a:noFill/>
          <a:ln>
            <a:noFill/>
          </a:ln>
        </p:spPr>
      </p:sp>
      <p:sp>
        <p:nvSpPr>
          <p:cNvPr id="70" name="Google Shape;70;p37"/>
          <p:cNvSpPr txBox="1"/>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p:txBody>
      </p:sp>
      <p:sp>
        <p:nvSpPr>
          <p:cNvPr id="71" name="Google Shape;71;p37"/>
          <p:cNvSpPr txBox="1"/>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72" name="Google Shape;72;p37"/>
          <p:cNvSpPr txBox="1"/>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p:txBody>
      </p:sp>
      <p:sp>
        <p:nvSpPr>
          <p:cNvPr id="73" name="Google Shape;73;p37"/>
          <p:cNvSpPr txBox="1"/>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3.jpeg"/><Relationship Id="rId6" Type="http://schemas.openxmlformats.org/officeDocument/2006/relationships/image" Target="../media/image2.jpeg"/><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5.xml"/><Relationship Id="rId8" Type="http://schemas.openxmlformats.org/officeDocument/2006/relationships/slideLayout" Target="../slideLayouts/slideLayout24.xml"/><Relationship Id="rId7" Type="http://schemas.openxmlformats.org/officeDocument/2006/relationships/slideLayout" Target="../slideLayouts/slideLayout23.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3" Type="http://schemas.openxmlformats.org/officeDocument/2006/relationships/slideLayout" Target="../slideLayouts/slideLayout19.xml"/><Relationship Id="rId2" Type="http://schemas.openxmlformats.org/officeDocument/2006/relationships/slideLayout" Target="../slideLayouts/slideLayout18.xml"/><Relationship Id="rId14" Type="http://schemas.openxmlformats.org/officeDocument/2006/relationships/theme" Target="../theme/theme3.xml"/><Relationship Id="rId13" Type="http://schemas.openxmlformats.org/officeDocument/2006/relationships/image" Target="../media/image3.jpeg"/><Relationship Id="rId12" Type="http://schemas.openxmlformats.org/officeDocument/2006/relationships/image" Target="../media/image2.jpeg"/><Relationship Id="rId11" Type="http://schemas.openxmlformats.org/officeDocument/2006/relationships/slideLayout" Target="../slideLayouts/slideLayout27.xml"/><Relationship Id="rId10" Type="http://schemas.openxmlformats.org/officeDocument/2006/relationships/slideLayout" Target="../slideLayouts/slideLayout2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
        <p:nvSpPr>
          <p:cNvPr id="10" name="Google Shape;10;p22"/>
          <p:cNvSpPr/>
          <p:nvPr/>
        </p:nvSpPr>
        <p:spPr>
          <a:xfrm>
            <a:off x="0" y="630"/>
            <a:ext cx="638175" cy="10286365"/>
          </a:xfrm>
          <a:custGeom>
            <a:avLst/>
            <a:gdLst/>
            <a:ahLst/>
            <a:cxnLst/>
            <a:rect l="l" t="t" r="r" b="b"/>
            <a:pathLst>
              <a:path w="638175" h="10286365" extrusionOk="0">
                <a:moveTo>
                  <a:pt x="0" y="0"/>
                </a:moveTo>
                <a:lnTo>
                  <a:pt x="638175" y="0"/>
                </a:lnTo>
                <a:lnTo>
                  <a:pt x="638175" y="10286369"/>
                </a:lnTo>
                <a:lnTo>
                  <a:pt x="0" y="10286369"/>
                </a:lnTo>
                <a:lnTo>
                  <a:pt x="0" y="0"/>
                </a:lnTo>
                <a:close/>
              </a:path>
            </a:pathLst>
          </a:custGeom>
          <a:solidFill>
            <a:srgbClr val="74B1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22"/>
          <p:cNvSpPr/>
          <p:nvPr/>
        </p:nvSpPr>
        <p:spPr>
          <a:xfrm>
            <a:off x="771246" y="41306"/>
            <a:ext cx="85725" cy="10245725"/>
          </a:xfrm>
          <a:custGeom>
            <a:avLst/>
            <a:gdLst/>
            <a:ahLst/>
            <a:cxnLst/>
            <a:rect l="l" t="t" r="r" b="b"/>
            <a:pathLst>
              <a:path w="85725" h="10245725" extrusionOk="0">
                <a:moveTo>
                  <a:pt x="85195" y="10245692"/>
                </a:moveTo>
                <a:lnTo>
                  <a:pt x="9127" y="10245692"/>
                </a:lnTo>
                <a:lnTo>
                  <a:pt x="0" y="67"/>
                </a:lnTo>
                <a:lnTo>
                  <a:pt x="76067" y="0"/>
                </a:lnTo>
                <a:lnTo>
                  <a:pt x="85195" y="10245692"/>
                </a:lnTo>
                <a:close/>
              </a:path>
            </a:pathLst>
          </a:custGeom>
          <a:solidFill>
            <a:srgbClr val="74B1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 name="Google Shape;12;p22"/>
          <p:cNvPicPr preferRelativeResize="0"/>
          <p:nvPr/>
        </p:nvPicPr>
        <p:blipFill rotWithShape="1">
          <a:blip r:embed="rId12"/>
          <a:srcRect/>
          <a:stretch>
            <a:fillRect/>
          </a:stretch>
        </p:blipFill>
        <p:spPr>
          <a:xfrm>
            <a:off x="2328251" y="2781300"/>
            <a:ext cx="13631498" cy="2546169"/>
          </a:xfrm>
          <a:prstGeom prst="rect">
            <a:avLst/>
          </a:prstGeom>
          <a:noFill/>
          <a:ln>
            <a:noFill/>
          </a:ln>
        </p:spPr>
      </p:pic>
      <p:sp>
        <p:nvSpPr>
          <p:cNvPr id="13" name="Google Shape;13;p22"/>
          <p:cNvSpPr txBox="1"/>
          <p:nvPr/>
        </p:nvSpPr>
        <p:spPr>
          <a:xfrm>
            <a:off x="3546245" y="9283437"/>
            <a:ext cx="5579692" cy="5770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05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050">
              <a:solidFill>
                <a:schemeClr val="dk1"/>
              </a:solidFill>
              <a:latin typeface="Calibri"/>
              <a:ea typeface="Calibri"/>
              <a:cs typeface="Calibri"/>
              <a:sym typeface="Calibri"/>
            </a:endParaRPr>
          </a:p>
        </p:txBody>
      </p:sp>
      <p:pic>
        <p:nvPicPr>
          <p:cNvPr id="14" name="Google Shape;14;p22"/>
          <p:cNvPicPr preferRelativeResize="0"/>
          <p:nvPr/>
        </p:nvPicPr>
        <p:blipFill rotWithShape="1">
          <a:blip r:embed="rId13"/>
          <a:srcRect/>
          <a:stretch>
            <a:fillRect/>
          </a:stretch>
        </p:blipFill>
        <p:spPr>
          <a:xfrm>
            <a:off x="1294917" y="9335534"/>
            <a:ext cx="2251848" cy="472888"/>
          </a:xfrm>
          <a:prstGeom prst="rect">
            <a:avLst/>
          </a:prstGeom>
          <a:noFill/>
          <a:ln>
            <a:noFill/>
          </a:ln>
        </p:spPr>
      </p:pic>
      <p:sp>
        <p:nvSpPr>
          <p:cNvPr id="15" name="Google Shape;15;p22"/>
          <p:cNvSpPr txBox="1"/>
          <p:nvPr/>
        </p:nvSpPr>
        <p:spPr>
          <a:xfrm>
            <a:off x="11107657" y="9202645"/>
            <a:ext cx="616305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0" i="0">
                <a:solidFill>
                  <a:schemeClr val="dk1"/>
                </a:solidFill>
                <a:latin typeface="Calibri"/>
                <a:ea typeface="Calibri"/>
                <a:cs typeface="Calibri"/>
                <a:sym typeface="Calibri"/>
              </a:rPr>
              <a:t>Legal description – Creative Commons licensing:</a:t>
            </a:r>
            <a:br>
              <a:rPr lang="en-GB" sz="1050">
                <a:solidFill>
                  <a:schemeClr val="dk1"/>
                </a:solidFill>
                <a:latin typeface="Calibri"/>
                <a:ea typeface="Calibri"/>
                <a:cs typeface="Calibri"/>
                <a:sym typeface="Calibri"/>
              </a:rPr>
            </a:br>
            <a:r>
              <a:rPr lang="en-GB" sz="1050" b="0" i="0">
                <a:solidFill>
                  <a:schemeClr val="dk1"/>
                </a:solidFill>
                <a:latin typeface="Calibri"/>
                <a:ea typeface="Calibri"/>
                <a:cs typeface="Calibri"/>
                <a:sym typeface="Calibri"/>
              </a:rPr>
              <a:t>The materials published on the AMTech project website are classified as Open Educational Resources' (OER) and can be freely (without permission of their creators): downloaded, used, reused, copied, adapted, and shared by users, with information about the source of their origin.</a:t>
            </a:r>
            <a:endParaRPr sz="1050">
              <a:solidFill>
                <a:schemeClr val="dk1"/>
              </a:solidFill>
              <a:latin typeface="Calibri"/>
              <a:ea typeface="Calibri"/>
              <a:cs typeface="Calibri"/>
              <a:sym typeface="Calibri"/>
            </a:endParaRPr>
          </a:p>
        </p:txBody>
      </p:sp>
      <p:pic>
        <p:nvPicPr>
          <p:cNvPr id="16" name="Google Shape;16;p22"/>
          <p:cNvPicPr preferRelativeResize="0"/>
          <p:nvPr/>
        </p:nvPicPr>
        <p:blipFill rotWithShape="1">
          <a:blip r:embed="rId14"/>
          <a:srcRect/>
          <a:stretch>
            <a:fillRect/>
          </a:stretch>
        </p:blipFill>
        <p:spPr>
          <a:xfrm>
            <a:off x="9372600" y="9258300"/>
            <a:ext cx="1617209" cy="5770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6" name="Shape 86"/>
        <p:cNvGrpSpPr/>
        <p:nvPr/>
      </p:nvGrpSpPr>
      <p:grpSpPr>
        <a:xfrm>
          <a:off x="0" y="0"/>
          <a:ext cx="0" cy="0"/>
          <a:chOff x="0" y="0"/>
          <a:chExt cx="0" cy="0"/>
        </a:xfrm>
      </p:grpSpPr>
      <p:sp>
        <p:nvSpPr>
          <p:cNvPr id="87" name="Google Shape;87;p24"/>
          <p:cNvSpPr/>
          <p:nvPr/>
        </p:nvSpPr>
        <p:spPr>
          <a:xfrm>
            <a:off x="0" y="906"/>
            <a:ext cx="342900" cy="10285730"/>
          </a:xfrm>
          <a:custGeom>
            <a:avLst/>
            <a:gdLst/>
            <a:ahLst/>
            <a:cxnLst/>
            <a:rect l="l" t="t" r="r" b="b"/>
            <a:pathLst>
              <a:path w="342900" h="10285730" extrusionOk="0">
                <a:moveTo>
                  <a:pt x="342899" y="10285232"/>
                </a:moveTo>
                <a:lnTo>
                  <a:pt x="0" y="10285232"/>
                </a:lnTo>
                <a:lnTo>
                  <a:pt x="0" y="0"/>
                </a:lnTo>
                <a:lnTo>
                  <a:pt x="342899" y="0"/>
                </a:lnTo>
                <a:lnTo>
                  <a:pt x="342899" y="10285232"/>
                </a:lnTo>
                <a:close/>
              </a:path>
            </a:pathLst>
          </a:custGeom>
          <a:solidFill>
            <a:srgbClr val="74B1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24"/>
          <p:cNvSpPr/>
          <p:nvPr/>
        </p:nvSpPr>
        <p:spPr>
          <a:xfrm>
            <a:off x="425823" y="18804"/>
            <a:ext cx="9525" cy="10249535"/>
          </a:xfrm>
          <a:custGeom>
            <a:avLst/>
            <a:gdLst/>
            <a:ahLst/>
            <a:cxnLst/>
            <a:rect l="l" t="t" r="r" b="b"/>
            <a:pathLst>
              <a:path w="9525" h="10249535" extrusionOk="0">
                <a:moveTo>
                  <a:pt x="9130" y="10249006"/>
                </a:moveTo>
                <a:lnTo>
                  <a:pt x="0" y="0"/>
                </a:lnTo>
              </a:path>
            </a:pathLst>
          </a:custGeom>
          <a:noFill/>
          <a:ln w="38100" cap="flat" cmpd="sng">
            <a:solidFill>
              <a:srgbClr val="74B13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24"/>
          <p:cNvSpPr txBox="1"/>
          <p:nvPr/>
        </p:nvSpPr>
        <p:spPr>
          <a:xfrm>
            <a:off x="3546245" y="9283437"/>
            <a:ext cx="5579692" cy="5770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05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050">
              <a:solidFill>
                <a:schemeClr val="dk1"/>
              </a:solidFill>
              <a:latin typeface="Calibri"/>
              <a:ea typeface="Calibri"/>
              <a:cs typeface="Calibri"/>
              <a:sym typeface="Calibri"/>
            </a:endParaRPr>
          </a:p>
        </p:txBody>
      </p:sp>
      <p:pic>
        <p:nvPicPr>
          <p:cNvPr id="90" name="Google Shape;90;p24"/>
          <p:cNvPicPr preferRelativeResize="0"/>
          <p:nvPr/>
        </p:nvPicPr>
        <p:blipFill rotWithShape="1">
          <a:blip r:embed="rId6"/>
          <a:srcRect/>
          <a:stretch>
            <a:fillRect/>
          </a:stretch>
        </p:blipFill>
        <p:spPr>
          <a:xfrm>
            <a:off x="1294917" y="9335534"/>
            <a:ext cx="2251848" cy="472888"/>
          </a:xfrm>
          <a:prstGeom prst="rect">
            <a:avLst/>
          </a:prstGeom>
          <a:noFill/>
          <a:ln>
            <a:noFill/>
          </a:ln>
        </p:spPr>
      </p:pic>
      <p:sp>
        <p:nvSpPr>
          <p:cNvPr id="91" name="Google Shape;91;p24"/>
          <p:cNvSpPr txBox="1"/>
          <p:nvPr/>
        </p:nvSpPr>
        <p:spPr>
          <a:xfrm>
            <a:off x="11107657" y="9202645"/>
            <a:ext cx="616305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0" i="0">
                <a:solidFill>
                  <a:schemeClr val="dk1"/>
                </a:solidFill>
                <a:latin typeface="Calibri"/>
                <a:ea typeface="Calibri"/>
                <a:cs typeface="Calibri"/>
                <a:sym typeface="Calibri"/>
              </a:rPr>
              <a:t>Legal description – Creative Commons licensing:</a:t>
            </a:r>
            <a:br>
              <a:rPr lang="en-GB" sz="1050">
                <a:solidFill>
                  <a:schemeClr val="dk1"/>
                </a:solidFill>
                <a:latin typeface="Calibri"/>
                <a:ea typeface="Calibri"/>
                <a:cs typeface="Calibri"/>
                <a:sym typeface="Calibri"/>
              </a:rPr>
            </a:br>
            <a:r>
              <a:rPr lang="en-GB" sz="1050" b="0" i="0">
                <a:solidFill>
                  <a:schemeClr val="dk1"/>
                </a:solidFill>
                <a:latin typeface="Calibri"/>
                <a:ea typeface="Calibri"/>
                <a:cs typeface="Calibri"/>
                <a:sym typeface="Calibri"/>
              </a:rPr>
              <a:t>The materials published on the AMTech project website are classified as Open Educational Resources' (OER) and can be freely (without permission of their creators): downloaded, used, reused, copied, adapted, and shared by users, with information about the source of their origin.</a:t>
            </a:r>
            <a:endParaRPr sz="1050">
              <a:solidFill>
                <a:schemeClr val="dk1"/>
              </a:solidFill>
              <a:latin typeface="Calibri"/>
              <a:ea typeface="Calibri"/>
              <a:cs typeface="Calibri"/>
              <a:sym typeface="Calibri"/>
            </a:endParaRPr>
          </a:p>
        </p:txBody>
      </p:sp>
      <p:pic>
        <p:nvPicPr>
          <p:cNvPr id="92" name="Google Shape;92;p24"/>
          <p:cNvPicPr preferRelativeResize="0"/>
          <p:nvPr/>
        </p:nvPicPr>
        <p:blipFill rotWithShape="1">
          <a:blip r:embed="rId7"/>
          <a:srcRect/>
          <a:stretch>
            <a:fillRect/>
          </a:stretch>
        </p:blipFill>
        <p:spPr>
          <a:xfrm>
            <a:off x="9372600" y="9258300"/>
            <a:ext cx="1617209" cy="5770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9" name="Shape 119"/>
        <p:cNvGrpSpPr/>
        <p:nvPr/>
      </p:nvGrpSpPr>
      <p:grpSpPr>
        <a:xfrm>
          <a:off x="0" y="0"/>
          <a:ext cx="0" cy="0"/>
          <a:chOff x="0" y="0"/>
          <a:chExt cx="0" cy="0"/>
        </a:xfrm>
      </p:grpSpPr>
      <p:sp>
        <p:nvSpPr>
          <p:cNvPr id="120" name="Google Shape;120;p40"/>
          <p:cNvSpPr/>
          <p:nvPr/>
        </p:nvSpPr>
        <p:spPr>
          <a:xfrm>
            <a:off x="0" y="906"/>
            <a:ext cx="342900" cy="10285730"/>
          </a:xfrm>
          <a:custGeom>
            <a:avLst/>
            <a:gdLst/>
            <a:ahLst/>
            <a:cxnLst/>
            <a:rect l="l" t="t" r="r" b="b"/>
            <a:pathLst>
              <a:path w="342900" h="10285730" extrusionOk="0">
                <a:moveTo>
                  <a:pt x="342899" y="10285232"/>
                </a:moveTo>
                <a:lnTo>
                  <a:pt x="0" y="10285232"/>
                </a:lnTo>
                <a:lnTo>
                  <a:pt x="0" y="0"/>
                </a:lnTo>
                <a:lnTo>
                  <a:pt x="342899" y="0"/>
                </a:lnTo>
                <a:lnTo>
                  <a:pt x="342899" y="10285232"/>
                </a:lnTo>
                <a:close/>
              </a:path>
            </a:pathLst>
          </a:custGeom>
          <a:solidFill>
            <a:srgbClr val="74B1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40"/>
          <p:cNvSpPr/>
          <p:nvPr/>
        </p:nvSpPr>
        <p:spPr>
          <a:xfrm>
            <a:off x="425823" y="18804"/>
            <a:ext cx="9525" cy="10249535"/>
          </a:xfrm>
          <a:custGeom>
            <a:avLst/>
            <a:gdLst/>
            <a:ahLst/>
            <a:cxnLst/>
            <a:rect l="l" t="t" r="r" b="b"/>
            <a:pathLst>
              <a:path w="9525" h="10249535" extrusionOk="0">
                <a:moveTo>
                  <a:pt x="9130" y="10249006"/>
                </a:moveTo>
                <a:lnTo>
                  <a:pt x="0" y="0"/>
                </a:lnTo>
              </a:path>
            </a:pathLst>
          </a:custGeom>
          <a:noFill/>
          <a:ln w="38100" cap="flat" cmpd="sng">
            <a:solidFill>
              <a:srgbClr val="74B138"/>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40"/>
          <p:cNvSpPr txBox="1"/>
          <p:nvPr/>
        </p:nvSpPr>
        <p:spPr>
          <a:xfrm>
            <a:off x="3546245" y="9283437"/>
            <a:ext cx="5579692" cy="5770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1050" b="0" i="0" u="none" strike="noStrike">
                <a:solidFill>
                  <a:srgbClr val="000000"/>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sz="1050">
              <a:solidFill>
                <a:schemeClr val="dk1"/>
              </a:solidFill>
              <a:latin typeface="Calibri"/>
              <a:ea typeface="Calibri"/>
              <a:cs typeface="Calibri"/>
              <a:sym typeface="Calibri"/>
            </a:endParaRPr>
          </a:p>
        </p:txBody>
      </p:sp>
      <p:pic>
        <p:nvPicPr>
          <p:cNvPr id="123" name="Google Shape;123;p40"/>
          <p:cNvPicPr preferRelativeResize="0"/>
          <p:nvPr/>
        </p:nvPicPr>
        <p:blipFill rotWithShape="1">
          <a:blip r:embed="rId12"/>
          <a:srcRect/>
          <a:stretch>
            <a:fillRect/>
          </a:stretch>
        </p:blipFill>
        <p:spPr>
          <a:xfrm>
            <a:off x="1294917" y="9335534"/>
            <a:ext cx="2251848" cy="472888"/>
          </a:xfrm>
          <a:prstGeom prst="rect">
            <a:avLst/>
          </a:prstGeom>
          <a:noFill/>
          <a:ln>
            <a:noFill/>
          </a:ln>
        </p:spPr>
      </p:pic>
      <p:sp>
        <p:nvSpPr>
          <p:cNvPr id="124" name="Google Shape;124;p40"/>
          <p:cNvSpPr txBox="1"/>
          <p:nvPr/>
        </p:nvSpPr>
        <p:spPr>
          <a:xfrm>
            <a:off x="11107657" y="9202645"/>
            <a:ext cx="6163051"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0" i="0">
                <a:solidFill>
                  <a:schemeClr val="dk1"/>
                </a:solidFill>
                <a:latin typeface="Calibri"/>
                <a:ea typeface="Calibri"/>
                <a:cs typeface="Calibri"/>
                <a:sym typeface="Calibri"/>
              </a:rPr>
              <a:t>Legal description – Creative Commons licensing:</a:t>
            </a:r>
            <a:br>
              <a:rPr lang="en-GB" sz="1050">
                <a:solidFill>
                  <a:schemeClr val="dk1"/>
                </a:solidFill>
                <a:latin typeface="Calibri"/>
                <a:ea typeface="Calibri"/>
                <a:cs typeface="Calibri"/>
                <a:sym typeface="Calibri"/>
              </a:rPr>
            </a:br>
            <a:r>
              <a:rPr lang="en-GB" sz="1050" b="0" i="0">
                <a:solidFill>
                  <a:schemeClr val="dk1"/>
                </a:solidFill>
                <a:latin typeface="Calibri"/>
                <a:ea typeface="Calibri"/>
                <a:cs typeface="Calibri"/>
                <a:sym typeface="Calibri"/>
              </a:rPr>
              <a:t>The materials published on the AMTech project website are classified as Open Educational Resources' (OER) and can be freely (without permission of their creators): downloaded, used, reused, copied, adapted, and shared by users, with information about the source of their origin.</a:t>
            </a:r>
            <a:endParaRPr sz="1050">
              <a:solidFill>
                <a:schemeClr val="dk1"/>
              </a:solidFill>
              <a:latin typeface="Calibri"/>
              <a:ea typeface="Calibri"/>
              <a:cs typeface="Calibri"/>
              <a:sym typeface="Calibri"/>
            </a:endParaRPr>
          </a:p>
        </p:txBody>
      </p:sp>
      <p:pic>
        <p:nvPicPr>
          <p:cNvPr id="125" name="Google Shape;125;p40"/>
          <p:cNvPicPr preferRelativeResize="0"/>
          <p:nvPr/>
        </p:nvPicPr>
        <p:blipFill rotWithShape="1">
          <a:blip r:embed="rId13"/>
          <a:srcRect/>
          <a:stretch>
            <a:fillRect/>
          </a:stretch>
        </p:blipFill>
        <p:spPr>
          <a:xfrm>
            <a:off x="9372600" y="9258300"/>
            <a:ext cx="1617209" cy="5770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27.png"/><Relationship Id="rId1" Type="http://schemas.openxmlformats.org/officeDocument/2006/relationships/image" Target="../media/image26.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2.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32.png"/><Relationship Id="rId1"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35.png"/><Relationship Id="rId1" Type="http://schemas.openxmlformats.org/officeDocument/2006/relationships/image" Target="../media/image3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99" name="Shape 199"/>
        <p:cNvGrpSpPr/>
        <p:nvPr/>
      </p:nvGrpSpPr>
      <p:grpSpPr>
        <a:xfrm>
          <a:off x="0" y="0"/>
          <a:ext cx="0" cy="0"/>
          <a:chOff x="0" y="0"/>
          <a:chExt cx="0" cy="0"/>
        </a:xfrm>
      </p:grpSpPr>
      <p:sp>
        <p:nvSpPr>
          <p:cNvPr id="200" name="Google Shape;200;p1"/>
          <p:cNvSpPr txBox="1"/>
          <p:nvPr/>
        </p:nvSpPr>
        <p:spPr>
          <a:xfrm>
            <a:off x="3450124" y="6591300"/>
            <a:ext cx="12551876" cy="52322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2800" b="1">
                <a:solidFill>
                  <a:srgbClr val="75B239"/>
                </a:solidFill>
                <a:latin typeface="Century Gothic"/>
                <a:ea typeface="Century Gothic"/>
                <a:cs typeface="Century Gothic"/>
                <a:sym typeface="Century Gothic"/>
              </a:rPr>
              <a:t>STEM praktiskā pielietošana profesionālajā izglītībā</a:t>
            </a:r>
            <a:endParaRPr xmlns:a="http://schemas.openxmlformats.org/drawingml/2006/main" lang="en-GB" sz="2800" b="1">
              <a:solidFill>
                <a:srgbClr val="75B239"/>
              </a:solidFill>
              <a:latin typeface="Century Gothic"/>
              <a:ea typeface="Century Gothic"/>
              <a:cs typeface="Century Gothic"/>
              <a:sym typeface="Century Gothic"/>
            </a:endParaRPr>
          </a:p>
        </p:txBody>
      </p:sp>
      <p:sp>
        <p:nvSpPr>
          <p:cNvPr id="201" name="Google Shape;201;p1"/>
          <p:cNvSpPr txBox="1"/>
          <p:nvPr/>
        </p:nvSpPr>
        <p:spPr>
          <a:xfrm>
            <a:off x="4572000" y="7795224"/>
            <a:ext cx="9144000" cy="1090042"/>
          </a:xfrm>
          <a:prstGeom prst="rect">
            <a:avLst/>
          </a:prstGeom>
          <a:noFill/>
          <a:ln>
            <a:noFill/>
          </a:ln>
        </p:spPr>
        <p:txBody>
          <a:bodyPr spcFirstLastPara="1" wrap="square" lIns="91425" tIns="45700" rIns="91425" bIns="45700" anchor="t" anchorCtr="0">
            <a:spAutoFit/>
          </a:bodyPr>
          <a:lstStyle/>
          <a:p>
            <a:pPr xmlns:a="http://schemas.openxmlformats.org/drawingml/2006/main" marL="12700" marR="0" lvl="0" indent="0" algn="ctr" rtl="0">
              <a:lnSpc>
                <a:spcPct val="100000"/>
              </a:lnSpc>
              <a:spcBef>
                <a:spcPts val="0"/>
              </a:spcBef>
              <a:spcAft>
                <a:spcPts val="0"/>
              </a:spcAft>
              <a:buNone/>
            </a:pPr>
            <a:r xmlns:a="http://schemas.openxmlformats.org/drawingml/2006/main">
              <a:rPr lang="lv" sz="3200" b="1">
                <a:solidFill>
                  <a:schemeClr val="dk1"/>
                </a:solidFill>
                <a:latin typeface="Century Gothic"/>
                <a:ea typeface="Century Gothic"/>
                <a:cs typeface="Century Gothic"/>
                <a:sym typeface="Century Gothic"/>
              </a:rPr>
              <a:t>Partneris </a:t>
            </a:r>
            <a:r xmlns:a="http://schemas.openxmlformats.org/drawingml/2006/main">
              <a:rPr lang="lv" sz="3200" b="1">
                <a:solidFill>
                  <a:schemeClr val="dk1"/>
                </a:solidFill>
                <a:latin typeface="Helvetica Neue"/>
                <a:ea typeface="Helvetica Neue"/>
                <a:cs typeface="Helvetica Neue"/>
                <a:sym typeface="Helvetica Neue"/>
              </a:rPr>
              <a:t>: </a:t>
            </a:r>
            <a:r xmlns:a="http://schemas.openxmlformats.org/drawingml/2006/main">
              <a:rPr lang="lv" sz="3200" b="1">
                <a:solidFill>
                  <a:schemeClr val="dk1"/>
                </a:solidFill>
                <a:latin typeface="Century Gothic"/>
                <a:ea typeface="Century Gothic"/>
                <a:cs typeface="Century Gothic"/>
                <a:sym typeface="Century Gothic"/>
              </a:rPr>
              <a:t>CKZiU “ELEKTRYK”, Nowa Sól</a:t>
            </a:r>
            <a:endParaRPr xmlns:a="http://schemas.openxmlformats.org/drawingml/2006/main" lang="en-GB" sz="3200" b="1">
              <a:solidFill>
                <a:schemeClr val="dk1"/>
              </a:solidFill>
              <a:latin typeface="Century Gothic"/>
              <a:ea typeface="Century Gothic"/>
              <a:cs typeface="Century Gothic"/>
              <a:sym typeface="Century Gothic"/>
            </a:endParaRPr>
          </a:p>
          <a:p>
            <a:pPr xmlns:a="http://schemas.openxmlformats.org/drawingml/2006/main" marL="12700" marR="0" lvl="0" indent="0" algn="ctr" rtl="0">
              <a:lnSpc>
                <a:spcPct val="100000"/>
              </a:lnSpc>
              <a:spcBef>
                <a:spcPts val="100"/>
              </a:spcBef>
              <a:spcAft>
                <a:spcPts val="0"/>
              </a:spcAft>
              <a:buNone/>
            </a:pPr>
            <a:r xmlns:a="http://schemas.openxmlformats.org/drawingml/2006/main">
              <a:rPr lang="lv" sz="3200" b="1">
                <a:solidFill>
                  <a:schemeClr val="dk1"/>
                </a:solidFill>
                <a:latin typeface="Century Gothic"/>
                <a:ea typeface="Century Gothic"/>
                <a:cs typeface="Century Gothic"/>
                <a:sym typeface="Century Gothic"/>
              </a:rPr>
              <a:t>POLIJA</a:t>
            </a:r>
            <a:endParaRPr xmlns:a="http://schemas.openxmlformats.org/drawingml/2006/main" lang="en-GB" sz="3200" b="1">
              <a:solidFill>
                <a:schemeClr val="dk1"/>
              </a:solidFill>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22" name="Shape 322"/>
        <p:cNvGrpSpPr/>
        <p:nvPr/>
      </p:nvGrpSpPr>
      <p:grpSpPr>
        <a:xfrm>
          <a:off x="0" y="0"/>
          <a:ext cx="0" cy="0"/>
          <a:chOff x="0" y="0"/>
          <a:chExt cx="0" cy="0"/>
        </a:xfrm>
      </p:grpSpPr>
      <p:sp>
        <p:nvSpPr>
          <p:cNvPr id="323" name="Google Shape;323;p10"/>
          <p:cNvSpPr txBox="1"/>
          <p:nvPr/>
        </p:nvSpPr>
        <p:spPr>
          <a:xfrm>
            <a:off x="1295400" y="13335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24" name="Google Shape;324;p10"/>
          <p:cNvSpPr txBox="1"/>
          <p:nvPr/>
        </p:nvSpPr>
        <p:spPr>
          <a:xfrm>
            <a:off x="1295400" y="2705100"/>
            <a:ext cx="152400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3.2. sadaļa: Biedrības un fondi, kas veicina STEM/STEAM izglītību</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pic>
        <p:nvPicPr>
          <p:cNvPr id="325" name="Google Shape;325;p10"/>
          <p:cNvPicPr preferRelativeResize="0"/>
          <p:nvPr/>
        </p:nvPicPr>
        <p:blipFill rotWithShape="1">
          <a:blip r:embed="rId1"/>
          <a:srcRect/>
          <a:stretch>
            <a:fillRect/>
          </a:stretch>
        </p:blipFill>
        <p:spPr>
          <a:xfrm>
            <a:off x="9982200" y="3314700"/>
            <a:ext cx="5105400" cy="2353340"/>
          </a:xfrm>
          <a:prstGeom prst="rect">
            <a:avLst/>
          </a:prstGeom>
          <a:noFill/>
          <a:ln>
            <a:noFill/>
          </a:ln>
        </p:spPr>
      </p:pic>
      <p:pic>
        <p:nvPicPr>
          <p:cNvPr id="326" name="Google Shape;326;p10"/>
          <p:cNvPicPr preferRelativeResize="0"/>
          <p:nvPr/>
        </p:nvPicPr>
        <p:blipFill rotWithShape="1">
          <a:blip r:embed="rId2"/>
          <a:srcRect/>
          <a:stretch>
            <a:fillRect/>
          </a:stretch>
        </p:blipFill>
        <p:spPr>
          <a:xfrm>
            <a:off x="14630400" y="4152900"/>
            <a:ext cx="3429000" cy="3138948"/>
          </a:xfrm>
          <a:prstGeom prst="rect">
            <a:avLst/>
          </a:prstGeom>
          <a:noFill/>
          <a:ln>
            <a:noFill/>
          </a:ln>
        </p:spPr>
      </p:pic>
      <p:sp>
        <p:nvSpPr>
          <p:cNvPr id="327" name="Google Shape;327;p10"/>
          <p:cNvSpPr/>
          <p:nvPr/>
        </p:nvSpPr>
        <p:spPr>
          <a:xfrm>
            <a:off x="838200" y="3467100"/>
            <a:ext cx="8229600" cy="1569660"/>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chemeClr val="dk1"/>
              </a:buClr>
              <a:buSzPts val="2400"/>
              <a:buFont typeface="Calibri"/>
              <a:buNone/>
            </a:pPr>
            <a:r xmlns:a="http://schemas.openxmlformats.org/drawingml/2006/main">
              <a:rPr lang="lv" sz="2400" i="0" u="none" strike="noStrike" cap="none">
                <a:solidFill>
                  <a:schemeClr val="dk1"/>
                </a:solidFill>
                <a:latin typeface="Calibri"/>
                <a:ea typeface="Calibri"/>
                <a:cs typeface="Calibri"/>
                <a:sym typeface="Calibri"/>
              </a:rPr>
              <a:t>PFR </a:t>
            </a:r>
            <a:r xmlns:a="http://schemas.openxmlformats.org/drawingml/2006/main">
              <a:rPr lang="lv" sz="2400" b="1" i="0" u="none" strike="noStrike" cap="none">
                <a:solidFill>
                  <a:srgbClr val="2C2C2D"/>
                </a:solidFill>
                <a:latin typeface="Calibri"/>
                <a:ea typeface="Calibri"/>
                <a:cs typeface="Calibri"/>
                <a:sym typeface="Calibri"/>
              </a:rPr>
              <a:t>fonds </a:t>
            </a:r>
            <a:r xmlns:a="http://schemas.openxmlformats.org/drawingml/2006/main">
              <a:rPr lang="lv" sz="2400" i="0" u="none" strike="noStrike" cap="none">
                <a:solidFill>
                  <a:srgbClr val="2C2C2D"/>
                </a:solidFill>
                <a:latin typeface="Calibri"/>
                <a:ea typeface="Calibri"/>
                <a:cs typeface="Calibri"/>
                <a:sym typeface="Calibri"/>
              </a:rPr>
              <a:t>ir </a:t>
            </a:r>
            <a:r xmlns:a="http://schemas.openxmlformats.org/drawingml/2006/main">
              <a:rPr lang="lv" sz="2400" b="1" i="0" u="none" strike="noStrike" cap="none">
                <a:solidFill>
                  <a:srgbClr val="2C2C2D"/>
                </a:solidFill>
                <a:latin typeface="Calibri"/>
                <a:ea typeface="Calibri"/>
                <a:cs typeface="Calibri"/>
                <a:sym typeface="Calibri"/>
              </a:rPr>
              <a:t>bezpeļņas organizācija</a:t>
            </a:r>
            <a:r xmlns:a="http://schemas.openxmlformats.org/drawingml/2006/main">
              <a:rPr lang="lv" sz="2400" i="0" u="none" strike="noStrike" cap="none">
                <a:solidFill>
                  <a:srgbClr val="2C2C2D"/>
                </a:solidFill>
                <a:latin typeface="Calibri"/>
                <a:ea typeface="Calibri"/>
                <a:cs typeface="Calibri"/>
                <a:sym typeface="Calibri"/>
              </a:rPr>
              <a:t> </a:t>
            </a:r>
            <a:r xmlns:a="http://schemas.openxmlformats.org/drawingml/2006/main">
              <a:rPr lang="lv" sz="2400" b="1" i="0" u="none" strike="noStrike" cap="none">
                <a:solidFill>
                  <a:srgbClr val="2C2C2D"/>
                </a:solidFill>
                <a:latin typeface="Calibri"/>
                <a:ea typeface="Calibri"/>
                <a:cs typeface="Calibri"/>
                <a:sym typeface="Calibri"/>
              </a:rPr>
              <a:t>organizācija </a:t>
            </a:r>
            <a:r xmlns:a="http://schemas.openxmlformats.org/drawingml/2006/main">
              <a:rPr lang="lv" sz="2400" i="0" u="none" strike="noStrike" cap="none">
                <a:solidFill>
                  <a:srgbClr val="2C2C2D"/>
                </a:solidFill>
                <a:latin typeface="Calibri"/>
                <a:ea typeface="Calibri"/>
                <a:cs typeface="Calibri"/>
                <a:sym typeface="Calibri"/>
              </a:rPr>
              <a:t>, ko 2018. gadā izveidoja </a:t>
            </a:r>
            <a:r xmlns:a="http://schemas.openxmlformats.org/drawingml/2006/main">
              <a:rPr lang="lv" sz="2400" i="0" u="none" strike="noStrike" cap="none">
                <a:solidFill>
                  <a:schemeClr val="dk1"/>
                </a:solidFill>
                <a:latin typeface="Calibri"/>
                <a:ea typeface="Calibri"/>
                <a:cs typeface="Calibri"/>
                <a:sym typeface="Calibri"/>
              </a:rPr>
              <a:t>Polijas Attīstības fonds </a:t>
            </a:r>
            <a:r xmlns:a="http://schemas.openxmlformats.org/drawingml/2006/main">
              <a:rPr lang="lv" sz="2400" i="0" u="none" strike="noStrike" cap="none">
                <a:solidFill>
                  <a:srgbClr val="2C2C2D"/>
                </a:solidFill>
                <a:latin typeface="Calibri"/>
                <a:ea typeface="Calibri"/>
                <a:cs typeface="Calibri"/>
                <a:sym typeface="Calibri"/>
              </a:rPr>
              <a:t>. </a:t>
            </a:r>
            <a:r xmlns:a="http://schemas.openxmlformats.org/drawingml/2006/main">
              <a:rPr lang="lv" sz="2400" b="0" i="0" u="none" strike="noStrike" cap="none">
                <a:solidFill>
                  <a:srgbClr val="2C2C2D"/>
                </a:solidFill>
                <a:latin typeface="Calibri"/>
                <a:ea typeface="Calibri"/>
                <a:cs typeface="Calibri"/>
                <a:sym typeface="Calibri"/>
              </a:rPr>
              <a:t>Tas izveidots, lai īstenotu sociālos projektus un ļautu fondam veikt sociāli atbildīgas darbības.</a:t>
            </a:r>
            <a:endParaRPr xmlns:a="http://schemas.openxmlformats.org/drawingml/2006/main" lang="en-GB" sz="2400" b="0" i="0" u="none" strike="noStrike" cap="none">
              <a:solidFill>
                <a:srgbClr val="2C2C2D"/>
              </a:solidFill>
              <a:latin typeface="Calibri"/>
              <a:ea typeface="Calibri"/>
              <a:cs typeface="Calibri"/>
              <a:sym typeface="Calibri"/>
            </a:endParaRPr>
          </a:p>
        </p:txBody>
      </p:sp>
      <p:sp>
        <p:nvSpPr>
          <p:cNvPr id="328" name="Google Shape;328;p10"/>
          <p:cNvSpPr/>
          <p:nvPr/>
        </p:nvSpPr>
        <p:spPr>
          <a:xfrm>
            <a:off x="838200" y="5295900"/>
            <a:ext cx="8305800" cy="3046988"/>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chemeClr val="dk1"/>
              </a:buClr>
              <a:buSzPts val="2400"/>
              <a:buFont typeface="Calibri"/>
              <a:buNone/>
            </a:pPr>
            <a:r xmlns:a="http://schemas.openxmlformats.org/drawingml/2006/main">
              <a:rPr lang="lv" sz="2400" b="0" i="0" u="none" strike="noStrike" cap="none">
                <a:solidFill>
                  <a:srgbClr val="2C2C2D"/>
                </a:solidFill>
                <a:latin typeface="Calibri"/>
                <a:ea typeface="Calibri"/>
                <a:cs typeface="Calibri"/>
                <a:sym typeface="Calibri"/>
              </a:rPr>
              <a:t>2019.</a:t>
            </a:r>
            <a:r xmlns:a="http://schemas.openxmlformats.org/drawingml/2006/main">
              <a:rPr lang="lv" sz="2400" b="0" i="0" u="none" strike="noStrike" cap="none">
                <a:solidFill>
                  <a:schemeClr val="dk1"/>
                </a:solidFill>
                <a:latin typeface="Calibri"/>
                <a:ea typeface="Calibri"/>
                <a:cs typeface="Calibri"/>
                <a:sym typeface="Calibri"/>
              </a:rPr>
              <a:t> gadā </a:t>
            </a:r>
            <a:r xmlns:a="http://schemas.openxmlformats.org/drawingml/2006/main">
              <a:rPr lang="lv" sz="2400" b="0" i="0" u="none" strike="noStrike" cap="none">
                <a:solidFill>
                  <a:schemeClr val="dk1"/>
                </a:solidFill>
                <a:latin typeface="Calibri"/>
                <a:ea typeface="Calibri"/>
                <a:cs typeface="Calibri"/>
                <a:sym typeface="Calibri"/>
              </a:rPr>
              <a:t>fonds atklāja Centralny Dom Technologii — jaunu un iedvesmojošu punktu Varšavas izglītības kartē </a:t>
            </a:r>
            <a:r xmlns:a="http://schemas.openxmlformats.org/drawingml/2006/main">
              <a:rPr lang="lv" sz="2400" b="0" i="0" u="none" strike="noStrike" cap="none">
                <a:solidFill>
                  <a:srgbClr val="2C2C2D"/>
                </a:solidFill>
                <a:latin typeface="Calibri"/>
                <a:ea typeface="Calibri"/>
                <a:cs typeface="Calibri"/>
                <a:sym typeface="Calibri"/>
              </a:rPr>
              <a:t>, kurā savijas atvērts prāts, tehnoloģija, zinātne un bizness. Šī ir pirmā telpa Polijā, kas piedāvā starpdisciplināras izglītojošas aktivitātes bērniem, jauniešiem, pieaugušajiem un vecāka gadagājuma cilvēkiem, izmantojot STEAM pieeju, kā arī vieta, kur bizness satiekas ar jaunajām tehnoloģijām.</a:t>
            </a:r>
            <a:endParaRPr xmlns:a="http://schemas.openxmlformats.org/drawingml/2006/main" lang="en-GB" sz="2400" b="0" i="0" u="none" strike="noStrike" cap="none">
              <a:solidFill>
                <a:srgbClr val="2C2C2D"/>
              </a:solidFill>
              <a:latin typeface="Calibri"/>
              <a:ea typeface="Calibri"/>
              <a:cs typeface="Calibri"/>
              <a:sym typeface="Calibri"/>
            </a:endParaRPr>
          </a:p>
        </p:txBody>
      </p:sp>
      <p:pic>
        <p:nvPicPr>
          <p:cNvPr id="329" name="Google Shape;329;p10"/>
          <p:cNvPicPr preferRelativeResize="0"/>
          <p:nvPr/>
        </p:nvPicPr>
        <p:blipFill rotWithShape="1">
          <a:blip r:embed="rId3"/>
          <a:srcRect/>
          <a:stretch>
            <a:fillRect/>
          </a:stretch>
        </p:blipFill>
        <p:spPr>
          <a:xfrm>
            <a:off x="9906000" y="5676900"/>
            <a:ext cx="5105400" cy="3200400"/>
          </a:xfrm>
          <a:prstGeom prst="rect">
            <a:avLst/>
          </a:prstGeom>
          <a:noFill/>
          <a:ln>
            <a:noFill/>
          </a:ln>
        </p:spPr>
      </p:pic>
      <p:sp>
        <p:nvSpPr>
          <p:cNvPr id="330" name="Google Shape;330;p10"/>
          <p:cNvSpPr/>
          <p:nvPr/>
        </p:nvSpPr>
        <p:spPr>
          <a:xfrm>
            <a:off x="15087600" y="7581900"/>
            <a:ext cx="3009029" cy="369332"/>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800">
                <a:solidFill>
                  <a:schemeClr val="dk1"/>
                </a:solidFill>
                <a:latin typeface="Calibri"/>
                <a:ea typeface="Calibri"/>
                <a:cs typeface="Calibri"/>
                <a:sym typeface="Calibri"/>
              </a:rPr>
              <a:t>Avots: https </a:t>
            </a:r>
            <a:r xmlns:a="http://schemas.openxmlformats.org/drawingml/2006/main">
              <a:rPr lang="lv" sz="1200">
                <a:solidFill>
                  <a:schemeClr val="dk1"/>
                </a:solidFill>
                <a:latin typeface="Calibri"/>
                <a:ea typeface="Calibri"/>
                <a:cs typeface="Calibri"/>
                <a:sym typeface="Calibri"/>
              </a:rPr>
              <a:t>:// </a:t>
            </a:r>
            <a:r xmlns:a="http://schemas.openxmlformats.org/drawingml/2006/main">
              <a:rPr lang="lv" sz="1800">
                <a:solidFill>
                  <a:schemeClr val="dk1"/>
                </a:solidFill>
                <a:latin typeface="Calibri"/>
                <a:ea typeface="Calibri"/>
                <a:cs typeface="Calibri"/>
                <a:sym typeface="Calibri"/>
              </a:rPr>
              <a:t>fundacjapfr.pl/</a:t>
            </a:r>
            <a:endParaRPr xmlns:a="http://schemas.openxmlformats.org/drawingml/2006/main" lang="en-GB"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34" name="Shape 334"/>
        <p:cNvGrpSpPr/>
        <p:nvPr/>
      </p:nvGrpSpPr>
      <p:grpSpPr>
        <a:xfrm>
          <a:off x="0" y="0"/>
          <a:ext cx="0" cy="0"/>
          <a:chOff x="0" y="0"/>
          <a:chExt cx="0" cy="0"/>
        </a:xfrm>
      </p:grpSpPr>
      <p:sp>
        <p:nvSpPr>
          <p:cNvPr id="335" name="Google Shape;335;p11"/>
          <p:cNvSpPr txBox="1"/>
          <p:nvPr/>
        </p:nvSpPr>
        <p:spPr>
          <a:xfrm>
            <a:off x="1295400" y="12573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36" name="Google Shape;336;p11"/>
          <p:cNvSpPr txBox="1"/>
          <p:nvPr/>
        </p:nvSpPr>
        <p:spPr>
          <a:xfrm>
            <a:off x="1295400" y="2705100"/>
            <a:ext cx="152400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3.2. sadaļa: Biedrības un fondi, kas veicina STEM/STEAM izglītību</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pic>
        <p:nvPicPr>
          <p:cNvPr id="337" name="Google Shape;337;p11"/>
          <p:cNvPicPr preferRelativeResize="0"/>
          <p:nvPr/>
        </p:nvPicPr>
        <p:blipFill rotWithShape="1">
          <a:blip r:embed="rId1"/>
          <a:srcRect/>
          <a:stretch>
            <a:fillRect/>
          </a:stretch>
        </p:blipFill>
        <p:spPr>
          <a:xfrm>
            <a:off x="11582400" y="6210300"/>
            <a:ext cx="5463939" cy="2546498"/>
          </a:xfrm>
          <a:prstGeom prst="rect">
            <a:avLst/>
          </a:prstGeom>
          <a:noFill/>
          <a:ln>
            <a:noFill/>
          </a:ln>
        </p:spPr>
      </p:pic>
      <p:pic>
        <p:nvPicPr>
          <p:cNvPr id="338" name="Google Shape;338;p11"/>
          <p:cNvPicPr preferRelativeResize="0"/>
          <p:nvPr/>
        </p:nvPicPr>
        <p:blipFill rotWithShape="1">
          <a:blip r:embed="rId2"/>
          <a:srcRect/>
          <a:stretch>
            <a:fillRect/>
          </a:stretch>
        </p:blipFill>
        <p:spPr>
          <a:xfrm>
            <a:off x="13792200" y="3086100"/>
            <a:ext cx="4191000" cy="2819400"/>
          </a:xfrm>
          <a:prstGeom prst="rect">
            <a:avLst/>
          </a:prstGeom>
          <a:noFill/>
          <a:ln>
            <a:noFill/>
          </a:ln>
        </p:spPr>
      </p:pic>
      <p:pic>
        <p:nvPicPr>
          <p:cNvPr id="339" name="Google Shape;339;p11"/>
          <p:cNvPicPr preferRelativeResize="0"/>
          <p:nvPr/>
        </p:nvPicPr>
        <p:blipFill rotWithShape="1">
          <a:blip r:embed="rId3"/>
          <a:srcRect/>
          <a:stretch>
            <a:fillRect/>
          </a:stretch>
        </p:blipFill>
        <p:spPr>
          <a:xfrm>
            <a:off x="9601200" y="3467100"/>
            <a:ext cx="4114800" cy="3048000"/>
          </a:xfrm>
          <a:prstGeom prst="rect">
            <a:avLst/>
          </a:prstGeom>
          <a:noFill/>
          <a:ln>
            <a:noFill/>
          </a:ln>
        </p:spPr>
      </p:pic>
      <p:sp>
        <p:nvSpPr>
          <p:cNvPr id="340" name="Google Shape;340;p11"/>
          <p:cNvSpPr/>
          <p:nvPr/>
        </p:nvSpPr>
        <p:spPr>
          <a:xfrm>
            <a:off x="13944600" y="8801100"/>
            <a:ext cx="3205173" cy="369332"/>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800">
                <a:solidFill>
                  <a:schemeClr val="dk1"/>
                </a:solidFill>
                <a:latin typeface="Calibri"/>
                <a:ea typeface="Calibri"/>
                <a:cs typeface="Calibri"/>
                <a:sym typeface="Calibri"/>
              </a:rPr>
              <a:t>Avots: https://www.frse.org.pl/</a:t>
            </a:r>
            <a:endParaRPr xmlns:a="http://schemas.openxmlformats.org/drawingml/2006/main" lang="en-GB" sz="1800">
              <a:solidFill>
                <a:schemeClr val="dk1"/>
              </a:solidFill>
              <a:latin typeface="Calibri"/>
              <a:ea typeface="Calibri"/>
              <a:cs typeface="Calibri"/>
              <a:sym typeface="Calibri"/>
            </a:endParaRPr>
          </a:p>
        </p:txBody>
      </p:sp>
      <p:sp>
        <p:nvSpPr>
          <p:cNvPr id="341" name="Google Shape;341;p11"/>
          <p:cNvSpPr/>
          <p:nvPr/>
        </p:nvSpPr>
        <p:spPr>
          <a:xfrm>
            <a:off x="914400" y="3390901"/>
            <a:ext cx="8534400" cy="6001643"/>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b="1">
                <a:solidFill>
                  <a:schemeClr val="dk1"/>
                </a:solidFill>
                <a:latin typeface="Calibri"/>
                <a:ea typeface="Calibri"/>
                <a:cs typeface="Calibri"/>
                <a:sym typeface="Calibri"/>
              </a:rPr>
              <a:t>Izglītības sistēmas attīstības fonds (FRSE) </a:t>
            </a:r>
            <a:r xmlns:a="http://schemas.openxmlformats.org/drawingml/2006/main">
              <a:rPr lang="lv" sz="2400">
                <a:solidFill>
                  <a:schemeClr val="dk1"/>
                </a:solidFill>
                <a:latin typeface="Calibri"/>
                <a:ea typeface="Calibri"/>
                <a:cs typeface="Calibri"/>
                <a:sym typeface="Calibri"/>
              </a:rPr>
              <a:t>Polijā ir institūcija, kas ir atbildīga par izglītības attīstību, tostarp par STEM mācību programmām. FRSE atbalsta daudzas izglītības programmas, kuru mērķis ir veicināt zinātni, tehnoloģijas, inženierzinātnes un matemātiku skolās.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Viena no galvenajām FRSE īstenotajām programmām ir Darbības programma Zināšanas, izglītība, attīstība (POWER), kas atbalsta arī STEM aktivitātes. Programma POWER finansē izglītības projektus, tostarp tos, kas saistīti ar dabaszinātnēm, tehnoloģijām, inženierzinātnēm un matemātiku. Šo aktivitāšu mērķis ir parādīt uz STEM balstītas mācīšanas vērtību un ieguvumus tiem, kas studē šīs jomas.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Turklāt FRSE ir atbildīga arī par programmas “STEM w szkole” [STEM at School] koordinēšanu, kuras mērķis ir ieviest STEAM mācības Polijas skolās dažādos izglītības līmeņos.</a:t>
            </a:r>
            <a:endParaRPr xmlns:a="http://schemas.openxmlformats.org/drawingml/2006/main" lang="en-GB" sz="24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345" name="Shape 345"/>
        <p:cNvGrpSpPr/>
        <p:nvPr/>
      </p:nvGrpSpPr>
      <p:grpSpPr>
        <a:xfrm>
          <a:off x="0" y="0"/>
          <a:ext cx="0" cy="0"/>
          <a:chOff x="0" y="0"/>
          <a:chExt cx="0" cy="0"/>
        </a:xfrm>
      </p:grpSpPr>
      <p:sp>
        <p:nvSpPr>
          <p:cNvPr id="346" name="Google Shape;346;p12"/>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47" name="Google Shape;347;p12"/>
          <p:cNvSpPr txBox="1"/>
          <p:nvPr/>
        </p:nvSpPr>
        <p:spPr>
          <a:xfrm>
            <a:off x="1295400" y="2705101"/>
            <a:ext cx="84582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3.3. sadaļa: STEM/STEAM notikumi</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pic>
        <p:nvPicPr>
          <p:cNvPr id="348" name="Google Shape;348;p12"/>
          <p:cNvPicPr preferRelativeResize="0"/>
          <p:nvPr/>
        </p:nvPicPr>
        <p:blipFill rotWithShape="1">
          <a:blip r:embed="rId1"/>
          <a:srcRect/>
          <a:stretch>
            <a:fillRect/>
          </a:stretch>
        </p:blipFill>
        <p:spPr>
          <a:xfrm>
            <a:off x="1524000" y="4533900"/>
            <a:ext cx="5867400" cy="2819400"/>
          </a:xfrm>
          <a:prstGeom prst="rect">
            <a:avLst/>
          </a:prstGeom>
          <a:noFill/>
          <a:ln>
            <a:noFill/>
          </a:ln>
        </p:spPr>
      </p:pic>
      <p:sp>
        <p:nvSpPr>
          <p:cNvPr id="349" name="Google Shape;349;p12"/>
          <p:cNvSpPr/>
          <p:nvPr/>
        </p:nvSpPr>
        <p:spPr>
          <a:xfrm>
            <a:off x="914400" y="3314700"/>
            <a:ext cx="7315200" cy="1477328"/>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chemeClr val="dk1"/>
              </a:buClr>
              <a:buSzPts val="2400"/>
              <a:buFont typeface="Calibri"/>
              <a:buNone/>
            </a:pPr>
            <a:r xmlns:a="http://schemas.openxmlformats.org/drawingml/2006/main">
              <a:rPr lang="lv" sz="2400" b="0" i="0" u="none" strike="noStrike" cap="none">
                <a:solidFill>
                  <a:schemeClr val="dk1"/>
                </a:solidFill>
                <a:latin typeface="Calibri"/>
                <a:ea typeface="Calibri"/>
                <a:cs typeface="Calibri"/>
                <a:sym typeface="Calibri"/>
              </a:rPr>
              <a:t>2023. gada 15.–16. maijs </a:t>
            </a:r>
            <a:r xmlns:a="http://schemas.openxmlformats.org/drawingml/2006/main">
              <a:rPr lang="lv" sz="2400" i="0" u="none" strike="noStrike" cap="none">
                <a:solidFill>
                  <a:schemeClr val="dk1"/>
                </a:solidFill>
                <a:latin typeface="Calibri"/>
                <a:ea typeface="Calibri"/>
                <a:cs typeface="Calibri"/>
                <a:sym typeface="Calibri"/>
              </a:rPr>
              <a:t>– </a:t>
            </a:r>
            <a:r xmlns:a="http://schemas.openxmlformats.org/drawingml/2006/main">
              <a:rPr lang="lv" sz="2400" b="1" i="0" u="none" strike="noStrike" cap="none">
                <a:solidFill>
                  <a:schemeClr val="dk1"/>
                </a:solidFill>
                <a:latin typeface="Calibri"/>
                <a:ea typeface="Calibri"/>
                <a:cs typeface="Calibri"/>
                <a:sym typeface="Calibri"/>
              </a:rPr>
              <a:t>STEAM un AI konference izglītībā </a:t>
            </a:r>
            <a:r xmlns:a="http://schemas.openxmlformats.org/drawingml/2006/main">
              <a:rPr lang="lv" sz="2400" i="0" u="none" strike="noStrike" cap="none">
                <a:solidFill>
                  <a:schemeClr val="dk1"/>
                </a:solidFill>
                <a:latin typeface="Calibri"/>
                <a:ea typeface="Calibri"/>
                <a:cs typeface="Calibri"/>
                <a:sym typeface="Calibri"/>
              </a:rPr>
              <a:t>tiem, kurus interesē STEAM potenciāla popularizēšana </a:t>
            </a:r>
            <a:r xmlns:a="http://schemas.openxmlformats.org/drawingml/2006/main">
              <a:rPr lang="lv" sz="2400" b="0" i="0" u="none" strike="noStrike" cap="none">
                <a:solidFill>
                  <a:schemeClr val="dk1"/>
                </a:solidFill>
                <a:latin typeface="Calibri"/>
                <a:ea typeface="Calibri"/>
                <a:cs typeface="Calibri"/>
                <a:sym typeface="Calibri"/>
              </a:rPr>
              <a:t>.</a:t>
            </a:r>
            <a:endParaRPr xmlns:a="http://schemas.openxmlformats.org/drawingml/2006/main" lang="en-GB"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sp>
        <p:nvSpPr>
          <p:cNvPr id="350" name="Google Shape;350;p12"/>
          <p:cNvSpPr/>
          <p:nvPr/>
        </p:nvSpPr>
        <p:spPr>
          <a:xfrm>
            <a:off x="609600" y="7658100"/>
            <a:ext cx="8153400" cy="307777"/>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l" rtl="0">
              <a:lnSpc>
                <a:spcPct val="100000"/>
              </a:lnSpc>
              <a:spcBef>
                <a:spcPts val="0"/>
              </a:spcBef>
              <a:spcAft>
                <a:spcPts val="0"/>
              </a:spcAft>
              <a:buClr>
                <a:schemeClr val="dk1"/>
              </a:buClr>
              <a:buSzPts val="1400"/>
              <a:buFont typeface="Calibri"/>
              <a:buNone/>
            </a:pPr>
            <a:r xmlns:a="http://schemas.openxmlformats.org/drawingml/2006/main">
              <a:rPr lang="lv" sz="1400" b="0" i="0" u="none" strike="noStrike" cap="none">
                <a:solidFill>
                  <a:schemeClr val="dk1"/>
                </a:solidFill>
                <a:latin typeface="Calibri"/>
                <a:ea typeface="Calibri"/>
                <a:cs typeface="Calibri"/>
                <a:sym typeface="Calibri"/>
              </a:rPr>
              <a:t>Avots: https://www.ibe.edu.pl/index.php/pl/aktualnosci/1971-konferencja-steam-ai-in-education</a:t>
            </a:r>
            <a:endParaRPr xmlns:a="http://schemas.openxmlformats.org/drawingml/2006/main" lang="en-GB" sz="1400" b="0" i="0" u="none" strike="noStrike" cap="none">
              <a:solidFill>
                <a:schemeClr val="dk1"/>
              </a:solidFill>
              <a:latin typeface="Calibri"/>
              <a:ea typeface="Calibri"/>
              <a:cs typeface="Calibri"/>
              <a:sym typeface="Calibri"/>
            </a:endParaRPr>
          </a:p>
        </p:txBody>
      </p:sp>
      <p:sp>
        <p:nvSpPr>
          <p:cNvPr id="351" name="Google Shape;351;p12"/>
          <p:cNvSpPr/>
          <p:nvPr/>
        </p:nvSpPr>
        <p:spPr>
          <a:xfrm>
            <a:off x="9525000" y="2552700"/>
            <a:ext cx="7162800" cy="1846659"/>
          </a:xfrm>
          <a:prstGeom prst="rect">
            <a:avLst/>
          </a:prstGeom>
          <a:noFill/>
          <a:ln>
            <a:noFill/>
          </a:ln>
        </p:spPr>
        <p:txBody>
          <a:bodyPr spcFirstLastPara="1" wrap="square" lIns="0" tIns="0" rIns="1539375" bIns="0" anchor="ctr" anchorCtr="0">
            <a:spAutoFit/>
          </a:bodyPr>
          <a:lstStyle/>
          <a:p>
            <a:pPr xmlns:a="http://schemas.openxmlformats.org/drawingml/2006/main" marL="0" marR="0" lvl="0" indent="0" algn="just" rtl="0">
              <a:lnSpc>
                <a:spcPct val="100000"/>
              </a:lnSpc>
              <a:spcBef>
                <a:spcPts val="0"/>
              </a:spcBef>
              <a:spcAft>
                <a:spcPts val="0"/>
              </a:spcAft>
              <a:buClr>
                <a:schemeClr val="dk1"/>
              </a:buClr>
              <a:buSzPts val="2400"/>
              <a:buFont typeface="Calibri"/>
              <a:buNone/>
            </a:pPr>
            <a:r xmlns:a="http://schemas.openxmlformats.org/drawingml/2006/main">
              <a:rPr lang="lv" sz="2400" b="1">
                <a:solidFill>
                  <a:schemeClr val="dk1"/>
                </a:solidFill>
                <a:latin typeface="Calibri"/>
                <a:ea typeface="Calibri"/>
                <a:cs typeface="Calibri"/>
                <a:sym typeface="Calibri"/>
              </a:rPr>
              <a:t>Izglītības pētniecības institūts (IBE) bija konferences STEAM in School Laboratories of the Future patrons </a:t>
            </a:r>
            <a:r xmlns:a="http://schemas.openxmlformats.org/drawingml/2006/main">
              <a:rPr lang="lv" sz="2400" b="1" i="0" u="none" strike="noStrike" cap="none">
                <a:solidFill>
                  <a:schemeClr val="dk1"/>
                </a:solidFill>
                <a:latin typeface="Calibri"/>
                <a:ea typeface="Calibri"/>
                <a:cs typeface="Calibri"/>
                <a:sym typeface="Calibri"/>
              </a:rPr>
              <a:t>. </a:t>
            </a:r>
            <a:r xmlns:a="http://schemas.openxmlformats.org/drawingml/2006/main">
              <a:rPr lang="lv" sz="2400" b="0" i="0" u="none" strike="noStrike" cap="none">
                <a:solidFill>
                  <a:schemeClr val="dk1"/>
                </a:solidFill>
                <a:latin typeface="Calibri"/>
                <a:ea typeface="Calibri"/>
                <a:cs typeface="Calibri"/>
                <a:sym typeface="Calibri"/>
              </a:rPr>
              <a:t>Pasākums notika 2023. gada 19. aprīlī.</a:t>
            </a:r>
            <a:endParaRPr xmlns:a="http://schemas.openxmlformats.org/drawingml/2006/main" lang="en-GB" sz="24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p:txBody>
      </p:sp>
      <p:pic>
        <p:nvPicPr>
          <p:cNvPr id="352" name="Google Shape;352;p12"/>
          <p:cNvPicPr preferRelativeResize="0"/>
          <p:nvPr/>
        </p:nvPicPr>
        <p:blipFill rotWithShape="1">
          <a:blip r:embed="rId2"/>
          <a:srcRect/>
          <a:stretch>
            <a:fillRect/>
          </a:stretch>
        </p:blipFill>
        <p:spPr>
          <a:xfrm>
            <a:off x="13030200" y="3848100"/>
            <a:ext cx="4724400" cy="3429000"/>
          </a:xfrm>
          <a:prstGeom prst="rect">
            <a:avLst/>
          </a:prstGeom>
          <a:noFill/>
          <a:ln>
            <a:noFill/>
          </a:ln>
        </p:spPr>
      </p:pic>
      <p:sp>
        <p:nvSpPr>
          <p:cNvPr id="353" name="Google Shape;353;p12"/>
          <p:cNvSpPr/>
          <p:nvPr/>
        </p:nvSpPr>
        <p:spPr>
          <a:xfrm>
            <a:off x="13487400" y="7581900"/>
            <a:ext cx="4038600" cy="954107"/>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chemeClr val="dk1"/>
              </a:buClr>
              <a:buSzPts val="1400"/>
              <a:buFont typeface="Calibri"/>
              <a:buNone/>
            </a:pPr>
            <a:r xmlns:a="http://schemas.openxmlformats.org/drawingml/2006/main">
              <a:rPr lang="lv" sz="1400" b="0" i="0" u="none" strike="noStrike" cap="none">
                <a:solidFill>
                  <a:schemeClr val="dk1"/>
                </a:solidFill>
                <a:latin typeface="Calibri"/>
                <a:ea typeface="Calibri"/>
                <a:cs typeface="Calibri"/>
                <a:sym typeface="Calibri"/>
              </a:rPr>
              <a:t>Avots: https://www.ibe.edu.pl/index.php/pl/aktualnosci/1989-steam-w-szkolnych-laboratoriach-przyszlosci-z-udzialem-ibe</a:t>
            </a:r>
            <a:endParaRPr xmlns:a="http://schemas.openxmlformats.org/drawingml/2006/main" lang="en-GB" sz="1400" b="0" i="0" u="none" strike="noStrike" cap="none">
              <a:solidFill>
                <a:schemeClr val="dk1"/>
              </a:solidFill>
              <a:latin typeface="Calibri"/>
              <a:ea typeface="Calibri"/>
              <a:cs typeface="Calibri"/>
              <a:sym typeface="Calibri"/>
            </a:endParaRPr>
          </a:p>
        </p:txBody>
      </p:sp>
      <p:sp>
        <p:nvSpPr>
          <p:cNvPr id="354" name="Google Shape;354;p12"/>
          <p:cNvSpPr/>
          <p:nvPr/>
        </p:nvSpPr>
        <p:spPr>
          <a:xfrm>
            <a:off x="8458200" y="4229100"/>
            <a:ext cx="4419600" cy="267765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400" b="1">
                <a:solidFill>
                  <a:schemeClr val="dk1"/>
                </a:solidFill>
                <a:latin typeface="Calibri"/>
                <a:ea typeface="Calibri"/>
                <a:cs typeface="Calibri"/>
                <a:sym typeface="Calibri"/>
              </a:rPr>
              <a:t>STEAM — NAV PROBLĒMU! </a:t>
            </a:r>
            <a:r xmlns:a="http://schemas.openxmlformats.org/drawingml/2006/main">
              <a:rPr lang="lv" sz="2400">
                <a:solidFill>
                  <a:schemeClr val="dk1"/>
                </a:solidFill>
                <a:latin typeface="Calibri"/>
                <a:ea typeface="Calibri"/>
                <a:cs typeface="Calibri"/>
                <a:sym typeface="Calibri"/>
              </a:rPr>
              <a:t>Pirmais klātienes Nacionālais tehnoloģiju laboratoriju aktīvās izmantošanas forums (PAKT). 2023. gada 12. aprīlī Kopernika zinātnes centrs Varšavā</a:t>
            </a:r>
            <a:r xmlns:a="http://schemas.openxmlformats.org/drawingml/2006/main">
              <a:rPr lang="lv" sz="2400" b="1">
                <a:solidFill>
                  <a:schemeClr val="dk1"/>
                </a:solidFill>
                <a:latin typeface="Calibri"/>
                <a:ea typeface="Calibri"/>
                <a:cs typeface="Calibri"/>
                <a:sym typeface="Calibri"/>
              </a:rPr>
              <a:t> </a:t>
            </a:r>
            <a:r xmlns:a="http://schemas.openxmlformats.org/drawingml/2006/main">
              <a:rPr lang="lv" sz="2400">
                <a:solidFill>
                  <a:schemeClr val="dk1"/>
                </a:solidFill>
                <a:latin typeface="Calibri"/>
                <a:ea typeface="Calibri"/>
                <a:cs typeface="Calibri"/>
                <a:sym typeface="Calibri"/>
              </a:rPr>
              <a:t>notika pirmais PAKT pasākums klātienē.</a:t>
            </a:r>
            <a:endParaRPr xmlns:a="http://schemas.openxmlformats.org/drawingml/2006/main" lang="en-GB" sz="2400">
              <a:solidFill>
                <a:schemeClr val="dk1"/>
              </a:solidFill>
              <a:latin typeface="Calibri"/>
              <a:ea typeface="Calibri"/>
              <a:cs typeface="Calibri"/>
              <a:sym typeface="Calibri"/>
            </a:endParaRPr>
          </a:p>
        </p:txBody>
      </p:sp>
      <p:pic>
        <p:nvPicPr>
          <p:cNvPr id="355" name="Google Shape;355;p12"/>
          <p:cNvPicPr preferRelativeResize="0"/>
          <p:nvPr/>
        </p:nvPicPr>
        <p:blipFill rotWithShape="1">
          <a:blip r:embed="rId3"/>
          <a:srcRect/>
          <a:stretch>
            <a:fillRect/>
          </a:stretch>
        </p:blipFill>
        <p:spPr>
          <a:xfrm>
            <a:off x="8229600" y="7581900"/>
            <a:ext cx="4572000" cy="1302488"/>
          </a:xfrm>
          <a:prstGeom prst="rect">
            <a:avLst/>
          </a:prstGeom>
          <a:noFill/>
          <a:ln>
            <a:noFill/>
          </a:ln>
        </p:spPr>
      </p:pic>
      <p:sp>
        <p:nvSpPr>
          <p:cNvPr id="356" name="Google Shape;356;p12"/>
          <p:cNvSpPr/>
          <p:nvPr/>
        </p:nvSpPr>
        <p:spPr>
          <a:xfrm>
            <a:off x="8686800" y="8801100"/>
            <a:ext cx="3016275" cy="369332"/>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a:t>
            </a:r>
            <a:r xmlns:a="http://schemas.openxmlformats.org/drawingml/2006/main">
              <a:rPr lang="lv" sz="1800">
                <a:solidFill>
                  <a:schemeClr val="dk1"/>
                </a:solidFill>
                <a:latin typeface="Calibri"/>
                <a:ea typeface="Calibri"/>
                <a:cs typeface="Calibri"/>
                <a:sym typeface="Calibri"/>
              </a:rPr>
              <a:t>https://www.gov.pl/web/cppc/</a:t>
            </a:r>
            <a:endParaRPr xmlns:a="http://schemas.openxmlformats.org/drawingml/2006/main" lang="en-GB"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360" name="Shape 360"/>
        <p:cNvGrpSpPr/>
        <p:nvPr/>
      </p:nvGrpSpPr>
      <p:grpSpPr>
        <a:xfrm>
          <a:off x="0" y="0"/>
          <a:ext cx="0" cy="0"/>
          <a:chOff x="0" y="0"/>
          <a:chExt cx="0" cy="0"/>
        </a:xfrm>
      </p:grpSpPr>
      <p:sp>
        <p:nvSpPr>
          <p:cNvPr id="361" name="Google Shape;361;p13"/>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62" name="Google Shape;362;p13"/>
          <p:cNvSpPr txBox="1"/>
          <p:nvPr/>
        </p:nvSpPr>
        <p:spPr>
          <a:xfrm>
            <a:off x="1295400" y="2705101"/>
            <a:ext cx="150114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3.4. sadaļa: Meiteņu/sieviešu aktivizēšana STEM/STEAM izglītībā</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363" name="Google Shape;363;p13"/>
          <p:cNvSpPr/>
          <p:nvPr/>
        </p:nvSpPr>
        <p:spPr>
          <a:xfrm>
            <a:off x="1219200" y="3695700"/>
            <a:ext cx="9144000" cy="544764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b="1">
                <a:solidFill>
                  <a:schemeClr val="dk1"/>
                </a:solidFill>
                <a:latin typeface="Calibri"/>
                <a:ea typeface="Calibri"/>
                <a:cs typeface="Calibri"/>
                <a:sym typeface="Calibri"/>
              </a:rPr>
              <a:t>The Women in STEM Round Table </a:t>
            </a:r>
            <a:r xmlns:a="http://schemas.openxmlformats.org/drawingml/2006/main">
              <a:rPr lang="lv" sz="2400">
                <a:solidFill>
                  <a:schemeClr val="dk1"/>
                </a:solidFill>
                <a:latin typeface="Calibri"/>
                <a:ea typeface="Calibri"/>
                <a:cs typeface="Calibri"/>
                <a:sym typeface="Calibri"/>
              </a:rPr>
              <a:t>ir partnerības iniciatīva personām un iestādēm, kuras ir ieinteresētas tehnisko un eksakto zinātņu popularizēšanā, radoši apvienojot universitāšu pasauli un tehnoloģiju biznesu un aktivizējot sieviešu potenciālu zinātnē, tehnoloģijās un inovācijās. 2020. gadā Intel fonds kopā ar Gordona un Betijas Mūru fondu un Čārlza Stjuarta Mota fondu uzsāka kustību Million Girls Moonshot. Pašlaik tikai aptuveni piekto daļu inženierzinātņu grādu iegūst sievietes, tāpēc kustības mērķis ir radīt un popularizēt izglītības iespējas inženierzinātnēs un datorzinātnēs meiteņu vidū. Organizācija arī vēlas sasniegt vienu miljonu meiteņu, iesaistot viņas STEM programmās, finansējot stipendijas un izmantojot kolektīvu pieeju esošo kopienu pilnvarošanai.</a:t>
            </a:r>
            <a:endParaRPr xmlns:a="http://schemas.openxmlformats.org/drawingml/2006/main" sz="2400">
              <a:solidFill>
                <a:schemeClr val="dk1"/>
              </a:solidFill>
              <a:latin typeface="Calibri"/>
              <a:ea typeface="Calibri"/>
              <a:cs typeface="Calibri"/>
              <a:sym typeface="Calibri"/>
            </a:endParaRPr>
          </a:p>
          <a:p>
            <a:pPr marL="0" marR="0" lvl="0" indent="0" algn="just" rtl="0">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64" name="Google Shape;364;p13"/>
          <p:cNvSpPr/>
          <p:nvPr/>
        </p:nvSpPr>
        <p:spPr>
          <a:xfrm>
            <a:off x="12268200" y="7658100"/>
            <a:ext cx="4427943" cy="369332"/>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800">
                <a:solidFill>
                  <a:schemeClr val="dk1"/>
                </a:solidFill>
                <a:latin typeface="Calibri"/>
                <a:ea typeface="Calibri"/>
                <a:cs typeface="Calibri"/>
                <a:sym typeface="Calibri"/>
              </a:rPr>
              <a:t>Avots: http://potencjalkobiet.pl/round-table</a:t>
            </a:r>
            <a:endParaRPr xmlns:a="http://schemas.openxmlformats.org/drawingml/2006/main" lang="en-GB" sz="1800">
              <a:solidFill>
                <a:schemeClr val="dk1"/>
              </a:solidFill>
              <a:latin typeface="Calibri"/>
              <a:ea typeface="Calibri"/>
              <a:cs typeface="Calibri"/>
              <a:sym typeface="Calibri"/>
            </a:endParaRPr>
          </a:p>
        </p:txBody>
      </p:sp>
      <p:pic>
        <p:nvPicPr>
          <p:cNvPr id="365" name="Google Shape;365;p13"/>
          <p:cNvPicPr preferRelativeResize="0"/>
          <p:nvPr/>
        </p:nvPicPr>
        <p:blipFill rotWithShape="1">
          <a:blip r:embed="rId1"/>
          <a:srcRect/>
          <a:stretch>
            <a:fillRect/>
          </a:stretch>
        </p:blipFill>
        <p:spPr>
          <a:xfrm>
            <a:off x="11353800" y="3543300"/>
            <a:ext cx="5943600" cy="3886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369" name="Shape 369"/>
        <p:cNvGrpSpPr/>
        <p:nvPr/>
      </p:nvGrpSpPr>
      <p:grpSpPr>
        <a:xfrm>
          <a:off x="0" y="0"/>
          <a:ext cx="0" cy="0"/>
          <a:chOff x="0" y="0"/>
          <a:chExt cx="0" cy="0"/>
        </a:xfrm>
      </p:grpSpPr>
      <p:sp>
        <p:nvSpPr>
          <p:cNvPr id="370" name="Google Shape;370;p14"/>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71" name="Google Shape;371;p14"/>
          <p:cNvSpPr txBox="1"/>
          <p:nvPr/>
        </p:nvSpPr>
        <p:spPr>
          <a:xfrm>
            <a:off x="1295400" y="2705101"/>
            <a:ext cx="150114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3.5. sadaļa: STEM/STEAM skolu klasifikācija</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372" name="Google Shape;372;p14"/>
          <p:cNvSpPr/>
          <p:nvPr/>
        </p:nvSpPr>
        <p:spPr>
          <a:xfrm>
            <a:off x="1295400" y="3238500"/>
            <a:ext cx="9144000" cy="526297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STEM vispārizglītojošo un profesionālo vidusskolu reitinga mērķis ir rosināt jauniešos aizrautību ar tādiem priekšmetiem kā matemātika, fizika, ķīmija un informātika, kā arī iedvesmot viņus nākotnē studēt inženierzinātnes un dabaszinātnes.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Reitingā ir uzskaitītas vispārējās un profesionālās vidusskolas, kas vislabāk sagatavo kandidātus šiem studiju kursiem un var kalpot par iedvesmojošu piemēru citiem.</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Reitings ir balstīts uz trim kritērijiem:</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Vidusskolas beigšanas eksāmenu rezultāti paaugstinātā līmenī šādos priekšmetos: matemātika, fizika, ķīmija, bioloģija un informātika (50%)</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Matemātikā obligātās vidusskolas beigšanas rezultāti (35%)</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Skolas panākumi valsts un starptautiskajās olimpiādēs STEM priekšmetos (15%)</a:t>
            </a:r>
            <a:endParaRPr xmlns:a="http://schemas.openxmlformats.org/drawingml/2006/main" lang="en-GB" sz="2400">
              <a:solidFill>
                <a:schemeClr val="dk1"/>
              </a:solidFill>
              <a:latin typeface="Calibri"/>
              <a:ea typeface="Calibri"/>
              <a:cs typeface="Calibri"/>
              <a:sym typeface="Calibri"/>
            </a:endParaRPr>
          </a:p>
        </p:txBody>
      </p:sp>
      <p:pic>
        <p:nvPicPr>
          <p:cNvPr id="373" name="Google Shape;373;p14"/>
          <p:cNvPicPr preferRelativeResize="0"/>
          <p:nvPr/>
        </p:nvPicPr>
        <p:blipFill rotWithShape="1">
          <a:blip r:embed="rId1"/>
          <a:srcRect/>
          <a:stretch>
            <a:fillRect/>
          </a:stretch>
        </p:blipFill>
        <p:spPr>
          <a:xfrm>
            <a:off x="10896600" y="3314700"/>
            <a:ext cx="6781800" cy="3657600"/>
          </a:xfrm>
          <a:prstGeom prst="rect">
            <a:avLst/>
          </a:prstGeom>
          <a:noFill/>
          <a:ln>
            <a:noFill/>
          </a:ln>
        </p:spPr>
      </p:pic>
      <p:sp>
        <p:nvSpPr>
          <p:cNvPr id="374" name="Google Shape;374;p14"/>
          <p:cNvSpPr/>
          <p:nvPr/>
        </p:nvSpPr>
        <p:spPr>
          <a:xfrm>
            <a:off x="10896600" y="7277100"/>
            <a:ext cx="6934200" cy="738664"/>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https://perspektywy.pl/portal/index.php?option=com_content&amp;view=article&amp;id=2983&amp;Itemid=403</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378" name="Shape 378"/>
        <p:cNvGrpSpPr/>
        <p:nvPr/>
      </p:nvGrpSpPr>
      <p:grpSpPr>
        <a:xfrm>
          <a:off x="0" y="0"/>
          <a:ext cx="0" cy="0"/>
          <a:chOff x="0" y="0"/>
          <a:chExt cx="0" cy="0"/>
        </a:xfrm>
      </p:grpSpPr>
      <p:sp>
        <p:nvSpPr>
          <p:cNvPr id="379" name="Google Shape;379;p15"/>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80" name="Google Shape;380;p15"/>
          <p:cNvSpPr txBox="1"/>
          <p:nvPr/>
        </p:nvSpPr>
        <p:spPr>
          <a:xfrm>
            <a:off x="1295400" y="2705101"/>
            <a:ext cx="15011400" cy="8463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100">
                <a:solidFill>
                  <a:srgbClr val="75B239"/>
                </a:solidFill>
                <a:latin typeface="Century Gothic"/>
                <a:ea typeface="Century Gothic"/>
                <a:cs typeface="Century Gothic"/>
                <a:sym typeface="Century Gothic"/>
              </a:rPr>
              <a:t>3.6. sadaļa: Varšavas Tehnoloģiju universitātes STEM PW konkursa ceturtais izdevums</a:t>
            </a:r>
            <a:endParaRPr xmlns:a="http://schemas.openxmlformats.org/drawingml/2006/main" lang="en-GB" sz="21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381" name="Google Shape;381;p15"/>
          <p:cNvSpPr/>
          <p:nvPr/>
        </p:nvSpPr>
        <p:spPr>
          <a:xfrm>
            <a:off x="914400" y="3390900"/>
            <a:ext cx="10591800" cy="5632311"/>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chemeClr val="dk1"/>
              </a:buClr>
              <a:buSzPts val="2400"/>
              <a:buFont typeface="Calibri"/>
              <a:buNone/>
            </a:pPr>
            <a:r xmlns:a="http://schemas.openxmlformats.org/drawingml/2006/main">
              <a:rPr lang="lv" sz="2400" b="0" i="0" u="none" strike="noStrike" cap="none">
                <a:solidFill>
                  <a:schemeClr val="dk1"/>
                </a:solidFill>
                <a:latin typeface="Calibri"/>
                <a:ea typeface="Calibri"/>
                <a:cs typeface="Calibri"/>
                <a:sym typeface="Calibri"/>
              </a:rPr>
              <a:t>Šo </a:t>
            </a:r>
            <a:r xmlns:a="http://schemas.openxmlformats.org/drawingml/2006/main">
              <a:rPr lang="lv" sz="2400" b="1" i="0" u="none" strike="noStrike" cap="none">
                <a:solidFill>
                  <a:schemeClr val="dk1"/>
                </a:solidFill>
                <a:latin typeface="Calibri"/>
                <a:ea typeface="Calibri"/>
                <a:cs typeface="Calibri"/>
                <a:sym typeface="Calibri"/>
              </a:rPr>
              <a:t>STEM projektu </a:t>
            </a:r>
            <a:r xmlns:a="http://schemas.openxmlformats.org/drawingml/2006/main">
              <a:rPr lang="lv" sz="2400" b="0" i="0" u="none" strike="noStrike" cap="none">
                <a:solidFill>
                  <a:schemeClr val="dk1"/>
                </a:solidFill>
                <a:latin typeface="Calibri"/>
                <a:ea typeface="Calibri"/>
                <a:cs typeface="Calibri"/>
                <a:sym typeface="Calibri"/>
              </a:rPr>
              <a:t>organizē </a:t>
            </a:r>
            <a:r xmlns:a="http://schemas.openxmlformats.org/drawingml/2006/main">
              <a:rPr lang="lv" sz="2400" b="1" i="0" u="none" strike="noStrike" cap="none">
                <a:solidFill>
                  <a:schemeClr val="dk1"/>
                </a:solidFill>
                <a:latin typeface="Calibri"/>
                <a:ea typeface="Calibri"/>
                <a:cs typeface="Calibri"/>
                <a:sym typeface="Calibri"/>
              </a:rPr>
              <a:t>Varšavas Tehnoloģiju universitāte </a:t>
            </a:r>
            <a:r xmlns:a="http://schemas.openxmlformats.org/drawingml/2006/main">
              <a:rPr lang="lv" sz="2400" b="0" i="0" u="none" strike="noStrike" cap="none">
                <a:solidFill>
                  <a:schemeClr val="dk1"/>
                </a:solidFill>
                <a:latin typeface="Calibri"/>
                <a:ea typeface="Calibri"/>
                <a:cs typeface="Calibri"/>
                <a:sym typeface="Calibri"/>
              </a:rPr>
              <a:t>kopā ar izglītības partneriem. </a:t>
            </a:r>
            <a:r xmlns:a="http://schemas.openxmlformats.org/drawingml/2006/main">
              <a:rPr lang="lv" sz="2400" b="1" i="0" u="none" strike="noStrike" cap="none">
                <a:solidFill>
                  <a:schemeClr val="dk1"/>
                </a:solidFill>
                <a:latin typeface="Calibri"/>
                <a:ea typeface="Calibri"/>
                <a:cs typeface="Calibri"/>
                <a:sym typeface="Calibri"/>
              </a:rPr>
              <a:t>Programma ir adresēta vidusskolēniem un skolotājiem.</a:t>
            </a:r>
            <a:r xmlns:a="http://schemas.openxmlformats.org/drawingml/2006/main">
              <a:rPr lang="lv" sz="2400" b="0" i="0" u="none" strike="noStrike" cap="none">
                <a:solidFill>
                  <a:schemeClr val="dk1"/>
                </a:solidFill>
                <a:latin typeface="Calibri"/>
                <a:ea typeface="Calibri"/>
                <a:cs typeface="Calibri"/>
                <a:sym typeface="Calibri"/>
              </a:rPr>
              <a:t> </a:t>
            </a:r>
            <a:r xmlns:a="http://schemas.openxmlformats.org/drawingml/2006/main">
              <a:rPr lang="lv" sz="2400" i="0" u="none" strike="noStrike" cap="none">
                <a:solidFill>
                  <a:schemeClr val="dk1"/>
                </a:solidFill>
                <a:latin typeface="Calibri"/>
                <a:ea typeface="Calibri"/>
                <a:cs typeface="Calibri"/>
                <a:sym typeface="Calibri"/>
              </a:rPr>
              <a:t>Projekta mērķis ir uzlabot mācību kvalitāti un veicināt </a:t>
            </a:r>
            <a:r xmlns:a="http://schemas.openxmlformats.org/drawingml/2006/main">
              <a:rPr lang="lv" sz="2400" b="1" i="0" u="none" strike="noStrike" cap="none">
                <a:solidFill>
                  <a:schemeClr val="dk1"/>
                </a:solidFill>
                <a:latin typeface="Calibri"/>
                <a:ea typeface="Calibri"/>
                <a:cs typeface="Calibri"/>
                <a:sym typeface="Calibri"/>
              </a:rPr>
              <a:t>STEM </a:t>
            </a:r>
            <a:r xmlns:a="http://schemas.openxmlformats.org/drawingml/2006/main">
              <a:rPr lang="lv" sz="2400" i="0" u="none" strike="noStrike" cap="none">
                <a:solidFill>
                  <a:schemeClr val="dk1"/>
                </a:solidFill>
                <a:latin typeface="Calibri"/>
                <a:ea typeface="Calibri"/>
                <a:cs typeface="Calibri"/>
                <a:sym typeface="Calibri"/>
              </a:rPr>
              <a:t>izglītību. </a:t>
            </a:r>
            <a:r xmlns:a="http://schemas.openxmlformats.org/drawingml/2006/main">
              <a:rPr lang="lv" sz="2400" b="0" i="0" u="none" strike="noStrike" cap="none">
                <a:solidFill>
                  <a:schemeClr val="dk1"/>
                </a:solidFill>
                <a:latin typeface="Calibri"/>
                <a:ea typeface="Calibri"/>
                <a:cs typeface="Calibri"/>
                <a:sym typeface="Calibri"/>
              </a:rPr>
              <a:t>Daļa no projekta ir starpdisciplinārs konkurss, kas risina vidusskolas paplašinātā mācību satura prasības </a:t>
            </a:r>
            <a:r xmlns:a="http://schemas.openxmlformats.org/drawingml/2006/main">
              <a:rPr lang="lv" sz="2400" b="1" i="0" u="none" strike="noStrike" cap="none">
                <a:solidFill>
                  <a:schemeClr val="dk1"/>
                </a:solidFill>
                <a:latin typeface="Calibri"/>
                <a:ea typeface="Calibri"/>
                <a:cs typeface="Calibri"/>
                <a:sym typeface="Calibri"/>
              </a:rPr>
              <a:t>fizikā, matemātikā un datorzinātnēs </a:t>
            </a:r>
            <a:r xmlns:a="http://schemas.openxmlformats.org/drawingml/2006/main">
              <a:rPr lang="lv" sz="2400" b="0" i="0" u="none" strike="noStrike" cap="none">
                <a:solidFill>
                  <a:schemeClr val="dk1"/>
                </a:solidFill>
                <a:latin typeface="Calibri"/>
                <a:ea typeface="Calibri"/>
                <a:cs typeface="Calibri"/>
                <a:sym typeface="Calibri"/>
              </a:rPr>
              <a:t>. Studentiem, kas piedalās, ir iespēja pārbaudīt savas zināšanas, apmeklējot Varšavas Tehnoloģiju universitātes organizētās lekcijas vai seminārus. </a:t>
            </a:r>
            <a:r xmlns:a="http://schemas.openxmlformats.org/drawingml/2006/main">
              <a:rPr lang="lv" sz="2400" i="0" u="none" strike="noStrike" cap="none">
                <a:solidFill>
                  <a:schemeClr val="dk1"/>
                </a:solidFill>
                <a:latin typeface="Calibri"/>
                <a:ea typeface="Calibri"/>
                <a:cs typeface="Calibri"/>
                <a:sym typeface="Calibri"/>
              </a:rPr>
              <a:t>Dabaszinātņu, profesionālo priekšmetu, matemātikas un informātikas skolotāji saņem </a:t>
            </a:r>
            <a:r xmlns:a="http://schemas.openxmlformats.org/drawingml/2006/main">
              <a:rPr lang="lv" sz="2400" b="1" i="0" u="none" strike="noStrike" cap="none">
                <a:solidFill>
                  <a:schemeClr val="dk1"/>
                </a:solidFill>
                <a:latin typeface="Calibri"/>
                <a:ea typeface="Calibri"/>
                <a:cs typeface="Calibri"/>
                <a:sym typeface="Calibri"/>
              </a:rPr>
              <a:t>atbalstu apmācībās un konferencēs </a:t>
            </a:r>
            <a:r xmlns:a="http://schemas.openxmlformats.org/drawingml/2006/main">
              <a:rPr lang="lv" sz="2400" b="0" i="0" u="none" strike="noStrike" cap="none">
                <a:solidFill>
                  <a:schemeClr val="dk1"/>
                </a:solidFill>
                <a:latin typeface="Calibri"/>
                <a:ea typeface="Calibri"/>
                <a:cs typeface="Calibri"/>
                <a:sym typeface="Calibri"/>
              </a:rPr>
              <a:t>.</a:t>
            </a:r>
            <a:endParaRPr xmlns:a="http://schemas.openxmlformats.org/drawingml/2006/main" lang="en-GB" sz="2400" b="0" i="0" u="none" strike="noStrike" cap="none">
              <a:solidFill>
                <a:schemeClr val="dk1"/>
              </a:solidFill>
              <a:latin typeface="Calibri"/>
              <a:ea typeface="Calibri"/>
              <a:cs typeface="Calibri"/>
              <a:sym typeface="Calibri"/>
            </a:endParaRPr>
          </a:p>
          <a:p>
            <a:pPr xmlns:a="http://schemas.openxmlformats.org/drawingml/2006/main" marL="0" marR="0" lvl="0" indent="0" algn="just" rtl="0">
              <a:lnSpc>
                <a:spcPct val="100000"/>
              </a:lnSpc>
              <a:spcBef>
                <a:spcPts val="0"/>
              </a:spcBef>
              <a:spcAft>
                <a:spcPts val="0"/>
              </a:spcAft>
              <a:buClr>
                <a:schemeClr val="dk1"/>
              </a:buClr>
              <a:buSzPts val="2400"/>
              <a:buFont typeface="Calibri"/>
              <a:buNone/>
            </a:pPr>
            <a:r xmlns:a="http://schemas.openxmlformats.org/drawingml/2006/main">
              <a:rPr lang="lv" sz="2400" b="0" i="0" u="none" strike="noStrike" cap="none">
                <a:solidFill>
                  <a:schemeClr val="dk1"/>
                </a:solidFill>
                <a:latin typeface="Calibri"/>
                <a:ea typeface="Calibri"/>
                <a:cs typeface="Calibri"/>
                <a:sym typeface="Calibri"/>
              </a:rPr>
              <a:t>Tā ir unikāla partnerība starp trim iestādēm: skolu, skolotāju apmācības organizāciju un universitāti. Tādējādi projekts sniedz iespēju strādāt kopā trim galvenajiem mācību un mācību procesa dalībniekiem, proti, studentam, skolotājam un akadēmiskajam pasniedzējam. </a:t>
            </a:r>
            <a:r xmlns:a="http://schemas.openxmlformats.org/drawingml/2006/main">
              <a:rPr lang="lv" sz="2400" b="1" i="0" u="none" strike="noStrike" cap="none">
                <a:solidFill>
                  <a:schemeClr val="dk1"/>
                </a:solidFill>
                <a:latin typeface="Calibri"/>
                <a:ea typeface="Calibri"/>
                <a:cs typeface="Calibri"/>
                <a:sym typeface="Calibri"/>
              </a:rPr>
              <a:t>Šāda pieeja ļauj pilnībā attīstīties un maksimāli palielināt jauniešu potenciālu.</a:t>
            </a:r>
            <a:endParaRPr xmlns:a="http://schemas.openxmlformats.org/drawingml/2006/main" lang="en-GB" sz="2400" b="1" i="0" u="none" strike="noStrike" cap="none">
              <a:solidFill>
                <a:schemeClr val="dk1"/>
              </a:solidFill>
              <a:latin typeface="Calibri"/>
              <a:ea typeface="Calibri"/>
              <a:cs typeface="Calibri"/>
              <a:sym typeface="Calibri"/>
            </a:endParaRPr>
          </a:p>
        </p:txBody>
      </p:sp>
      <p:pic>
        <p:nvPicPr>
          <p:cNvPr id="382" name="Google Shape;382;p15"/>
          <p:cNvPicPr preferRelativeResize="0"/>
          <p:nvPr/>
        </p:nvPicPr>
        <p:blipFill rotWithShape="1">
          <a:blip r:embed="rId1"/>
          <a:srcRect/>
          <a:stretch>
            <a:fillRect/>
          </a:stretch>
        </p:blipFill>
        <p:spPr>
          <a:xfrm>
            <a:off x="12649200" y="5753100"/>
            <a:ext cx="4724400" cy="2819400"/>
          </a:xfrm>
          <a:prstGeom prst="rect">
            <a:avLst/>
          </a:prstGeom>
          <a:noFill/>
          <a:ln>
            <a:noFill/>
          </a:ln>
        </p:spPr>
      </p:pic>
      <p:pic>
        <p:nvPicPr>
          <p:cNvPr id="383" name="Google Shape;383;p15"/>
          <p:cNvPicPr preferRelativeResize="0"/>
          <p:nvPr/>
        </p:nvPicPr>
        <p:blipFill rotWithShape="1">
          <a:blip r:embed="rId2"/>
          <a:srcRect/>
          <a:stretch>
            <a:fillRect/>
          </a:stretch>
        </p:blipFill>
        <p:spPr>
          <a:xfrm>
            <a:off x="12801600" y="3009900"/>
            <a:ext cx="4495800" cy="2464982"/>
          </a:xfrm>
          <a:prstGeom prst="rect">
            <a:avLst/>
          </a:prstGeom>
          <a:noFill/>
          <a:ln>
            <a:noFill/>
          </a:ln>
        </p:spPr>
      </p:pic>
      <p:sp>
        <p:nvSpPr>
          <p:cNvPr id="384" name="Google Shape;384;p15"/>
          <p:cNvSpPr/>
          <p:nvPr/>
        </p:nvSpPr>
        <p:spPr>
          <a:xfrm>
            <a:off x="12725400" y="8801100"/>
            <a:ext cx="4486998" cy="338554"/>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600">
                <a:solidFill>
                  <a:schemeClr val="dk1"/>
                </a:solidFill>
                <a:latin typeface="Calibri"/>
                <a:ea typeface="Calibri"/>
                <a:cs typeface="Calibri"/>
                <a:sym typeface="Calibri"/>
              </a:rPr>
              <a:t>Avots: https://stem.pw.edu.pl/projekt-edukacyjny/</a:t>
            </a:r>
            <a:endParaRPr xmlns:a="http://schemas.openxmlformats.org/drawingml/2006/main" lang="en-GB" sz="1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388" name="Shape 388"/>
        <p:cNvGrpSpPr/>
        <p:nvPr/>
      </p:nvGrpSpPr>
      <p:grpSpPr>
        <a:xfrm>
          <a:off x="0" y="0"/>
          <a:ext cx="0" cy="0"/>
          <a:chOff x="0" y="0"/>
          <a:chExt cx="0" cy="0"/>
        </a:xfrm>
      </p:grpSpPr>
      <p:sp>
        <p:nvSpPr>
          <p:cNvPr id="389" name="Google Shape;389;p16"/>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4. 4. nodaļa. Tehniskais un mācību priekšmetu ekspertu atbalsts STEM profesionālajai izglītībai</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90" name="Google Shape;390;p16"/>
          <p:cNvSpPr txBox="1"/>
          <p:nvPr/>
        </p:nvSpPr>
        <p:spPr>
          <a:xfrm>
            <a:off x="1295400" y="2705101"/>
            <a:ext cx="150114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4.1. sadaļa: Microsoft Education</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391" name="Google Shape;391;p16"/>
          <p:cNvSpPr/>
          <p:nvPr/>
        </p:nvSpPr>
        <p:spPr>
          <a:xfrm>
            <a:off x="1447800" y="3684031"/>
            <a:ext cx="16002000" cy="1200329"/>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rgbClr val="000000"/>
              </a:buClr>
              <a:buSzPts val="2400"/>
              <a:buFont typeface="Calibri"/>
              <a:buNone/>
            </a:pPr>
            <a:r xmlns:a="http://schemas.openxmlformats.org/drawingml/2006/main">
              <a:rPr lang="lv" sz="2400" b="1" i="0" u="none" strike="noStrike" cap="none">
                <a:solidFill>
                  <a:srgbClr val="000000"/>
                </a:solidFill>
                <a:latin typeface="Calibri"/>
                <a:ea typeface="Calibri"/>
                <a:cs typeface="Calibri"/>
                <a:sym typeface="Calibri"/>
              </a:rPr>
              <a:t>“Visi studenti ir pelnījuši vienlīdzīgu piekļuvi izglītībai neatkarīgi no tā, kur viņi dzīvo vai kā mācās. Mēs esam apņēmušies izstrādāt drošus un iekļaujošus mācību risinājumus, kas izstrādāti, lai palīdzētu ikvienam sasniegt savu augstāko potenciālu skolā un ārpus tās.</a:t>
            </a:r>
            <a:endParaRPr xmlns:a="http://schemas.openxmlformats.org/drawingml/2006/main" lang="en-GB" sz="2400" b="1" i="0" u="none" strike="noStrike" cap="none">
              <a:solidFill>
                <a:srgbClr val="000000"/>
              </a:solidFill>
              <a:latin typeface="Calibri"/>
              <a:ea typeface="Calibri"/>
              <a:cs typeface="Calibri"/>
              <a:sym typeface="Calibri"/>
            </a:endParaRPr>
          </a:p>
        </p:txBody>
      </p:sp>
      <p:pic>
        <p:nvPicPr>
          <p:cNvPr id="392" name="Google Shape;392;p16"/>
          <p:cNvPicPr preferRelativeResize="0"/>
          <p:nvPr/>
        </p:nvPicPr>
        <p:blipFill rotWithShape="1">
          <a:blip r:embed="rId1"/>
          <a:srcRect/>
          <a:stretch>
            <a:fillRect/>
          </a:stretch>
        </p:blipFill>
        <p:spPr>
          <a:xfrm>
            <a:off x="1524000" y="5524500"/>
            <a:ext cx="5662546" cy="2530549"/>
          </a:xfrm>
          <a:prstGeom prst="rect">
            <a:avLst/>
          </a:prstGeom>
          <a:noFill/>
          <a:ln>
            <a:noFill/>
          </a:ln>
        </p:spPr>
      </p:pic>
      <p:pic>
        <p:nvPicPr>
          <p:cNvPr id="393" name="Google Shape;393;p16"/>
          <p:cNvPicPr preferRelativeResize="0"/>
          <p:nvPr/>
        </p:nvPicPr>
        <p:blipFill rotWithShape="1">
          <a:blip r:embed="rId2"/>
          <a:srcRect/>
          <a:stretch>
            <a:fillRect/>
          </a:stretch>
        </p:blipFill>
        <p:spPr>
          <a:xfrm>
            <a:off x="11506200" y="4762500"/>
            <a:ext cx="5791200" cy="2514600"/>
          </a:xfrm>
          <a:prstGeom prst="rect">
            <a:avLst/>
          </a:prstGeom>
          <a:noFill/>
          <a:ln>
            <a:noFill/>
          </a:ln>
        </p:spPr>
      </p:pic>
      <p:pic>
        <p:nvPicPr>
          <p:cNvPr id="394" name="Google Shape;394;p16"/>
          <p:cNvPicPr preferRelativeResize="0"/>
          <p:nvPr/>
        </p:nvPicPr>
        <p:blipFill rotWithShape="1">
          <a:blip r:embed="rId3"/>
          <a:srcRect/>
          <a:stretch>
            <a:fillRect/>
          </a:stretch>
        </p:blipFill>
        <p:spPr>
          <a:xfrm>
            <a:off x="6934200" y="6210300"/>
            <a:ext cx="5316279" cy="2371060"/>
          </a:xfrm>
          <a:prstGeom prst="rect">
            <a:avLst/>
          </a:prstGeom>
          <a:noFill/>
          <a:ln>
            <a:noFill/>
          </a:ln>
        </p:spPr>
      </p:pic>
      <p:sp>
        <p:nvSpPr>
          <p:cNvPr id="395" name="Google Shape;395;p16"/>
          <p:cNvSpPr/>
          <p:nvPr/>
        </p:nvSpPr>
        <p:spPr>
          <a:xfrm>
            <a:off x="12268200" y="7277100"/>
            <a:ext cx="3954929"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https://www.microsoft.com/pl-pl/education</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399" name="Shape 399"/>
        <p:cNvGrpSpPr/>
        <p:nvPr/>
      </p:nvGrpSpPr>
      <p:grpSpPr>
        <a:xfrm>
          <a:off x="0" y="0"/>
          <a:ext cx="0" cy="0"/>
          <a:chOff x="0" y="0"/>
          <a:chExt cx="0" cy="0"/>
        </a:xfrm>
      </p:grpSpPr>
      <p:sp>
        <p:nvSpPr>
          <p:cNvPr id="400" name="Google Shape;400;p17"/>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4. 4. nodaļa. Tehniskais un mācību priekšmetu ekspertu atbalsts STEM profesionālajai izglītībai</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401" name="Google Shape;401;p17"/>
          <p:cNvSpPr txBox="1"/>
          <p:nvPr/>
        </p:nvSpPr>
        <p:spPr>
          <a:xfrm>
            <a:off x="1295400" y="2705101"/>
            <a:ext cx="150114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4.2. sadaļa: LEGO izglītība</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pic>
        <p:nvPicPr>
          <p:cNvPr id="402" name="Google Shape;402;p17"/>
          <p:cNvPicPr preferRelativeResize="0"/>
          <p:nvPr/>
        </p:nvPicPr>
        <p:blipFill rotWithShape="1">
          <a:blip r:embed="rId1"/>
          <a:srcRect/>
          <a:stretch>
            <a:fillRect/>
          </a:stretch>
        </p:blipFill>
        <p:spPr>
          <a:xfrm>
            <a:off x="9220200" y="2552700"/>
            <a:ext cx="7620000" cy="5105400"/>
          </a:xfrm>
          <a:prstGeom prst="rect">
            <a:avLst/>
          </a:prstGeom>
          <a:noFill/>
          <a:ln>
            <a:noFill/>
          </a:ln>
        </p:spPr>
      </p:pic>
      <p:pic>
        <p:nvPicPr>
          <p:cNvPr id="403" name="Google Shape;403;p17"/>
          <p:cNvPicPr preferRelativeResize="0"/>
          <p:nvPr/>
        </p:nvPicPr>
        <p:blipFill rotWithShape="1">
          <a:blip r:embed="rId2"/>
          <a:srcRect/>
          <a:stretch>
            <a:fillRect/>
          </a:stretch>
        </p:blipFill>
        <p:spPr>
          <a:xfrm>
            <a:off x="2362200" y="3162300"/>
            <a:ext cx="6248400" cy="5867400"/>
          </a:xfrm>
          <a:prstGeom prst="rect">
            <a:avLst/>
          </a:prstGeom>
          <a:noFill/>
          <a:ln>
            <a:noFill/>
          </a:ln>
        </p:spPr>
      </p:pic>
      <p:sp>
        <p:nvSpPr>
          <p:cNvPr id="404" name="Google Shape;404;p17"/>
          <p:cNvSpPr/>
          <p:nvPr/>
        </p:nvSpPr>
        <p:spPr>
          <a:xfrm>
            <a:off x="11277600" y="8039100"/>
            <a:ext cx="3683509"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https://akcesedukacja.pl/lego-education</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408" name="Shape 408"/>
        <p:cNvGrpSpPr/>
        <p:nvPr/>
      </p:nvGrpSpPr>
      <p:grpSpPr>
        <a:xfrm>
          <a:off x="0" y="0"/>
          <a:ext cx="0" cy="0"/>
          <a:chOff x="0" y="0"/>
          <a:chExt cx="0" cy="0"/>
        </a:xfrm>
      </p:grpSpPr>
      <p:sp>
        <p:nvSpPr>
          <p:cNvPr id="409" name="Google Shape;409;p18"/>
          <p:cNvSpPr txBox="1"/>
          <p:nvPr/>
        </p:nvSpPr>
        <p:spPr>
          <a:xfrm>
            <a:off x="1295400" y="1181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4. 4. nodaļa. Tehniskais un mācību priekšmetu ekspertu atbalsts STEM profesionālajai izglītībai</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410" name="Google Shape;410;p18"/>
          <p:cNvSpPr txBox="1"/>
          <p:nvPr/>
        </p:nvSpPr>
        <p:spPr>
          <a:xfrm>
            <a:off x="1295400" y="2705101"/>
            <a:ext cx="15011400"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4.3. sadaļa: Intel Foundation</a:t>
            </a:r>
            <a:endParaRPr xmlns:a="http://schemas.openxmlformats.org/drawingml/2006/main" lang="en-GB" sz="2800">
              <a:solidFill>
                <a:srgbClr val="75B239"/>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411" name="Google Shape;411;p18"/>
          <p:cNvSpPr/>
          <p:nvPr/>
        </p:nvSpPr>
        <p:spPr>
          <a:xfrm>
            <a:off x="1295400" y="6438900"/>
            <a:ext cx="15697200" cy="2308324"/>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Intel Polska aktīvi iesaistās STEM attīstībā un atbalsta izglītības iniciatīvas visā valstī. Viena no Intel Polska īstenotajām programmām ir Intel Education. Šīs programmas mērķis ir attīstīt radošās prasmes studentu un skolotāju vidū. Šīs programmas ietvaros Intel organizē apmācības skolotājiem, nodrošina mācību materiālus un popularizē STEM mācību metodes.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Intel Polska ar STEM saistīto darbību mērķis ir attīstīt tehnoloģiskos talantus, atbalstīt inovācijas un veidot spēcīgu zināšanu bāzi valstī.</a:t>
            </a:r>
            <a:endParaRPr xmlns:a="http://schemas.openxmlformats.org/drawingml/2006/main" lang="en-GB" sz="2400">
              <a:solidFill>
                <a:schemeClr val="dk1"/>
              </a:solidFill>
              <a:latin typeface="Calibri"/>
              <a:ea typeface="Calibri"/>
              <a:cs typeface="Calibri"/>
              <a:sym typeface="Calibri"/>
            </a:endParaRPr>
          </a:p>
        </p:txBody>
      </p:sp>
      <p:pic>
        <p:nvPicPr>
          <p:cNvPr id="412" name="Google Shape;412;p18"/>
          <p:cNvPicPr preferRelativeResize="0"/>
          <p:nvPr/>
        </p:nvPicPr>
        <p:blipFill rotWithShape="1">
          <a:blip r:embed="rId1"/>
          <a:srcRect/>
          <a:stretch>
            <a:fillRect/>
          </a:stretch>
        </p:blipFill>
        <p:spPr>
          <a:xfrm>
            <a:off x="1371600" y="3314700"/>
            <a:ext cx="16078200" cy="2590800"/>
          </a:xfrm>
          <a:prstGeom prst="rect">
            <a:avLst/>
          </a:prstGeom>
          <a:noFill/>
          <a:ln>
            <a:noFill/>
          </a:ln>
        </p:spPr>
      </p:pic>
      <p:sp>
        <p:nvSpPr>
          <p:cNvPr id="413" name="Google Shape;413;p18"/>
          <p:cNvSpPr/>
          <p:nvPr/>
        </p:nvSpPr>
        <p:spPr>
          <a:xfrm>
            <a:off x="5715000" y="5981700"/>
            <a:ext cx="7080208"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https://www.intel.pl/content/www/pl/pl/education/k12/teachers/stem-education.html</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417" name="Shape 417"/>
        <p:cNvGrpSpPr/>
        <p:nvPr/>
      </p:nvGrpSpPr>
      <p:grpSpPr>
        <a:xfrm>
          <a:off x="0" y="0"/>
          <a:ext cx="0" cy="0"/>
          <a:chOff x="0" y="0"/>
          <a:chExt cx="0" cy="0"/>
        </a:xfrm>
      </p:grpSpPr>
      <p:sp>
        <p:nvSpPr>
          <p:cNvPr id="418" name="Google Shape;418;p19"/>
          <p:cNvSpPr txBox="1"/>
          <p:nvPr/>
        </p:nvSpPr>
        <p:spPr>
          <a:xfrm>
            <a:off x="1219200" y="1562100"/>
            <a:ext cx="1554480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5. 5. vienība: STEM/STEAM un DRONES</a:t>
            </a:r>
            <a:endParaRPr xmlns:a="http://schemas.openxmlformats.org/drawingml/2006/main" lang="en-GB" sz="4000" b="1">
              <a:solidFill>
                <a:srgbClr val="75B239"/>
              </a:solidFill>
              <a:latin typeface="Century Gothic"/>
              <a:ea typeface="Century Gothic"/>
              <a:cs typeface="Century Gothic"/>
              <a:sym typeface="Century Gothic"/>
            </a:endParaRPr>
          </a:p>
        </p:txBody>
      </p:sp>
      <p:pic>
        <p:nvPicPr>
          <p:cNvPr id="419" name="Google Shape;419;p19"/>
          <p:cNvPicPr preferRelativeResize="0"/>
          <p:nvPr/>
        </p:nvPicPr>
        <p:blipFill rotWithShape="1">
          <a:blip r:embed="rId1"/>
          <a:srcRect/>
          <a:stretch>
            <a:fillRect/>
          </a:stretch>
        </p:blipFill>
        <p:spPr>
          <a:xfrm>
            <a:off x="10287000" y="5448300"/>
            <a:ext cx="6781800" cy="3352800"/>
          </a:xfrm>
          <a:prstGeom prst="rect">
            <a:avLst/>
          </a:prstGeom>
          <a:noFill/>
          <a:ln>
            <a:noFill/>
          </a:ln>
        </p:spPr>
      </p:pic>
      <p:sp>
        <p:nvSpPr>
          <p:cNvPr id="420" name="Google Shape;420;p19"/>
          <p:cNvSpPr/>
          <p:nvPr/>
        </p:nvSpPr>
        <p:spPr>
          <a:xfrm>
            <a:off x="13944600" y="8877300"/>
            <a:ext cx="3129959"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https://www.dronywedukacji.pl/</a:t>
            </a:r>
            <a:endParaRPr xmlns:a="http://schemas.openxmlformats.org/drawingml/2006/main" lang="en-GB" sz="1400">
              <a:solidFill>
                <a:schemeClr val="dk1"/>
              </a:solidFill>
              <a:latin typeface="Calibri"/>
              <a:ea typeface="Calibri"/>
              <a:cs typeface="Calibri"/>
              <a:sym typeface="Calibri"/>
            </a:endParaRPr>
          </a:p>
        </p:txBody>
      </p:sp>
      <p:sp>
        <p:nvSpPr>
          <p:cNvPr id="421" name="Google Shape;421;p19"/>
          <p:cNvSpPr/>
          <p:nvPr/>
        </p:nvSpPr>
        <p:spPr>
          <a:xfrm>
            <a:off x="1219200" y="2641075"/>
            <a:ext cx="7467600" cy="3785652"/>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rgbClr val="000000"/>
              </a:buClr>
              <a:buSzPts val="2400"/>
              <a:buFont typeface="Calibri"/>
              <a:buNone/>
            </a:pPr>
            <a:r xmlns:a="http://schemas.openxmlformats.org/drawingml/2006/main">
              <a:rPr lang="lv" sz="2400" b="1">
                <a:solidFill>
                  <a:srgbClr val="000000"/>
                </a:solidFill>
                <a:latin typeface="Calibri"/>
                <a:ea typeface="Calibri"/>
                <a:cs typeface="Calibri"/>
                <a:sym typeface="Calibri"/>
              </a:rPr>
              <a:t>DRONE IZGLĪTĪBĀ </a:t>
            </a:r>
            <a:r xmlns:a="http://schemas.openxmlformats.org/drawingml/2006/main">
              <a:rPr lang="lv" sz="2400">
                <a:solidFill>
                  <a:srgbClr val="000000"/>
                </a:solidFill>
                <a:latin typeface="Calibri"/>
                <a:ea typeface="Calibri"/>
                <a:cs typeface="Calibri"/>
                <a:sym typeface="Calibri"/>
              </a:rPr>
              <a:t>– pilnīga izglītības programma pamatskolām un vidusskolām, kas ietver mazu, drošu dronu izmantošanu, </a:t>
            </a:r>
            <a:r xmlns:a="http://schemas.openxmlformats.org/drawingml/2006/main">
              <a:rPr lang="lv" sz="2400" b="1">
                <a:solidFill>
                  <a:srgbClr val="000000"/>
                </a:solidFill>
                <a:latin typeface="Calibri"/>
                <a:ea typeface="Calibri"/>
                <a:cs typeface="Calibri"/>
                <a:sym typeface="Calibri"/>
              </a:rPr>
              <a:t>lai mācītu programmēšanu, fiziku un matemātiku, kā arī nodrošinātu prasmju apmācību. </a:t>
            </a:r>
            <a:r xmlns:a="http://schemas.openxmlformats.org/drawingml/2006/main">
              <a:rPr lang="lv" sz="2400" b="0" i="0" u="none" strike="noStrike" cap="none">
                <a:solidFill>
                  <a:srgbClr val="000000"/>
                </a:solidFill>
                <a:latin typeface="Calibri"/>
                <a:ea typeface="Calibri"/>
                <a:cs typeface="Calibri"/>
                <a:sym typeface="Calibri"/>
              </a:rPr>
              <a:t>Nodarbību plāni ir izstrādāti kopā ar augstskolām, ņemot vērā visas skolas un tās pedagogu vajadzības. </a:t>
            </a:r>
            <a:r xmlns:a="http://schemas.openxmlformats.org/drawingml/2006/main">
              <a:rPr lang="lv" sz="2400" b="1" i="0" u="none" strike="noStrike" cap="none">
                <a:solidFill>
                  <a:srgbClr val="000000"/>
                </a:solidFill>
                <a:latin typeface="Calibri"/>
                <a:ea typeface="Calibri"/>
                <a:cs typeface="Calibri"/>
                <a:sym typeface="Calibri"/>
              </a:rPr>
              <a:t>Katrs no scenārijiem ir atsevišķa misija, kas pievēršas konkrētai tēmai, kas saistīta ar nodarbības priekšmetu.</a:t>
            </a:r>
            <a:endParaRPr xmlns:a="http://schemas.openxmlformats.org/drawingml/2006/main" lang="en-GB" sz="2400" b="1" i="0" u="none" strike="noStrike" cap="none">
              <a:solidFill>
                <a:srgbClr val="000000"/>
              </a:solidFill>
              <a:latin typeface="Calibri"/>
              <a:ea typeface="Calibri"/>
              <a:cs typeface="Calibri"/>
              <a:sym typeface="Calibri"/>
            </a:endParaRPr>
          </a:p>
        </p:txBody>
      </p:sp>
      <p:sp>
        <p:nvSpPr>
          <p:cNvPr id="422" name="Google Shape;422;p19"/>
          <p:cNvSpPr/>
          <p:nvPr/>
        </p:nvSpPr>
        <p:spPr>
          <a:xfrm>
            <a:off x="1143000" y="6515100"/>
            <a:ext cx="7543800" cy="1938992"/>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Pateicoties mazajiem, drošiem droniem, skolēni var praktiski redzēt, kas ir celšanas spēks, piemēram, apgūt drošības noteikumus, izveidot dronu skriptus programmās Scratch, Python vai Swift, izmantojot viedtālruņu aplikācijas.</a:t>
            </a:r>
            <a:endParaRPr xmlns:a="http://schemas.openxmlformats.org/drawingml/2006/main" lang="en-GB" sz="2400">
              <a:solidFill>
                <a:schemeClr val="dk1"/>
              </a:solidFill>
              <a:latin typeface="Calibri"/>
              <a:ea typeface="Calibri"/>
              <a:cs typeface="Calibri"/>
              <a:sym typeface="Calibri"/>
            </a:endParaRPr>
          </a:p>
        </p:txBody>
      </p:sp>
      <p:pic>
        <p:nvPicPr>
          <p:cNvPr id="423" name="Google Shape;423;p19"/>
          <p:cNvPicPr preferRelativeResize="0"/>
          <p:nvPr/>
        </p:nvPicPr>
        <p:blipFill rotWithShape="1">
          <a:blip r:embed="rId2"/>
          <a:srcRect/>
          <a:stretch>
            <a:fillRect/>
          </a:stretch>
        </p:blipFill>
        <p:spPr>
          <a:xfrm>
            <a:off x="10210800" y="1866900"/>
            <a:ext cx="6858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05" name="Shape 205"/>
        <p:cNvGrpSpPr/>
        <p:nvPr/>
      </p:nvGrpSpPr>
      <p:grpSpPr>
        <a:xfrm>
          <a:off x="0" y="0"/>
          <a:ext cx="0" cy="0"/>
          <a:chOff x="0" y="0"/>
          <a:chExt cx="0" cy="0"/>
        </a:xfrm>
      </p:grpSpPr>
      <p:sp>
        <p:nvSpPr>
          <p:cNvPr id="206" name="Google Shape;206;p2"/>
          <p:cNvSpPr txBox="1"/>
          <p:nvPr/>
        </p:nvSpPr>
        <p:spPr>
          <a:xfrm>
            <a:off x="1229590" y="1571938"/>
            <a:ext cx="9057409" cy="156966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800" b="1">
                <a:solidFill>
                  <a:srgbClr val="75B239"/>
                </a:solidFill>
                <a:latin typeface="Century Gothic"/>
                <a:ea typeface="Century Gothic"/>
                <a:cs typeface="Century Gothic"/>
                <a:sym typeface="Century Gothic"/>
              </a:rPr>
              <a:t>Mērķi un mērķi</a:t>
            </a:r>
            <a:endParaRPr xmlns:a="http://schemas.openxmlformats.org/drawingml/2006/main" lang="en-GB" sz="4800" b="1">
              <a:solidFill>
                <a:srgbClr val="75B239"/>
              </a:solidFill>
              <a:latin typeface="Century Gothic"/>
              <a:ea typeface="Century Gothic"/>
              <a:cs typeface="Century Gothic"/>
              <a:sym typeface="Century Gothic"/>
            </a:endParaRPr>
          </a:p>
          <a:p>
            <a:pPr marL="0" marR="0" lvl="0" indent="0" algn="l" rtl="0">
              <a:spcBef>
                <a:spcPts val="0"/>
              </a:spcBef>
              <a:spcAft>
                <a:spcPts val="0"/>
              </a:spcAft>
              <a:buNone/>
            </a:pPr>
            <a:endParaRPr sz="4800" b="1">
              <a:solidFill>
                <a:srgbClr val="75B239"/>
              </a:solidFill>
              <a:latin typeface="Century Gothic"/>
              <a:ea typeface="Century Gothic"/>
              <a:cs typeface="Century Gothic"/>
              <a:sym typeface="Century Gothic"/>
            </a:endParaRPr>
          </a:p>
        </p:txBody>
      </p:sp>
      <p:sp>
        <p:nvSpPr>
          <p:cNvPr id="207" name="Google Shape;207;p2"/>
          <p:cNvSpPr txBox="1"/>
          <p:nvPr/>
        </p:nvSpPr>
        <p:spPr>
          <a:xfrm>
            <a:off x="1229590" y="2556723"/>
            <a:ext cx="13629409" cy="83099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400">
                <a:solidFill>
                  <a:schemeClr val="dk1"/>
                </a:solidFill>
                <a:latin typeface="Century Gothic"/>
                <a:ea typeface="Century Gothic"/>
                <a:cs typeface="Century Gothic"/>
                <a:sym typeface="Century Gothic"/>
              </a:rPr>
              <a:t>Šī moduļa beigās jūs varēsiet:</a:t>
            </a:r>
            <a:endParaRPr xmlns:a="http://schemas.openxmlformats.org/drawingml/2006/main" lang="en-GB"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sp>
        <p:nvSpPr>
          <p:cNvPr id="208" name="Google Shape;208;p2"/>
          <p:cNvSpPr txBox="1"/>
          <p:nvPr/>
        </p:nvSpPr>
        <p:spPr>
          <a:xfrm>
            <a:off x="1991592" y="3554735"/>
            <a:ext cx="1818408" cy="52322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b="1">
                <a:solidFill>
                  <a:srgbClr val="75B239"/>
                </a:solidFill>
                <a:latin typeface="Century Gothic"/>
                <a:ea typeface="Century Gothic"/>
                <a:cs typeface="Century Gothic"/>
                <a:sym typeface="Century Gothic"/>
              </a:rPr>
              <a:t>Pārskats</a:t>
            </a:r>
            <a:endParaRPr xmlns:a="http://schemas.openxmlformats.org/drawingml/2006/main" lang="en-GB" sz="2800" b="1">
              <a:solidFill>
                <a:srgbClr val="75B239"/>
              </a:solidFill>
              <a:latin typeface="Century Gothic"/>
              <a:ea typeface="Century Gothic"/>
              <a:cs typeface="Century Gothic"/>
              <a:sym typeface="Century Gothic"/>
            </a:endParaRPr>
          </a:p>
        </p:txBody>
      </p:sp>
      <p:sp>
        <p:nvSpPr>
          <p:cNvPr id="209" name="Google Shape;209;p2"/>
          <p:cNvSpPr txBox="1"/>
          <p:nvPr/>
        </p:nvSpPr>
        <p:spPr>
          <a:xfrm>
            <a:off x="1991591" y="4457700"/>
            <a:ext cx="1981199" cy="95410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b="1">
                <a:solidFill>
                  <a:srgbClr val="75B239"/>
                </a:solidFill>
                <a:latin typeface="Century Gothic"/>
                <a:ea typeface="Century Gothic"/>
                <a:cs typeface="Century Gothic"/>
                <a:sym typeface="Century Gothic"/>
              </a:rPr>
              <a:t>Jaunas stratēģijas</a:t>
            </a:r>
            <a:endParaRPr xmlns:a="http://schemas.openxmlformats.org/drawingml/2006/main" lang="en-GB" sz="2800" b="1">
              <a:solidFill>
                <a:srgbClr val="75B239"/>
              </a:solidFill>
              <a:latin typeface="Century Gothic"/>
              <a:ea typeface="Century Gothic"/>
              <a:cs typeface="Century Gothic"/>
              <a:sym typeface="Century Gothic"/>
            </a:endParaRPr>
          </a:p>
        </p:txBody>
      </p:sp>
      <p:pic>
        <p:nvPicPr>
          <p:cNvPr id="210" name="Google Shape;210;p2"/>
          <p:cNvPicPr preferRelativeResize="0"/>
          <p:nvPr/>
        </p:nvPicPr>
        <p:blipFill rotWithShape="1">
          <a:blip r:embed="rId1"/>
          <a:srcRect t="-1" b="-1435"/>
          <a:stretch>
            <a:fillRect/>
          </a:stretch>
        </p:blipFill>
        <p:spPr>
          <a:xfrm>
            <a:off x="1411358" y="3708623"/>
            <a:ext cx="577776" cy="523220"/>
          </a:xfrm>
          <a:prstGeom prst="rect">
            <a:avLst/>
          </a:prstGeom>
          <a:noFill/>
          <a:ln>
            <a:noFill/>
          </a:ln>
        </p:spPr>
      </p:pic>
      <p:pic>
        <p:nvPicPr>
          <p:cNvPr id="211" name="Google Shape;211;p2"/>
          <p:cNvPicPr preferRelativeResize="0"/>
          <p:nvPr/>
        </p:nvPicPr>
        <p:blipFill rotWithShape="1">
          <a:blip r:embed="rId1"/>
          <a:srcRect t="-1" b="-1435"/>
          <a:stretch>
            <a:fillRect/>
          </a:stretch>
        </p:blipFill>
        <p:spPr>
          <a:xfrm>
            <a:off x="1420743" y="4586574"/>
            <a:ext cx="577776" cy="523220"/>
          </a:xfrm>
          <a:prstGeom prst="rect">
            <a:avLst/>
          </a:prstGeom>
          <a:noFill/>
          <a:ln>
            <a:noFill/>
          </a:ln>
        </p:spPr>
      </p:pic>
      <p:sp>
        <p:nvSpPr>
          <p:cNvPr id="212" name="Google Shape;212;p2"/>
          <p:cNvSpPr txBox="1"/>
          <p:nvPr/>
        </p:nvSpPr>
        <p:spPr>
          <a:xfrm>
            <a:off x="2018648" y="5600700"/>
            <a:ext cx="1981199" cy="46166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400" b="1">
                <a:solidFill>
                  <a:srgbClr val="75B239"/>
                </a:solidFill>
                <a:latin typeface="Century Gothic"/>
                <a:ea typeface="Century Gothic"/>
                <a:cs typeface="Century Gothic"/>
                <a:sym typeface="Century Gothic"/>
              </a:rPr>
              <a:t>Jauni padomi</a:t>
            </a:r>
            <a:endParaRPr xmlns:a="http://schemas.openxmlformats.org/drawingml/2006/main" lang="en-GB" sz="2400" b="1">
              <a:solidFill>
                <a:srgbClr val="75B239"/>
              </a:solidFill>
              <a:latin typeface="Century Gothic"/>
              <a:ea typeface="Century Gothic"/>
              <a:cs typeface="Century Gothic"/>
              <a:sym typeface="Century Gothic"/>
            </a:endParaRPr>
          </a:p>
        </p:txBody>
      </p:sp>
      <p:pic>
        <p:nvPicPr>
          <p:cNvPr id="213" name="Google Shape;213;p2"/>
          <p:cNvPicPr preferRelativeResize="0"/>
          <p:nvPr/>
        </p:nvPicPr>
        <p:blipFill rotWithShape="1">
          <a:blip r:embed="rId1"/>
          <a:srcRect t="-1" b="-1435"/>
          <a:stretch>
            <a:fillRect/>
          </a:stretch>
        </p:blipFill>
        <p:spPr>
          <a:xfrm>
            <a:off x="1447800" y="5600700"/>
            <a:ext cx="577776" cy="523220"/>
          </a:xfrm>
          <a:prstGeom prst="rect">
            <a:avLst/>
          </a:prstGeom>
          <a:noFill/>
          <a:ln>
            <a:noFill/>
          </a:ln>
        </p:spPr>
      </p:pic>
      <p:sp>
        <p:nvSpPr>
          <p:cNvPr id="214" name="Google Shape;214;p2"/>
          <p:cNvSpPr txBox="1"/>
          <p:nvPr/>
        </p:nvSpPr>
        <p:spPr>
          <a:xfrm>
            <a:off x="2018648" y="6472606"/>
            <a:ext cx="1981199" cy="46166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400" b="1">
                <a:solidFill>
                  <a:srgbClr val="75B239"/>
                </a:solidFill>
                <a:latin typeface="Century Gothic"/>
                <a:ea typeface="Century Gothic"/>
                <a:cs typeface="Century Gothic"/>
                <a:sym typeface="Century Gothic"/>
              </a:rPr>
              <a:t>IKT loma</a:t>
            </a:r>
            <a:endParaRPr xmlns:a="http://schemas.openxmlformats.org/drawingml/2006/main" lang="en-GB" sz="2400" b="1">
              <a:solidFill>
                <a:srgbClr val="75B239"/>
              </a:solidFill>
              <a:latin typeface="Century Gothic"/>
              <a:ea typeface="Century Gothic"/>
              <a:cs typeface="Century Gothic"/>
              <a:sym typeface="Century Gothic"/>
            </a:endParaRPr>
          </a:p>
        </p:txBody>
      </p:sp>
      <p:pic>
        <p:nvPicPr>
          <p:cNvPr id="215" name="Google Shape;215;p2"/>
          <p:cNvPicPr preferRelativeResize="0"/>
          <p:nvPr/>
        </p:nvPicPr>
        <p:blipFill rotWithShape="1">
          <a:blip r:embed="rId1"/>
          <a:srcRect t="-1" b="-1435"/>
          <a:stretch>
            <a:fillRect/>
          </a:stretch>
        </p:blipFill>
        <p:spPr>
          <a:xfrm>
            <a:off x="1447800" y="6601480"/>
            <a:ext cx="577776" cy="523220"/>
          </a:xfrm>
          <a:prstGeom prst="rect">
            <a:avLst/>
          </a:prstGeom>
          <a:noFill/>
          <a:ln>
            <a:noFill/>
          </a:ln>
        </p:spPr>
      </p:pic>
      <p:sp>
        <p:nvSpPr>
          <p:cNvPr id="216" name="Google Shape;216;p2"/>
          <p:cNvSpPr txBox="1"/>
          <p:nvPr/>
        </p:nvSpPr>
        <p:spPr>
          <a:xfrm>
            <a:off x="1981201" y="7505700"/>
            <a:ext cx="1981199" cy="46166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400" b="1">
                <a:solidFill>
                  <a:srgbClr val="75B239"/>
                </a:solidFill>
                <a:latin typeface="Century Gothic"/>
                <a:ea typeface="Century Gothic"/>
                <a:cs typeface="Century Gothic"/>
                <a:sym typeface="Century Gothic"/>
              </a:rPr>
              <a:t>Izaicinājumi</a:t>
            </a:r>
            <a:endParaRPr xmlns:a="http://schemas.openxmlformats.org/drawingml/2006/main" lang="en-GB" sz="2400" b="1">
              <a:solidFill>
                <a:srgbClr val="75B239"/>
              </a:solidFill>
              <a:latin typeface="Century Gothic"/>
              <a:ea typeface="Century Gothic"/>
              <a:cs typeface="Century Gothic"/>
              <a:sym typeface="Century Gothic"/>
            </a:endParaRPr>
          </a:p>
        </p:txBody>
      </p:sp>
      <p:pic>
        <p:nvPicPr>
          <p:cNvPr id="217" name="Google Shape;217;p2"/>
          <p:cNvPicPr preferRelativeResize="0"/>
          <p:nvPr/>
        </p:nvPicPr>
        <p:blipFill rotWithShape="1">
          <a:blip r:embed="rId1"/>
          <a:srcRect t="-1" b="-1435"/>
          <a:stretch>
            <a:fillRect/>
          </a:stretch>
        </p:blipFill>
        <p:spPr>
          <a:xfrm>
            <a:off x="1447800" y="7634574"/>
            <a:ext cx="577776" cy="523220"/>
          </a:xfrm>
          <a:prstGeom prst="rect">
            <a:avLst/>
          </a:prstGeom>
          <a:noFill/>
          <a:ln>
            <a:noFill/>
          </a:ln>
        </p:spPr>
      </p:pic>
      <p:sp>
        <p:nvSpPr>
          <p:cNvPr id="218" name="Google Shape;218;p2"/>
          <p:cNvSpPr txBox="1"/>
          <p:nvPr/>
        </p:nvSpPr>
        <p:spPr>
          <a:xfrm>
            <a:off x="2057789" y="8488811"/>
            <a:ext cx="1981199" cy="46166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400" b="1">
                <a:solidFill>
                  <a:srgbClr val="75B239"/>
                </a:solidFill>
                <a:latin typeface="Century Gothic"/>
                <a:ea typeface="Century Gothic"/>
                <a:cs typeface="Century Gothic"/>
                <a:sym typeface="Century Gothic"/>
              </a:rPr>
              <a:t>Uzraudzība</a:t>
            </a:r>
            <a:endParaRPr xmlns:a="http://schemas.openxmlformats.org/drawingml/2006/main" lang="en-GB" sz="2400" b="1">
              <a:solidFill>
                <a:srgbClr val="75B239"/>
              </a:solidFill>
              <a:latin typeface="Century Gothic"/>
              <a:ea typeface="Century Gothic"/>
              <a:cs typeface="Century Gothic"/>
              <a:sym typeface="Century Gothic"/>
            </a:endParaRPr>
          </a:p>
        </p:txBody>
      </p:sp>
      <p:pic>
        <p:nvPicPr>
          <p:cNvPr id="219" name="Google Shape;219;p2"/>
          <p:cNvPicPr preferRelativeResize="0"/>
          <p:nvPr/>
        </p:nvPicPr>
        <p:blipFill rotWithShape="1">
          <a:blip r:embed="rId1"/>
          <a:srcRect t="-1" b="-1435"/>
          <a:stretch>
            <a:fillRect/>
          </a:stretch>
        </p:blipFill>
        <p:spPr>
          <a:xfrm>
            <a:off x="1486941" y="8503456"/>
            <a:ext cx="577776" cy="523220"/>
          </a:xfrm>
          <a:prstGeom prst="rect">
            <a:avLst/>
          </a:prstGeom>
          <a:noFill/>
          <a:ln>
            <a:noFill/>
          </a:ln>
        </p:spPr>
      </p:pic>
      <p:sp>
        <p:nvSpPr>
          <p:cNvPr id="220" name="Google Shape;220;p2"/>
          <p:cNvSpPr/>
          <p:nvPr/>
        </p:nvSpPr>
        <p:spPr>
          <a:xfrm>
            <a:off x="3886200" y="3557201"/>
            <a:ext cx="8534400" cy="5632311"/>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None/>
            </a:pPr>
            <a:r xmlns:a="http://schemas.openxmlformats.org/drawingml/2006/main">
              <a:rPr lang="lv" sz="1800" b="0" i="0" u="none" strike="noStrike" cap="none">
                <a:solidFill>
                  <a:schemeClr val="dk1"/>
                </a:solidFill>
                <a:latin typeface="Century Gothic"/>
                <a:ea typeface="Century Gothic"/>
                <a:cs typeface="Century Gothic"/>
                <a:sym typeface="Century Gothic"/>
              </a:rPr>
              <a:t>Izprotiet, cik svarīgi ir iesaistīt studentus STEM/STEAM izglītībā.</a:t>
            </a:r>
            <a:endParaRPr xmlns:a="http://schemas.openxmlformats.org/drawingml/2006/main" lang="en-GB"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a:solidFill>
                <a:schemeClr val="dk1"/>
              </a:solidFill>
              <a:latin typeface="Century Gothic"/>
              <a:ea typeface="Century Gothic"/>
              <a:cs typeface="Century Gothic"/>
              <a:sym typeface="Century Gothic"/>
            </a:endParaRPr>
          </a:p>
          <a:p>
            <a:pPr xmlns:a="http://schemas.openxmlformats.org/drawingml/2006/main" marL="0" marR="0" lvl="0" indent="0" algn="just" rtl="0">
              <a:lnSpc>
                <a:spcPct val="100000"/>
              </a:lnSpc>
              <a:spcBef>
                <a:spcPts val="0"/>
              </a:spcBef>
              <a:spcAft>
                <a:spcPts val="0"/>
              </a:spcAft>
              <a:buClr>
                <a:schemeClr val="dk1"/>
              </a:buClr>
              <a:buSzPts val="1800"/>
              <a:buFont typeface="Century Gothic"/>
              <a:buNone/>
            </a:pPr>
            <a:r xmlns:a="http://schemas.openxmlformats.org/drawingml/2006/main">
              <a:rPr lang="lv" sz="1800" b="0" i="0" u="none" strike="noStrike" cap="none">
                <a:solidFill>
                  <a:schemeClr val="dk1"/>
                </a:solidFill>
                <a:latin typeface="Century Gothic"/>
                <a:ea typeface="Century Gothic"/>
                <a:cs typeface="Century Gothic"/>
                <a:sym typeface="Century Gothic"/>
              </a:rPr>
              <a:t>Nosakiet stratēģijas, lai izveidotu saistošu STEM/STEAM mācību vidi.</a:t>
            </a:r>
            <a:endParaRPr xmlns:a="http://schemas.openxmlformats.org/drawingml/2006/main" lang="en-GB"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entury Gothic"/>
              <a:ea typeface="Century Gothic"/>
              <a:cs typeface="Century Gothic"/>
              <a:sym typeface="Century Gothic"/>
            </a:endParaRPr>
          </a:p>
          <a:p>
            <a:pPr xmlns:a="http://schemas.openxmlformats.org/drawingml/2006/main" marL="0" marR="0" lvl="0" indent="0" algn="just" rtl="0">
              <a:lnSpc>
                <a:spcPct val="100000"/>
              </a:lnSpc>
              <a:spcBef>
                <a:spcPts val="0"/>
              </a:spcBef>
              <a:spcAft>
                <a:spcPts val="0"/>
              </a:spcAft>
              <a:buClr>
                <a:schemeClr val="dk1"/>
              </a:buClr>
              <a:buSzPts val="1800"/>
              <a:buFont typeface="Century Gothic"/>
              <a:buNone/>
            </a:pPr>
            <a:r xmlns:a="http://schemas.openxmlformats.org/drawingml/2006/main">
              <a:rPr lang="lv" sz="1800" b="0" i="0" u="none" strike="noStrike" cap="none">
                <a:solidFill>
                  <a:schemeClr val="dk1"/>
                </a:solidFill>
                <a:latin typeface="Century Gothic"/>
                <a:ea typeface="Century Gothic"/>
                <a:cs typeface="Century Gothic"/>
                <a:sym typeface="Century Gothic"/>
              </a:rPr>
              <a:t>Izpētiet piemērus STEM/STEAM principu aktīvai iekļaušanai izglītībā.</a:t>
            </a:r>
            <a:endParaRPr xmlns:a="http://schemas.openxmlformats.org/drawingml/2006/main" lang="en-GB"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entury Gothic"/>
              <a:ea typeface="Century Gothic"/>
              <a:cs typeface="Century Gothic"/>
              <a:sym typeface="Century Gothic"/>
            </a:endParaRPr>
          </a:p>
          <a:p>
            <a:pPr xmlns:a="http://schemas.openxmlformats.org/drawingml/2006/main" marL="0" marR="0" lvl="0" indent="0" algn="just" rtl="0">
              <a:lnSpc>
                <a:spcPct val="100000"/>
              </a:lnSpc>
              <a:spcBef>
                <a:spcPts val="0"/>
              </a:spcBef>
              <a:spcAft>
                <a:spcPts val="0"/>
              </a:spcAft>
              <a:buClr>
                <a:schemeClr val="dk1"/>
              </a:buClr>
              <a:buSzPts val="1800"/>
              <a:buFont typeface="Century Gothic"/>
              <a:buNone/>
            </a:pPr>
            <a:r xmlns:a="http://schemas.openxmlformats.org/drawingml/2006/main">
              <a:rPr lang="lv" sz="1800" b="0" i="0" u="none" strike="noStrike" cap="none">
                <a:solidFill>
                  <a:schemeClr val="dk1"/>
                </a:solidFill>
                <a:latin typeface="Century Gothic"/>
                <a:ea typeface="Century Gothic"/>
                <a:cs typeface="Century Gothic"/>
                <a:sym typeface="Century Gothic"/>
              </a:rPr>
              <a:t>Izprast tehnoloģiju lomu studentu iesaistē, koncentrējoties uz efektīvu tehnoloģisko rīku un platformu izmantošanu, lai veicinātu studentu iesaistīšanos STEM/STEAM apmācībā.</a:t>
            </a:r>
            <a:endParaRPr xmlns:a="http://schemas.openxmlformats.org/drawingml/2006/main" lang="en-GB"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entury Gothic"/>
              <a:ea typeface="Century Gothic"/>
              <a:cs typeface="Century Gothic"/>
              <a:sym typeface="Century Gothic"/>
            </a:endParaRPr>
          </a:p>
          <a:p>
            <a:pPr xmlns:a="http://schemas.openxmlformats.org/drawingml/2006/main" marL="0" marR="0" lvl="0" indent="0" algn="just" rtl="0">
              <a:lnSpc>
                <a:spcPct val="100000"/>
              </a:lnSpc>
              <a:spcBef>
                <a:spcPts val="0"/>
              </a:spcBef>
              <a:spcAft>
                <a:spcPts val="0"/>
              </a:spcAft>
              <a:buClr>
                <a:schemeClr val="dk1"/>
              </a:buClr>
              <a:buSzPts val="1800"/>
              <a:buFont typeface="Century Gothic"/>
              <a:buNone/>
            </a:pPr>
            <a:r xmlns:a="http://schemas.openxmlformats.org/drawingml/2006/main">
              <a:rPr lang="lv" sz="1800" b="0" i="0" u="none" strike="noStrike" cap="none">
                <a:solidFill>
                  <a:schemeClr val="dk1"/>
                </a:solidFill>
                <a:latin typeface="Century Gothic"/>
                <a:ea typeface="Century Gothic"/>
                <a:cs typeface="Century Gothic"/>
                <a:sym typeface="Century Gothic"/>
              </a:rPr>
              <a:t>Risiniet izaicinājumus/problēmas saistībā ar studentu iesaistīšanos STEM/STEAM izglītībā un atrodiet risinājumus.</a:t>
            </a:r>
            <a:endParaRPr xmlns:a="http://schemas.openxmlformats.org/drawingml/2006/main" lang="en-GB"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entury Gothic"/>
              <a:ea typeface="Century Gothic"/>
              <a:cs typeface="Century Gothic"/>
              <a:sym typeface="Century Gothic"/>
            </a:endParaRPr>
          </a:p>
          <a:p>
            <a:pPr marL="0" marR="0" lvl="0" indent="0" algn="just"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entury Gothic"/>
              <a:ea typeface="Century Gothic"/>
              <a:cs typeface="Century Gothic"/>
              <a:sym typeface="Century Gothic"/>
            </a:endParaRPr>
          </a:p>
          <a:p>
            <a:pPr xmlns:a="http://schemas.openxmlformats.org/drawingml/2006/main" marL="0" marR="0" lvl="0" indent="0" algn="just" rtl="0">
              <a:lnSpc>
                <a:spcPct val="100000"/>
              </a:lnSpc>
              <a:spcBef>
                <a:spcPts val="0"/>
              </a:spcBef>
              <a:spcAft>
                <a:spcPts val="0"/>
              </a:spcAft>
              <a:buClr>
                <a:schemeClr val="dk1"/>
              </a:buClr>
              <a:buSzPts val="1800"/>
              <a:buFont typeface="Century Gothic"/>
              <a:buNone/>
            </a:pPr>
            <a:r xmlns:a="http://schemas.openxmlformats.org/drawingml/2006/main">
              <a:rPr lang="lv" sz="1800" b="0" i="0" u="none" strike="noStrike" cap="none">
                <a:solidFill>
                  <a:schemeClr val="dk1"/>
                </a:solidFill>
                <a:latin typeface="Century Gothic"/>
                <a:ea typeface="Century Gothic"/>
                <a:cs typeface="Century Gothic"/>
                <a:sym typeface="Century Gothic"/>
              </a:rPr>
              <a:t>Pārraugiet un novērtējiet studentu iesaistīšanos STEM/STEAM izglītībā.</a:t>
            </a:r>
            <a:endParaRPr xmlns:a="http://schemas.openxmlformats.org/drawingml/2006/main" lang="en-GB" sz="1800" b="0" i="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Arial"/>
              <a:ea typeface="Arial"/>
              <a:cs typeface="Arial"/>
              <a:sym typeface="Arial"/>
            </a:endParaRPr>
          </a:p>
        </p:txBody>
      </p:sp>
      <p:pic>
        <p:nvPicPr>
          <p:cNvPr id="221" name="Google Shape;221;p2" descr="E:\STEM\pobrane (1).jpg"/>
          <p:cNvPicPr preferRelativeResize="0"/>
          <p:nvPr/>
        </p:nvPicPr>
        <p:blipFill rotWithShape="1">
          <a:blip r:embed="rId2"/>
          <a:srcRect/>
          <a:stretch>
            <a:fillRect/>
          </a:stretch>
        </p:blipFill>
        <p:spPr>
          <a:xfrm>
            <a:off x="12649200" y="3771900"/>
            <a:ext cx="5280660" cy="4191000"/>
          </a:xfrm>
          <a:prstGeom prst="rect">
            <a:avLst/>
          </a:prstGeom>
          <a:noFill/>
          <a:ln>
            <a:noFill/>
          </a:ln>
        </p:spPr>
      </p:pic>
      <p:sp>
        <p:nvSpPr>
          <p:cNvPr id="222" name="Google Shape;222;p2"/>
          <p:cNvSpPr/>
          <p:nvPr/>
        </p:nvSpPr>
        <p:spPr>
          <a:xfrm>
            <a:off x="13030200" y="8267700"/>
            <a:ext cx="4367606"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https://osainstitute.com/product/stem-vs-steam/</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427" name="Shape 427"/>
        <p:cNvGrpSpPr/>
        <p:nvPr/>
      </p:nvGrpSpPr>
      <p:grpSpPr>
        <a:xfrm>
          <a:off x="0" y="0"/>
          <a:ext cx="0" cy="0"/>
          <a:chOff x="0" y="0"/>
          <a:chExt cx="0" cy="0"/>
        </a:xfrm>
      </p:grpSpPr>
      <p:sp>
        <p:nvSpPr>
          <p:cNvPr id="428" name="Google Shape;428;p20"/>
          <p:cNvSpPr txBox="1"/>
          <p:nvPr/>
        </p:nvSpPr>
        <p:spPr>
          <a:xfrm>
            <a:off x="1219200" y="1409700"/>
            <a:ext cx="1554480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6. 6. vienība: kopsavilkums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429" name="Google Shape;429;p20"/>
          <p:cNvSpPr txBox="1"/>
          <p:nvPr/>
        </p:nvSpPr>
        <p:spPr>
          <a:xfrm>
            <a:off x="1295400" y="2552700"/>
            <a:ext cx="15240000" cy="52322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 </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430" name="Google Shape;430;p20"/>
          <p:cNvSpPr/>
          <p:nvPr/>
        </p:nvSpPr>
        <p:spPr>
          <a:xfrm>
            <a:off x="1600200" y="2171700"/>
            <a:ext cx="15621000" cy="2677656"/>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rgbClr val="262626"/>
              </a:buClr>
              <a:buSzPts val="2400"/>
              <a:buFont typeface="Calibri"/>
              <a:buNone/>
            </a:pPr>
            <a:r xmlns:a="http://schemas.openxmlformats.org/drawingml/2006/main">
              <a:rPr lang="lv" sz="2400" b="1" i="0" u="none" strike="noStrike" cap="none">
                <a:solidFill>
                  <a:srgbClr val="262626"/>
                </a:solidFill>
                <a:latin typeface="Calibri"/>
                <a:ea typeface="Calibri"/>
                <a:cs typeface="Calibri"/>
                <a:sym typeface="Calibri"/>
              </a:rPr>
              <a:t>Lai gan STEM izglītība nav jauna ideja, skolas turpina mainīt, pielāgot un pārveidot savu pieeju šo priekšmetu mācīšanai. Jauniešus ikdienā ieskauj tehnoloģijas. Tā vietā, lai mācītu studentus izmantot tehnoloģiju, lai sagatavotu viņus ceturtajai industriālajai revolūcijai, tehnoloģijai ir jābūt viņu mācību aktivitāšu centrā, lai maksimāli palielinātu mācību rezultātus. Pāreja uz uz tehnoloģijām un prasmēm balstītu mācību programmu palīdz bērniem un jauniešiem apgūt īpašas prasmes un domāšanas veidu, kas savukārt ir nepieciešamie instrumenti, lai risinātu strauji mainīgās pasaules izaicinājumus un sagatavotu skolēnus rītdienas darbam.</a:t>
            </a:r>
            <a:endParaRPr xmlns:a="http://schemas.openxmlformats.org/drawingml/2006/main" lang="en-GB" sz="2400" b="1" i="0" u="none" strike="noStrike" cap="none">
              <a:solidFill>
                <a:srgbClr val="262626"/>
              </a:solidFill>
              <a:latin typeface="Calibri"/>
              <a:ea typeface="Calibri"/>
              <a:cs typeface="Calibri"/>
              <a:sym typeface="Calibri"/>
            </a:endParaRPr>
          </a:p>
        </p:txBody>
      </p:sp>
      <p:sp>
        <p:nvSpPr>
          <p:cNvPr id="431" name="Google Shape;431;p20"/>
          <p:cNvSpPr/>
          <p:nvPr/>
        </p:nvSpPr>
        <p:spPr>
          <a:xfrm>
            <a:off x="1600200" y="4914900"/>
            <a:ext cx="11582400" cy="307777"/>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l" rtl="0">
              <a:lnSpc>
                <a:spcPct val="100000"/>
              </a:lnSpc>
              <a:spcBef>
                <a:spcPts val="0"/>
              </a:spcBef>
              <a:spcAft>
                <a:spcPts val="0"/>
              </a:spcAft>
              <a:buClr>
                <a:schemeClr val="dk1"/>
              </a:buClr>
              <a:buSzPts val="1400"/>
              <a:buFont typeface="Calibri"/>
              <a:buNone/>
            </a:pPr>
            <a:r xmlns:a="http://schemas.openxmlformats.org/drawingml/2006/main">
              <a:rPr lang="lv" sz="1400" b="0" i="0" u="none" strike="noStrike" cap="none">
                <a:solidFill>
                  <a:schemeClr val="dk1"/>
                </a:solidFill>
                <a:latin typeface="Calibri"/>
                <a:ea typeface="Calibri"/>
                <a:cs typeface="Calibri"/>
                <a:sym typeface="Calibri"/>
              </a:rPr>
              <a:t>https://www.intel.pl/content/www/pl/pl/education/k12/teachers/stem-education.html</a:t>
            </a:r>
            <a:endParaRPr xmlns:a="http://schemas.openxmlformats.org/drawingml/2006/main" lang="en-GB" sz="1400" b="0" i="0" u="none" strike="noStrike" cap="none">
              <a:solidFill>
                <a:schemeClr val="dk1"/>
              </a:solidFill>
              <a:latin typeface="Calibri"/>
              <a:ea typeface="Calibri"/>
              <a:cs typeface="Calibri"/>
              <a:sym typeface="Calibri"/>
            </a:endParaRPr>
          </a:p>
        </p:txBody>
      </p:sp>
      <p:sp>
        <p:nvSpPr>
          <p:cNvPr id="432" name="Google Shape;432;p20"/>
          <p:cNvSpPr/>
          <p:nvPr/>
        </p:nvSpPr>
        <p:spPr>
          <a:xfrm>
            <a:off x="4953000" y="5829300"/>
            <a:ext cx="8763000" cy="2923877"/>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ctr" rtl="0">
              <a:lnSpc>
                <a:spcPct val="100000"/>
              </a:lnSpc>
              <a:spcBef>
                <a:spcPts val="0"/>
              </a:spcBef>
              <a:spcAft>
                <a:spcPts val="0"/>
              </a:spcAft>
              <a:buClr>
                <a:srgbClr val="75B239"/>
              </a:buClr>
              <a:buSzPts val="4000"/>
              <a:buFont typeface="Calibri"/>
              <a:buNone/>
            </a:pPr>
            <a:r xmlns:a="http://schemas.openxmlformats.org/drawingml/2006/main">
              <a:rPr lang="lv" sz="4000" b="1" i="1" u="none" strike="noStrike" cap="none">
                <a:solidFill>
                  <a:srgbClr val="75B239"/>
                </a:solidFill>
                <a:latin typeface="Calibri"/>
                <a:ea typeface="Calibri"/>
                <a:cs typeface="Calibri"/>
                <a:sym typeface="Calibri"/>
              </a:rPr>
              <a:t>Mācīšanai jābūt tādai, lai piedāvātais tiktu uztverts kā vērtīga dāvana, nevis kā smags pienākums.</a:t>
            </a:r>
            <a:endParaRPr xmlns:a="http://schemas.openxmlformats.org/drawingml/2006/main" lang="en-GB" sz="4000" b="1" i="1" u="none" strike="noStrike" cap="none">
              <a:solidFill>
                <a:srgbClr val="75B239"/>
              </a:solidFill>
              <a:latin typeface="Calibri"/>
              <a:ea typeface="Calibri"/>
              <a:cs typeface="Calibri"/>
              <a:sym typeface="Calibri"/>
            </a:endParaRPr>
          </a:p>
          <a:p>
            <a:pPr xmlns:a="http://schemas.openxmlformats.org/drawingml/2006/main" marL="0" marR="0" lvl="0" indent="0" algn="ctr" rtl="0">
              <a:lnSpc>
                <a:spcPct val="100000"/>
              </a:lnSpc>
              <a:spcBef>
                <a:spcPts val="0"/>
              </a:spcBef>
              <a:spcAft>
                <a:spcPts val="0"/>
              </a:spcAft>
              <a:buClr>
                <a:srgbClr val="75B239"/>
              </a:buClr>
              <a:buSzPts val="2400"/>
              <a:buFont typeface="Calibri"/>
              <a:buNone/>
            </a:pPr>
            <a:r xmlns:a="http://schemas.openxmlformats.org/drawingml/2006/main">
              <a:rPr lang="lv" sz="2400" b="1" i="1" u="none" strike="noStrike" cap="none">
                <a:solidFill>
                  <a:srgbClr val="75B239"/>
                </a:solidFill>
                <a:latin typeface="Calibri"/>
                <a:ea typeface="Calibri"/>
                <a:cs typeface="Calibri"/>
                <a:sym typeface="Calibri"/>
              </a:rPr>
              <a:t>Alberts Einšteins</a:t>
            </a:r>
            <a:endParaRPr xmlns:a="http://schemas.openxmlformats.org/drawingml/2006/main" lang="en-GB" sz="2400" b="1" i="1" u="none" strike="noStrike" cap="none">
              <a:solidFill>
                <a:srgbClr val="75B239"/>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436" name="Shape 436"/>
        <p:cNvGrpSpPr/>
        <p:nvPr/>
      </p:nvGrpSpPr>
      <p:grpSpPr>
        <a:xfrm>
          <a:off x="0" y="0"/>
          <a:ext cx="0" cy="0"/>
          <a:chOff x="0" y="0"/>
          <a:chExt cx="0" cy="0"/>
        </a:xfrm>
      </p:grpSpPr>
      <p:sp>
        <p:nvSpPr>
          <p:cNvPr id="437" name="Google Shape;437;p21"/>
          <p:cNvSpPr/>
          <p:nvPr/>
        </p:nvSpPr>
        <p:spPr>
          <a:xfrm>
            <a:off x="0" y="630"/>
            <a:ext cx="638175" cy="10286365"/>
          </a:xfrm>
          <a:custGeom>
            <a:avLst/>
            <a:gdLst/>
            <a:ahLst/>
            <a:cxnLst/>
            <a:rect l="l" t="t" r="r" b="b"/>
            <a:pathLst>
              <a:path w="638175" h="10286365" extrusionOk="0">
                <a:moveTo>
                  <a:pt x="0" y="0"/>
                </a:moveTo>
                <a:lnTo>
                  <a:pt x="638175" y="0"/>
                </a:lnTo>
                <a:lnTo>
                  <a:pt x="638175" y="10286369"/>
                </a:lnTo>
                <a:lnTo>
                  <a:pt x="0" y="10286369"/>
                </a:lnTo>
                <a:lnTo>
                  <a:pt x="0" y="0"/>
                </a:lnTo>
                <a:close/>
              </a:path>
            </a:pathLst>
          </a:custGeom>
          <a:solidFill>
            <a:srgbClr val="74B1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21"/>
          <p:cNvSpPr/>
          <p:nvPr/>
        </p:nvSpPr>
        <p:spPr>
          <a:xfrm>
            <a:off x="771246" y="41306"/>
            <a:ext cx="85725" cy="10245725"/>
          </a:xfrm>
          <a:custGeom>
            <a:avLst/>
            <a:gdLst/>
            <a:ahLst/>
            <a:cxnLst/>
            <a:rect l="l" t="t" r="r" b="b"/>
            <a:pathLst>
              <a:path w="85725" h="10245725" extrusionOk="0">
                <a:moveTo>
                  <a:pt x="85195" y="10245692"/>
                </a:moveTo>
                <a:lnTo>
                  <a:pt x="9127" y="10245692"/>
                </a:lnTo>
                <a:lnTo>
                  <a:pt x="0" y="67"/>
                </a:lnTo>
                <a:lnTo>
                  <a:pt x="76067" y="0"/>
                </a:lnTo>
                <a:lnTo>
                  <a:pt x="85195" y="10245692"/>
                </a:lnTo>
                <a:close/>
              </a:path>
            </a:pathLst>
          </a:custGeom>
          <a:solidFill>
            <a:srgbClr val="74B138"/>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21"/>
          <p:cNvSpPr txBox="1"/>
          <p:nvPr/>
        </p:nvSpPr>
        <p:spPr>
          <a:xfrm>
            <a:off x="5295900" y="3848100"/>
            <a:ext cx="7696200" cy="186204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ts val="0"/>
              </a:spcBef>
              <a:spcAft>
                <a:spcPts val="0"/>
              </a:spcAft>
              <a:buClr>
                <a:srgbClr val="75B239"/>
              </a:buClr>
              <a:buSzPts val="11500"/>
              <a:buFont typeface="Century Gothic"/>
              <a:buNone/>
            </a:pPr>
            <a:r xmlns:a="http://schemas.openxmlformats.org/drawingml/2006/main">
              <a:rPr lang="lv" sz="11500" b="1">
                <a:solidFill>
                  <a:srgbClr val="75B239"/>
                </a:solidFill>
                <a:latin typeface="Century Gothic"/>
                <a:ea typeface="Century Gothic"/>
                <a:cs typeface="Century Gothic"/>
                <a:sym typeface="Century Gothic"/>
              </a:rPr>
              <a:t>Paldies </a:t>
            </a:r>
            <a:r xmlns:a="http://schemas.openxmlformats.org/drawingml/2006/main">
              <a:rPr lang="lv" sz="11500" b="1">
                <a:solidFill>
                  <a:srgbClr val="75B239"/>
                </a:solidFill>
                <a:latin typeface="Helvetica Neue"/>
                <a:ea typeface="Helvetica Neue"/>
                <a:cs typeface="Helvetica Neue"/>
                <a:sym typeface="Helvetica Neue"/>
              </a:rPr>
              <a:t>!</a:t>
            </a:r>
            <a:endParaRPr xmlns:a="http://schemas.openxmlformats.org/drawingml/2006/main" lang="en-GB" sz="11500" b="1">
              <a:solidFill>
                <a:srgbClr val="75B239"/>
              </a:solidFill>
              <a:latin typeface="Helvetica Neue"/>
              <a:ea typeface="Helvetica Neue"/>
              <a:cs typeface="Helvetica Neue"/>
              <a:sym typeface="Helvetica Neue"/>
            </a:endParaRPr>
          </a:p>
        </p:txBody>
      </p:sp>
      <p:pic>
        <p:nvPicPr>
          <p:cNvPr id="440" name="Google Shape;440;p21"/>
          <p:cNvPicPr preferRelativeResize="0"/>
          <p:nvPr/>
        </p:nvPicPr>
        <p:blipFill rotWithShape="1">
          <a:blip r:embed="rId1"/>
          <a:srcRect t="-1" b="-1435"/>
          <a:stretch>
            <a:fillRect/>
          </a:stretch>
        </p:blipFill>
        <p:spPr>
          <a:xfrm>
            <a:off x="12801601" y="4229100"/>
            <a:ext cx="1371600" cy="12420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6" name="Shape 226"/>
        <p:cNvGrpSpPr/>
        <p:nvPr/>
      </p:nvGrpSpPr>
      <p:grpSpPr>
        <a:xfrm>
          <a:off x="0" y="0"/>
          <a:ext cx="0" cy="0"/>
          <a:chOff x="0" y="0"/>
          <a:chExt cx="0" cy="0"/>
        </a:xfrm>
      </p:grpSpPr>
      <p:sp>
        <p:nvSpPr>
          <p:cNvPr id="227" name="Google Shape;227;p3"/>
          <p:cNvSpPr txBox="1"/>
          <p:nvPr/>
        </p:nvSpPr>
        <p:spPr>
          <a:xfrm>
            <a:off x="1524000" y="1503549"/>
            <a:ext cx="9462656" cy="83099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800" b="1">
                <a:solidFill>
                  <a:srgbClr val="75B239"/>
                </a:solidFill>
                <a:latin typeface="Century Gothic"/>
                <a:ea typeface="Century Gothic"/>
                <a:cs typeface="Century Gothic"/>
                <a:sym typeface="Century Gothic"/>
              </a:rPr>
              <a:t>Rādītājs</a:t>
            </a:r>
            <a:endParaRPr xmlns:a="http://schemas.openxmlformats.org/drawingml/2006/main" lang="en-GB" sz="4800" b="1">
              <a:solidFill>
                <a:srgbClr val="75B239"/>
              </a:solidFill>
              <a:latin typeface="Century Gothic"/>
              <a:ea typeface="Century Gothic"/>
              <a:cs typeface="Century Gothic"/>
              <a:sym typeface="Century Gothic"/>
            </a:endParaRPr>
          </a:p>
        </p:txBody>
      </p:sp>
      <p:pic>
        <p:nvPicPr>
          <p:cNvPr id="228" name="Google Shape;228;p3"/>
          <p:cNvPicPr preferRelativeResize="0"/>
          <p:nvPr/>
        </p:nvPicPr>
        <p:blipFill rotWithShape="1">
          <a:blip r:embed="rId1"/>
          <a:srcRect t="-1" b="-1435"/>
          <a:stretch>
            <a:fillRect/>
          </a:stretch>
        </p:blipFill>
        <p:spPr>
          <a:xfrm>
            <a:off x="1752600" y="6591300"/>
            <a:ext cx="577776" cy="523220"/>
          </a:xfrm>
          <a:prstGeom prst="rect">
            <a:avLst/>
          </a:prstGeom>
          <a:noFill/>
          <a:ln>
            <a:noFill/>
          </a:ln>
        </p:spPr>
      </p:pic>
      <p:pic>
        <p:nvPicPr>
          <p:cNvPr id="229" name="Google Shape;229;p3"/>
          <p:cNvPicPr preferRelativeResize="0"/>
          <p:nvPr/>
        </p:nvPicPr>
        <p:blipFill rotWithShape="1">
          <a:blip r:embed="rId1"/>
          <a:srcRect t="-1" b="-1435"/>
          <a:stretch>
            <a:fillRect/>
          </a:stretch>
        </p:blipFill>
        <p:spPr>
          <a:xfrm>
            <a:off x="1752600" y="5600700"/>
            <a:ext cx="577776" cy="523220"/>
          </a:xfrm>
          <a:prstGeom prst="rect">
            <a:avLst/>
          </a:prstGeom>
          <a:noFill/>
          <a:ln>
            <a:noFill/>
          </a:ln>
        </p:spPr>
      </p:pic>
      <p:sp>
        <p:nvSpPr>
          <p:cNvPr id="230" name="Google Shape;230;p3"/>
          <p:cNvSpPr txBox="1"/>
          <p:nvPr/>
        </p:nvSpPr>
        <p:spPr>
          <a:xfrm>
            <a:off x="2514600" y="3009900"/>
            <a:ext cx="10896600" cy="5324535"/>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000" b="1">
                <a:solidFill>
                  <a:schemeClr val="dk1"/>
                </a:solidFill>
                <a:latin typeface="Century Gothic"/>
                <a:ea typeface="Century Gothic"/>
                <a:cs typeface="Century Gothic"/>
                <a:sym typeface="Century Gothic"/>
              </a:rPr>
              <a:t>1. nodaļa. Kas ir STEM/STEAM izglītība?</a:t>
            </a:r>
            <a:endParaRPr xmlns:a="http://schemas.openxmlformats.org/drawingml/2006/main" lang="en-GB" sz="2000" b="1">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b="1">
                <a:solidFill>
                  <a:schemeClr val="dk1"/>
                </a:solidFill>
                <a:latin typeface="Century Gothic"/>
                <a:ea typeface="Century Gothic"/>
                <a:cs typeface="Century Gothic"/>
                <a:sym typeface="Century Gothic"/>
              </a:rPr>
              <a:t>2. nodaļa. Kādas ir STEM/STEAM izglītības priekšrocības 21. gadsimtā?</a:t>
            </a:r>
            <a:endParaRPr xmlns:a="http://schemas.openxmlformats.org/drawingml/2006/main" lang="en-GB" sz="2000" b="1">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b="1">
                <a:solidFill>
                  <a:schemeClr val="dk1"/>
                </a:solidFill>
                <a:latin typeface="Century Gothic"/>
                <a:ea typeface="Century Gothic"/>
                <a:cs typeface="Century Gothic"/>
                <a:sym typeface="Century Gothic"/>
              </a:rPr>
              <a:t>3. nodaļa: Labā prakse STEM/STEAM pielietošanā profesionālajā izglītībā – tas darbojas!</a:t>
            </a:r>
            <a:endParaRPr xmlns:a="http://schemas.openxmlformats.org/drawingml/2006/main" lang="en-GB" sz="2000" b="1">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3.1. sadaļa: Izglītības un zinātnes ministrijas projekti un pasākumi.</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3.2. sadaļa: Biedrības un nodibinājumi, kas veicina STEM izglītību.</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3.3. sadaļa: STEM notikumi.</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3.4. sadaļa. Meiteņu/sieviešu aktivizēšana STEM izglītībā.</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3.5. sadaļa: STEM skolu klasifikācija.</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3.6. sadaļa: Varšavas Tehnoloģiju universitātes STEM PW konkursa ceturtais izdevums.</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b="1">
                <a:solidFill>
                  <a:schemeClr val="dk1"/>
                </a:solidFill>
                <a:latin typeface="Century Gothic"/>
                <a:ea typeface="Century Gothic"/>
                <a:cs typeface="Century Gothic"/>
                <a:sym typeface="Century Gothic"/>
              </a:rPr>
              <a:t>4. nodaļa: Tehniskais un mācību priekšmetu ekspertu atbalsts STEM profesionālajai izglītībai.</a:t>
            </a:r>
            <a:endParaRPr xmlns:a="http://schemas.openxmlformats.org/drawingml/2006/main" lang="en-GB" sz="2000" b="1">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4.1. sadaļa: Microsoft Education.</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4.2. sadaļa: Lego STEM izglītība.</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a:solidFill>
                  <a:schemeClr val="dk1"/>
                </a:solidFill>
                <a:latin typeface="Century Gothic"/>
                <a:ea typeface="Century Gothic"/>
                <a:cs typeface="Century Gothic"/>
                <a:sym typeface="Century Gothic"/>
              </a:rPr>
              <a:t>4.3. sadaļa: Intel Foundation.</a:t>
            </a:r>
            <a:endParaRPr xmlns:a="http://schemas.openxmlformats.org/drawingml/2006/main" lang="en-GB" sz="2000">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b="1">
                <a:solidFill>
                  <a:schemeClr val="dk1"/>
                </a:solidFill>
                <a:latin typeface="Century Gothic"/>
                <a:ea typeface="Century Gothic"/>
                <a:cs typeface="Century Gothic"/>
                <a:sym typeface="Century Gothic"/>
              </a:rPr>
              <a:t>5. vienība: STEM/STEAM un DRONES.</a:t>
            </a:r>
            <a:endParaRPr xmlns:a="http://schemas.openxmlformats.org/drawingml/2006/main" lang="en-GB" sz="2000" b="1">
              <a:solidFill>
                <a:schemeClr val="dk1"/>
              </a:solidFill>
              <a:latin typeface="Century Gothic"/>
              <a:ea typeface="Century Gothic"/>
              <a:cs typeface="Century Gothic"/>
              <a:sym typeface="Century Gothic"/>
            </a:endParaRPr>
          </a:p>
          <a:p>
            <a:pPr xmlns:a="http://schemas.openxmlformats.org/drawingml/2006/main" marL="0" marR="0" lvl="0" indent="0" algn="l" rtl="0">
              <a:spcBef>
                <a:spcPts val="0"/>
              </a:spcBef>
              <a:spcAft>
                <a:spcPts val="0"/>
              </a:spcAft>
              <a:buNone/>
            </a:pPr>
            <a:r xmlns:a="http://schemas.openxmlformats.org/drawingml/2006/main">
              <a:rPr lang="lv" sz="2000" b="1">
                <a:solidFill>
                  <a:schemeClr val="dk1"/>
                </a:solidFill>
                <a:latin typeface="Century Gothic"/>
                <a:ea typeface="Century Gothic"/>
                <a:cs typeface="Century Gothic"/>
                <a:sym typeface="Century Gothic"/>
              </a:rPr>
              <a:t>6. vienība: kopsavilkums.</a:t>
            </a:r>
            <a:endParaRPr xmlns:a="http://schemas.openxmlformats.org/drawingml/2006/main" lang="en-GB" sz="2000" b="1">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000">
              <a:solidFill>
                <a:schemeClr val="dk1"/>
              </a:solidFill>
              <a:latin typeface="Century Gothic"/>
              <a:ea typeface="Century Gothic"/>
              <a:cs typeface="Century Gothic"/>
              <a:sym typeface="Century Gothic"/>
            </a:endParaRPr>
          </a:p>
        </p:txBody>
      </p:sp>
      <p:pic>
        <p:nvPicPr>
          <p:cNvPr id="231" name="Google Shape;231;p3"/>
          <p:cNvPicPr preferRelativeResize="0"/>
          <p:nvPr/>
        </p:nvPicPr>
        <p:blipFill rotWithShape="1">
          <a:blip r:embed="rId1"/>
          <a:srcRect t="-1" b="-1435"/>
          <a:stretch>
            <a:fillRect/>
          </a:stretch>
        </p:blipFill>
        <p:spPr>
          <a:xfrm>
            <a:off x="1828800" y="3543300"/>
            <a:ext cx="577776" cy="523220"/>
          </a:xfrm>
          <a:prstGeom prst="rect">
            <a:avLst/>
          </a:prstGeom>
          <a:noFill/>
          <a:ln>
            <a:noFill/>
          </a:ln>
        </p:spPr>
      </p:pic>
      <p:pic>
        <p:nvPicPr>
          <p:cNvPr id="232" name="Google Shape;232;p3"/>
          <p:cNvPicPr preferRelativeResize="0"/>
          <p:nvPr/>
        </p:nvPicPr>
        <p:blipFill rotWithShape="1">
          <a:blip r:embed="rId1"/>
          <a:srcRect t="-1" b="-1435"/>
          <a:stretch>
            <a:fillRect/>
          </a:stretch>
        </p:blipFill>
        <p:spPr>
          <a:xfrm>
            <a:off x="1828800" y="3009900"/>
            <a:ext cx="577776" cy="523220"/>
          </a:xfrm>
          <a:prstGeom prst="rect">
            <a:avLst/>
          </a:prstGeom>
          <a:noFill/>
          <a:ln>
            <a:noFill/>
          </a:ln>
        </p:spPr>
      </p:pic>
      <p:pic>
        <p:nvPicPr>
          <p:cNvPr id="233" name="Google Shape;233;p3"/>
          <p:cNvPicPr preferRelativeResize="0"/>
          <p:nvPr/>
        </p:nvPicPr>
        <p:blipFill rotWithShape="1">
          <a:blip r:embed="rId1"/>
          <a:srcRect t="-1" b="-1435"/>
          <a:stretch>
            <a:fillRect/>
          </a:stretch>
        </p:blipFill>
        <p:spPr>
          <a:xfrm>
            <a:off x="1752600" y="7277100"/>
            <a:ext cx="577776" cy="5232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37" name="Shape 237"/>
        <p:cNvGrpSpPr/>
        <p:nvPr/>
      </p:nvGrpSpPr>
      <p:grpSpPr>
        <a:xfrm>
          <a:off x="0" y="0"/>
          <a:ext cx="0" cy="0"/>
          <a:chOff x="0" y="0"/>
          <a:chExt cx="0" cy="0"/>
        </a:xfrm>
      </p:grpSpPr>
      <p:sp>
        <p:nvSpPr>
          <p:cNvPr id="238" name="Google Shape;238;p4"/>
          <p:cNvSpPr txBox="1"/>
          <p:nvPr/>
        </p:nvSpPr>
        <p:spPr>
          <a:xfrm>
            <a:off x="1229590" y="1571938"/>
            <a:ext cx="9057409" cy="83099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800" b="1">
                <a:solidFill>
                  <a:srgbClr val="75B239"/>
                </a:solidFill>
                <a:latin typeface="Century Gothic"/>
                <a:ea typeface="Century Gothic"/>
                <a:cs typeface="Century Gothic"/>
                <a:sym typeface="Century Gothic"/>
              </a:rPr>
              <a:t> </a:t>
            </a:r>
            <a:endParaRPr xmlns:a="http://schemas.openxmlformats.org/drawingml/2006/main" lang="en-GB" sz="4800" b="1">
              <a:solidFill>
                <a:srgbClr val="75B239"/>
              </a:solidFill>
              <a:latin typeface="Century Gothic"/>
              <a:ea typeface="Century Gothic"/>
              <a:cs typeface="Century Gothic"/>
              <a:sym typeface="Century Gothic"/>
            </a:endParaRPr>
          </a:p>
        </p:txBody>
      </p:sp>
      <p:sp>
        <p:nvSpPr>
          <p:cNvPr id="239" name="Google Shape;239;p4"/>
          <p:cNvSpPr txBox="1"/>
          <p:nvPr/>
        </p:nvSpPr>
        <p:spPr>
          <a:xfrm>
            <a:off x="1229590" y="2556723"/>
            <a:ext cx="1362940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a:p>
            <a:pPr marL="0" marR="0" lvl="0" indent="0" algn="l" rtl="0">
              <a:spcBef>
                <a:spcPts val="0"/>
              </a:spcBef>
              <a:spcAft>
                <a:spcPts val="0"/>
              </a:spcAft>
              <a:buNone/>
            </a:pPr>
            <a:endParaRPr sz="2400">
              <a:solidFill>
                <a:schemeClr val="dk1"/>
              </a:solidFill>
              <a:latin typeface="Century Gothic"/>
              <a:ea typeface="Century Gothic"/>
              <a:cs typeface="Century Gothic"/>
              <a:sym typeface="Century Gothic"/>
            </a:endParaRPr>
          </a:p>
        </p:txBody>
      </p:sp>
      <p:pic>
        <p:nvPicPr>
          <p:cNvPr id="240" name="Google Shape;240;p4"/>
          <p:cNvPicPr preferRelativeResize="0"/>
          <p:nvPr/>
        </p:nvPicPr>
        <p:blipFill rotWithShape="1">
          <a:blip r:embed="rId1"/>
          <a:srcRect/>
          <a:stretch>
            <a:fillRect/>
          </a:stretch>
        </p:blipFill>
        <p:spPr>
          <a:xfrm>
            <a:off x="1676400" y="2552700"/>
            <a:ext cx="15849600" cy="2133600"/>
          </a:xfrm>
          <a:prstGeom prst="rect">
            <a:avLst/>
          </a:prstGeom>
          <a:noFill/>
          <a:ln>
            <a:noFill/>
          </a:ln>
        </p:spPr>
      </p:pic>
      <p:sp>
        <p:nvSpPr>
          <p:cNvPr id="241" name="Google Shape;241;p4"/>
          <p:cNvSpPr/>
          <p:nvPr/>
        </p:nvSpPr>
        <p:spPr>
          <a:xfrm>
            <a:off x="1600200" y="5676900"/>
            <a:ext cx="9144000" cy="424731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b="1">
                <a:solidFill>
                  <a:schemeClr val="dk1"/>
                </a:solidFill>
                <a:latin typeface="Calibri"/>
                <a:ea typeface="Calibri"/>
                <a:cs typeface="Calibri"/>
                <a:sym typeface="Calibri"/>
              </a:rPr>
              <a:t>STREAM </a:t>
            </a:r>
            <a:r xmlns:a="http://schemas.openxmlformats.org/drawingml/2006/main">
              <a:rPr lang="lv" sz="2400">
                <a:solidFill>
                  <a:schemeClr val="dk1"/>
                </a:solidFill>
                <a:latin typeface="Calibri"/>
                <a:ea typeface="Calibri"/>
                <a:cs typeface="Calibri"/>
                <a:sym typeface="Calibri"/>
              </a:rPr>
              <a:t>apzīmē zinātni, tehnoloģijas, robotiku, inženierzinātnes, mākslu un matemātiku. STREAM izglītības </a:t>
            </a:r>
            <a:r xmlns:a="http://schemas.openxmlformats.org/drawingml/2006/main">
              <a:rPr lang="lv" sz="2400">
                <a:solidFill>
                  <a:schemeClr val="dk1"/>
                </a:solidFill>
                <a:latin typeface="Calibri"/>
                <a:ea typeface="Calibri"/>
                <a:cs typeface="Calibri"/>
                <a:sym typeface="Calibri"/>
              </a:rPr>
              <a:t>koncepcija </a:t>
            </a:r>
            <a:r xmlns:a="http://schemas.openxmlformats.org/drawingml/2006/main">
              <a:rPr lang="lv" sz="2400" b="1">
                <a:solidFill>
                  <a:schemeClr val="dk1"/>
                </a:solidFill>
                <a:latin typeface="Calibri"/>
                <a:ea typeface="Calibri"/>
                <a:cs typeface="Calibri"/>
                <a:sym typeface="Calibri"/>
              </a:rPr>
              <a:t>tika izveidota ASV, un sākotnēji to sauca par STEM </a:t>
            </a:r>
            <a:r xmlns:a="http://schemas.openxmlformats.org/drawingml/2006/main">
              <a:rPr lang="lv" sz="2400">
                <a:solidFill>
                  <a:schemeClr val="dk1"/>
                </a:solidFill>
                <a:latin typeface="Calibri"/>
                <a:ea typeface="Calibri"/>
                <a:cs typeface="Calibri"/>
                <a:sym typeface="Calibri"/>
              </a:rPr>
              <a:t>. Tas apzīmēja zinātni, tehnoloģiju, inženierzinātnes un matemātiku, un galvenokārt </a:t>
            </a:r>
            <a:r xmlns:a="http://schemas.openxmlformats.org/drawingml/2006/main">
              <a:rPr lang="lv" sz="2400" b="1">
                <a:solidFill>
                  <a:schemeClr val="dk1"/>
                </a:solidFill>
                <a:latin typeface="Calibri"/>
                <a:ea typeface="Calibri"/>
                <a:cs typeface="Calibri"/>
                <a:sym typeface="Calibri"/>
              </a:rPr>
              <a:t>koncentrējās uz eksaktajām zinātnēm </a:t>
            </a:r>
            <a:r xmlns:a="http://schemas.openxmlformats.org/drawingml/2006/main">
              <a:rPr lang="lv" sz="2400">
                <a:solidFill>
                  <a:schemeClr val="dk1"/>
                </a:solidFill>
                <a:latin typeface="Calibri"/>
                <a:ea typeface="Calibri"/>
                <a:cs typeface="Calibri"/>
                <a:sym typeface="Calibri"/>
              </a:rPr>
              <a:t>.</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Laika gaitā akronīmam ir pievienots “A” (“Māksla”), lai ietvertu </a:t>
            </a:r>
            <a:r xmlns:a="http://schemas.openxmlformats.org/drawingml/2006/main">
              <a:rPr lang="lv" sz="2400" b="1">
                <a:solidFill>
                  <a:schemeClr val="dk1"/>
                </a:solidFill>
                <a:latin typeface="Calibri"/>
                <a:ea typeface="Calibri"/>
                <a:cs typeface="Calibri"/>
                <a:sym typeface="Calibri"/>
              </a:rPr>
              <a:t>labo smadzeņu puslodi, un STEAM izglītība ir kļuvusi par vadošo pieeju </a:t>
            </a:r>
            <a:r xmlns:a="http://schemas.openxmlformats.org/drawingml/2006/main">
              <a:rPr lang="lv" sz="2400">
                <a:solidFill>
                  <a:schemeClr val="dk1"/>
                </a:solidFill>
                <a:latin typeface="Calibri"/>
                <a:ea typeface="Calibri"/>
                <a:cs typeface="Calibri"/>
                <a:sym typeface="Calibri"/>
              </a:rPr>
              <a:t>daudzās izglītības iestādēs visā pasaulē.</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1800">
                <a:solidFill>
                  <a:schemeClr val="dk1"/>
                </a:solidFill>
                <a:latin typeface="Calibri"/>
                <a:ea typeface="Calibri"/>
                <a:cs typeface="Calibri"/>
                <a:sym typeface="Calibri"/>
              </a:rPr>
              <a:t>.</a:t>
            </a:r>
            <a:endParaRPr xmlns:a="http://schemas.openxmlformats.org/drawingml/2006/main" lang="en-GB" sz="1800">
              <a:solidFill>
                <a:schemeClr val="dk1"/>
              </a:solidFill>
              <a:latin typeface="Calibri"/>
              <a:ea typeface="Calibri"/>
              <a:cs typeface="Calibri"/>
              <a:sym typeface="Calibri"/>
            </a:endParaRPr>
          </a:p>
          <a:p>
            <a:pPr marL="0" marR="0" lvl="0" indent="0" algn="l" rtl="0">
              <a:spcBef>
                <a:spcPts val="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242" name="Google Shape;242;p4"/>
          <p:cNvSpPr txBox="1"/>
          <p:nvPr/>
        </p:nvSpPr>
        <p:spPr>
          <a:xfrm>
            <a:off x="1219200" y="1562100"/>
            <a:ext cx="1554480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1. 1. nodaļa. Kas ir STEM/STEAM izglītība?</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243" name="Google Shape;243;p4"/>
          <p:cNvSpPr/>
          <p:nvPr/>
        </p:nvSpPr>
        <p:spPr>
          <a:xfrm>
            <a:off x="1600200" y="4914900"/>
            <a:ext cx="15849600" cy="52322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b="1">
                <a:solidFill>
                  <a:srgbClr val="00B050"/>
                </a:solidFill>
                <a:latin typeface="Century Gothic"/>
                <a:ea typeface="Century Gothic"/>
                <a:cs typeface="Century Gothic"/>
                <a:sym typeface="Century Gothic"/>
              </a:rPr>
              <a:t>STRAUMA izglītība: progress sākas ar darbību. Mēs mācām, kā domāt, nevis ko domāt.</a:t>
            </a:r>
            <a:endParaRPr xmlns:a="http://schemas.openxmlformats.org/drawingml/2006/main" lang="en-GB" sz="2800" b="1">
              <a:solidFill>
                <a:srgbClr val="00B050"/>
              </a:solidFill>
              <a:latin typeface="Century Gothic"/>
              <a:ea typeface="Century Gothic"/>
              <a:cs typeface="Century Gothic"/>
              <a:sym typeface="Century Gothic"/>
            </a:endParaRPr>
          </a:p>
        </p:txBody>
      </p:sp>
      <p:pic>
        <p:nvPicPr>
          <p:cNvPr id="244" name="Google Shape;244;p4"/>
          <p:cNvPicPr preferRelativeResize="0"/>
          <p:nvPr/>
        </p:nvPicPr>
        <p:blipFill rotWithShape="1">
          <a:blip r:embed="rId2"/>
          <a:srcRect/>
          <a:stretch>
            <a:fillRect/>
          </a:stretch>
        </p:blipFill>
        <p:spPr>
          <a:xfrm>
            <a:off x="11582400" y="5676900"/>
            <a:ext cx="5943600" cy="2971800"/>
          </a:xfrm>
          <a:prstGeom prst="rect">
            <a:avLst/>
          </a:prstGeom>
          <a:noFill/>
          <a:ln>
            <a:noFill/>
          </a:ln>
        </p:spPr>
      </p:pic>
      <p:sp>
        <p:nvSpPr>
          <p:cNvPr id="245" name="Google Shape;245;p4"/>
          <p:cNvSpPr/>
          <p:nvPr/>
        </p:nvSpPr>
        <p:spPr>
          <a:xfrm>
            <a:off x="12573000" y="8847266"/>
            <a:ext cx="4648200" cy="307777"/>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l" rtl="0">
              <a:lnSpc>
                <a:spcPct val="100000"/>
              </a:lnSpc>
              <a:spcBef>
                <a:spcPts val="0"/>
              </a:spcBef>
              <a:spcAft>
                <a:spcPts val="0"/>
              </a:spcAft>
              <a:buClr>
                <a:schemeClr val="dk1"/>
              </a:buClr>
              <a:buSzPts val="1400"/>
              <a:buFont typeface="Calibri"/>
              <a:buNone/>
            </a:pPr>
            <a:r xmlns:a="http://schemas.openxmlformats.org/drawingml/2006/main">
              <a:rPr lang="lv" sz="1400" b="0" i="0" u="none" strike="noStrike" cap="none">
                <a:solidFill>
                  <a:schemeClr val="dk1"/>
                </a:solidFill>
                <a:latin typeface="Calibri"/>
                <a:ea typeface="Calibri"/>
                <a:cs typeface="Calibri"/>
                <a:sym typeface="Calibri"/>
              </a:rPr>
              <a:t>Avots: https://streamedukacja.pl/</a:t>
            </a:r>
            <a:endParaRPr xmlns:a="http://schemas.openxmlformats.org/drawingml/2006/main" lang="en-GB"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49" name="Shape 249"/>
        <p:cNvGrpSpPr/>
        <p:nvPr/>
      </p:nvGrpSpPr>
      <p:grpSpPr>
        <a:xfrm>
          <a:off x="0" y="0"/>
          <a:ext cx="0" cy="0"/>
          <a:chOff x="0" y="0"/>
          <a:chExt cx="0" cy="0"/>
        </a:xfrm>
      </p:grpSpPr>
      <p:sp>
        <p:nvSpPr>
          <p:cNvPr id="250" name="Google Shape;250;p5"/>
          <p:cNvSpPr txBox="1"/>
          <p:nvPr/>
        </p:nvSpPr>
        <p:spPr>
          <a:xfrm>
            <a:off x="1219200" y="1562100"/>
            <a:ext cx="1554480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2. 2. nodaļa. Kādas ir STEM/STEAM izglītības priekšrocības 21. gadsimtā?</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251" name="Google Shape;251;p5"/>
          <p:cNvSpPr/>
          <p:nvPr/>
        </p:nvSpPr>
        <p:spPr>
          <a:xfrm>
            <a:off x="1524000" y="3086100"/>
            <a:ext cx="9144000" cy="3508653"/>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STEAM profesionālajā izglītībā mērķis ir sagatavot audzēkņus zinātnisko un tehnoloģisko zināšanu praktiskai pielietošanai un attīstīt viņu analītiskās prasmes, loģisko domāšanu, komandas darbu un spēju risināt tehniskas problēmas.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Izmantojot praktiskus projektus un pieredzi, studenti iegūst konkrētas zināšanas un prasmes, kas var noderēt viņu turpmākajā karjerā tehnoloģiju, inženierzinātņu vai datorzinātņu jomās.</a:t>
            </a:r>
            <a:endParaRPr xmlns:a="http://schemas.openxmlformats.org/drawingml/2006/main" lang="en-GB" sz="24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5"/>
          <p:cNvSpPr/>
          <p:nvPr/>
        </p:nvSpPr>
        <p:spPr>
          <a:xfrm>
            <a:off x="1524000" y="6134100"/>
            <a:ext cx="15773400" cy="317009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00B050"/>
                </a:solidFill>
                <a:latin typeface="Century Gothic"/>
                <a:ea typeface="Century Gothic"/>
                <a:cs typeface="Century Gothic"/>
                <a:sym typeface="Century Gothic"/>
              </a:rPr>
              <a:t>STEM/STEAM izglītība 21. gadsimtā:</a:t>
            </a:r>
            <a:endParaRPr xmlns:a="http://schemas.openxmlformats.org/drawingml/2006/main" lang="en-GB" sz="2800">
              <a:solidFill>
                <a:srgbClr val="00B050"/>
              </a:solidFill>
              <a:latin typeface="Century Gothic"/>
              <a:ea typeface="Century Gothic"/>
              <a:cs typeface="Century Gothic"/>
              <a:sym typeface="Century Gothic"/>
            </a:endParaRPr>
          </a:p>
          <a:p>
            <a:pPr marL="0" marR="0" lvl="0" indent="0" algn="l" rtl="0">
              <a:spcBef>
                <a:spcPts val="0"/>
              </a:spcBef>
              <a:spcAft>
                <a:spcPts val="0"/>
              </a:spcAft>
              <a:buNone/>
            </a:pPr>
            <a:endParaRPr sz="2800">
              <a:solidFill>
                <a:srgbClr val="00B050"/>
              </a:solidFill>
              <a:latin typeface="Century Gothic"/>
              <a:ea typeface="Century Gothic"/>
              <a:cs typeface="Century Gothic"/>
              <a:sym typeface="Century Gothic"/>
            </a:endParaRPr>
          </a:p>
          <a:p>
            <a:pPr xmlns:a="http://schemas.openxmlformats.org/drawingml/2006/main" marL="0" marR="0" lvl="0" indent="-152400" algn="l" rtl="0">
              <a:spcBef>
                <a:spcPts val="0"/>
              </a:spcBef>
              <a:spcAft>
                <a:spcPts val="0"/>
              </a:spcAft>
              <a:buClr>
                <a:schemeClr val="dk1"/>
              </a:buClr>
              <a:buSzPts val="2400"/>
              <a:buFont typeface="Arial"/>
              <a:buChar char="•"/>
            </a:pPr>
            <a:r xmlns:a="http://schemas.openxmlformats.org/drawingml/2006/main">
              <a:rPr lang="lv" sz="2400">
                <a:solidFill>
                  <a:schemeClr val="dk1"/>
                </a:solidFill>
                <a:latin typeface="Calibri"/>
                <a:ea typeface="Calibri"/>
                <a:cs typeface="Calibri"/>
                <a:sym typeface="Calibri"/>
              </a:rPr>
              <a:t>Attīsta studentu sociālās un pilsoniskās kompetences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152400" algn="l" rtl="0">
              <a:spcBef>
                <a:spcPts val="0"/>
              </a:spcBef>
              <a:spcAft>
                <a:spcPts val="0"/>
              </a:spcAft>
              <a:buClr>
                <a:schemeClr val="dk1"/>
              </a:buClr>
              <a:buSzPts val="2400"/>
              <a:buFont typeface="Arial"/>
              <a:buChar char="•"/>
            </a:pPr>
            <a:r xmlns:a="http://schemas.openxmlformats.org/drawingml/2006/main">
              <a:rPr lang="lv" sz="2400">
                <a:solidFill>
                  <a:schemeClr val="dk1"/>
                </a:solidFill>
                <a:latin typeface="Calibri"/>
                <a:ea typeface="Calibri"/>
                <a:cs typeface="Calibri"/>
                <a:sym typeface="Calibri"/>
              </a:rPr>
              <a:t>Izmanto jaunas mācību formas un metodes</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152400" algn="l" rtl="0">
              <a:spcBef>
                <a:spcPts val="0"/>
              </a:spcBef>
              <a:spcAft>
                <a:spcPts val="0"/>
              </a:spcAft>
              <a:buClr>
                <a:schemeClr val="dk1"/>
              </a:buClr>
              <a:buSzPts val="2400"/>
              <a:buFont typeface="Arial"/>
              <a:buChar char="•"/>
            </a:pPr>
            <a:r xmlns:a="http://schemas.openxmlformats.org/drawingml/2006/main">
              <a:rPr lang="lv" sz="2400">
                <a:solidFill>
                  <a:schemeClr val="dk1"/>
                </a:solidFill>
                <a:latin typeface="Calibri"/>
                <a:ea typeface="Calibri"/>
                <a:cs typeface="Calibri"/>
                <a:sym typeface="Calibri"/>
              </a:rPr>
              <a:t>Māca analītisko un radošo domāšanu</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152400" algn="l" rtl="0">
              <a:spcBef>
                <a:spcPts val="0"/>
              </a:spcBef>
              <a:spcAft>
                <a:spcPts val="0"/>
              </a:spcAft>
              <a:buClr>
                <a:schemeClr val="dk1"/>
              </a:buClr>
              <a:buSzPts val="2400"/>
              <a:buFont typeface="Arial"/>
              <a:buChar char="•"/>
            </a:pPr>
            <a:r xmlns:a="http://schemas.openxmlformats.org/drawingml/2006/main">
              <a:rPr lang="lv" sz="2400">
                <a:solidFill>
                  <a:schemeClr val="dk1"/>
                </a:solidFill>
                <a:latin typeface="Calibri"/>
                <a:ea typeface="Calibri"/>
                <a:cs typeface="Calibri"/>
                <a:sym typeface="Calibri"/>
              </a:rPr>
              <a:t>Nodrošina dabisku motivācijas avotu apgūt dabaszinātnes, kuras daudziem skolēniem nepatīk vai uzskata par grūtām</a:t>
            </a:r>
            <a:br xmlns:a="http://schemas.openxmlformats.org/drawingml/2006/main">
              <a:rPr lang="en-GB" sz="2400">
                <a:solidFill>
                  <a:schemeClr val="dk1"/>
                </a:solidFill>
                <a:latin typeface="Calibri"/>
                <a:ea typeface="Calibri"/>
                <a:cs typeface="Calibri"/>
                <a:sym typeface="Calibri"/>
              </a:rPr>
            </a:br>
            <a:r xmlns:a="http://schemas.openxmlformats.org/drawingml/2006/main">
              <a:rPr lang="lv" sz="2400">
                <a:solidFill>
                  <a:schemeClr val="dk1"/>
                </a:solidFill>
                <a:latin typeface="Calibri"/>
                <a:ea typeface="Calibri"/>
                <a:cs typeface="Calibri"/>
                <a:sym typeface="Calibri"/>
              </a:rPr>
              <a:t>   </a:t>
            </a:r>
            <a:br xmlns:a="http://schemas.openxmlformats.org/drawingml/2006/main">
              <a:rPr lang="en-GB" sz="2400">
                <a:solidFill>
                  <a:schemeClr val="dk1"/>
                </a:solidFill>
                <a:latin typeface="Calibri"/>
                <a:ea typeface="Calibri"/>
                <a:cs typeface="Calibri"/>
                <a:sym typeface="Calibri"/>
              </a:rPr>
            </a:br>
            <a:r xmlns:a="http://schemas.openxmlformats.org/drawingml/2006/main">
              <a:rPr lang="lv" sz="2400">
                <a:solidFill>
                  <a:schemeClr val="dk1"/>
                </a:solidFill>
                <a:latin typeface="Calibri"/>
                <a:ea typeface="Calibri"/>
                <a:cs typeface="Calibri"/>
                <a:sym typeface="Calibri"/>
              </a:rPr>
              <a:t>    </a:t>
            </a:r>
            <a:endParaRPr xmlns:a="http://schemas.openxmlformats.org/drawingml/2006/main" lang="en-GB" sz="2400">
              <a:solidFill>
                <a:schemeClr val="dk1"/>
              </a:solidFill>
              <a:latin typeface="Calibri"/>
              <a:ea typeface="Calibri"/>
              <a:cs typeface="Calibri"/>
              <a:sym typeface="Calibri"/>
            </a:endParaRPr>
          </a:p>
        </p:txBody>
      </p:sp>
      <p:pic>
        <p:nvPicPr>
          <p:cNvPr id="253" name="Google Shape;253;p5"/>
          <p:cNvPicPr preferRelativeResize="0"/>
          <p:nvPr/>
        </p:nvPicPr>
        <p:blipFill rotWithShape="1">
          <a:blip r:embed="rId1"/>
          <a:srcRect/>
          <a:stretch>
            <a:fillRect/>
          </a:stretch>
        </p:blipFill>
        <p:spPr>
          <a:xfrm>
            <a:off x="11125200" y="3314700"/>
            <a:ext cx="6248400" cy="3505200"/>
          </a:xfrm>
          <a:prstGeom prst="rect">
            <a:avLst/>
          </a:prstGeom>
          <a:noFill/>
          <a:ln>
            <a:noFill/>
          </a:ln>
        </p:spPr>
      </p:pic>
      <p:sp>
        <p:nvSpPr>
          <p:cNvPr id="254" name="Google Shape;254;p5"/>
          <p:cNvSpPr/>
          <p:nvPr/>
        </p:nvSpPr>
        <p:spPr>
          <a:xfrm>
            <a:off x="12725400" y="6972300"/>
            <a:ext cx="2476832"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https://stemwszkole.pl/</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58" name="Shape 258"/>
        <p:cNvGrpSpPr/>
        <p:nvPr/>
      </p:nvGrpSpPr>
      <p:grpSpPr>
        <a:xfrm>
          <a:off x="0" y="0"/>
          <a:ext cx="0" cy="0"/>
          <a:chOff x="0" y="0"/>
          <a:chExt cx="0" cy="0"/>
        </a:xfrm>
      </p:grpSpPr>
      <p:sp>
        <p:nvSpPr>
          <p:cNvPr id="259" name="Google Shape;259;p6"/>
          <p:cNvSpPr txBox="1"/>
          <p:nvPr/>
        </p:nvSpPr>
        <p:spPr>
          <a:xfrm>
            <a:off x="1371600" y="1257300"/>
            <a:ext cx="1554480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2. 2. nodaļa. Kādas ir STEM/STEAM izglītības priekšrocības 21. gadsimtā?</a:t>
            </a:r>
            <a:endParaRPr xmlns:a="http://schemas.openxmlformats.org/drawingml/2006/main" lang="en-GB" sz="4000" b="1">
              <a:solidFill>
                <a:srgbClr val="75B239"/>
              </a:solidFill>
              <a:latin typeface="Century Gothic"/>
              <a:ea typeface="Century Gothic"/>
              <a:cs typeface="Century Gothic"/>
              <a:sym typeface="Century Gothic"/>
            </a:endParaRPr>
          </a:p>
        </p:txBody>
      </p:sp>
      <p:grpSp>
        <p:nvGrpSpPr>
          <p:cNvPr id="260" name="Google Shape;260;p6"/>
          <p:cNvGrpSpPr/>
          <p:nvPr/>
        </p:nvGrpSpPr>
        <p:grpSpPr>
          <a:xfrm>
            <a:off x="6205151" y="2021771"/>
            <a:ext cx="6258696" cy="6929257"/>
            <a:chOff x="3309551" y="2471"/>
            <a:chExt cx="6258696" cy="6929257"/>
          </a:xfrm>
        </p:grpSpPr>
        <p:sp>
          <p:nvSpPr>
            <p:cNvPr id="261" name="Google Shape;261;p6"/>
            <p:cNvSpPr/>
            <p:nvPr/>
          </p:nvSpPr>
          <p:spPr>
            <a:xfrm>
              <a:off x="5476837" y="2505037"/>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6"/>
            <p:cNvSpPr txBox="1"/>
            <p:nvPr/>
          </p:nvSpPr>
          <p:spPr>
            <a:xfrm>
              <a:off x="5758618" y="2786818"/>
              <a:ext cx="1360562" cy="1360562"/>
            </a:xfrm>
            <a:prstGeom prst="rect">
              <a:avLst/>
            </a:prstGeom>
            <a:noFill/>
            <a:ln>
              <a:noFill/>
            </a:ln>
          </p:spPr>
          <p:txBody>
            <a:bodyPr spcFirstLastPara="1" wrap="square" lIns="13950" tIns="13950" rIns="13950" bIns="13950"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2200"/>
                <a:buFont typeface="Calibri"/>
                <a:buNone/>
              </a:pPr>
              <a:r xmlns:a="http://schemas.openxmlformats.org/drawingml/2006/main">
                <a:rPr lang="lv" sz="2200">
                  <a:solidFill>
                    <a:schemeClr val="lt1"/>
                  </a:solidFill>
                  <a:latin typeface="Calibri"/>
                  <a:ea typeface="Calibri"/>
                  <a:cs typeface="Calibri"/>
                  <a:sym typeface="Calibri"/>
                </a:rPr>
                <a:t>STEM jomas </a:t>
              </a:r>
              <a:br xmlns:a="http://schemas.openxmlformats.org/drawingml/2006/main">
                <a:rPr lang="en-GB" sz="2200">
                  <a:solidFill>
                    <a:schemeClr val="lt1"/>
                  </a:solidFill>
                  <a:latin typeface="Calibri"/>
                  <a:ea typeface="Calibri"/>
                  <a:cs typeface="Calibri"/>
                  <a:sym typeface="Calibri"/>
                </a:rPr>
              </a:br>
              <a:r xmlns:a="http://schemas.openxmlformats.org/drawingml/2006/main">
                <a:rPr lang="lv" sz="2200">
                  <a:solidFill>
                    <a:schemeClr val="lt1"/>
                  </a:solidFill>
                  <a:latin typeface="Calibri"/>
                  <a:ea typeface="Calibri"/>
                  <a:cs typeface="Calibri"/>
                  <a:sym typeface="Calibri"/>
                </a:rPr>
                <a:t>profesionālajā izglītībā</a:t>
              </a:r>
              <a:endParaRPr xmlns:a="http://schemas.openxmlformats.org/drawingml/2006/main" lang="en-GB" sz="2200">
                <a:solidFill>
                  <a:schemeClr val="lt1"/>
                </a:solidFill>
                <a:latin typeface="Calibri"/>
                <a:ea typeface="Calibri"/>
                <a:cs typeface="Calibri"/>
                <a:sym typeface="Calibri"/>
              </a:endParaRPr>
            </a:p>
          </p:txBody>
        </p:sp>
        <p:sp>
          <p:nvSpPr>
            <p:cNvPr id="263" name="Google Shape;263;p6"/>
            <p:cNvSpPr/>
            <p:nvPr/>
          </p:nvSpPr>
          <p:spPr>
            <a:xfrm rot="-5400000">
              <a:off x="6149679" y="2202369"/>
              <a:ext cx="578441" cy="26894"/>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6"/>
            <p:cNvSpPr txBox="1"/>
            <p:nvPr/>
          </p:nvSpPr>
          <p:spPr>
            <a:xfrm rot="-5400000">
              <a:off x="6424438" y="2201355"/>
              <a:ext cx="28922" cy="289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5" name="Google Shape;265;p6"/>
            <p:cNvSpPr/>
            <p:nvPr/>
          </p:nvSpPr>
          <p:spPr>
            <a:xfrm>
              <a:off x="5476837" y="2471"/>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6"/>
            <p:cNvSpPr txBox="1"/>
            <p:nvPr/>
          </p:nvSpPr>
          <p:spPr>
            <a:xfrm>
              <a:off x="5758618" y="284252"/>
              <a:ext cx="1360562" cy="1360562"/>
            </a:xfrm>
            <a:prstGeom prst="rect">
              <a:avLst/>
            </a:prstGeom>
            <a:noFill/>
            <a:ln>
              <a:noFill/>
            </a:ln>
          </p:spPr>
          <p:txBody>
            <a:bodyPr spcFirstLastPara="1" wrap="square" lIns="10150" tIns="10150" rIns="10150" bIns="10150"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1600"/>
                <a:buFont typeface="Calibri"/>
                <a:buNone/>
              </a:pPr>
              <a:r xmlns:a="http://schemas.openxmlformats.org/drawingml/2006/main">
                <a:rPr lang="lv" sz="1600">
                  <a:solidFill>
                    <a:schemeClr val="lt1"/>
                  </a:solidFill>
                  <a:latin typeface="Calibri"/>
                  <a:ea typeface="Calibri"/>
                  <a:cs typeface="Calibri"/>
                  <a:sym typeface="Calibri"/>
                </a:rPr>
                <a:t>Mācību programmas</a:t>
              </a:r>
              <a:endParaRPr xmlns:a="http://schemas.openxmlformats.org/drawingml/2006/main" lang="en-GB" sz="1600">
                <a:solidFill>
                  <a:schemeClr val="lt1"/>
                </a:solidFill>
                <a:latin typeface="Calibri"/>
                <a:ea typeface="Calibri"/>
                <a:cs typeface="Calibri"/>
                <a:sym typeface="Calibri"/>
              </a:endParaRPr>
            </a:p>
          </p:txBody>
        </p:sp>
        <p:sp>
          <p:nvSpPr>
            <p:cNvPr id="267" name="Google Shape;267;p6"/>
            <p:cNvSpPr/>
            <p:nvPr/>
          </p:nvSpPr>
          <p:spPr>
            <a:xfrm rot="-1800000">
              <a:off x="7233322" y="2828011"/>
              <a:ext cx="578441" cy="26894"/>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6"/>
            <p:cNvSpPr txBox="1"/>
            <p:nvPr/>
          </p:nvSpPr>
          <p:spPr>
            <a:xfrm rot="-1800000">
              <a:off x="7508081" y="2826997"/>
              <a:ext cx="28922" cy="289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69" name="Google Shape;269;p6"/>
            <p:cNvSpPr/>
            <p:nvPr/>
          </p:nvSpPr>
          <p:spPr>
            <a:xfrm>
              <a:off x="7644123" y="1253754"/>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6"/>
            <p:cNvSpPr txBox="1"/>
            <p:nvPr/>
          </p:nvSpPr>
          <p:spPr>
            <a:xfrm>
              <a:off x="7925904" y="1535535"/>
              <a:ext cx="1360562" cy="1360562"/>
            </a:xfrm>
            <a:prstGeom prst="rect">
              <a:avLst/>
            </a:prstGeom>
            <a:noFill/>
            <a:ln>
              <a:noFill/>
            </a:ln>
          </p:spPr>
          <p:txBody>
            <a:bodyPr spcFirstLastPara="1" wrap="square" lIns="10150" tIns="10150" rIns="10150" bIns="10150"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1600"/>
                <a:buFont typeface="Calibri"/>
                <a:buNone/>
              </a:pPr>
              <a:r xmlns:a="http://schemas.openxmlformats.org/drawingml/2006/main">
                <a:rPr lang="lv" sz="1600">
                  <a:solidFill>
                    <a:schemeClr val="lt1"/>
                  </a:solidFill>
                  <a:latin typeface="Calibri"/>
                  <a:ea typeface="Calibri"/>
                  <a:cs typeface="Calibri"/>
                  <a:sym typeface="Calibri"/>
                </a:rPr>
                <a:t>Mācekļa prakse </a:t>
              </a:r>
              <a:br xmlns:a="http://schemas.openxmlformats.org/drawingml/2006/main">
                <a:rPr lang="en-GB" sz="1600">
                  <a:solidFill>
                    <a:schemeClr val="lt1"/>
                  </a:solidFill>
                  <a:latin typeface="Calibri"/>
                  <a:ea typeface="Calibri"/>
                  <a:cs typeface="Calibri"/>
                  <a:sym typeface="Calibri"/>
                </a:rPr>
              </a:br>
              <a:r xmlns:a="http://schemas.openxmlformats.org/drawingml/2006/main">
                <a:rPr lang="lv" sz="1600">
                  <a:solidFill>
                    <a:schemeClr val="lt1"/>
                  </a:solidFill>
                  <a:latin typeface="Calibri"/>
                  <a:ea typeface="Calibri"/>
                  <a:cs typeface="Calibri"/>
                  <a:sym typeface="Calibri"/>
                </a:rPr>
                <a:t>un prakse</a:t>
              </a:r>
              <a:endParaRPr xmlns:a="http://schemas.openxmlformats.org/drawingml/2006/main" lang="en-GB" sz="1600">
                <a:solidFill>
                  <a:schemeClr val="lt1"/>
                </a:solidFill>
                <a:latin typeface="Calibri"/>
                <a:ea typeface="Calibri"/>
                <a:cs typeface="Calibri"/>
                <a:sym typeface="Calibri"/>
              </a:endParaRPr>
            </a:p>
          </p:txBody>
        </p:sp>
        <p:sp>
          <p:nvSpPr>
            <p:cNvPr id="271" name="Google Shape;271;p6"/>
            <p:cNvSpPr/>
            <p:nvPr/>
          </p:nvSpPr>
          <p:spPr>
            <a:xfrm rot="1800000">
              <a:off x="7233322" y="4079294"/>
              <a:ext cx="578441" cy="26894"/>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2" name="Google Shape;272;p6"/>
            <p:cNvSpPr txBox="1"/>
            <p:nvPr/>
          </p:nvSpPr>
          <p:spPr>
            <a:xfrm rot="1800000">
              <a:off x="7508081" y="4078280"/>
              <a:ext cx="28922" cy="289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3" name="Google Shape;273;p6"/>
            <p:cNvSpPr/>
            <p:nvPr/>
          </p:nvSpPr>
          <p:spPr>
            <a:xfrm>
              <a:off x="7644123" y="3756320"/>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4" name="Google Shape;274;p6"/>
            <p:cNvSpPr txBox="1"/>
            <p:nvPr/>
          </p:nvSpPr>
          <p:spPr>
            <a:xfrm>
              <a:off x="7925904" y="4038101"/>
              <a:ext cx="1360562" cy="1360562"/>
            </a:xfrm>
            <a:prstGeom prst="rect">
              <a:avLst/>
            </a:prstGeom>
            <a:noFill/>
            <a:ln>
              <a:noFill/>
            </a:ln>
          </p:spPr>
          <p:txBody>
            <a:bodyPr spcFirstLastPara="1" wrap="square" lIns="10150" tIns="10150" rIns="10150" bIns="10150"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1600"/>
                <a:buFont typeface="Calibri"/>
                <a:buNone/>
              </a:pPr>
              <a:r xmlns:a="http://schemas.openxmlformats.org/drawingml/2006/main">
                <a:rPr lang="lv" sz="1600">
                  <a:solidFill>
                    <a:schemeClr val="lt1"/>
                  </a:solidFill>
                  <a:latin typeface="Calibri"/>
                  <a:ea typeface="Calibri"/>
                  <a:cs typeface="Calibri"/>
                  <a:sym typeface="Calibri"/>
                </a:rPr>
                <a:t>Inovatīvas tehnoloģijas</a:t>
              </a:r>
              <a:endParaRPr xmlns:a="http://schemas.openxmlformats.org/drawingml/2006/main" lang="en-GB" sz="1600">
                <a:solidFill>
                  <a:schemeClr val="lt1"/>
                </a:solidFill>
                <a:latin typeface="Calibri"/>
                <a:ea typeface="Calibri"/>
                <a:cs typeface="Calibri"/>
                <a:sym typeface="Calibri"/>
              </a:endParaRPr>
            </a:p>
          </p:txBody>
        </p:sp>
        <p:sp>
          <p:nvSpPr>
            <p:cNvPr id="275" name="Google Shape;275;p6"/>
            <p:cNvSpPr/>
            <p:nvPr/>
          </p:nvSpPr>
          <p:spPr>
            <a:xfrm rot="5400000">
              <a:off x="6149679" y="4704935"/>
              <a:ext cx="578441" cy="26894"/>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6" name="Google Shape;276;p6"/>
            <p:cNvSpPr txBox="1"/>
            <p:nvPr/>
          </p:nvSpPr>
          <p:spPr>
            <a:xfrm rot="5400000">
              <a:off x="6424438" y="4703922"/>
              <a:ext cx="28922" cy="289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77" name="Google Shape;277;p6"/>
            <p:cNvSpPr/>
            <p:nvPr/>
          </p:nvSpPr>
          <p:spPr>
            <a:xfrm>
              <a:off x="5476837" y="5007604"/>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8" name="Google Shape;278;p6"/>
            <p:cNvSpPr txBox="1"/>
            <p:nvPr/>
          </p:nvSpPr>
          <p:spPr>
            <a:xfrm>
              <a:off x="5758618" y="5289385"/>
              <a:ext cx="1360562" cy="1360562"/>
            </a:xfrm>
            <a:prstGeom prst="rect">
              <a:avLst/>
            </a:prstGeom>
            <a:noFill/>
            <a:ln>
              <a:noFill/>
            </a:ln>
          </p:spPr>
          <p:txBody>
            <a:bodyPr spcFirstLastPara="1" wrap="square" lIns="10150" tIns="10150" rIns="10150" bIns="10150"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1600"/>
                <a:buFont typeface="Calibri"/>
                <a:buNone/>
              </a:pPr>
              <a:r xmlns:a="http://schemas.openxmlformats.org/drawingml/2006/main">
                <a:rPr lang="lv" sz="1600">
                  <a:solidFill>
                    <a:schemeClr val="lt1"/>
                  </a:solidFill>
                  <a:latin typeface="Calibri"/>
                  <a:ea typeface="Calibri"/>
                  <a:cs typeface="Calibri"/>
                  <a:sym typeface="Calibri"/>
                </a:rPr>
                <a:t>Projekti </a:t>
              </a:r>
              <a:br xmlns:a="http://schemas.openxmlformats.org/drawingml/2006/main">
                <a:rPr lang="en-GB" sz="1600">
                  <a:solidFill>
                    <a:schemeClr val="lt1"/>
                  </a:solidFill>
                  <a:latin typeface="Calibri"/>
                  <a:ea typeface="Calibri"/>
                  <a:cs typeface="Calibri"/>
                  <a:sym typeface="Calibri"/>
                </a:rPr>
              </a:br>
              <a:r xmlns:a="http://schemas.openxmlformats.org/drawingml/2006/main">
                <a:rPr lang="lv" sz="1600">
                  <a:solidFill>
                    <a:schemeClr val="lt1"/>
                  </a:solidFill>
                  <a:latin typeface="Calibri"/>
                  <a:ea typeface="Calibri"/>
                  <a:cs typeface="Calibri"/>
                  <a:sym typeface="Calibri"/>
                </a:rPr>
                <a:t>un konkursi</a:t>
              </a:r>
              <a:endParaRPr xmlns:a="http://schemas.openxmlformats.org/drawingml/2006/main" lang="en-GB" sz="1600">
                <a:solidFill>
                  <a:schemeClr val="lt1"/>
                </a:solidFill>
                <a:latin typeface="Calibri"/>
                <a:ea typeface="Calibri"/>
                <a:cs typeface="Calibri"/>
                <a:sym typeface="Calibri"/>
              </a:endParaRPr>
            </a:p>
          </p:txBody>
        </p:sp>
        <p:sp>
          <p:nvSpPr>
            <p:cNvPr id="279" name="Google Shape;279;p6"/>
            <p:cNvSpPr/>
            <p:nvPr/>
          </p:nvSpPr>
          <p:spPr>
            <a:xfrm rot="9000000">
              <a:off x="5066035" y="4079294"/>
              <a:ext cx="578441" cy="26894"/>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0" name="Google Shape;280;p6"/>
            <p:cNvSpPr txBox="1"/>
            <p:nvPr/>
          </p:nvSpPr>
          <p:spPr>
            <a:xfrm rot="-1800000">
              <a:off x="5340795" y="4078280"/>
              <a:ext cx="28922" cy="289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81" name="Google Shape;281;p6"/>
            <p:cNvSpPr/>
            <p:nvPr/>
          </p:nvSpPr>
          <p:spPr>
            <a:xfrm>
              <a:off x="3309551" y="3756320"/>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2" name="Google Shape;282;p6"/>
            <p:cNvSpPr txBox="1"/>
            <p:nvPr/>
          </p:nvSpPr>
          <p:spPr>
            <a:xfrm>
              <a:off x="3591332" y="4038101"/>
              <a:ext cx="1360562" cy="1360562"/>
            </a:xfrm>
            <a:prstGeom prst="rect">
              <a:avLst/>
            </a:prstGeom>
            <a:noFill/>
            <a:ln>
              <a:noFill/>
            </a:ln>
          </p:spPr>
          <p:txBody>
            <a:bodyPr spcFirstLastPara="1" wrap="square" lIns="10150" tIns="10150" rIns="10150" bIns="10150"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1600"/>
                <a:buFont typeface="Calibri"/>
                <a:buNone/>
              </a:pPr>
              <a:r xmlns:a="http://schemas.openxmlformats.org/drawingml/2006/main">
                <a:rPr lang="lv" sz="1600">
                  <a:solidFill>
                    <a:schemeClr val="lt1"/>
                  </a:solidFill>
                  <a:latin typeface="Calibri"/>
                  <a:ea typeface="Calibri"/>
                  <a:cs typeface="Calibri"/>
                  <a:sym typeface="Calibri"/>
                </a:rPr>
                <a:t>Partneru programmas</a:t>
              </a:r>
              <a:endParaRPr xmlns:a="http://schemas.openxmlformats.org/drawingml/2006/main" lang="en-GB" sz="1600">
                <a:solidFill>
                  <a:schemeClr val="lt1"/>
                </a:solidFill>
                <a:latin typeface="Calibri"/>
                <a:ea typeface="Calibri"/>
                <a:cs typeface="Calibri"/>
                <a:sym typeface="Calibri"/>
              </a:endParaRPr>
            </a:p>
          </p:txBody>
        </p:sp>
        <p:sp>
          <p:nvSpPr>
            <p:cNvPr id="283" name="Google Shape;283;p6"/>
            <p:cNvSpPr/>
            <p:nvPr/>
          </p:nvSpPr>
          <p:spPr>
            <a:xfrm rot="-9000000">
              <a:off x="5066035" y="2828011"/>
              <a:ext cx="578441" cy="26894"/>
            </a:xfrm>
            <a:custGeom>
              <a:avLst/>
              <a:gdLst/>
              <a:ahLst/>
              <a:cxnLst/>
              <a:rect l="l" t="t" r="r" b="b"/>
              <a:pathLst>
                <a:path w="120000" h="120000" extrusionOk="0">
                  <a:moveTo>
                    <a:pt x="0" y="60000"/>
                  </a:moveTo>
                  <a:lnTo>
                    <a:pt x="120000" y="60000"/>
                  </a:lnTo>
                </a:path>
              </a:pathLst>
            </a:custGeom>
            <a:noFill/>
            <a:ln w="25400" cap="flat" cmpd="sng">
              <a:solidFill>
                <a:srgbClr val="3B64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4" name="Google Shape;284;p6"/>
            <p:cNvSpPr txBox="1"/>
            <p:nvPr/>
          </p:nvSpPr>
          <p:spPr>
            <a:xfrm rot="1800000">
              <a:off x="5340795" y="2826997"/>
              <a:ext cx="28922" cy="289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a:solidFill>
                  <a:schemeClr val="dk1"/>
                </a:solidFill>
                <a:latin typeface="Calibri"/>
                <a:ea typeface="Calibri"/>
                <a:cs typeface="Calibri"/>
                <a:sym typeface="Calibri"/>
              </a:endParaRPr>
            </a:p>
          </p:txBody>
        </p:sp>
        <p:sp>
          <p:nvSpPr>
            <p:cNvPr id="285" name="Google Shape;285;p6"/>
            <p:cNvSpPr/>
            <p:nvPr/>
          </p:nvSpPr>
          <p:spPr>
            <a:xfrm>
              <a:off x="3309551" y="1253754"/>
              <a:ext cx="1924124" cy="1924124"/>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6" name="Google Shape;286;p6"/>
            <p:cNvSpPr txBox="1"/>
            <p:nvPr/>
          </p:nvSpPr>
          <p:spPr>
            <a:xfrm>
              <a:off x="3591332" y="1535535"/>
              <a:ext cx="1360562" cy="1360562"/>
            </a:xfrm>
            <a:prstGeom prst="rect">
              <a:avLst/>
            </a:prstGeom>
            <a:noFill/>
            <a:ln>
              <a:noFill/>
            </a:ln>
          </p:spPr>
          <p:txBody>
            <a:bodyPr spcFirstLastPara="1" wrap="square" lIns="8875" tIns="8875" rIns="8875" bIns="8875" anchor="ctr" anchorCtr="0">
              <a:noAutofit/>
            </a:bodyPr>
            <a:lstStyle/>
            <a:p>
              <a:pPr xmlns:a="http://schemas.openxmlformats.org/drawingml/2006/main" marL="0" marR="0" lvl="0" indent="0" algn="ctr" rtl="0">
                <a:lnSpc>
                  <a:spcPct val="90000"/>
                </a:lnSpc>
                <a:spcBef>
                  <a:spcPts val="0"/>
                </a:spcBef>
                <a:spcAft>
                  <a:spcPts val="0"/>
                </a:spcAft>
                <a:buClr>
                  <a:schemeClr val="lt1"/>
                </a:buClr>
                <a:buSzPts val="1400"/>
                <a:buFont typeface="Calibri"/>
                <a:buNone/>
              </a:pPr>
              <a:r xmlns:a="http://schemas.openxmlformats.org/drawingml/2006/main">
                <a:rPr lang="lv" sz="1400">
                  <a:solidFill>
                    <a:schemeClr val="lt1"/>
                  </a:solidFill>
                  <a:latin typeface="Calibri"/>
                  <a:ea typeface="Calibri"/>
                  <a:cs typeface="Calibri"/>
                  <a:sym typeface="Calibri"/>
                </a:rPr>
                <a:t>Starptautiskā sadarbība</a:t>
              </a:r>
              <a:endParaRPr xmlns:a="http://schemas.openxmlformats.org/drawingml/2006/main" lang="en-GB" sz="1400">
                <a:solidFill>
                  <a:schemeClr val="lt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90" name="Shape 290"/>
        <p:cNvGrpSpPr/>
        <p:nvPr/>
      </p:nvGrpSpPr>
      <p:grpSpPr>
        <a:xfrm>
          <a:off x="0" y="0"/>
          <a:ext cx="0" cy="0"/>
          <a:chOff x="0" y="0"/>
          <a:chExt cx="0" cy="0"/>
        </a:xfrm>
      </p:grpSpPr>
      <p:sp>
        <p:nvSpPr>
          <p:cNvPr id="291" name="Google Shape;291;p7"/>
          <p:cNvSpPr txBox="1"/>
          <p:nvPr/>
        </p:nvSpPr>
        <p:spPr>
          <a:xfrm>
            <a:off x="1219200" y="1562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292" name="Google Shape;292;p7"/>
          <p:cNvSpPr txBox="1"/>
          <p:nvPr/>
        </p:nvSpPr>
        <p:spPr>
          <a:xfrm>
            <a:off x="1295400" y="2857500"/>
            <a:ext cx="15240000" cy="52322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3.1. sadaļa: Izglītības un zinātnes ministrijas projekti un pasākumi</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293" name="Google Shape;293;p7"/>
          <p:cNvSpPr/>
          <p:nvPr/>
        </p:nvSpPr>
        <p:spPr>
          <a:xfrm>
            <a:off x="990600" y="3543300"/>
            <a:ext cx="10515600" cy="2308324"/>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rgbClr val="1B1B1B"/>
              </a:buClr>
              <a:buSzPts val="2400"/>
              <a:buFont typeface="Calibri"/>
              <a:buNone/>
            </a:pPr>
            <a:r xmlns:a="http://schemas.openxmlformats.org/drawingml/2006/main">
              <a:rPr lang="lv" sz="2400" b="1">
                <a:solidFill>
                  <a:srgbClr val="1B1B1B"/>
                </a:solidFill>
                <a:latin typeface="Calibri"/>
                <a:ea typeface="Calibri"/>
                <a:cs typeface="Calibri"/>
                <a:sym typeface="Calibri"/>
              </a:rPr>
              <a:t>Laboratoria Przyszłości [Nākotnes laboratorijas] </a:t>
            </a:r>
            <a:r xmlns:a="http://schemas.openxmlformats.org/drawingml/2006/main">
              <a:rPr lang="lv" sz="2400">
                <a:solidFill>
                  <a:srgbClr val="1B1B1B"/>
                </a:solidFill>
                <a:latin typeface="Calibri"/>
                <a:ea typeface="Calibri"/>
                <a:cs typeface="Calibri"/>
                <a:sym typeface="Calibri"/>
              </a:rPr>
              <a:t>ir Kultūras un zinātnes ministrijas programma, kas tradicionālajam izglītības modelim pievieno jaunākos izglītības risinājumus STEAM jomā, lai palīdzētu labāk sagatavot Polijas jauniešus nākotnes izaicinājumiem. </a:t>
            </a:r>
            <a:r xmlns:a="http://schemas.openxmlformats.org/drawingml/2006/main">
              <a:rPr lang="lv" sz="2400" b="0" i="0" u="none" strike="noStrike" cap="none">
                <a:solidFill>
                  <a:srgbClr val="1B1B1B"/>
                </a:solidFill>
                <a:latin typeface="Calibri"/>
                <a:ea typeface="Calibri"/>
                <a:cs typeface="Calibri"/>
                <a:sym typeface="Calibri"/>
              </a:rPr>
              <a:t>Tie konkrēti ir izaicinājumi, kas saistīti ar darba tirgu un gatavību strādāt nākotnes profesijās, arī tādās, kuru, pēc ekspertu domām, vēl nav.</a:t>
            </a:r>
            <a:endParaRPr xmlns:a="http://schemas.openxmlformats.org/drawingml/2006/main" lang="en-GB" sz="2400" b="0" i="0" u="none" strike="noStrike" cap="none">
              <a:solidFill>
                <a:srgbClr val="1B1B1B"/>
              </a:solidFill>
              <a:latin typeface="Calibri"/>
              <a:ea typeface="Calibri"/>
              <a:cs typeface="Calibri"/>
              <a:sym typeface="Calibri"/>
            </a:endParaRPr>
          </a:p>
        </p:txBody>
      </p:sp>
      <p:sp>
        <p:nvSpPr>
          <p:cNvPr id="294" name="Google Shape;294;p7"/>
          <p:cNvSpPr/>
          <p:nvPr/>
        </p:nvSpPr>
        <p:spPr>
          <a:xfrm>
            <a:off x="990600" y="6134100"/>
            <a:ext cx="10439400" cy="1938992"/>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b="1">
                <a:solidFill>
                  <a:schemeClr val="dk1"/>
                </a:solidFill>
                <a:latin typeface="Calibri"/>
                <a:ea typeface="Calibri"/>
                <a:cs typeface="Calibri"/>
                <a:sym typeface="Calibri"/>
              </a:rPr>
              <a:t>Mobilne Laboratoria Przyszłości (MLP) [Nākotnes mobilās laboratorijas] </a:t>
            </a:r>
            <a:r xmlns:a="http://schemas.openxmlformats.org/drawingml/2006/main">
              <a:rPr lang="lv" sz="2400">
                <a:solidFill>
                  <a:schemeClr val="dk1"/>
                </a:solidFill>
                <a:latin typeface="Calibri"/>
                <a:ea typeface="Calibri"/>
                <a:cs typeface="Calibri"/>
                <a:sym typeface="Calibri"/>
              </a:rPr>
              <a:t>ir 16 autobusi, kas aprīkoti ar modernu izglītības aprīkojumu un kas 2022. gada septembrī devās ekskursijā pa Polijas provincēm. Pedagogu komandas aizrautīgi pasniedz interaktīvas nodarbības skolēniem, parādot, ka mācīties var jautri un atbalstot nākotnes kompetenču attīstību.</a:t>
            </a:r>
            <a:endParaRPr xmlns:a="http://schemas.openxmlformats.org/drawingml/2006/main" lang="en-GB" sz="2400">
              <a:solidFill>
                <a:schemeClr val="dk1"/>
              </a:solidFill>
              <a:latin typeface="Calibri"/>
              <a:ea typeface="Calibri"/>
              <a:cs typeface="Calibri"/>
              <a:sym typeface="Calibri"/>
            </a:endParaRPr>
          </a:p>
        </p:txBody>
      </p:sp>
      <p:pic>
        <p:nvPicPr>
          <p:cNvPr id="295" name="Google Shape;295;p7"/>
          <p:cNvPicPr preferRelativeResize="0"/>
          <p:nvPr/>
        </p:nvPicPr>
        <p:blipFill rotWithShape="1">
          <a:blip r:embed="rId1"/>
          <a:srcRect/>
          <a:stretch>
            <a:fillRect/>
          </a:stretch>
        </p:blipFill>
        <p:spPr>
          <a:xfrm>
            <a:off x="11887200" y="4152900"/>
            <a:ext cx="6096000" cy="2971800"/>
          </a:xfrm>
          <a:prstGeom prst="rect">
            <a:avLst/>
          </a:prstGeom>
          <a:noFill/>
          <a:ln>
            <a:noFill/>
          </a:ln>
        </p:spPr>
      </p:pic>
      <p:sp>
        <p:nvSpPr>
          <p:cNvPr id="296" name="Google Shape;296;p7"/>
          <p:cNvSpPr/>
          <p:nvPr/>
        </p:nvSpPr>
        <p:spPr>
          <a:xfrm>
            <a:off x="12496800" y="7353300"/>
            <a:ext cx="4924233"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https://www.gov.pl/web/laboratoria/mobilne-laboratoria</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00" name="Shape 300"/>
        <p:cNvGrpSpPr/>
        <p:nvPr/>
      </p:nvGrpSpPr>
      <p:grpSpPr>
        <a:xfrm>
          <a:off x="0" y="0"/>
          <a:ext cx="0" cy="0"/>
          <a:chOff x="0" y="0"/>
          <a:chExt cx="0" cy="0"/>
        </a:xfrm>
      </p:grpSpPr>
      <p:sp>
        <p:nvSpPr>
          <p:cNvPr id="301" name="Google Shape;301;p8"/>
          <p:cNvSpPr txBox="1"/>
          <p:nvPr/>
        </p:nvSpPr>
        <p:spPr>
          <a:xfrm>
            <a:off x="1219200" y="15621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02" name="Google Shape;302;p8"/>
          <p:cNvSpPr txBox="1"/>
          <p:nvPr/>
        </p:nvSpPr>
        <p:spPr>
          <a:xfrm>
            <a:off x="1295400" y="2857500"/>
            <a:ext cx="15240000" cy="492443"/>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600">
                <a:solidFill>
                  <a:srgbClr val="75B239"/>
                </a:solidFill>
                <a:latin typeface="Century Gothic"/>
                <a:ea typeface="Century Gothic"/>
                <a:cs typeface="Century Gothic"/>
                <a:sym typeface="Century Gothic"/>
              </a:rPr>
              <a:t>3.1. sadaļa: Izglītības un zinātnes ministrijas projekti un pasākumi</a:t>
            </a:r>
            <a:endParaRPr xmlns:a="http://schemas.openxmlformats.org/drawingml/2006/main" lang="en-GB" sz="2600">
              <a:solidFill>
                <a:srgbClr val="75B239"/>
              </a:solidFill>
              <a:latin typeface="Century Gothic"/>
              <a:ea typeface="Century Gothic"/>
              <a:cs typeface="Century Gothic"/>
              <a:sym typeface="Century Gothic"/>
            </a:endParaRPr>
          </a:p>
        </p:txBody>
      </p:sp>
      <p:sp>
        <p:nvSpPr>
          <p:cNvPr id="303" name="Google Shape;303;p8"/>
          <p:cNvSpPr/>
          <p:nvPr/>
        </p:nvSpPr>
        <p:spPr>
          <a:xfrm>
            <a:off x="1295400" y="3771900"/>
            <a:ext cx="9829800" cy="2308324"/>
          </a:xfrm>
          <a:prstGeom prst="rect">
            <a:avLst/>
          </a:prstGeom>
          <a:noFill/>
          <a:ln>
            <a:noFill/>
          </a:ln>
        </p:spPr>
        <p:txBody>
          <a:bodyPr spcFirstLastPara="1" wrap="square" lIns="91425" tIns="45700" rIns="91425" bIns="45700" anchor="ctr" anchorCtr="0">
            <a:spAutoFit/>
          </a:bodyPr>
          <a:lstStyle/>
          <a:p>
            <a:pPr xmlns:a="http://schemas.openxmlformats.org/drawingml/2006/main" marL="0" marR="0" lvl="0" indent="0" algn="just" rtl="0">
              <a:lnSpc>
                <a:spcPct val="100000"/>
              </a:lnSpc>
              <a:spcBef>
                <a:spcPts val="0"/>
              </a:spcBef>
              <a:spcAft>
                <a:spcPts val="0"/>
              </a:spcAft>
              <a:buClr>
                <a:srgbClr val="1B1B1B"/>
              </a:buClr>
              <a:buSzPts val="2400"/>
              <a:buFont typeface="Calibri"/>
              <a:buNone/>
            </a:pPr>
            <a:r xmlns:a="http://schemas.openxmlformats.org/drawingml/2006/main">
              <a:rPr lang="lv" sz="2400" b="1" i="0" u="none" strike="noStrike" cap="none">
                <a:solidFill>
                  <a:srgbClr val="1B1B1B"/>
                </a:solidFill>
                <a:latin typeface="Calibri"/>
                <a:ea typeface="Calibri"/>
                <a:cs typeface="Calibri"/>
                <a:sym typeface="Calibri"/>
              </a:rPr>
              <a:t>Liga Robotów [The League of Robots] </a:t>
            </a:r>
            <a:r xmlns:a="http://schemas.openxmlformats.org/drawingml/2006/main">
              <a:rPr lang="lv" sz="2400" i="0" u="none" strike="noStrike" cap="none">
                <a:solidFill>
                  <a:srgbClr val="1B1B1B"/>
                </a:solidFill>
                <a:latin typeface="Calibri"/>
                <a:ea typeface="Calibri"/>
                <a:cs typeface="Calibri"/>
                <a:sym typeface="Calibri"/>
              </a:rPr>
              <a:t>ir valsts mēroga robotu turnīrs, kura pamatā ir </a:t>
            </a:r>
            <a:r xmlns:a="http://schemas.openxmlformats.org/drawingml/2006/main">
              <a:rPr lang="lv" sz="2400" b="0" i="0" u="none" strike="noStrike" cap="none">
                <a:solidFill>
                  <a:srgbClr val="1B1B1B"/>
                </a:solidFill>
                <a:latin typeface="Calibri"/>
                <a:ea typeface="Calibri"/>
                <a:cs typeface="Calibri"/>
                <a:sym typeface="Calibri"/>
              </a:rPr>
              <a:t>STEAM </a:t>
            </a:r>
            <a:r xmlns:a="http://schemas.openxmlformats.org/drawingml/2006/main">
              <a:rPr lang="lv" sz="2400" i="0" u="none" strike="noStrike" cap="none">
                <a:solidFill>
                  <a:srgbClr val="1B1B1B"/>
                </a:solidFill>
                <a:latin typeface="Calibri"/>
                <a:ea typeface="Calibri"/>
                <a:cs typeface="Calibri"/>
                <a:sym typeface="Calibri"/>
              </a:rPr>
              <a:t>un kura mērķis ir parādīt, ka </a:t>
            </a:r>
            <a:r xmlns:a="http://schemas.openxmlformats.org/drawingml/2006/main">
              <a:rPr lang="lv" sz="2400" b="1" i="0" u="none" strike="noStrike" cap="none">
                <a:solidFill>
                  <a:srgbClr val="1B1B1B"/>
                </a:solidFill>
                <a:latin typeface="Calibri"/>
                <a:ea typeface="Calibri"/>
                <a:cs typeface="Calibri"/>
                <a:sym typeface="Calibri"/>
              </a:rPr>
              <a:t>mācību process ir saistīts ar meklēšanu, sadarbību un kritisko domāšanu. </a:t>
            </a:r>
            <a:r xmlns:a="http://schemas.openxmlformats.org/drawingml/2006/main">
              <a:rPr lang="lv" sz="2400" b="0" i="0" u="none" strike="noStrike" cap="none">
                <a:solidFill>
                  <a:srgbClr val="1B1B1B"/>
                </a:solidFill>
                <a:latin typeface="Calibri"/>
                <a:ea typeface="Calibri"/>
                <a:cs typeface="Calibri"/>
                <a:sym typeface="Calibri"/>
              </a:rPr>
              <a:t>Tajā apvienoti jaunākie sasniegumi zinātnē, inženierzinātnēs, tehnoloģijās, kā arī mākslā un matemātikā. Tās mērķis ir veidot atvērtu un radošu prātu 21. gadsimtam. </a:t>
            </a:r>
            <a:r xmlns:a="http://schemas.openxmlformats.org/drawingml/2006/main">
              <a:rPr lang="lv" sz="2400" b="1" i="0" u="none" strike="noStrike" cap="none">
                <a:solidFill>
                  <a:srgbClr val="1B1B1B"/>
                </a:solidFill>
                <a:latin typeface="Calibri"/>
                <a:ea typeface="Calibri"/>
                <a:cs typeface="Calibri"/>
                <a:sym typeface="Calibri"/>
              </a:rPr>
              <a:t>Tas ir globāls projekts, kas atbalsta talantus.</a:t>
            </a:r>
            <a:endParaRPr xmlns:a="http://schemas.openxmlformats.org/drawingml/2006/main" lang="en-GB" sz="2400" b="1" i="0" u="none" strike="noStrike" cap="none">
              <a:solidFill>
                <a:srgbClr val="1B1B1B"/>
              </a:solidFill>
              <a:latin typeface="Calibri"/>
              <a:ea typeface="Calibri"/>
              <a:cs typeface="Calibri"/>
              <a:sym typeface="Calibri"/>
            </a:endParaRPr>
          </a:p>
        </p:txBody>
      </p:sp>
      <p:pic>
        <p:nvPicPr>
          <p:cNvPr id="304" name="Google Shape;304;p8"/>
          <p:cNvPicPr preferRelativeResize="0"/>
          <p:nvPr/>
        </p:nvPicPr>
        <p:blipFill rotWithShape="1">
          <a:blip r:embed="rId1"/>
          <a:srcRect/>
          <a:stretch>
            <a:fillRect/>
          </a:stretch>
        </p:blipFill>
        <p:spPr>
          <a:xfrm>
            <a:off x="12192000" y="3086100"/>
            <a:ext cx="4933950" cy="2286000"/>
          </a:xfrm>
          <a:prstGeom prst="rect">
            <a:avLst/>
          </a:prstGeom>
          <a:noFill/>
          <a:ln>
            <a:noFill/>
          </a:ln>
        </p:spPr>
      </p:pic>
      <p:sp>
        <p:nvSpPr>
          <p:cNvPr id="305" name="Google Shape;305;p8"/>
          <p:cNvSpPr/>
          <p:nvPr/>
        </p:nvSpPr>
        <p:spPr>
          <a:xfrm>
            <a:off x="13563600" y="5448300"/>
            <a:ext cx="2591928"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www.gov.pl/ligarobotow</a:t>
            </a:r>
            <a:endParaRPr xmlns:a="http://schemas.openxmlformats.org/drawingml/2006/main" lang="en-GB" sz="1400">
              <a:solidFill>
                <a:schemeClr val="dk1"/>
              </a:solidFill>
              <a:latin typeface="Calibri"/>
              <a:ea typeface="Calibri"/>
              <a:cs typeface="Calibri"/>
              <a:sym typeface="Calibri"/>
            </a:endParaRPr>
          </a:p>
        </p:txBody>
      </p:sp>
      <p:sp>
        <p:nvSpPr>
          <p:cNvPr id="306" name="Google Shape;306;p8"/>
          <p:cNvSpPr/>
          <p:nvPr/>
        </p:nvSpPr>
        <p:spPr>
          <a:xfrm>
            <a:off x="1371600" y="6743700"/>
            <a:ext cx="9525000" cy="156966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b="1">
                <a:solidFill>
                  <a:schemeClr val="dk1"/>
                </a:solidFill>
                <a:latin typeface="Calibri"/>
                <a:ea typeface="Calibri"/>
                <a:cs typeface="Calibri"/>
                <a:sym typeface="Calibri"/>
              </a:rPr>
              <a:t>Hala Laboratoria Przyszłości CRPK </a:t>
            </a:r>
            <a:r xmlns:a="http://schemas.openxmlformats.org/drawingml/2006/main">
              <a:rPr lang="lv" sz="2400">
                <a:solidFill>
                  <a:schemeClr val="dk1"/>
                </a:solidFill>
                <a:latin typeface="Calibri"/>
                <a:ea typeface="Calibri"/>
                <a:cs typeface="Calibri"/>
                <a:sym typeface="Calibri"/>
              </a:rPr>
              <a:t>, kas darbojas kā daļa no programmas Laboratories of the Future, ir moderna telpa Varšavā, kurā apvienota kultūras pasaule un modernās tehnoloģijas. Tās izveidi iedvesmojis STEAM.</a:t>
            </a:r>
            <a:endParaRPr xmlns:a="http://schemas.openxmlformats.org/drawingml/2006/main" lang="en-GB" sz="2400">
              <a:solidFill>
                <a:schemeClr val="dk1"/>
              </a:solidFill>
              <a:latin typeface="Calibri"/>
              <a:ea typeface="Calibri"/>
              <a:cs typeface="Calibri"/>
              <a:sym typeface="Calibri"/>
            </a:endParaRPr>
          </a:p>
        </p:txBody>
      </p:sp>
      <p:pic>
        <p:nvPicPr>
          <p:cNvPr id="307" name="Google Shape;307;p8"/>
          <p:cNvPicPr preferRelativeResize="0"/>
          <p:nvPr/>
        </p:nvPicPr>
        <p:blipFill rotWithShape="1">
          <a:blip r:embed="rId2"/>
          <a:srcRect/>
          <a:stretch>
            <a:fillRect/>
          </a:stretch>
        </p:blipFill>
        <p:spPr>
          <a:xfrm>
            <a:off x="12268200" y="5829300"/>
            <a:ext cx="4800600" cy="2546497"/>
          </a:xfrm>
          <a:prstGeom prst="rect">
            <a:avLst/>
          </a:prstGeom>
          <a:noFill/>
          <a:ln>
            <a:noFill/>
          </a:ln>
        </p:spPr>
      </p:pic>
      <p:sp>
        <p:nvSpPr>
          <p:cNvPr id="308" name="Google Shape;308;p8"/>
          <p:cNvSpPr/>
          <p:nvPr/>
        </p:nvSpPr>
        <p:spPr>
          <a:xfrm>
            <a:off x="10086314" y="8572500"/>
            <a:ext cx="7144648"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https://www.gov.pl/web/laboratoria/oficjalne-otwarcie-hali-laboratoria-przyszlosci-crpk</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12" name="Shape 312"/>
        <p:cNvGrpSpPr/>
        <p:nvPr/>
      </p:nvGrpSpPr>
      <p:grpSpPr>
        <a:xfrm>
          <a:off x="0" y="0"/>
          <a:ext cx="0" cy="0"/>
          <a:chOff x="0" y="0"/>
          <a:chExt cx="0" cy="0"/>
        </a:xfrm>
      </p:grpSpPr>
      <p:sp>
        <p:nvSpPr>
          <p:cNvPr id="313" name="Google Shape;313;p9"/>
          <p:cNvSpPr txBox="1"/>
          <p:nvPr/>
        </p:nvSpPr>
        <p:spPr>
          <a:xfrm>
            <a:off x="1219200" y="1333500"/>
            <a:ext cx="15544800"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spcBef>
                <a:spcPts val="0"/>
              </a:spcBef>
              <a:spcAft>
                <a:spcPts val="0"/>
              </a:spcAft>
              <a:buNone/>
            </a:pPr>
            <a:r xmlns:a="http://schemas.openxmlformats.org/drawingml/2006/main">
              <a:rPr lang="lv" sz="4000" b="1">
                <a:solidFill>
                  <a:srgbClr val="75B239"/>
                </a:solidFill>
                <a:latin typeface="Century Gothic"/>
                <a:ea typeface="Century Gothic"/>
                <a:cs typeface="Century Gothic"/>
                <a:sym typeface="Century Gothic"/>
              </a:rPr>
              <a:t>3. 3. nodaļa: Labā prakse STEM/STEAM pielietošanā profesionālajā izglītībā – tas darbojas!</a:t>
            </a:r>
            <a:endParaRPr xmlns:a="http://schemas.openxmlformats.org/drawingml/2006/main" lang="en-GB" sz="4000" b="1">
              <a:solidFill>
                <a:srgbClr val="75B239"/>
              </a:solidFill>
              <a:latin typeface="Century Gothic"/>
              <a:ea typeface="Century Gothic"/>
              <a:cs typeface="Century Gothic"/>
              <a:sym typeface="Century Gothic"/>
            </a:endParaRPr>
          </a:p>
        </p:txBody>
      </p:sp>
      <p:sp>
        <p:nvSpPr>
          <p:cNvPr id="314" name="Google Shape;314;p9"/>
          <p:cNvSpPr txBox="1"/>
          <p:nvPr/>
        </p:nvSpPr>
        <p:spPr>
          <a:xfrm>
            <a:off x="1295400" y="2857500"/>
            <a:ext cx="15240000" cy="523220"/>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2800">
                <a:solidFill>
                  <a:srgbClr val="75B239"/>
                </a:solidFill>
                <a:latin typeface="Century Gothic"/>
                <a:ea typeface="Century Gothic"/>
                <a:cs typeface="Century Gothic"/>
                <a:sym typeface="Century Gothic"/>
              </a:rPr>
              <a:t>3.1. sadaļa: Izglītības un zinātnes ministrijas projekti un pasākumi</a:t>
            </a:r>
            <a:endParaRPr xmlns:a="http://schemas.openxmlformats.org/drawingml/2006/main" lang="en-GB" sz="2800">
              <a:solidFill>
                <a:srgbClr val="75B239"/>
              </a:solidFill>
              <a:latin typeface="Century Gothic"/>
              <a:ea typeface="Century Gothic"/>
              <a:cs typeface="Century Gothic"/>
              <a:sym typeface="Century Gothic"/>
            </a:endParaRPr>
          </a:p>
        </p:txBody>
      </p:sp>
      <p:sp>
        <p:nvSpPr>
          <p:cNvPr id="315" name="Google Shape;315;p9"/>
          <p:cNvSpPr/>
          <p:nvPr/>
        </p:nvSpPr>
        <p:spPr>
          <a:xfrm>
            <a:off x="990600" y="4914900"/>
            <a:ext cx="4038600" cy="304698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Polijas Izglītības un zinātnes ministrijas oficiālā vietne.</a:t>
            </a:r>
            <a:endParaRPr xmlns:a="http://schemas.openxmlformats.org/drawingml/2006/main" lang="en-GB" sz="2400">
              <a:solidFill>
                <a:schemeClr val="dk1"/>
              </a:solidFill>
              <a:latin typeface="Calibri"/>
              <a:ea typeface="Calibri"/>
              <a:cs typeface="Calibri"/>
              <a:sym typeface="Calibri"/>
            </a:endParaRPr>
          </a:p>
          <a:p>
            <a:pPr xmlns:a="http://schemas.openxmlformats.org/drawingml/2006/main" marL="0" marR="0" lvl="0" indent="0" algn="just" rtl="0">
              <a:spcBef>
                <a:spcPts val="0"/>
              </a:spcBef>
              <a:spcAft>
                <a:spcPts val="0"/>
              </a:spcAft>
              <a:buNone/>
            </a:pPr>
            <a:r xmlns:a="http://schemas.openxmlformats.org/drawingml/2006/main">
              <a:rPr lang="lv" sz="2400">
                <a:solidFill>
                  <a:schemeClr val="dk1"/>
                </a:solidFill>
                <a:latin typeface="Calibri"/>
                <a:ea typeface="Calibri"/>
                <a:cs typeface="Calibri"/>
                <a:sym typeface="Calibri"/>
              </a:rPr>
              <a:t>Tajā ir informācija par pasākumiem un iniciatīvām, kas atbalsta STEM un STEAM projektus valstī.</a:t>
            </a:r>
            <a:endParaRPr xmlns:a="http://schemas.openxmlformats.org/drawingml/2006/main" lang="en-GB" sz="2400">
              <a:solidFill>
                <a:schemeClr val="dk1"/>
              </a:solidFill>
              <a:latin typeface="Calibri"/>
              <a:ea typeface="Calibri"/>
              <a:cs typeface="Calibri"/>
              <a:sym typeface="Calibri"/>
            </a:endParaRPr>
          </a:p>
        </p:txBody>
      </p:sp>
      <p:pic>
        <p:nvPicPr>
          <p:cNvPr id="316" name="Google Shape;316;p9"/>
          <p:cNvPicPr preferRelativeResize="0"/>
          <p:nvPr/>
        </p:nvPicPr>
        <p:blipFill rotWithShape="1">
          <a:blip r:embed="rId1"/>
          <a:srcRect/>
          <a:stretch>
            <a:fillRect/>
          </a:stretch>
        </p:blipFill>
        <p:spPr>
          <a:xfrm>
            <a:off x="11049000" y="3543300"/>
            <a:ext cx="6782243" cy="4572000"/>
          </a:xfrm>
          <a:prstGeom prst="rect">
            <a:avLst/>
          </a:prstGeom>
          <a:noFill/>
          <a:ln>
            <a:noFill/>
          </a:ln>
        </p:spPr>
      </p:pic>
      <p:pic>
        <p:nvPicPr>
          <p:cNvPr id="317" name="Google Shape;317;p9"/>
          <p:cNvPicPr preferRelativeResize="0"/>
          <p:nvPr/>
        </p:nvPicPr>
        <p:blipFill rotWithShape="1">
          <a:blip r:embed="rId2"/>
          <a:srcRect/>
          <a:stretch>
            <a:fillRect/>
          </a:stretch>
        </p:blipFill>
        <p:spPr>
          <a:xfrm>
            <a:off x="5410200" y="4305300"/>
            <a:ext cx="7315643" cy="4419600"/>
          </a:xfrm>
          <a:prstGeom prst="rect">
            <a:avLst/>
          </a:prstGeom>
          <a:noFill/>
          <a:ln>
            <a:noFill/>
          </a:ln>
        </p:spPr>
      </p:pic>
      <p:sp>
        <p:nvSpPr>
          <p:cNvPr id="318" name="Google Shape;318;p9"/>
          <p:cNvSpPr/>
          <p:nvPr/>
        </p:nvSpPr>
        <p:spPr>
          <a:xfrm>
            <a:off x="12954000" y="8496300"/>
            <a:ext cx="3827651" cy="307777"/>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spcBef>
                <a:spcPts val="0"/>
              </a:spcBef>
              <a:spcAft>
                <a:spcPts val="0"/>
              </a:spcAft>
              <a:buNone/>
            </a:pPr>
            <a:r xmlns:a="http://schemas.openxmlformats.org/drawingml/2006/main">
              <a:rPr lang="lv" sz="1400">
                <a:solidFill>
                  <a:schemeClr val="dk1"/>
                </a:solidFill>
                <a:latin typeface="Calibri"/>
                <a:ea typeface="Calibri"/>
                <a:cs typeface="Calibri"/>
                <a:sym typeface="Calibri"/>
              </a:rPr>
              <a:t>Avots: https://www.gov.pl/web/edukacja-i-nauka</a:t>
            </a:r>
            <a:endParaRPr xmlns:a="http://schemas.openxmlformats.org/drawingml/2006/main" lang="en-GB"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14634</Words>
  <Application>WPS Presentation</Application>
  <PresentationFormat/>
  <Paragraphs>262</Paragraphs>
  <Slides>21</Slides>
  <Notes>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21</vt:i4>
      </vt:variant>
    </vt:vector>
  </HeadingPairs>
  <TitlesOfParts>
    <vt:vector size="37" baseType="lpstr">
      <vt:lpstr>Arial</vt:lpstr>
      <vt:lpstr>SimSun</vt:lpstr>
      <vt:lpstr>Wingdings</vt:lpstr>
      <vt:lpstr>Arial</vt:lpstr>
      <vt:lpstr>Nimbus Roman No9 L</vt:lpstr>
      <vt:lpstr>Calibri</vt:lpstr>
      <vt:lpstr>DejaVu Sans</vt:lpstr>
      <vt:lpstr>Century Gothic</vt:lpstr>
      <vt:lpstr>Gubbi</vt:lpstr>
      <vt:lpstr>Helvetica Neue</vt:lpstr>
      <vt:lpstr>Microsoft YaHei</vt:lpstr>
      <vt:lpstr>Droid Sans Fallback</vt:lpstr>
      <vt:lpstr>Arial Unicode MS</vt:lpstr>
      <vt:lpstr>1_Diseño personalizado</vt:lpstr>
      <vt:lpstr>Office Theme</vt:lpstr>
      <vt:lpstr>Diseño personalizado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Monia Coppola</dc:creator>
  <cp:lastModifiedBy>evalds</cp:lastModifiedBy>
  <cp:revision>1</cp:revision>
  <dcterms:created xsi:type="dcterms:W3CDTF">2023-08-28T17:45:56Z</dcterms:created>
  <dcterms:modified xsi:type="dcterms:W3CDTF">2023-08-28T17:45:56Z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2022-02-01T03:00:00Z</vt:filetime>
  </property>
  <property fmtid="{D5CDD505-2E9C-101B-9397-08002B2CF9AE}" pid="3" name="Creator">
    <vt:lpwstr>Canva</vt:lpwstr>
  </property>
  <property fmtid="{D5CDD505-2E9C-101B-9397-08002B2CF9AE}" pid="4" name="LastSaved">
    <vt:filetime>2022-02-01T03:00:00Z</vt:filetime>
  </property>
  <property fmtid="{D5CDD505-2E9C-101B-9397-08002B2CF9AE}" pid="5" name="ICV">
    <vt:lpwstr/>
  </property>
  <property fmtid="{D5CDD505-2E9C-101B-9397-08002B2CF9AE}" pid="6" name="KSOProductBuildVer">
    <vt:lpwstr>1033-11.1.0.11704</vt:lpwstr>
  </property>
</Properties>
</file>