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Lst>
  <p:notesMasterIdLst>
    <p:notesMasterId r:id="rId25"/>
  </p:notesMasterIdLst>
  <p:sldIdLst>
    <p:sldId id="265" r:id="rId4"/>
    <p:sldId id="481" r:id="rId5"/>
    <p:sldId id="261" r:id="rId6"/>
    <p:sldId id="257" r:id="rId7"/>
    <p:sldId id="258" r:id="rId8"/>
    <p:sldId id="466" r:id="rId9"/>
    <p:sldId id="467" r:id="rId10"/>
    <p:sldId id="482" r:id="rId11"/>
    <p:sldId id="483" r:id="rId12"/>
    <p:sldId id="468" r:id="rId13"/>
    <p:sldId id="484" r:id="rId14"/>
    <p:sldId id="485" r:id="rId15"/>
    <p:sldId id="486" r:id="rId16"/>
    <p:sldId id="487" r:id="rId17"/>
    <p:sldId id="488" r:id="rId18"/>
    <p:sldId id="489" r:id="rId19"/>
    <p:sldId id="490" r:id="rId20"/>
    <p:sldId id="491" r:id="rId21"/>
    <p:sldId id="477" r:id="rId22"/>
    <p:sldId id="478" r:id="rId23"/>
    <p:sldId id="260" r:id="rId24"/>
  </p:sldIdLst>
  <p:sldSz cx="18288000" cy="10287000"/>
  <p:notesSz cx="18288000" cy="10287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2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1" d="100"/>
          <a:sy n="41" d="100"/>
        </p:scale>
        <p:origin x="820" y="40"/>
      </p:cViewPr>
      <p:guideLst>
        <p:guide orient="horz" pos="2880"/>
        <p:guide pos="2160"/>
      </p:guideLst>
    </p:cSldViewPr>
  </p:slideViewPr>
  <p:notesTextViewPr>
    <p:cViewPr>
      <p:scale>
        <a:sx n="100" d="100"/>
        <a:sy n="100" d="100"/>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BE5C69-3429-4B6C-AA93-F8097F14EDE2}" type="doc">
      <dgm:prSet loTypeId="urn:microsoft.com/office/officeart/2005/8/layout/radial1" loCatId="cycle" qsTypeId="urn:microsoft.com/office/officeart/2005/8/quickstyle/simple1" qsCatId="simple" csTypeId="urn:microsoft.com/office/officeart/2005/8/colors/accent1_2" csCatId="accent1" phldr="1"/>
      <dgm:spPr/>
      <dgm:t>
        <a:bodyPr/>
        <a:lstStyle/>
        <a:p/>
      </dgm:t>
    </dgm:pt>
    <dgm:pt modelId="{9CED2427-3B82-43ED-95B0-0159AE2D596E}">
      <dgm:prSet phldrT="[Tekst]"/>
      <dgm:spPr/>
      <dgm:t>
        <a:bodyPr/>
        <a:lstStyle/>
        <a:p>
          <a:r>
            <a:t>Aree di stelo </a:t>
          </a:r>
          <a:r>
            <a:br/>
            <a:t>in materia di istruzione professionale</a:t>
          </a:r>
        </a:p>
      </dgm:t>
    </dgm:pt>
    <dgm:pt modelId="{A77F4334-F80B-478A-9728-78EA4D0BFE41}" type="parTrans" cxnId="{795E8A25-6A6F-4646-89CA-640C803BACDA}">
      <dgm:prSet/>
      <dgm:spPr/>
      <dgm:t>
        <a:bodyPr/>
        <a:lstStyle/>
        <a:p/>
      </dgm:t>
    </dgm:pt>
    <dgm:pt modelId="{7B229442-CA02-4B93-8325-08912ED30975}" type="sibTrans" cxnId="{795E8A25-6A6F-4646-89CA-640C803BACDA}">
      <dgm:prSet/>
      <dgm:spPr/>
      <dgm:t>
        <a:bodyPr/>
        <a:lstStyle/>
        <a:p/>
      </dgm:t>
    </dgm:pt>
    <dgm:pt modelId="{3C99E474-81D3-48A7-B4E1-D4819EFE4744}">
      <dgm:prSet phldrT="[Tekst]"/>
      <dgm:spPr/>
      <dgm:t>
        <a:bodyPr/>
        <a:lstStyle/>
        <a:p>
          <a:r>
            <a:t>Curricula</a:t>
          </a:r>
        </a:p>
      </dgm:t>
    </dgm:pt>
    <dgm:pt modelId="{64150927-F8C8-4A2D-9E0B-473667D2C364}" type="parTrans" cxnId="{63F9A588-893D-48B5-BF25-A9210AA65912}">
      <dgm:prSet/>
      <dgm:spPr/>
      <dgm:t>
        <a:bodyPr/>
        <a:lstStyle/>
        <a:p/>
      </dgm:t>
    </dgm:pt>
    <dgm:pt modelId="{28C394A4-BBA9-47CC-9621-6DBFEDBCC4F7}" type="sibTrans" cxnId="{63F9A588-893D-48B5-BF25-A9210AA65912}">
      <dgm:prSet/>
      <dgm:spPr/>
      <dgm:t>
        <a:bodyPr/>
        <a:lstStyle/>
        <a:p/>
      </dgm:t>
    </dgm:pt>
    <dgm:pt modelId="{00227192-CA37-4485-9EB3-A188CC25811D}">
      <dgm:prSet phldrT="[Tekst]"/>
      <dgm:spPr/>
      <dgm:t>
        <a:bodyPr/>
        <a:lstStyle/>
        <a:p>
          <a:r>
            <a:t>Apprendistato</a:t>
          </a:r>
          <a:r>
            <a:br/>
            <a:t>e stage</a:t>
          </a:r>
        </a:p>
      </dgm:t>
    </dgm:pt>
    <dgm:pt modelId="{270B21D8-2B8A-4F6B-9F05-1EFE7365BB7E}" type="parTrans" cxnId="{4C9286EB-3870-4EB3-9D5B-3B296B5F61F2}">
      <dgm:prSet/>
      <dgm:spPr/>
      <dgm:t>
        <a:bodyPr/>
        <a:lstStyle/>
        <a:p/>
      </dgm:t>
    </dgm:pt>
    <dgm:pt modelId="{A49181F9-1262-4630-A5BE-EA968F9460B4}" type="sibTrans" cxnId="{4C9286EB-3870-4EB3-9D5B-3B296B5F61F2}">
      <dgm:prSet/>
      <dgm:spPr/>
      <dgm:t>
        <a:bodyPr/>
        <a:lstStyle/>
        <a:p/>
      </dgm:t>
    </dgm:pt>
    <dgm:pt modelId="{181C4969-D96C-4549-8C02-5DF83470AA47}">
      <dgm:prSet phldrT="[Tekst]"/>
      <dgm:spPr/>
      <dgm:t>
        <a:bodyPr/>
        <a:lstStyle/>
        <a:p>
          <a:r>
            <a:t>Tecnologie innovative</a:t>
          </a:r>
        </a:p>
      </dgm:t>
    </dgm:pt>
    <dgm:pt modelId="{88E8411F-EDAA-4443-AF75-7536930182DE}" type="parTrans" cxnId="{F1186EAB-3029-4FB2-AD01-246EDDC96444}">
      <dgm:prSet/>
      <dgm:spPr/>
      <dgm:t>
        <a:bodyPr/>
        <a:lstStyle/>
        <a:p/>
      </dgm:t>
    </dgm:pt>
    <dgm:pt modelId="{06FABFC3-08D4-48DB-A215-BFE36CCC8AB6}" type="sibTrans" cxnId="{F1186EAB-3029-4FB2-AD01-246EDDC96444}">
      <dgm:prSet/>
      <dgm:spPr/>
      <dgm:t>
        <a:bodyPr/>
        <a:lstStyle/>
        <a:p/>
      </dgm:t>
    </dgm:pt>
    <dgm:pt modelId="{8D5C58A7-A3D2-4947-8128-4562900BDAA2}">
      <dgm:prSet phldrT="[Tekst]"/>
      <dgm:spPr/>
      <dgm:t>
        <a:bodyPr/>
        <a:lstStyle/>
        <a:p>
          <a:r>
            <a:t>Progetti</a:t>
          </a:r>
          <a:r>
            <a:br/>
            <a:t>e concorsi</a:t>
          </a:r>
        </a:p>
      </dgm:t>
    </dgm:pt>
    <dgm:pt modelId="{9D7ECE96-11C9-49B9-8FAD-6D86CEEACF45}" type="parTrans" cxnId="{F9E2F027-80EF-433A-847D-37F96FC46665}">
      <dgm:prSet/>
      <dgm:spPr/>
      <dgm:t>
        <a:bodyPr/>
        <a:lstStyle/>
        <a:p/>
      </dgm:t>
    </dgm:pt>
    <dgm:pt modelId="{CA39E6E8-F5C2-4F44-96DE-9AFDCA86446D}" type="sibTrans" cxnId="{F9E2F027-80EF-433A-847D-37F96FC46665}">
      <dgm:prSet/>
      <dgm:spPr/>
      <dgm:t>
        <a:bodyPr/>
        <a:lstStyle/>
        <a:p/>
      </dgm:t>
    </dgm:pt>
    <dgm:pt modelId="{F672BF21-7C33-40E0-A507-44294F53A58D}">
      <dgm:prSet/>
      <dgm:spPr/>
      <dgm:t>
        <a:bodyPr/>
        <a:lstStyle/>
        <a:p>
          <a:r>
            <a:t>Programmi partner</a:t>
          </a:r>
        </a:p>
      </dgm:t>
    </dgm:pt>
    <dgm:pt modelId="{BCA02711-FF87-49A7-8D2C-187DB17D5493}" type="parTrans" cxnId="{4AA8AA6E-CFA2-4DFC-A090-D1B09821535C}">
      <dgm:prSet/>
      <dgm:spPr/>
      <dgm:t>
        <a:bodyPr/>
        <a:lstStyle/>
        <a:p/>
      </dgm:t>
    </dgm:pt>
    <dgm:pt modelId="{2D265564-850B-476A-B7FF-F9F1BF3FB749}" type="sibTrans" cxnId="{4AA8AA6E-CFA2-4DFC-A090-D1B09821535C}">
      <dgm:prSet/>
      <dgm:spPr/>
      <dgm:t>
        <a:bodyPr/>
        <a:lstStyle/>
        <a:p/>
      </dgm:t>
    </dgm:pt>
    <dgm:pt modelId="{A1D46DB9-8581-43F8-BE49-4C905D67A879}">
      <dgm:prSet custT="1"/>
      <dgm:spPr/>
      <dgm:t>
        <a:bodyPr/>
        <a:lstStyle/>
        <a:p>
          <a:pPr>
            <a:defRPr sz="1400"/>
          </a:pPr>
          <a:r>
            <a:t>Cooperazione internazionale</a:t>
          </a:r>
        </a:p>
      </dgm:t>
    </dgm:pt>
    <dgm:pt modelId="{1BF629DA-0275-4FD6-8054-C05CEC10C4B1}" type="parTrans" cxnId="{D75CE533-51EC-4620-8EF6-0CBDFF4948C8}">
      <dgm:prSet/>
      <dgm:spPr/>
      <dgm:t>
        <a:bodyPr/>
        <a:lstStyle/>
        <a:p/>
      </dgm:t>
    </dgm:pt>
    <dgm:pt modelId="{44C9722A-9E18-488A-88C2-8A2EA1C1008F}" type="sibTrans" cxnId="{D75CE533-51EC-4620-8EF6-0CBDFF4948C8}">
      <dgm:prSet/>
      <dgm:spPr/>
      <dgm:t>
        <a:bodyPr/>
        <a:lstStyle/>
        <a:p/>
      </dgm:t>
    </dgm:pt>
    <dgm:pt modelId="{780AF1E8-4911-40EE-BD12-34649150A0D6}" type="pres">
      <dgm:prSet presAssocID="{46BE5C69-3429-4B6C-AA93-F8097F14EDE2}" presName="cycle" presStyleCnt="0">
        <dgm:presLayoutVars>
          <dgm:chMax val="1"/>
          <dgm:dir/>
          <dgm:animLvl val="ctr"/>
          <dgm:resizeHandles val="exact"/>
        </dgm:presLayoutVars>
      </dgm:prSet>
      <dgm:spPr/>
    </dgm:pt>
    <dgm:pt modelId="{04DE043F-ADEA-4DB5-884F-7FB8933879F4}" type="pres">
      <dgm:prSet presAssocID="{9CED2427-3B82-43ED-95B0-0159AE2D596E}" presName="centerShape" presStyleLbl="node0" presStyleIdx="0" presStyleCnt="1"/>
      <dgm:spPr/>
    </dgm:pt>
    <dgm:pt modelId="{F7E6B40B-99E7-44E9-8687-DFB7C0BE2A4B}" type="pres">
      <dgm:prSet presAssocID="{64150927-F8C8-4A2D-9E0B-473667D2C364}" presName="Name9" presStyleLbl="parChTrans1D2" presStyleIdx="0" presStyleCnt="6"/>
      <dgm:spPr/>
    </dgm:pt>
    <dgm:pt modelId="{ED1D9851-2537-4E78-9D8E-DC6F913F63E7}" type="pres">
      <dgm:prSet presAssocID="{64150927-F8C8-4A2D-9E0B-473667D2C364}" presName="connTx" presStyleLbl="parChTrans1D2" presStyleIdx="0" presStyleCnt="6"/>
      <dgm:spPr/>
    </dgm:pt>
    <dgm:pt modelId="{E10B2202-B96E-40D9-8942-9A9AB9D1553E}" type="pres">
      <dgm:prSet presAssocID="{3C99E474-81D3-48A7-B4E1-D4819EFE4744}" presName="node" presStyleLbl="node1" presStyleIdx="0" presStyleCnt="6">
        <dgm:presLayoutVars>
          <dgm:bulletEnabled val="1"/>
        </dgm:presLayoutVars>
      </dgm:prSet>
      <dgm:spPr/>
    </dgm:pt>
    <dgm:pt modelId="{DCCA28DC-A7A9-45B0-858C-2DABF7DEADE7}" type="pres">
      <dgm:prSet presAssocID="{270B21D8-2B8A-4F6B-9F05-1EFE7365BB7E}" presName="Name9" presStyleLbl="parChTrans1D2" presStyleIdx="1" presStyleCnt="6"/>
      <dgm:spPr/>
    </dgm:pt>
    <dgm:pt modelId="{3EDB33F5-71D0-47E3-8C55-20509A9A5A84}" type="pres">
      <dgm:prSet presAssocID="{270B21D8-2B8A-4F6B-9F05-1EFE7365BB7E}" presName="connTx" presStyleLbl="parChTrans1D2" presStyleIdx="1" presStyleCnt="6"/>
      <dgm:spPr/>
    </dgm:pt>
    <dgm:pt modelId="{8CCF5098-F4A6-4906-B12D-3DD518C82407}" type="pres">
      <dgm:prSet presAssocID="{00227192-CA37-4485-9EB3-A188CC25811D}" presName="node" presStyleLbl="node1" presStyleIdx="1" presStyleCnt="6">
        <dgm:presLayoutVars>
          <dgm:bulletEnabled val="1"/>
        </dgm:presLayoutVars>
      </dgm:prSet>
      <dgm:spPr/>
    </dgm:pt>
    <dgm:pt modelId="{4191518A-4A0C-4F25-BB83-936BA3F49860}" type="pres">
      <dgm:prSet presAssocID="{88E8411F-EDAA-4443-AF75-7536930182DE}" presName="Name9" presStyleLbl="parChTrans1D2" presStyleIdx="2" presStyleCnt="6"/>
      <dgm:spPr/>
    </dgm:pt>
    <dgm:pt modelId="{E6F1E85C-8FEF-4A59-810C-97AE0AFB9AC2}" type="pres">
      <dgm:prSet presAssocID="{88E8411F-EDAA-4443-AF75-7536930182DE}" presName="connTx" presStyleLbl="parChTrans1D2" presStyleIdx="2" presStyleCnt="6"/>
      <dgm:spPr/>
    </dgm:pt>
    <dgm:pt modelId="{A28A721C-70A0-458F-BC09-26831A6F233E}" type="pres">
      <dgm:prSet presAssocID="{181C4969-D96C-4549-8C02-5DF83470AA47}" presName="node" presStyleLbl="node1" presStyleIdx="2" presStyleCnt="6">
        <dgm:presLayoutVars>
          <dgm:bulletEnabled val="1"/>
        </dgm:presLayoutVars>
      </dgm:prSet>
      <dgm:spPr/>
    </dgm:pt>
    <dgm:pt modelId="{31591C38-3299-40AE-A33E-A54C4F81CC05}" type="pres">
      <dgm:prSet presAssocID="{9D7ECE96-11C9-49B9-8FAD-6D86CEEACF45}" presName="Name9" presStyleLbl="parChTrans1D2" presStyleIdx="3" presStyleCnt="6"/>
      <dgm:spPr/>
    </dgm:pt>
    <dgm:pt modelId="{0EAB0028-9B03-4136-84BF-7D4CCCE7FC8F}" type="pres">
      <dgm:prSet presAssocID="{9D7ECE96-11C9-49B9-8FAD-6D86CEEACF45}" presName="connTx" presStyleLbl="parChTrans1D2" presStyleIdx="3" presStyleCnt="6"/>
      <dgm:spPr/>
    </dgm:pt>
    <dgm:pt modelId="{C2F73C75-6316-4D68-BDB7-54DC6F9B63EE}" type="pres">
      <dgm:prSet presAssocID="{8D5C58A7-A3D2-4947-8128-4562900BDAA2}" presName="node" presStyleLbl="node1" presStyleIdx="3" presStyleCnt="6">
        <dgm:presLayoutVars>
          <dgm:bulletEnabled val="1"/>
        </dgm:presLayoutVars>
      </dgm:prSet>
      <dgm:spPr/>
    </dgm:pt>
    <dgm:pt modelId="{F3F21D93-B7CE-4FEA-B40A-5B9676FB0B09}" type="pres">
      <dgm:prSet presAssocID="{BCA02711-FF87-49A7-8D2C-187DB17D5493}" presName="Name9" presStyleLbl="parChTrans1D2" presStyleIdx="4" presStyleCnt="6"/>
      <dgm:spPr/>
    </dgm:pt>
    <dgm:pt modelId="{38331EED-5F10-4725-84A7-F2D535C5375E}" type="pres">
      <dgm:prSet presAssocID="{BCA02711-FF87-49A7-8D2C-187DB17D5493}" presName="connTx" presStyleLbl="parChTrans1D2" presStyleIdx="4" presStyleCnt="6"/>
      <dgm:spPr/>
    </dgm:pt>
    <dgm:pt modelId="{280A4C0E-103C-47C3-9921-A58448CB84A9}" type="pres">
      <dgm:prSet presAssocID="{F672BF21-7C33-40E0-A507-44294F53A58D}" presName="node" presStyleLbl="node1" presStyleIdx="4" presStyleCnt="6">
        <dgm:presLayoutVars>
          <dgm:bulletEnabled val="1"/>
        </dgm:presLayoutVars>
      </dgm:prSet>
      <dgm:spPr/>
    </dgm:pt>
    <dgm:pt modelId="{DC3488B3-48D3-4104-93B7-BA8DEFA6DF52}" type="pres">
      <dgm:prSet presAssocID="{1BF629DA-0275-4FD6-8054-C05CEC10C4B1}" presName="Name9" presStyleLbl="parChTrans1D2" presStyleIdx="5" presStyleCnt="6"/>
      <dgm:spPr/>
    </dgm:pt>
    <dgm:pt modelId="{6DB59A12-3DDE-4A0A-BC3E-FC55CC732238}" type="pres">
      <dgm:prSet presAssocID="{1BF629DA-0275-4FD6-8054-C05CEC10C4B1}" presName="connTx" presStyleLbl="parChTrans1D2" presStyleIdx="5" presStyleCnt="6"/>
      <dgm:spPr/>
    </dgm:pt>
    <dgm:pt modelId="{367FDD52-E259-4BA6-AA1B-CA57DC860B18}" type="pres">
      <dgm:prSet presAssocID="{A1D46DB9-8581-43F8-BE49-4C905D67A879}" presName="node" presStyleLbl="node1" presStyleIdx="5" presStyleCnt="6">
        <dgm:presLayoutVars>
          <dgm:bulletEnabled val="1"/>
        </dgm:presLayoutVars>
      </dgm:prSet>
      <dgm:spPr/>
    </dgm:pt>
  </dgm:ptLst>
  <dgm:cxnLst>
    <dgm:cxn modelId="{8FA5FF0C-057A-49F0-B945-2E0564EBFBB2}" type="presOf" srcId="{88E8411F-EDAA-4443-AF75-7536930182DE}" destId="{E6F1E85C-8FEF-4A59-810C-97AE0AFB9AC2}" srcOrd="1" destOrd="0" presId="urn:microsoft.com/office/officeart/2005/8/layout/radial1"/>
    <dgm:cxn modelId="{7A410113-2CE6-41A4-92C8-69D938EDED45}" type="presOf" srcId="{3C99E474-81D3-48A7-B4E1-D4819EFE4744}" destId="{E10B2202-B96E-40D9-8942-9A9AB9D1553E}" srcOrd="0" destOrd="0" presId="urn:microsoft.com/office/officeart/2005/8/layout/radial1"/>
    <dgm:cxn modelId="{795E8A25-6A6F-4646-89CA-640C803BACDA}" srcId="{46BE5C69-3429-4B6C-AA93-F8097F14EDE2}" destId="{9CED2427-3B82-43ED-95B0-0159AE2D596E}" srcOrd="0" destOrd="0" parTransId="{A77F4334-F80B-478A-9728-78EA4D0BFE41}" sibTransId="{7B229442-CA02-4B93-8325-08912ED30975}"/>
    <dgm:cxn modelId="{15FF2F26-8B9C-475B-BF50-3C71DA4EB5DA}" type="presOf" srcId="{BCA02711-FF87-49A7-8D2C-187DB17D5493}" destId="{F3F21D93-B7CE-4FEA-B40A-5B9676FB0B09}" srcOrd="0" destOrd="0" presId="urn:microsoft.com/office/officeart/2005/8/layout/radial1"/>
    <dgm:cxn modelId="{F9E2F027-80EF-433A-847D-37F96FC46665}" srcId="{9CED2427-3B82-43ED-95B0-0159AE2D596E}" destId="{8D5C58A7-A3D2-4947-8128-4562900BDAA2}" srcOrd="3" destOrd="0" parTransId="{9D7ECE96-11C9-49B9-8FAD-6D86CEEACF45}" sibTransId="{CA39E6E8-F5C2-4F44-96DE-9AFDCA86446D}"/>
    <dgm:cxn modelId="{E3F46C28-D40A-4469-B13D-3683F39354D0}" type="presOf" srcId="{1BF629DA-0275-4FD6-8054-C05CEC10C4B1}" destId="{DC3488B3-48D3-4104-93B7-BA8DEFA6DF52}" srcOrd="0" destOrd="0" presId="urn:microsoft.com/office/officeart/2005/8/layout/radial1"/>
    <dgm:cxn modelId="{48033729-DE9F-4838-A3D5-11241C5C220F}" type="presOf" srcId="{BCA02711-FF87-49A7-8D2C-187DB17D5493}" destId="{38331EED-5F10-4725-84A7-F2D535C5375E}" srcOrd="1" destOrd="0" presId="urn:microsoft.com/office/officeart/2005/8/layout/radial1"/>
    <dgm:cxn modelId="{D75CE533-51EC-4620-8EF6-0CBDFF4948C8}" srcId="{9CED2427-3B82-43ED-95B0-0159AE2D596E}" destId="{A1D46DB9-8581-43F8-BE49-4C905D67A879}" srcOrd="5" destOrd="0" parTransId="{1BF629DA-0275-4FD6-8054-C05CEC10C4B1}" sibTransId="{44C9722A-9E18-488A-88C2-8A2EA1C1008F}"/>
    <dgm:cxn modelId="{175DA734-43CB-4064-9D46-90F30B24B36A}" type="presOf" srcId="{181C4969-D96C-4549-8C02-5DF83470AA47}" destId="{A28A721C-70A0-458F-BC09-26831A6F233E}" srcOrd="0" destOrd="0" presId="urn:microsoft.com/office/officeart/2005/8/layout/radial1"/>
    <dgm:cxn modelId="{73E5D839-D9AC-4912-8F19-2AA2C5D1388C}" type="presOf" srcId="{00227192-CA37-4485-9EB3-A188CC25811D}" destId="{8CCF5098-F4A6-4906-B12D-3DD518C82407}" srcOrd="0" destOrd="0" presId="urn:microsoft.com/office/officeart/2005/8/layout/radial1"/>
    <dgm:cxn modelId="{E1AB5E3A-096D-4FB9-8CAC-72A6C5AC1FF0}" type="presOf" srcId="{9D7ECE96-11C9-49B9-8FAD-6D86CEEACF45}" destId="{31591C38-3299-40AE-A33E-A54C4F81CC05}" srcOrd="0" destOrd="0" presId="urn:microsoft.com/office/officeart/2005/8/layout/radial1"/>
    <dgm:cxn modelId="{81DAE060-EE57-4912-A927-0334B93D8504}" type="presOf" srcId="{9CED2427-3B82-43ED-95B0-0159AE2D596E}" destId="{04DE043F-ADEA-4DB5-884F-7FB8933879F4}" srcOrd="0" destOrd="0" presId="urn:microsoft.com/office/officeart/2005/8/layout/radial1"/>
    <dgm:cxn modelId="{4E3B3F47-1411-46FA-8220-442006E908BD}" type="presOf" srcId="{8D5C58A7-A3D2-4947-8128-4562900BDAA2}" destId="{C2F73C75-6316-4D68-BDB7-54DC6F9B63EE}" srcOrd="0" destOrd="0" presId="urn:microsoft.com/office/officeart/2005/8/layout/radial1"/>
    <dgm:cxn modelId="{C99BAE4D-4054-4BB8-9D88-32F58BA66EF9}" type="presOf" srcId="{64150927-F8C8-4A2D-9E0B-473667D2C364}" destId="{ED1D9851-2537-4E78-9D8E-DC6F913F63E7}" srcOrd="1" destOrd="0" presId="urn:microsoft.com/office/officeart/2005/8/layout/radial1"/>
    <dgm:cxn modelId="{4AA8AA6E-CFA2-4DFC-A090-D1B09821535C}" srcId="{9CED2427-3B82-43ED-95B0-0159AE2D596E}" destId="{F672BF21-7C33-40E0-A507-44294F53A58D}" srcOrd="4" destOrd="0" parTransId="{BCA02711-FF87-49A7-8D2C-187DB17D5493}" sibTransId="{2D265564-850B-476A-B7FF-F9F1BF3FB749}"/>
    <dgm:cxn modelId="{777D0556-6CEE-4A30-8E31-61D768C9C17D}" type="presOf" srcId="{64150927-F8C8-4A2D-9E0B-473667D2C364}" destId="{F7E6B40B-99E7-44E9-8687-DFB7C0BE2A4B}" srcOrd="0" destOrd="0" presId="urn:microsoft.com/office/officeart/2005/8/layout/radial1"/>
    <dgm:cxn modelId="{31B0337A-53C7-447F-BDCF-8E21D86944AB}" type="presOf" srcId="{F672BF21-7C33-40E0-A507-44294F53A58D}" destId="{280A4C0E-103C-47C3-9921-A58448CB84A9}" srcOrd="0" destOrd="0" presId="urn:microsoft.com/office/officeart/2005/8/layout/radial1"/>
    <dgm:cxn modelId="{63F9A588-893D-48B5-BF25-A9210AA65912}" srcId="{9CED2427-3B82-43ED-95B0-0159AE2D596E}" destId="{3C99E474-81D3-48A7-B4E1-D4819EFE4744}" srcOrd="0" destOrd="0" parTransId="{64150927-F8C8-4A2D-9E0B-473667D2C364}" sibTransId="{28C394A4-BBA9-47CC-9621-6DBFEDBCC4F7}"/>
    <dgm:cxn modelId="{888309A5-FADC-41FD-BA19-FBD7F5DF82D5}" type="presOf" srcId="{88E8411F-EDAA-4443-AF75-7536930182DE}" destId="{4191518A-4A0C-4F25-BB83-936BA3F49860}" srcOrd="0" destOrd="0" presId="urn:microsoft.com/office/officeart/2005/8/layout/radial1"/>
    <dgm:cxn modelId="{F1A658A5-DF73-42B2-9285-71A3756AAFD2}" type="presOf" srcId="{A1D46DB9-8581-43F8-BE49-4C905D67A879}" destId="{367FDD52-E259-4BA6-AA1B-CA57DC860B18}" srcOrd="0" destOrd="0" presId="urn:microsoft.com/office/officeart/2005/8/layout/radial1"/>
    <dgm:cxn modelId="{F1186EAB-3029-4FB2-AD01-246EDDC96444}" srcId="{9CED2427-3B82-43ED-95B0-0159AE2D596E}" destId="{181C4969-D96C-4549-8C02-5DF83470AA47}" srcOrd="2" destOrd="0" parTransId="{88E8411F-EDAA-4443-AF75-7536930182DE}" sibTransId="{06FABFC3-08D4-48DB-A215-BFE36CCC8AB6}"/>
    <dgm:cxn modelId="{706794D0-52EE-450E-AD51-23FE6872A3FC}" type="presOf" srcId="{270B21D8-2B8A-4F6B-9F05-1EFE7365BB7E}" destId="{DCCA28DC-A7A9-45B0-858C-2DABF7DEADE7}" srcOrd="0" destOrd="0" presId="urn:microsoft.com/office/officeart/2005/8/layout/radial1"/>
    <dgm:cxn modelId="{9AFC10EA-4E1F-40EB-94A8-C7FEB517D2B8}" type="presOf" srcId="{270B21D8-2B8A-4F6B-9F05-1EFE7365BB7E}" destId="{3EDB33F5-71D0-47E3-8C55-20509A9A5A84}" srcOrd="1" destOrd="0" presId="urn:microsoft.com/office/officeart/2005/8/layout/radial1"/>
    <dgm:cxn modelId="{4DFD9EEA-7651-4DFD-8D72-80486368907E}" type="presOf" srcId="{46BE5C69-3429-4B6C-AA93-F8097F14EDE2}" destId="{780AF1E8-4911-40EE-BD12-34649150A0D6}" srcOrd="0" destOrd="0" presId="urn:microsoft.com/office/officeart/2005/8/layout/radial1"/>
    <dgm:cxn modelId="{4C9286EB-3870-4EB3-9D5B-3B296B5F61F2}" srcId="{9CED2427-3B82-43ED-95B0-0159AE2D596E}" destId="{00227192-CA37-4485-9EB3-A188CC25811D}" srcOrd="1" destOrd="0" parTransId="{270B21D8-2B8A-4F6B-9F05-1EFE7365BB7E}" sibTransId="{A49181F9-1262-4630-A5BE-EA968F9460B4}"/>
    <dgm:cxn modelId="{35663AF0-AE8A-4F4A-999C-132DAF4B9524}" type="presOf" srcId="{9D7ECE96-11C9-49B9-8FAD-6D86CEEACF45}" destId="{0EAB0028-9B03-4136-84BF-7D4CCCE7FC8F}" srcOrd="1" destOrd="0" presId="urn:microsoft.com/office/officeart/2005/8/layout/radial1"/>
    <dgm:cxn modelId="{19A74BFE-BFFC-47BD-BD5D-5169008DED8E}" type="presOf" srcId="{1BF629DA-0275-4FD6-8054-C05CEC10C4B1}" destId="{6DB59A12-3DDE-4A0A-BC3E-FC55CC732238}" srcOrd="1" destOrd="0" presId="urn:microsoft.com/office/officeart/2005/8/layout/radial1"/>
    <dgm:cxn modelId="{94032C9A-24EF-406F-96BE-0E12586D74C9}" type="presParOf" srcId="{780AF1E8-4911-40EE-BD12-34649150A0D6}" destId="{04DE043F-ADEA-4DB5-884F-7FB8933879F4}" srcOrd="0" destOrd="0" presId="urn:microsoft.com/office/officeart/2005/8/layout/radial1"/>
    <dgm:cxn modelId="{78FC18FA-D64B-4AEC-96EB-D19F42946349}" type="presParOf" srcId="{780AF1E8-4911-40EE-BD12-34649150A0D6}" destId="{F7E6B40B-99E7-44E9-8687-DFB7C0BE2A4B}" srcOrd="1" destOrd="0" presId="urn:microsoft.com/office/officeart/2005/8/layout/radial1"/>
    <dgm:cxn modelId="{417C2342-5C68-4290-BC68-C923603F261B}" type="presParOf" srcId="{F7E6B40B-99E7-44E9-8687-DFB7C0BE2A4B}" destId="{ED1D9851-2537-4E78-9D8E-DC6F913F63E7}" srcOrd="0" destOrd="0" presId="urn:microsoft.com/office/officeart/2005/8/layout/radial1"/>
    <dgm:cxn modelId="{3D5D5579-8B35-44FE-AABA-E86E445FE325}" type="presParOf" srcId="{780AF1E8-4911-40EE-BD12-34649150A0D6}" destId="{E10B2202-B96E-40D9-8942-9A9AB9D1553E}" srcOrd="2" destOrd="0" presId="urn:microsoft.com/office/officeart/2005/8/layout/radial1"/>
    <dgm:cxn modelId="{F4B3EFE3-235A-429E-998B-17B3CAFB2DEA}" type="presParOf" srcId="{780AF1E8-4911-40EE-BD12-34649150A0D6}" destId="{DCCA28DC-A7A9-45B0-858C-2DABF7DEADE7}" srcOrd="3" destOrd="0" presId="urn:microsoft.com/office/officeart/2005/8/layout/radial1"/>
    <dgm:cxn modelId="{2F0762A7-8753-47F2-8D72-46B0BEAE5327}" type="presParOf" srcId="{DCCA28DC-A7A9-45B0-858C-2DABF7DEADE7}" destId="{3EDB33F5-71D0-47E3-8C55-20509A9A5A84}" srcOrd="0" destOrd="0" presId="urn:microsoft.com/office/officeart/2005/8/layout/radial1"/>
    <dgm:cxn modelId="{38E1B076-AA93-4061-B988-7E74DAE9EA96}" type="presParOf" srcId="{780AF1E8-4911-40EE-BD12-34649150A0D6}" destId="{8CCF5098-F4A6-4906-B12D-3DD518C82407}" srcOrd="4" destOrd="0" presId="urn:microsoft.com/office/officeart/2005/8/layout/radial1"/>
    <dgm:cxn modelId="{73B9D919-C214-4BF9-8256-79DC2134B53F}" type="presParOf" srcId="{780AF1E8-4911-40EE-BD12-34649150A0D6}" destId="{4191518A-4A0C-4F25-BB83-936BA3F49860}" srcOrd="5" destOrd="0" presId="urn:microsoft.com/office/officeart/2005/8/layout/radial1"/>
    <dgm:cxn modelId="{730943AB-38FE-44EB-953F-40DD191A7D7F}" type="presParOf" srcId="{4191518A-4A0C-4F25-BB83-936BA3F49860}" destId="{E6F1E85C-8FEF-4A59-810C-97AE0AFB9AC2}" srcOrd="0" destOrd="0" presId="urn:microsoft.com/office/officeart/2005/8/layout/radial1"/>
    <dgm:cxn modelId="{310E53B3-8AA6-4816-8958-20933BEDBEA0}" type="presParOf" srcId="{780AF1E8-4911-40EE-BD12-34649150A0D6}" destId="{A28A721C-70A0-458F-BC09-26831A6F233E}" srcOrd="6" destOrd="0" presId="urn:microsoft.com/office/officeart/2005/8/layout/radial1"/>
    <dgm:cxn modelId="{7BA5D1E0-2897-4DCE-B462-613A095CB962}" type="presParOf" srcId="{780AF1E8-4911-40EE-BD12-34649150A0D6}" destId="{31591C38-3299-40AE-A33E-A54C4F81CC05}" srcOrd="7" destOrd="0" presId="urn:microsoft.com/office/officeart/2005/8/layout/radial1"/>
    <dgm:cxn modelId="{97D8F7CD-52F2-48AF-BC15-3EED5B6D2C38}" type="presParOf" srcId="{31591C38-3299-40AE-A33E-A54C4F81CC05}" destId="{0EAB0028-9B03-4136-84BF-7D4CCCE7FC8F}" srcOrd="0" destOrd="0" presId="urn:microsoft.com/office/officeart/2005/8/layout/radial1"/>
    <dgm:cxn modelId="{5E4CD3D6-671F-4A6F-8951-4645411970B8}" type="presParOf" srcId="{780AF1E8-4911-40EE-BD12-34649150A0D6}" destId="{C2F73C75-6316-4D68-BDB7-54DC6F9B63EE}" srcOrd="8" destOrd="0" presId="urn:microsoft.com/office/officeart/2005/8/layout/radial1"/>
    <dgm:cxn modelId="{C6F902BD-5001-497A-85AB-89A0B541A44A}" type="presParOf" srcId="{780AF1E8-4911-40EE-BD12-34649150A0D6}" destId="{F3F21D93-B7CE-4FEA-B40A-5B9676FB0B09}" srcOrd="9" destOrd="0" presId="urn:microsoft.com/office/officeart/2005/8/layout/radial1"/>
    <dgm:cxn modelId="{88B71F12-0926-4D05-97BF-735BCD7BBD06}" type="presParOf" srcId="{F3F21D93-B7CE-4FEA-B40A-5B9676FB0B09}" destId="{38331EED-5F10-4725-84A7-F2D535C5375E}" srcOrd="0" destOrd="0" presId="urn:microsoft.com/office/officeart/2005/8/layout/radial1"/>
    <dgm:cxn modelId="{65320611-AE75-4554-99D9-57C5259663DC}" type="presParOf" srcId="{780AF1E8-4911-40EE-BD12-34649150A0D6}" destId="{280A4C0E-103C-47C3-9921-A58448CB84A9}" srcOrd="10" destOrd="0" presId="urn:microsoft.com/office/officeart/2005/8/layout/radial1"/>
    <dgm:cxn modelId="{A3515D94-6DC2-4BD0-BEC7-4737BE3E46BC}" type="presParOf" srcId="{780AF1E8-4911-40EE-BD12-34649150A0D6}" destId="{DC3488B3-48D3-4104-93B7-BA8DEFA6DF52}" srcOrd="11" destOrd="0" presId="urn:microsoft.com/office/officeart/2005/8/layout/radial1"/>
    <dgm:cxn modelId="{AF5755F2-C7F0-47D1-8B59-DDC1F9250603}" type="presParOf" srcId="{DC3488B3-48D3-4104-93B7-BA8DEFA6DF52}" destId="{6DB59A12-3DDE-4A0A-BC3E-FC55CC732238}" srcOrd="0" destOrd="0" presId="urn:microsoft.com/office/officeart/2005/8/layout/radial1"/>
    <dgm:cxn modelId="{760BF3FF-F04E-4740-ABF4-2D7FD8B12CF2}" type="presParOf" srcId="{780AF1E8-4911-40EE-BD12-34649150A0D6}" destId="{367FDD52-E259-4BA6-AA1B-CA57DC860B1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E043F-ADEA-4DB5-884F-7FB8933879F4}">
      <dsp:nvSpPr>
        <dsp:cNvPr id="0" name=""/>
        <dsp:cNvSpPr/>
      </dsp:nvSpPr>
      <dsp:spPr>
        <a:xfrm>
          <a:off x="5476837" y="2505037"/>
          <a:ext cx="1924124" cy="19241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a:t>STEM areas </a:t>
          </a:r>
          <a:br>
            <a:rPr lang="en-GB" sz="2200" kern="1200"/>
          </a:br>
          <a:r>
            <a:rPr lang="en-GB" sz="2200" kern="1200"/>
            <a:t>in vocational education</a:t>
          </a:r>
        </a:p>
      </dsp:txBody>
      <dsp:txXfrm>
        <a:off x="5758618" y="2786818"/>
        <a:ext cx="1360562" cy="1360562"/>
      </dsp:txXfrm>
    </dsp:sp>
    <dsp:sp modelId="{F7E6B40B-99E7-44E9-8687-DFB7C0BE2A4B}">
      <dsp:nvSpPr>
        <dsp:cNvPr id="0" name=""/>
        <dsp:cNvSpPr/>
      </dsp:nvSpPr>
      <dsp:spPr>
        <a:xfrm rot="16200000">
          <a:off x="6149679" y="2202369"/>
          <a:ext cx="578441" cy="26894"/>
        </a:xfrm>
        <a:custGeom>
          <a:avLst/>
          <a:gdLst/>
          <a:ahLst/>
          <a:cxnLst/>
          <a:rect l="0" t="0" r="0" b="0"/>
          <a:pathLst>
            <a:path>
              <a:moveTo>
                <a:pt x="0" y="13447"/>
              </a:moveTo>
              <a:lnTo>
                <a:pt x="578441" y="13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6424438" y="2201355"/>
        <a:ext cx="28922" cy="28922"/>
      </dsp:txXfrm>
    </dsp:sp>
    <dsp:sp modelId="{E10B2202-B96E-40D9-8942-9A9AB9D1553E}">
      <dsp:nvSpPr>
        <dsp:cNvPr id="0" name=""/>
        <dsp:cNvSpPr/>
      </dsp:nvSpPr>
      <dsp:spPr>
        <a:xfrm>
          <a:off x="5476837" y="2471"/>
          <a:ext cx="1924124" cy="19241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Curricula</a:t>
          </a:r>
        </a:p>
      </dsp:txBody>
      <dsp:txXfrm>
        <a:off x="5758618" y="284252"/>
        <a:ext cx="1360562" cy="1360562"/>
      </dsp:txXfrm>
    </dsp:sp>
    <dsp:sp modelId="{DCCA28DC-A7A9-45B0-858C-2DABF7DEADE7}">
      <dsp:nvSpPr>
        <dsp:cNvPr id="0" name=""/>
        <dsp:cNvSpPr/>
      </dsp:nvSpPr>
      <dsp:spPr>
        <a:xfrm rot="19800000">
          <a:off x="7233322" y="2828011"/>
          <a:ext cx="578441" cy="26894"/>
        </a:xfrm>
        <a:custGeom>
          <a:avLst/>
          <a:gdLst/>
          <a:ahLst/>
          <a:cxnLst/>
          <a:rect l="0" t="0" r="0" b="0"/>
          <a:pathLst>
            <a:path>
              <a:moveTo>
                <a:pt x="0" y="13447"/>
              </a:moveTo>
              <a:lnTo>
                <a:pt x="578441" y="13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7508081" y="2826997"/>
        <a:ext cx="28922" cy="28922"/>
      </dsp:txXfrm>
    </dsp:sp>
    <dsp:sp modelId="{8CCF5098-F4A6-4906-B12D-3DD518C82407}">
      <dsp:nvSpPr>
        <dsp:cNvPr id="0" name=""/>
        <dsp:cNvSpPr/>
      </dsp:nvSpPr>
      <dsp:spPr>
        <a:xfrm>
          <a:off x="7644123" y="1253754"/>
          <a:ext cx="1924124" cy="19241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Apprenticeships</a:t>
          </a:r>
          <a:br>
            <a:rPr lang="en-GB" sz="1600" kern="1200"/>
          </a:br>
          <a:r>
            <a:rPr lang="en-GB" sz="1600" kern="1200"/>
            <a:t>and internships</a:t>
          </a:r>
        </a:p>
      </dsp:txBody>
      <dsp:txXfrm>
        <a:off x="7925904" y="1535535"/>
        <a:ext cx="1360562" cy="1360562"/>
      </dsp:txXfrm>
    </dsp:sp>
    <dsp:sp modelId="{4191518A-4A0C-4F25-BB83-936BA3F49860}">
      <dsp:nvSpPr>
        <dsp:cNvPr id="0" name=""/>
        <dsp:cNvSpPr/>
      </dsp:nvSpPr>
      <dsp:spPr>
        <a:xfrm rot="1800000">
          <a:off x="7233322" y="4079294"/>
          <a:ext cx="578441" cy="26894"/>
        </a:xfrm>
        <a:custGeom>
          <a:avLst/>
          <a:gdLst/>
          <a:ahLst/>
          <a:cxnLst/>
          <a:rect l="0" t="0" r="0" b="0"/>
          <a:pathLst>
            <a:path>
              <a:moveTo>
                <a:pt x="0" y="13447"/>
              </a:moveTo>
              <a:lnTo>
                <a:pt x="578441" y="13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7508081" y="4078280"/>
        <a:ext cx="28922" cy="28922"/>
      </dsp:txXfrm>
    </dsp:sp>
    <dsp:sp modelId="{A28A721C-70A0-458F-BC09-26831A6F233E}">
      <dsp:nvSpPr>
        <dsp:cNvPr id="0" name=""/>
        <dsp:cNvSpPr/>
      </dsp:nvSpPr>
      <dsp:spPr>
        <a:xfrm>
          <a:off x="7644123" y="3756320"/>
          <a:ext cx="1924124" cy="19241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Innovative technologies</a:t>
          </a:r>
        </a:p>
      </dsp:txBody>
      <dsp:txXfrm>
        <a:off x="7925904" y="4038101"/>
        <a:ext cx="1360562" cy="1360562"/>
      </dsp:txXfrm>
    </dsp:sp>
    <dsp:sp modelId="{31591C38-3299-40AE-A33E-A54C4F81CC05}">
      <dsp:nvSpPr>
        <dsp:cNvPr id="0" name=""/>
        <dsp:cNvSpPr/>
      </dsp:nvSpPr>
      <dsp:spPr>
        <a:xfrm rot="5400000">
          <a:off x="6149679" y="4704935"/>
          <a:ext cx="578441" cy="26894"/>
        </a:xfrm>
        <a:custGeom>
          <a:avLst/>
          <a:gdLst/>
          <a:ahLst/>
          <a:cxnLst/>
          <a:rect l="0" t="0" r="0" b="0"/>
          <a:pathLst>
            <a:path>
              <a:moveTo>
                <a:pt x="0" y="13447"/>
              </a:moveTo>
              <a:lnTo>
                <a:pt x="578441" y="13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6424438" y="4703922"/>
        <a:ext cx="28922" cy="28922"/>
      </dsp:txXfrm>
    </dsp:sp>
    <dsp:sp modelId="{C2F73C75-6316-4D68-BDB7-54DC6F9B63EE}">
      <dsp:nvSpPr>
        <dsp:cNvPr id="0" name=""/>
        <dsp:cNvSpPr/>
      </dsp:nvSpPr>
      <dsp:spPr>
        <a:xfrm>
          <a:off x="5476837" y="5007604"/>
          <a:ext cx="1924124" cy="19241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Projects</a:t>
          </a:r>
          <a:br>
            <a:rPr lang="en-GB" sz="1600" kern="1200"/>
          </a:br>
          <a:r>
            <a:rPr lang="en-GB" sz="1600" kern="1200"/>
            <a:t>and competitions</a:t>
          </a:r>
        </a:p>
      </dsp:txBody>
      <dsp:txXfrm>
        <a:off x="5758618" y="5289385"/>
        <a:ext cx="1360562" cy="1360562"/>
      </dsp:txXfrm>
    </dsp:sp>
    <dsp:sp modelId="{F3F21D93-B7CE-4FEA-B40A-5B9676FB0B09}">
      <dsp:nvSpPr>
        <dsp:cNvPr id="0" name=""/>
        <dsp:cNvSpPr/>
      </dsp:nvSpPr>
      <dsp:spPr>
        <a:xfrm rot="9000000">
          <a:off x="5066035" y="4079294"/>
          <a:ext cx="578441" cy="26894"/>
        </a:xfrm>
        <a:custGeom>
          <a:avLst/>
          <a:gdLst/>
          <a:ahLst/>
          <a:cxnLst/>
          <a:rect l="0" t="0" r="0" b="0"/>
          <a:pathLst>
            <a:path>
              <a:moveTo>
                <a:pt x="0" y="13447"/>
              </a:moveTo>
              <a:lnTo>
                <a:pt x="578441" y="13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rot="10800000">
        <a:off x="5340795" y="4078280"/>
        <a:ext cx="28922" cy="28922"/>
      </dsp:txXfrm>
    </dsp:sp>
    <dsp:sp modelId="{280A4C0E-103C-47C3-9921-A58448CB84A9}">
      <dsp:nvSpPr>
        <dsp:cNvPr id="0" name=""/>
        <dsp:cNvSpPr/>
      </dsp:nvSpPr>
      <dsp:spPr>
        <a:xfrm>
          <a:off x="3309551" y="3756320"/>
          <a:ext cx="1924124" cy="19241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Partner programs</a:t>
          </a:r>
        </a:p>
      </dsp:txBody>
      <dsp:txXfrm>
        <a:off x="3591332" y="4038101"/>
        <a:ext cx="1360562" cy="1360562"/>
      </dsp:txXfrm>
    </dsp:sp>
    <dsp:sp modelId="{DC3488B3-48D3-4104-93B7-BA8DEFA6DF52}">
      <dsp:nvSpPr>
        <dsp:cNvPr id="0" name=""/>
        <dsp:cNvSpPr/>
      </dsp:nvSpPr>
      <dsp:spPr>
        <a:xfrm rot="12600000">
          <a:off x="5066035" y="2828011"/>
          <a:ext cx="578441" cy="26894"/>
        </a:xfrm>
        <a:custGeom>
          <a:avLst/>
          <a:gdLst/>
          <a:ahLst/>
          <a:cxnLst/>
          <a:rect l="0" t="0" r="0" b="0"/>
          <a:pathLst>
            <a:path>
              <a:moveTo>
                <a:pt x="0" y="13447"/>
              </a:moveTo>
              <a:lnTo>
                <a:pt x="578441" y="13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rot="10800000">
        <a:off x="5340795" y="2826997"/>
        <a:ext cx="28922" cy="28922"/>
      </dsp:txXfrm>
    </dsp:sp>
    <dsp:sp modelId="{367FDD52-E259-4BA6-AA1B-CA57DC860B18}">
      <dsp:nvSpPr>
        <dsp:cNvPr id="0" name=""/>
        <dsp:cNvSpPr/>
      </dsp:nvSpPr>
      <dsp:spPr>
        <a:xfrm>
          <a:off x="3309551" y="1253754"/>
          <a:ext cx="1924124" cy="19241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International cooperation</a:t>
          </a:r>
        </a:p>
      </dsp:txBody>
      <dsp:txXfrm>
        <a:off x="3591332" y="1535535"/>
        <a:ext cx="1360562" cy="136056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7924800" cy="514350"/>
          </a:xfrm>
          <a:prstGeom prst="rect">
            <a:avLst/>
          </a:prstGeom>
        </p:spPr>
        <p:txBody>
          <a:bodyPr vert="horz" lIns="91440" tIns="45720" rIns="91440" bIns="45720"/>
          <a:lstStyle>
            <a:lvl1pPr algn="l">
              <a:defRPr sz="1200"/>
            </a:lvl1pPr>
          </a:lstStyle>
          <a:p/>
        </p:txBody>
      </p:sp>
      <p:sp>
        <p:nvSpPr>
          <p:cNvPr id="3" name="Symbol zastępczy daty 2"/>
          <p:cNvSpPr>
            <a:spLocks noGrp="1"/>
          </p:cNvSpPr>
          <p:nvPr>
            <p:ph type="dt" idx="1"/>
          </p:nvPr>
        </p:nvSpPr>
        <p:spPr>
          <a:xfrm>
            <a:off x="10358438" y="0"/>
            <a:ext cx="7924800" cy="514350"/>
          </a:xfrm>
          <a:prstGeom prst="rect">
            <a:avLst/>
          </a:prstGeom>
        </p:spPr>
        <p:txBody>
          <a:bodyPr vert="horz" lIns="91440" tIns="45720" rIns="91440" bIns="45720"/>
          <a:lstStyle>
            <a:lvl1pPr algn="r">
              <a:defRPr sz="1200"/>
            </a:lvl1pPr>
          </a:lstStyle>
          <a:p>
            <a:fld id="{46FDC92E-15BE-45AD-9DBB-316ACF0773C0}" type="datetimeFigureOut">
              <a:rPr lang="pl-PL" smtClean="0"/>
              <a:t>28.08.2023</a:t>
            </a:fld>
          </a:p>
        </p:txBody>
      </p:sp>
      <p:sp>
        <p:nvSpPr>
          <p:cNvPr id="4" name="Symbol zastępczy obrazu slajdu 3"/>
          <p:cNvSpPr>
            <a:spLocks noGrp="1" noRot="1" noChangeAspect="1"/>
          </p:cNvSpPr>
          <p:nvPr>
            <p:ph type="sldImg" idx="2"/>
          </p:nvPr>
        </p:nvSpPr>
        <p:spPr>
          <a:xfrm>
            <a:off x="5715000" y="771525"/>
            <a:ext cx="6858000" cy="3857625"/>
          </a:xfrm>
          <a:prstGeom prst="rect">
            <a:avLst/>
          </a:prstGeom>
          <a:noFill/>
          <a:ln w="12700">
            <a:solidFill>
              <a:prstClr val="black"/>
            </a:solidFill>
          </a:ln>
        </p:spPr>
        <p:txBody>
          <a:bodyPr vert="horz" lIns="91440" tIns="45720" rIns="91440" bIns="45720" anchor="ctr"/>
          <a:lstStyle/>
          <a:p/>
        </p:txBody>
      </p:sp>
      <p:sp>
        <p:nvSpPr>
          <p:cNvPr id="5" name="Symbol zastępczy notatek 4"/>
          <p:cNvSpPr>
            <a:spLocks noGrp="1"/>
          </p:cNvSpPr>
          <p:nvPr>
            <p:ph type="body" sz="quarter" idx="3"/>
          </p:nvPr>
        </p:nvSpPr>
        <p:spPr>
          <a:xfrm>
            <a:off x="1828800" y="4886325"/>
            <a:ext cx="14630400" cy="4629150"/>
          </a:xfrm>
          <a:prstGeom prst="rect">
            <a:avLst/>
          </a:prstGeom>
        </p:spPr>
        <p:txBody>
          <a:bodyPr vert="horz" lIns="91440" tIns="45720" rIns="91440" bIns="45720">
            <a:normAutofit/>
          </a:bodyPr>
          <a:lstStyle/>
          <a:p>
            <a:pPr lvl="0"/>
            <a:r>
              <a:t>Kliknij, aby edytować stile wzorca tekstu</a:t>
            </a:r>
          </a:p>
          <a:p>
            <a:pPr lvl="1"/>
            <a:r>
              <a:t>Farmaci Poziom</a:t>
            </a:r>
          </a:p>
          <a:p>
            <a:pPr lvl="2"/>
            <a:r>
              <a:t>Trzeci Poziom</a:t>
            </a:r>
          </a:p>
          <a:p>
            <a:pPr lvl="3"/>
            <a:r>
              <a:t>Czwarty Poziom</a:t>
            </a:r>
          </a:p>
          <a:p>
            <a:pPr lvl="4"/>
            <a:r>
              <a:t>Piąty Poziom</a:t>
            </a:r>
          </a:p>
        </p:txBody>
      </p:sp>
      <p:sp>
        <p:nvSpPr>
          <p:cNvPr id="6" name="Symbol zastępczy stopki 5"/>
          <p:cNvSpPr>
            <a:spLocks noGrp="1"/>
          </p:cNvSpPr>
          <p:nvPr>
            <p:ph type="ftr" sz="quarter" idx="4"/>
          </p:nvPr>
        </p:nvSpPr>
        <p:spPr>
          <a:xfrm>
            <a:off x="0" y="9771063"/>
            <a:ext cx="7924800" cy="514350"/>
          </a:xfrm>
          <a:prstGeom prst="rect">
            <a:avLst/>
          </a:prstGeom>
        </p:spPr>
        <p:txBody>
          <a:bodyPr vert="horz" lIns="91440" tIns="45720" rIns="91440" bIns="45720" anchor="b"/>
          <a:lstStyle>
            <a:lvl1pPr algn="l">
              <a:defRPr sz="1200"/>
            </a:lvl1pPr>
          </a:lstStyle>
          <a:p/>
        </p:txBody>
      </p:sp>
      <p:sp>
        <p:nvSpPr>
          <p:cNvPr id="7" name="Symbol zastępczy numeru slajdu 6"/>
          <p:cNvSpPr>
            <a:spLocks noGrp="1"/>
          </p:cNvSpPr>
          <p:nvPr>
            <p:ph type="sldNum" sz="quarter" idx="5"/>
          </p:nvPr>
        </p:nvSpPr>
        <p:spPr>
          <a:xfrm>
            <a:off x="10358438" y="9771063"/>
            <a:ext cx="7924800" cy="514350"/>
          </a:xfrm>
          <a:prstGeom prst="rect">
            <a:avLst/>
          </a:prstGeom>
        </p:spPr>
        <p:txBody>
          <a:bodyPr vert="horz" lIns="91440" tIns="45720" rIns="91440" bIns="45720" anchor="b"/>
          <a:lstStyle>
            <a:lvl1pPr algn="r">
              <a:defRPr sz="1200"/>
            </a:lvl1pPr>
          </a:lstStyle>
          <a:p>
            <a:fld id="{7592876C-5D85-45DA-B388-268088E9FBDF}" type="slidenum">
              <a:rPr lang="pl-PL" smtClean="0"/>
              <a:t>‹N›</a:t>
            </a:fld>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p:txBody>
      </p:sp>
      <p:sp>
        <p:nvSpPr>
          <p:cNvPr id="4" name="Symbol zastępczy numeru slajdu 3"/>
          <p:cNvSpPr>
            <a:spLocks noGrp="1"/>
          </p:cNvSpPr>
          <p:nvPr>
            <p:ph type="sldNum" sz="quarter" idx="10"/>
          </p:nvPr>
        </p:nvSpPr>
        <p:spPr/>
        <p:txBody>
          <a:bodyPr/>
          <a:lstStyle/>
          <a:p>
            <a:fld id="{7592876C-5D85-45DA-B388-268088E9FBDF}" type="slidenum">
              <a:rPr lang="pl-PL" smtClean="0"/>
              <a:t>1</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p/>
        </p:txBody>
      </p:sp>
      <p:sp>
        <p:nvSpPr>
          <p:cNvPr id="4" name="Holder 4"/>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a:xfrm>
            <a:off x="914400" y="9566910"/>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8/28/2023</a:t>
            </a:fld>
          </a:p>
        </p:txBody>
      </p:sp>
      <p:sp>
        <p:nvSpPr>
          <p:cNvPr id="6" name="Holder 6"/>
          <p:cNvSpPr>
            <a:spLocks noGrp="1"/>
          </p:cNvSpPr>
          <p:nvPr>
            <p:ph type="sldNum" sz="quarter" idx="7"/>
          </p:nvPr>
        </p:nvSpPr>
        <p:spPr>
          <a:xfrm>
            <a:off x="13167361" y="9566910"/>
            <a:ext cx="4206240" cy="514350"/>
          </a:xfrm>
          <a:prstGeom prst="rect">
            <a:avLst/>
          </a:prstGeom>
        </p:spPr>
        <p:txBody>
          <a:bodyPr lIns="0" tIns="0" rIns="0" bIns="0"/>
          <a:lstStyle>
            <a:lvl1pPr algn="r">
              <a:defRPr>
                <a:solidFill>
                  <a:schemeClr val="tx1">
                    <a:tint val="75000"/>
                  </a:schemeClr>
                </a:solidFill>
              </a:defRPr>
            </a:lvl1pPr>
          </a:lstStyle>
          <a:p>
            <a:fld id="{B6F15528-21DE-4FAA-801E-634DDDAF4B2B}" type="slidenum">
              <a:rPr/>
              <a:t>‹N›</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8379B4-1C07-4D15-932E-246E0F83C548}"/>
              </a:ext>
            </a:extLst>
          </p:cNvPr>
          <p:cNvSpPr>
            <a:spLocks noGrp="1"/>
          </p:cNvSpPr>
          <p:nvPr>
            <p:ph type="title"/>
          </p:nvPr>
        </p:nvSpPr>
        <p:spPr>
          <a:xfrm>
            <a:off x="1260475" y="547688"/>
            <a:ext cx="15773400" cy="1989137"/>
          </a:xfrm>
          <a:prstGeom prst="rect">
            <a:avLst/>
          </a:prstGeo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8BE560-3A98-4572-9827-B2E8F640BBB8}"/>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61C7A91-A759-4B54-8383-77889307073B}"/>
              </a:ext>
            </a:extLst>
          </p:cNvPr>
          <p:cNvSpPr>
            <a:spLocks noGrp="1"/>
          </p:cNvSpPr>
          <p:nvPr>
            <p:ph sz="half" idx="2"/>
          </p:nvPr>
        </p:nvSpPr>
        <p:spPr>
          <a:xfrm>
            <a:off x="1260475" y="3757613"/>
            <a:ext cx="7735888" cy="552767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778896C-AE94-4D4C-95DE-98EF0E648A60}"/>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2C3D9E4-4EBA-496A-9DD1-8F7092446A87}"/>
              </a:ext>
            </a:extLst>
          </p:cNvPr>
          <p:cNvSpPr>
            <a:spLocks noGrp="1"/>
          </p:cNvSpPr>
          <p:nvPr>
            <p:ph sz="quarter" idx="4"/>
          </p:nvPr>
        </p:nvSpPr>
        <p:spPr>
          <a:xfrm>
            <a:off x="9258300" y="3757613"/>
            <a:ext cx="7775575" cy="552767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E7790DB-D680-43FB-AF89-FCC2B633DDAC}"/>
              </a:ext>
            </a:extLst>
          </p:cNvPr>
          <p:cNvSpPr>
            <a:spLocks noGrp="1"/>
          </p:cNvSpPr>
          <p:nvPr>
            <p:ph type="dt" sz="half" idx="10"/>
          </p:nvPr>
        </p:nvSpPr>
        <p:spPr>
          <a:xfrm>
            <a:off x="1257300" y="9534525"/>
            <a:ext cx="4114800" cy="547688"/>
          </a:xfrm>
          <a:prstGeom prst="rect">
            <a:avLst/>
          </a:prstGeom>
        </p:spPr>
        <p:txBody>
          <a:bodyPr/>
          <a:lstStyle/>
          <a:p>
            <a:fld id="{300CC2D3-B9C5-4304-B818-BEC425202C3D}" type="datetimeFigureOut">
              <a:rPr lang="es-ES" smtClean="0"/>
              <a:pPr/>
              <a:t>28/08/2023</a:t>
            </a:fld>
            <a:endParaRPr lang="es-ES"/>
          </a:p>
        </p:txBody>
      </p:sp>
      <p:sp>
        <p:nvSpPr>
          <p:cNvPr id="8" name="Marcador de pie de página 7">
            <a:extLst>
              <a:ext uri="{FF2B5EF4-FFF2-40B4-BE49-F238E27FC236}">
                <a16:creationId xmlns:a16="http://schemas.microsoft.com/office/drawing/2014/main" id="{4617222B-BE51-482B-BA2E-EB39AC5CFFDD}"/>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9" name="Marcador de número de diapositiva 8">
            <a:extLst>
              <a:ext uri="{FF2B5EF4-FFF2-40B4-BE49-F238E27FC236}">
                <a16:creationId xmlns:a16="http://schemas.microsoft.com/office/drawing/2014/main" id="{FDCE16C3-DA6D-41E3-AD39-8F32E97BA057}"/>
              </a:ext>
            </a:extLst>
          </p:cNvPr>
          <p:cNvSpPr>
            <a:spLocks noGrp="1"/>
          </p:cNvSpPr>
          <p:nvPr>
            <p:ph type="sldNum" sz="quarter" idx="12"/>
          </p:nvPr>
        </p:nvSpPr>
        <p:spPr>
          <a:xfrm>
            <a:off x="12915900" y="9534525"/>
            <a:ext cx="4114800" cy="547688"/>
          </a:xfrm>
          <a:prstGeom prst="rect">
            <a:avLst/>
          </a:prstGeom>
        </p:spPr>
        <p:txBody>
          <a:bodyPr/>
          <a:lstStyle/>
          <a:p>
            <a:fld id="{F25C1C10-2793-4141-82C1-BC102CE87D62}" type="slidenum">
              <a:rPr lang="es-ES" smtClean="0"/>
              <a:pPr/>
              <a:t>‹N›</a:t>
            </a:fld>
            <a:endParaRPr lang="es-ES"/>
          </a:p>
        </p:txBody>
      </p:sp>
    </p:spTree>
    <p:extLst>
      <p:ext uri="{BB962C8B-B14F-4D97-AF65-F5344CB8AC3E}">
        <p14:creationId xmlns:p14="http://schemas.microsoft.com/office/powerpoint/2010/main" val="2845615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093A3F-9129-4451-83AB-A63F9CE1AEFD}"/>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F0DF4D5-E289-4B98-88A1-45A89FCFEDA4}"/>
              </a:ext>
            </a:extLst>
          </p:cNvPr>
          <p:cNvSpPr>
            <a:spLocks noGrp="1"/>
          </p:cNvSpPr>
          <p:nvPr>
            <p:ph type="dt" sz="half" idx="10"/>
          </p:nvPr>
        </p:nvSpPr>
        <p:spPr>
          <a:xfrm>
            <a:off x="1257300" y="9534525"/>
            <a:ext cx="4114800" cy="547688"/>
          </a:xfrm>
          <a:prstGeom prst="rect">
            <a:avLst/>
          </a:prstGeom>
        </p:spPr>
        <p:txBody>
          <a:bodyPr/>
          <a:lstStyle/>
          <a:p>
            <a:fld id="{300CC2D3-B9C5-4304-B818-BEC425202C3D}" type="datetimeFigureOut">
              <a:rPr lang="es-ES" smtClean="0"/>
              <a:pPr/>
              <a:t>28/08/2023</a:t>
            </a:fld>
            <a:endParaRPr lang="es-ES"/>
          </a:p>
        </p:txBody>
      </p:sp>
      <p:sp>
        <p:nvSpPr>
          <p:cNvPr id="4" name="Marcador de pie de página 3">
            <a:extLst>
              <a:ext uri="{FF2B5EF4-FFF2-40B4-BE49-F238E27FC236}">
                <a16:creationId xmlns:a16="http://schemas.microsoft.com/office/drawing/2014/main" id="{86208C41-13EF-4402-9187-E5BFB0DCF5F9}"/>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5" name="Marcador de número de diapositiva 4">
            <a:extLst>
              <a:ext uri="{FF2B5EF4-FFF2-40B4-BE49-F238E27FC236}">
                <a16:creationId xmlns:a16="http://schemas.microsoft.com/office/drawing/2014/main" id="{A9584DCE-CA46-4CDC-8DFB-D6B70D709688}"/>
              </a:ext>
            </a:extLst>
          </p:cNvPr>
          <p:cNvSpPr>
            <a:spLocks noGrp="1"/>
          </p:cNvSpPr>
          <p:nvPr>
            <p:ph type="sldNum" sz="quarter" idx="12"/>
          </p:nvPr>
        </p:nvSpPr>
        <p:spPr>
          <a:xfrm>
            <a:off x="12915900" y="9534525"/>
            <a:ext cx="4114800" cy="547688"/>
          </a:xfrm>
          <a:prstGeom prst="rect">
            <a:avLst/>
          </a:prstGeom>
        </p:spPr>
        <p:txBody>
          <a:bodyPr/>
          <a:lstStyle/>
          <a:p>
            <a:fld id="{F25C1C10-2793-4141-82C1-BC102CE87D62}" type="slidenum">
              <a:rPr lang="es-ES" smtClean="0"/>
              <a:pPr/>
              <a:t>‹N›</a:t>
            </a:fld>
            <a:endParaRPr lang="es-ES"/>
          </a:p>
        </p:txBody>
      </p:sp>
    </p:spTree>
    <p:extLst>
      <p:ext uri="{BB962C8B-B14F-4D97-AF65-F5344CB8AC3E}">
        <p14:creationId xmlns:p14="http://schemas.microsoft.com/office/powerpoint/2010/main" val="303273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40B059-6684-46D2-8430-107ADA6DA673}"/>
              </a:ext>
            </a:extLst>
          </p:cNvPr>
          <p:cNvSpPr>
            <a:spLocks noGrp="1"/>
          </p:cNvSpPr>
          <p:nvPr>
            <p:ph type="dt" sz="half" idx="10"/>
          </p:nvPr>
        </p:nvSpPr>
        <p:spPr>
          <a:xfrm>
            <a:off x="1257300" y="9534525"/>
            <a:ext cx="4114800" cy="547688"/>
          </a:xfrm>
          <a:prstGeom prst="rect">
            <a:avLst/>
          </a:prstGeom>
        </p:spPr>
        <p:txBody>
          <a:bodyPr/>
          <a:lstStyle/>
          <a:p>
            <a:fld id="{300CC2D3-B9C5-4304-B818-BEC425202C3D}" type="datetimeFigureOut">
              <a:rPr lang="es-ES" smtClean="0"/>
              <a:pPr/>
              <a:t>28/08/2023</a:t>
            </a:fld>
            <a:endParaRPr lang="es-ES"/>
          </a:p>
        </p:txBody>
      </p:sp>
      <p:sp>
        <p:nvSpPr>
          <p:cNvPr id="3" name="Marcador de pie de página 2">
            <a:extLst>
              <a:ext uri="{FF2B5EF4-FFF2-40B4-BE49-F238E27FC236}">
                <a16:creationId xmlns:a16="http://schemas.microsoft.com/office/drawing/2014/main" id="{DC78B675-5858-4FDD-A471-FE91AE6C973F}"/>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A57FF813-BE02-496F-99F0-B07A4132E8C2}"/>
              </a:ext>
            </a:extLst>
          </p:cNvPr>
          <p:cNvSpPr>
            <a:spLocks noGrp="1"/>
          </p:cNvSpPr>
          <p:nvPr>
            <p:ph type="sldNum" sz="quarter" idx="12"/>
          </p:nvPr>
        </p:nvSpPr>
        <p:spPr>
          <a:xfrm>
            <a:off x="12915900" y="9534525"/>
            <a:ext cx="4114800" cy="547688"/>
          </a:xfrm>
          <a:prstGeom prst="rect">
            <a:avLst/>
          </a:prstGeom>
        </p:spPr>
        <p:txBody>
          <a:bodyPr/>
          <a:lstStyle/>
          <a:p>
            <a:fld id="{F25C1C10-2793-4141-82C1-BC102CE87D62}" type="slidenum">
              <a:rPr lang="es-ES" smtClean="0"/>
              <a:pPr/>
              <a:t>‹N›</a:t>
            </a:fld>
            <a:endParaRPr lang="es-ES"/>
          </a:p>
        </p:txBody>
      </p:sp>
    </p:spTree>
    <p:extLst>
      <p:ext uri="{BB962C8B-B14F-4D97-AF65-F5344CB8AC3E}">
        <p14:creationId xmlns:p14="http://schemas.microsoft.com/office/powerpoint/2010/main" val="2992925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0666AD-6CB7-4000-BF5F-0EC4800684FB}"/>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CA4AD3-04B0-457C-8539-181B8CEF2A0A}"/>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AFEFE05-0179-406A-915E-465CDD31972B}"/>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BF3DDC-FF30-461B-AF9A-FFD52D4C48AA}"/>
              </a:ext>
            </a:extLst>
          </p:cNvPr>
          <p:cNvSpPr>
            <a:spLocks noGrp="1"/>
          </p:cNvSpPr>
          <p:nvPr>
            <p:ph type="dt" sz="half" idx="10"/>
          </p:nvPr>
        </p:nvSpPr>
        <p:spPr>
          <a:xfrm>
            <a:off x="1257300" y="9534525"/>
            <a:ext cx="4114800" cy="547688"/>
          </a:xfrm>
          <a:prstGeom prst="rect">
            <a:avLst/>
          </a:prstGeom>
        </p:spPr>
        <p:txBody>
          <a:bodyPr/>
          <a:lstStyle/>
          <a:p>
            <a:fld id="{300CC2D3-B9C5-4304-B818-BEC425202C3D}" type="datetimeFigureOut">
              <a:rPr lang="es-ES" smtClean="0"/>
              <a:pPr/>
              <a:t>28/08/2023</a:t>
            </a:fld>
            <a:endParaRPr lang="es-ES"/>
          </a:p>
        </p:txBody>
      </p:sp>
      <p:sp>
        <p:nvSpPr>
          <p:cNvPr id="6" name="Marcador de pie de página 5">
            <a:extLst>
              <a:ext uri="{FF2B5EF4-FFF2-40B4-BE49-F238E27FC236}">
                <a16:creationId xmlns:a16="http://schemas.microsoft.com/office/drawing/2014/main" id="{6932B3CC-CE5A-4375-80AD-F50A21FB8BF9}"/>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1CBB358E-3631-4137-80DA-F1169735AA6C}"/>
              </a:ext>
            </a:extLst>
          </p:cNvPr>
          <p:cNvSpPr>
            <a:spLocks noGrp="1"/>
          </p:cNvSpPr>
          <p:nvPr>
            <p:ph type="sldNum" sz="quarter" idx="12"/>
          </p:nvPr>
        </p:nvSpPr>
        <p:spPr>
          <a:xfrm>
            <a:off x="12915900" y="9534525"/>
            <a:ext cx="4114800" cy="547688"/>
          </a:xfrm>
          <a:prstGeom prst="rect">
            <a:avLst/>
          </a:prstGeom>
        </p:spPr>
        <p:txBody>
          <a:bodyPr/>
          <a:lstStyle/>
          <a:p>
            <a:fld id="{F25C1C10-2793-4141-82C1-BC102CE87D62}" type="slidenum">
              <a:rPr lang="es-ES" smtClean="0"/>
              <a:pPr/>
              <a:t>‹N›</a:t>
            </a:fld>
            <a:endParaRPr lang="es-ES"/>
          </a:p>
        </p:txBody>
      </p:sp>
    </p:spTree>
    <p:extLst>
      <p:ext uri="{BB962C8B-B14F-4D97-AF65-F5344CB8AC3E}">
        <p14:creationId xmlns:p14="http://schemas.microsoft.com/office/powerpoint/2010/main" val="733073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AC8F71-821B-4DDD-9A9E-2276A46F1B6C}"/>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7F30694-BDAB-4158-9F58-A816230CDE2C}"/>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61C7BC6-8AE8-4948-AC95-B4E586A9480A}"/>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372B5CB-458D-4FBF-B67D-CD384338ACE3}"/>
              </a:ext>
            </a:extLst>
          </p:cNvPr>
          <p:cNvSpPr>
            <a:spLocks noGrp="1"/>
          </p:cNvSpPr>
          <p:nvPr>
            <p:ph type="dt" sz="half" idx="10"/>
          </p:nvPr>
        </p:nvSpPr>
        <p:spPr>
          <a:xfrm>
            <a:off x="1257300" y="9534525"/>
            <a:ext cx="4114800" cy="547688"/>
          </a:xfrm>
          <a:prstGeom prst="rect">
            <a:avLst/>
          </a:prstGeom>
        </p:spPr>
        <p:txBody>
          <a:bodyPr/>
          <a:lstStyle/>
          <a:p>
            <a:fld id="{300CC2D3-B9C5-4304-B818-BEC425202C3D}" type="datetimeFigureOut">
              <a:rPr lang="es-ES" smtClean="0"/>
              <a:pPr/>
              <a:t>28/08/2023</a:t>
            </a:fld>
            <a:endParaRPr lang="es-ES"/>
          </a:p>
        </p:txBody>
      </p:sp>
      <p:sp>
        <p:nvSpPr>
          <p:cNvPr id="6" name="Marcador de pie de página 5">
            <a:extLst>
              <a:ext uri="{FF2B5EF4-FFF2-40B4-BE49-F238E27FC236}">
                <a16:creationId xmlns:a16="http://schemas.microsoft.com/office/drawing/2014/main" id="{8CD7EEA8-9033-4B45-B699-9D22F5564B4D}"/>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F2DC0DC3-857C-4636-9EF3-176A87D26A6F}"/>
              </a:ext>
            </a:extLst>
          </p:cNvPr>
          <p:cNvSpPr>
            <a:spLocks noGrp="1"/>
          </p:cNvSpPr>
          <p:nvPr>
            <p:ph type="sldNum" sz="quarter" idx="12"/>
          </p:nvPr>
        </p:nvSpPr>
        <p:spPr>
          <a:xfrm>
            <a:off x="12915900" y="9534525"/>
            <a:ext cx="4114800" cy="547688"/>
          </a:xfrm>
          <a:prstGeom prst="rect">
            <a:avLst/>
          </a:prstGeom>
        </p:spPr>
        <p:txBody>
          <a:bodyPr/>
          <a:lstStyle/>
          <a:p>
            <a:fld id="{F25C1C10-2793-4141-82C1-BC102CE87D62}" type="slidenum">
              <a:rPr lang="es-ES" smtClean="0"/>
              <a:pPr/>
              <a:t>‹N›</a:t>
            </a:fld>
            <a:endParaRPr lang="es-ES"/>
          </a:p>
        </p:txBody>
      </p:sp>
    </p:spTree>
    <p:extLst>
      <p:ext uri="{BB962C8B-B14F-4D97-AF65-F5344CB8AC3E}">
        <p14:creationId xmlns:p14="http://schemas.microsoft.com/office/powerpoint/2010/main" val="3625993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5D7254-0017-4063-8FFE-014AED9F7289}"/>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D9A3F45-2404-42BF-A3CB-475AC9F8A6D5}"/>
              </a:ext>
            </a:extLst>
          </p:cNvPr>
          <p:cNvSpPr>
            <a:spLocks noGrp="1"/>
          </p:cNvSpPr>
          <p:nvPr>
            <p:ph type="body" orient="vert" idx="1"/>
          </p:nvPr>
        </p:nvSpPr>
        <p:spPr>
          <a:xfrm>
            <a:off x="1257300" y="2738438"/>
            <a:ext cx="15773400" cy="6527800"/>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50FDFF-2557-4C4E-ADA7-16C7E4AF073D}"/>
              </a:ext>
            </a:extLst>
          </p:cNvPr>
          <p:cNvSpPr>
            <a:spLocks noGrp="1"/>
          </p:cNvSpPr>
          <p:nvPr>
            <p:ph type="dt" sz="half" idx="10"/>
          </p:nvPr>
        </p:nvSpPr>
        <p:spPr>
          <a:xfrm>
            <a:off x="1257300" y="9534525"/>
            <a:ext cx="4114800" cy="547688"/>
          </a:xfrm>
          <a:prstGeom prst="rect">
            <a:avLst/>
          </a:prstGeom>
        </p:spPr>
        <p:txBody>
          <a:bodyPr/>
          <a:lstStyle/>
          <a:p>
            <a:fld id="{300CC2D3-B9C5-4304-B818-BEC425202C3D}" type="datetimeFigureOut">
              <a:rPr lang="es-ES" smtClean="0"/>
              <a:pPr/>
              <a:t>28/08/2023</a:t>
            </a:fld>
            <a:endParaRPr lang="es-ES"/>
          </a:p>
        </p:txBody>
      </p:sp>
      <p:sp>
        <p:nvSpPr>
          <p:cNvPr id="5" name="Marcador de pie de página 4">
            <a:extLst>
              <a:ext uri="{FF2B5EF4-FFF2-40B4-BE49-F238E27FC236}">
                <a16:creationId xmlns:a16="http://schemas.microsoft.com/office/drawing/2014/main" id="{D626823A-1E88-4D82-BE42-0D33555E9264}"/>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530B1C89-968A-408A-8419-8AC375AC2C33}"/>
              </a:ext>
            </a:extLst>
          </p:cNvPr>
          <p:cNvSpPr>
            <a:spLocks noGrp="1"/>
          </p:cNvSpPr>
          <p:nvPr>
            <p:ph type="sldNum" sz="quarter" idx="12"/>
          </p:nvPr>
        </p:nvSpPr>
        <p:spPr>
          <a:xfrm>
            <a:off x="12915900" y="9534525"/>
            <a:ext cx="4114800" cy="547688"/>
          </a:xfrm>
          <a:prstGeom prst="rect">
            <a:avLst/>
          </a:prstGeom>
        </p:spPr>
        <p:txBody>
          <a:bodyPr/>
          <a:lstStyle/>
          <a:p>
            <a:fld id="{F25C1C10-2793-4141-82C1-BC102CE87D62}" type="slidenum">
              <a:rPr lang="es-ES" smtClean="0"/>
              <a:pPr/>
              <a:t>‹N›</a:t>
            </a:fld>
            <a:endParaRPr lang="es-ES"/>
          </a:p>
        </p:txBody>
      </p:sp>
    </p:spTree>
    <p:extLst>
      <p:ext uri="{BB962C8B-B14F-4D97-AF65-F5344CB8AC3E}">
        <p14:creationId xmlns:p14="http://schemas.microsoft.com/office/powerpoint/2010/main" val="1338961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78A8CC-23FC-4BF2-B5A2-A5518DA061CA}"/>
              </a:ext>
            </a:extLst>
          </p:cNvPr>
          <p:cNvSpPr>
            <a:spLocks noGrp="1"/>
          </p:cNvSpPr>
          <p:nvPr>
            <p:ph type="title" orient="vert"/>
          </p:nvPr>
        </p:nvSpPr>
        <p:spPr>
          <a:xfrm>
            <a:off x="13087350" y="547688"/>
            <a:ext cx="3943350" cy="8718550"/>
          </a:xfrm>
          <a:prstGeom prst="rect">
            <a:avLst/>
          </a:prstGeo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128C344-1DCA-40CB-A46B-4EAA87979B75}"/>
              </a:ext>
            </a:extLst>
          </p:cNvPr>
          <p:cNvSpPr>
            <a:spLocks noGrp="1"/>
          </p:cNvSpPr>
          <p:nvPr>
            <p:ph type="body" orient="vert" idx="1"/>
          </p:nvPr>
        </p:nvSpPr>
        <p:spPr>
          <a:xfrm>
            <a:off x="1257300" y="547688"/>
            <a:ext cx="11677650" cy="8718550"/>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60669FF-4B2F-4E91-98D6-A98605384568}"/>
              </a:ext>
            </a:extLst>
          </p:cNvPr>
          <p:cNvSpPr>
            <a:spLocks noGrp="1"/>
          </p:cNvSpPr>
          <p:nvPr>
            <p:ph type="dt" sz="half" idx="10"/>
          </p:nvPr>
        </p:nvSpPr>
        <p:spPr>
          <a:xfrm>
            <a:off x="1257300" y="9534525"/>
            <a:ext cx="4114800" cy="547688"/>
          </a:xfrm>
          <a:prstGeom prst="rect">
            <a:avLst/>
          </a:prstGeom>
        </p:spPr>
        <p:txBody>
          <a:bodyPr/>
          <a:lstStyle/>
          <a:p>
            <a:fld id="{300CC2D3-B9C5-4304-B818-BEC425202C3D}" type="datetimeFigureOut">
              <a:rPr lang="es-ES" smtClean="0"/>
              <a:pPr/>
              <a:t>28/08/2023</a:t>
            </a:fld>
            <a:endParaRPr lang="es-ES"/>
          </a:p>
        </p:txBody>
      </p:sp>
      <p:sp>
        <p:nvSpPr>
          <p:cNvPr id="5" name="Marcador de pie de página 4">
            <a:extLst>
              <a:ext uri="{FF2B5EF4-FFF2-40B4-BE49-F238E27FC236}">
                <a16:creationId xmlns:a16="http://schemas.microsoft.com/office/drawing/2014/main" id="{C758AB9B-993A-4EE5-BAB5-F4E797F51AC7}"/>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83525BFB-6BC5-416B-940E-3351575D2E45}"/>
              </a:ext>
            </a:extLst>
          </p:cNvPr>
          <p:cNvSpPr>
            <a:spLocks noGrp="1"/>
          </p:cNvSpPr>
          <p:nvPr>
            <p:ph type="sldNum" sz="quarter" idx="12"/>
          </p:nvPr>
        </p:nvSpPr>
        <p:spPr>
          <a:xfrm>
            <a:off x="12915900" y="9534525"/>
            <a:ext cx="4114800" cy="547688"/>
          </a:xfrm>
          <a:prstGeom prst="rect">
            <a:avLst/>
          </a:prstGeom>
        </p:spPr>
        <p:txBody>
          <a:bodyPr/>
          <a:lstStyle/>
          <a:p>
            <a:fld id="{F25C1C10-2793-4141-82C1-BC102CE87D62}" type="slidenum">
              <a:rPr lang="es-ES" smtClean="0"/>
              <a:pPr/>
              <a:t>‹N›</a:t>
            </a:fld>
            <a:endParaRPr lang="es-ES"/>
          </a:p>
        </p:txBody>
      </p:sp>
    </p:spTree>
    <p:extLst>
      <p:ext uri="{BB962C8B-B14F-4D97-AF65-F5344CB8AC3E}">
        <p14:creationId xmlns:p14="http://schemas.microsoft.com/office/powerpoint/2010/main" val="247700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0444E4-85F9-77F7-430E-3EE8D0AE2C08}"/>
              </a:ext>
            </a:extLst>
          </p:cNvPr>
          <p:cNvSpPr>
            <a:spLocks noGrp="1"/>
          </p:cNvSpPr>
          <p:nvPr>
            <p:ph type="ctrTitle"/>
          </p:nvPr>
        </p:nvSpPr>
        <p:spPr>
          <a:xfrm>
            <a:off x="2286000" y="1684338"/>
            <a:ext cx="13716000" cy="3581400"/>
          </a:xfrm>
          <a:prstGeom prst="rect">
            <a:avLst/>
          </a:prstGeom>
        </p:spPr>
        <p:txBody>
          <a:bodyPr anchor="b"/>
          <a:lstStyle>
            <a:lvl1pPr algn="ctr">
              <a:defRPr sz="6000"/>
            </a:lvl1pPr>
          </a:lstStyle>
          <a:p>
            <a:r>
              <a:t>Haga clic para modificar el estilo de título del patrón</a:t>
            </a:r>
          </a:p>
        </p:txBody>
      </p:sp>
      <p:sp>
        <p:nvSpPr>
          <p:cNvPr id="3" name="Subtítulo 2">
            <a:extLst>
              <a:ext uri="{FF2B5EF4-FFF2-40B4-BE49-F238E27FC236}">
                <a16:creationId xmlns:a16="http://schemas.microsoft.com/office/drawing/2014/main" id="{14D099BA-B3A3-0F8B-1CBB-C50F103E25F9}"/>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Haga clic para modificar el estilo de Subtítulo del patrón</a:t>
            </a:r>
          </a:p>
        </p:txBody>
      </p:sp>
      <p:sp>
        <p:nvSpPr>
          <p:cNvPr id="4" name="Marcador de fecha 3">
            <a:extLst>
              <a:ext uri="{FF2B5EF4-FFF2-40B4-BE49-F238E27FC236}">
                <a16:creationId xmlns:a16="http://schemas.microsoft.com/office/drawing/2014/main" id="{6FC2594F-8378-C2AE-016A-AD6397A7BB86}"/>
              </a:ext>
            </a:extLst>
          </p:cNvPr>
          <p:cNvSpPr>
            <a:spLocks noGrp="1"/>
          </p:cNvSpPr>
          <p:nvPr>
            <p:ph type="dt" sz="half" idx="10"/>
          </p:nvPr>
        </p:nvSpPr>
        <p:spPr>
          <a:xfrm>
            <a:off x="1257300" y="9534525"/>
            <a:ext cx="4114800" cy="547688"/>
          </a:xfrm>
          <a:prstGeom prst="rect">
            <a:avLst/>
          </a:prstGeom>
        </p:spPr>
        <p:txBody>
          <a:bodyPr/>
          <a:lstStyle/>
          <a:p>
            <a:fld id="{E49DE9F4-5EEE-43B6-8E36-F18B6F693909}" type="datetimeFigureOut">
              <a:rPr lang="es-ES" smtClean="0"/>
              <a:t>28/08/2023</a:t>
            </a:fld>
          </a:p>
        </p:txBody>
      </p:sp>
      <p:sp>
        <p:nvSpPr>
          <p:cNvPr id="5" name="Marcador de pie de página 4">
            <a:extLst>
              <a:ext uri="{FF2B5EF4-FFF2-40B4-BE49-F238E27FC236}">
                <a16:creationId xmlns:a16="http://schemas.microsoft.com/office/drawing/2014/main" id="{286F5689-11A2-422C-5DAE-305372C0A6E6}"/>
              </a:ext>
            </a:extLst>
          </p:cNvPr>
          <p:cNvSpPr>
            <a:spLocks noGrp="1"/>
          </p:cNvSpPr>
          <p:nvPr>
            <p:ph type="ftr" sz="quarter" idx="11"/>
          </p:nvPr>
        </p:nvSpPr>
        <p:spPr>
          <a:xfrm>
            <a:off x="6057900" y="9534525"/>
            <a:ext cx="6172200" cy="547688"/>
          </a:xfrm>
          <a:prstGeom prst="rect">
            <a:avLst/>
          </a:prstGeom>
        </p:spPr>
        <p:txBody>
          <a:bodyPr/>
          <a:lstStyle/>
          <a:p/>
        </p:txBody>
      </p:sp>
      <p:sp>
        <p:nvSpPr>
          <p:cNvPr id="6" name="Marcador de número de diapositiva 5">
            <a:extLst>
              <a:ext uri="{FF2B5EF4-FFF2-40B4-BE49-F238E27FC236}">
                <a16:creationId xmlns:a16="http://schemas.microsoft.com/office/drawing/2014/main" id="{463F0A7C-4401-D798-1D57-200B352B9ECF}"/>
              </a:ext>
            </a:extLst>
          </p:cNvPr>
          <p:cNvSpPr>
            <a:spLocks noGrp="1"/>
          </p:cNvSpPr>
          <p:nvPr>
            <p:ph type="sldNum" sz="quarter" idx="12"/>
          </p:nvPr>
        </p:nvSpPr>
        <p:spPr>
          <a:xfrm>
            <a:off x="12915900" y="9534525"/>
            <a:ext cx="4114800" cy="547688"/>
          </a:xfrm>
          <a:prstGeom prst="rect">
            <a:avLst/>
          </a:prstGeom>
        </p:spPr>
        <p:txBody>
          <a:bodyPr/>
          <a:lstStyle/>
          <a:p>
            <a:fld id="{C0F68514-BDA9-4133-B333-1D479B211FB0}" type="slidenum">
              <a:rPr lang="es-ES" smtClean="0"/>
              <a:t>‹N›</a:t>
            </a:fld>
          </a:p>
        </p:txBody>
      </p:sp>
    </p:spTree>
    <p:extLst>
      <p:ext uri="{BB962C8B-B14F-4D97-AF65-F5344CB8AC3E}">
        <p14:creationId xmlns:p14="http://schemas.microsoft.com/office/powerpoint/2010/main" val="221155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258836-D8C6-B55E-C018-6BD4CA9C1D38}"/>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7F8D5F-2762-5260-86BD-2A95D824BC8A}"/>
              </a:ext>
            </a:extLst>
          </p:cNvPr>
          <p:cNvSpPr>
            <a:spLocks noGrp="1"/>
          </p:cNvSpPr>
          <p:nvPr>
            <p:ph idx="1"/>
          </p:nvPr>
        </p:nvSpPr>
        <p:spPr>
          <a:xfrm>
            <a:off x="1257300" y="2738438"/>
            <a:ext cx="157734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C2ABA8-561A-B30F-5883-399F3AE2CEC0}"/>
              </a:ext>
            </a:extLst>
          </p:cNvPr>
          <p:cNvSpPr>
            <a:spLocks noGrp="1"/>
          </p:cNvSpPr>
          <p:nvPr>
            <p:ph type="dt" sz="half" idx="10"/>
          </p:nvPr>
        </p:nvSpPr>
        <p:spPr>
          <a:xfrm>
            <a:off x="1257300" y="9534525"/>
            <a:ext cx="4114800" cy="547688"/>
          </a:xfrm>
          <a:prstGeom prst="rect">
            <a:avLst/>
          </a:prstGeom>
        </p:spPr>
        <p:txBody>
          <a:bodyPr/>
          <a:lstStyle/>
          <a:p>
            <a:fld id="{E49DE9F4-5EEE-43B6-8E36-F18B6F693909}" type="datetimeFigureOut">
              <a:rPr lang="es-ES" smtClean="0"/>
              <a:pPr/>
              <a:t>28/08/2023</a:t>
            </a:fld>
            <a:endParaRPr lang="es-ES"/>
          </a:p>
        </p:txBody>
      </p:sp>
      <p:sp>
        <p:nvSpPr>
          <p:cNvPr id="5" name="Marcador de pie de página 4">
            <a:extLst>
              <a:ext uri="{FF2B5EF4-FFF2-40B4-BE49-F238E27FC236}">
                <a16:creationId xmlns:a16="http://schemas.microsoft.com/office/drawing/2014/main" id="{F33EC6E4-D6A6-555C-5160-5C75234E684D}"/>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0CDCBBA0-9917-9ECE-776F-2A3B0707CD0E}"/>
              </a:ext>
            </a:extLst>
          </p:cNvPr>
          <p:cNvSpPr>
            <a:spLocks noGrp="1"/>
          </p:cNvSpPr>
          <p:nvPr>
            <p:ph type="sldNum" sz="quarter" idx="12"/>
          </p:nvPr>
        </p:nvSpPr>
        <p:spPr>
          <a:xfrm>
            <a:off x="12915900" y="9534525"/>
            <a:ext cx="4114800" cy="547688"/>
          </a:xfrm>
          <a:prstGeom prst="rect">
            <a:avLst/>
          </a:prstGeom>
        </p:spPr>
        <p:txBody>
          <a:bodyPr/>
          <a:lstStyle/>
          <a:p>
            <a:fld id="{C0F68514-BDA9-4133-B333-1D479B211FB0}" type="slidenum">
              <a:rPr lang="es-ES" smtClean="0"/>
              <a:pPr/>
              <a:t>‹N›</a:t>
            </a:fld>
            <a:endParaRPr lang="es-ES"/>
          </a:p>
        </p:txBody>
      </p:sp>
    </p:spTree>
    <p:extLst>
      <p:ext uri="{BB962C8B-B14F-4D97-AF65-F5344CB8AC3E}">
        <p14:creationId xmlns:p14="http://schemas.microsoft.com/office/powerpoint/2010/main" val="388872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B42383-D061-AD09-F15F-A23309666123}"/>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FDA7000-7061-9160-A3A4-8CEFF295BCB6}"/>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95B30D4-B38D-FA78-27CC-9CFABF582125}"/>
              </a:ext>
            </a:extLst>
          </p:cNvPr>
          <p:cNvSpPr>
            <a:spLocks noGrp="1"/>
          </p:cNvSpPr>
          <p:nvPr>
            <p:ph type="dt" sz="half" idx="10"/>
          </p:nvPr>
        </p:nvSpPr>
        <p:spPr>
          <a:xfrm>
            <a:off x="1257300" y="9534525"/>
            <a:ext cx="4114800" cy="547688"/>
          </a:xfrm>
          <a:prstGeom prst="rect">
            <a:avLst/>
          </a:prstGeom>
        </p:spPr>
        <p:txBody>
          <a:bodyPr/>
          <a:lstStyle/>
          <a:p>
            <a:fld id="{E49DE9F4-5EEE-43B6-8E36-F18B6F693909}" type="datetimeFigureOut">
              <a:rPr lang="es-ES" smtClean="0"/>
              <a:pPr/>
              <a:t>28/08/2023</a:t>
            </a:fld>
            <a:endParaRPr lang="es-ES"/>
          </a:p>
        </p:txBody>
      </p:sp>
      <p:sp>
        <p:nvSpPr>
          <p:cNvPr id="5" name="Marcador de pie de página 4">
            <a:extLst>
              <a:ext uri="{FF2B5EF4-FFF2-40B4-BE49-F238E27FC236}">
                <a16:creationId xmlns:a16="http://schemas.microsoft.com/office/drawing/2014/main" id="{7EB75D2B-B7E5-0FEE-2C12-1A961A10AE21}"/>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27CB17CB-B6BB-3C96-3246-F34F0F2F0379}"/>
              </a:ext>
            </a:extLst>
          </p:cNvPr>
          <p:cNvSpPr>
            <a:spLocks noGrp="1"/>
          </p:cNvSpPr>
          <p:nvPr>
            <p:ph type="sldNum" sz="quarter" idx="12"/>
          </p:nvPr>
        </p:nvSpPr>
        <p:spPr>
          <a:xfrm>
            <a:off x="12915900" y="9534525"/>
            <a:ext cx="4114800" cy="547688"/>
          </a:xfrm>
          <a:prstGeom prst="rect">
            <a:avLst/>
          </a:prstGeom>
        </p:spPr>
        <p:txBody>
          <a:bodyPr/>
          <a:lstStyle/>
          <a:p>
            <a:fld id="{C0F68514-BDA9-4133-B333-1D479B211FB0}" type="slidenum">
              <a:rPr lang="es-ES" smtClean="0"/>
              <a:pPr/>
              <a:t>‹N›</a:t>
            </a:fld>
            <a:endParaRPr lang="es-ES"/>
          </a:p>
        </p:txBody>
      </p:sp>
    </p:spTree>
    <p:extLst>
      <p:ext uri="{BB962C8B-B14F-4D97-AF65-F5344CB8AC3E}">
        <p14:creationId xmlns:p14="http://schemas.microsoft.com/office/powerpoint/2010/main" val="1940021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1645920"/>
          </a:xfrm>
          <a:prstGeom prst="rect">
            <a:avLst/>
          </a:prstGeom>
        </p:spPr>
        <p:txBody>
          <a:bodyPr lIns="0" tIns="0" rIns="0" bIns="0"/>
          <a:lstStyle>
            <a:lvl1pPr>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pPr/>
              <a:t>8/28/2023</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A956EC-3726-D027-6A63-CF43111E3F7B}"/>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40E42E2-D534-95C0-7E8C-58F9DE069949}"/>
              </a:ext>
            </a:extLst>
          </p:cNvPr>
          <p:cNvSpPr>
            <a:spLocks noGrp="1"/>
          </p:cNvSpPr>
          <p:nvPr>
            <p:ph sz="half" idx="1"/>
          </p:nvPr>
        </p:nvSpPr>
        <p:spPr>
          <a:xfrm>
            <a:off x="1257300" y="2738438"/>
            <a:ext cx="78105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4F87315-F4C6-70C9-6F93-F2C2E36FB9E7}"/>
              </a:ext>
            </a:extLst>
          </p:cNvPr>
          <p:cNvSpPr>
            <a:spLocks noGrp="1"/>
          </p:cNvSpPr>
          <p:nvPr>
            <p:ph sz="half" idx="2"/>
          </p:nvPr>
        </p:nvSpPr>
        <p:spPr>
          <a:xfrm>
            <a:off x="9220200" y="2738438"/>
            <a:ext cx="78105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D5450E6-AD42-51E7-A263-FA8F8BFD9EB7}"/>
              </a:ext>
            </a:extLst>
          </p:cNvPr>
          <p:cNvSpPr>
            <a:spLocks noGrp="1"/>
          </p:cNvSpPr>
          <p:nvPr>
            <p:ph type="dt" sz="half" idx="10"/>
          </p:nvPr>
        </p:nvSpPr>
        <p:spPr>
          <a:xfrm>
            <a:off x="1257300" y="9534525"/>
            <a:ext cx="4114800" cy="547688"/>
          </a:xfrm>
          <a:prstGeom prst="rect">
            <a:avLst/>
          </a:prstGeom>
        </p:spPr>
        <p:txBody>
          <a:bodyPr/>
          <a:lstStyle/>
          <a:p>
            <a:fld id="{E49DE9F4-5EEE-43B6-8E36-F18B6F693909}" type="datetimeFigureOut">
              <a:rPr lang="es-ES" smtClean="0"/>
              <a:pPr/>
              <a:t>28/08/2023</a:t>
            </a:fld>
            <a:endParaRPr lang="es-ES"/>
          </a:p>
        </p:txBody>
      </p:sp>
      <p:sp>
        <p:nvSpPr>
          <p:cNvPr id="6" name="Marcador de pie de página 5">
            <a:extLst>
              <a:ext uri="{FF2B5EF4-FFF2-40B4-BE49-F238E27FC236}">
                <a16:creationId xmlns:a16="http://schemas.microsoft.com/office/drawing/2014/main" id="{4DB5E8AD-B6C1-87B2-54E4-DD76275B4014}"/>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AB0C91AB-EF3A-0E0B-DCA3-F66571C651DB}"/>
              </a:ext>
            </a:extLst>
          </p:cNvPr>
          <p:cNvSpPr>
            <a:spLocks noGrp="1"/>
          </p:cNvSpPr>
          <p:nvPr>
            <p:ph type="sldNum" sz="quarter" idx="12"/>
          </p:nvPr>
        </p:nvSpPr>
        <p:spPr>
          <a:xfrm>
            <a:off x="12915900" y="9534525"/>
            <a:ext cx="4114800" cy="547688"/>
          </a:xfrm>
          <a:prstGeom prst="rect">
            <a:avLst/>
          </a:prstGeom>
        </p:spPr>
        <p:txBody>
          <a:bodyPr/>
          <a:lstStyle/>
          <a:p>
            <a:fld id="{C0F68514-BDA9-4133-B333-1D479B211FB0}" type="slidenum">
              <a:rPr lang="es-ES" smtClean="0"/>
              <a:pPr/>
              <a:t>‹N›</a:t>
            </a:fld>
            <a:endParaRPr lang="es-ES"/>
          </a:p>
        </p:txBody>
      </p:sp>
    </p:spTree>
    <p:extLst>
      <p:ext uri="{BB962C8B-B14F-4D97-AF65-F5344CB8AC3E}">
        <p14:creationId xmlns:p14="http://schemas.microsoft.com/office/powerpoint/2010/main" val="3672100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7565C8-74D1-B365-8CCA-D2CB5B7D4894}"/>
              </a:ext>
            </a:extLst>
          </p:cNvPr>
          <p:cNvSpPr>
            <a:spLocks noGrp="1"/>
          </p:cNvSpPr>
          <p:nvPr>
            <p:ph type="title"/>
          </p:nvPr>
        </p:nvSpPr>
        <p:spPr>
          <a:xfrm>
            <a:off x="1260475" y="547688"/>
            <a:ext cx="15773400" cy="1989137"/>
          </a:xfrm>
          <a:prstGeom prst="rect">
            <a:avLst/>
          </a:prstGeo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9C46A2-2BE5-2AE5-D4BA-27D2D20ED031}"/>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5DC8FD1-341D-2B1F-5DA7-720FE94FD6C0}"/>
              </a:ext>
            </a:extLst>
          </p:cNvPr>
          <p:cNvSpPr>
            <a:spLocks noGrp="1"/>
          </p:cNvSpPr>
          <p:nvPr>
            <p:ph sz="half" idx="2"/>
          </p:nvPr>
        </p:nvSpPr>
        <p:spPr>
          <a:xfrm>
            <a:off x="1260475" y="3757613"/>
            <a:ext cx="7735888" cy="552767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24BBA34-20FE-AA30-81B6-1C32081C8BDF}"/>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82F3D69-410B-0A54-33CA-0AFC994F64D3}"/>
              </a:ext>
            </a:extLst>
          </p:cNvPr>
          <p:cNvSpPr>
            <a:spLocks noGrp="1"/>
          </p:cNvSpPr>
          <p:nvPr>
            <p:ph sz="quarter" idx="4"/>
          </p:nvPr>
        </p:nvSpPr>
        <p:spPr>
          <a:xfrm>
            <a:off x="9258300" y="3757613"/>
            <a:ext cx="7775575" cy="552767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CE85E20-3438-1FC1-ED59-9D3441212E2E}"/>
              </a:ext>
            </a:extLst>
          </p:cNvPr>
          <p:cNvSpPr>
            <a:spLocks noGrp="1"/>
          </p:cNvSpPr>
          <p:nvPr>
            <p:ph type="dt" sz="half" idx="10"/>
          </p:nvPr>
        </p:nvSpPr>
        <p:spPr>
          <a:xfrm>
            <a:off x="1257300" y="9534525"/>
            <a:ext cx="4114800" cy="547688"/>
          </a:xfrm>
          <a:prstGeom prst="rect">
            <a:avLst/>
          </a:prstGeom>
        </p:spPr>
        <p:txBody>
          <a:bodyPr/>
          <a:lstStyle/>
          <a:p>
            <a:fld id="{E49DE9F4-5EEE-43B6-8E36-F18B6F693909}" type="datetimeFigureOut">
              <a:rPr lang="es-ES" smtClean="0"/>
              <a:pPr/>
              <a:t>28/08/2023</a:t>
            </a:fld>
            <a:endParaRPr lang="es-ES"/>
          </a:p>
        </p:txBody>
      </p:sp>
      <p:sp>
        <p:nvSpPr>
          <p:cNvPr id="8" name="Marcador de pie de página 7">
            <a:extLst>
              <a:ext uri="{FF2B5EF4-FFF2-40B4-BE49-F238E27FC236}">
                <a16:creationId xmlns:a16="http://schemas.microsoft.com/office/drawing/2014/main" id="{9901F080-47B7-0ACA-71EE-5342C33D2B7B}"/>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9" name="Marcador de número de diapositiva 8">
            <a:extLst>
              <a:ext uri="{FF2B5EF4-FFF2-40B4-BE49-F238E27FC236}">
                <a16:creationId xmlns:a16="http://schemas.microsoft.com/office/drawing/2014/main" id="{E18149F2-D910-3E7E-25A9-50C8A5A51D4C}"/>
              </a:ext>
            </a:extLst>
          </p:cNvPr>
          <p:cNvSpPr>
            <a:spLocks noGrp="1"/>
          </p:cNvSpPr>
          <p:nvPr>
            <p:ph type="sldNum" sz="quarter" idx="12"/>
          </p:nvPr>
        </p:nvSpPr>
        <p:spPr>
          <a:xfrm>
            <a:off x="12915900" y="9534525"/>
            <a:ext cx="4114800" cy="547688"/>
          </a:xfrm>
          <a:prstGeom prst="rect">
            <a:avLst/>
          </a:prstGeom>
        </p:spPr>
        <p:txBody>
          <a:bodyPr/>
          <a:lstStyle/>
          <a:p>
            <a:fld id="{C0F68514-BDA9-4133-B333-1D479B211FB0}" type="slidenum">
              <a:rPr lang="es-ES" smtClean="0"/>
              <a:pPr/>
              <a:t>‹N›</a:t>
            </a:fld>
            <a:endParaRPr lang="es-ES"/>
          </a:p>
        </p:txBody>
      </p:sp>
    </p:spTree>
    <p:extLst>
      <p:ext uri="{BB962C8B-B14F-4D97-AF65-F5344CB8AC3E}">
        <p14:creationId xmlns:p14="http://schemas.microsoft.com/office/powerpoint/2010/main" val="304881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A7F704-B9F1-E2B9-26AC-DCF70282A80E}"/>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1AEBDC-707A-1ABF-188E-6C1AC99883BB}"/>
              </a:ext>
            </a:extLst>
          </p:cNvPr>
          <p:cNvSpPr>
            <a:spLocks noGrp="1"/>
          </p:cNvSpPr>
          <p:nvPr>
            <p:ph type="dt" sz="half" idx="10"/>
          </p:nvPr>
        </p:nvSpPr>
        <p:spPr>
          <a:xfrm>
            <a:off x="1257300" y="9534525"/>
            <a:ext cx="4114800" cy="547688"/>
          </a:xfrm>
          <a:prstGeom prst="rect">
            <a:avLst/>
          </a:prstGeom>
        </p:spPr>
        <p:txBody>
          <a:bodyPr/>
          <a:lstStyle/>
          <a:p>
            <a:fld id="{E49DE9F4-5EEE-43B6-8E36-F18B6F693909}" type="datetimeFigureOut">
              <a:rPr lang="es-ES" smtClean="0"/>
              <a:pPr/>
              <a:t>28/08/2023</a:t>
            </a:fld>
            <a:endParaRPr lang="es-ES"/>
          </a:p>
        </p:txBody>
      </p:sp>
      <p:sp>
        <p:nvSpPr>
          <p:cNvPr id="4" name="Marcador de pie de página 3">
            <a:extLst>
              <a:ext uri="{FF2B5EF4-FFF2-40B4-BE49-F238E27FC236}">
                <a16:creationId xmlns:a16="http://schemas.microsoft.com/office/drawing/2014/main" id="{381C80A2-F741-27DC-3467-1F463076C0D6}"/>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5" name="Marcador de número de diapositiva 4">
            <a:extLst>
              <a:ext uri="{FF2B5EF4-FFF2-40B4-BE49-F238E27FC236}">
                <a16:creationId xmlns:a16="http://schemas.microsoft.com/office/drawing/2014/main" id="{E3F9CFE3-BC51-ECA5-EC2E-0775C5EE0D22}"/>
              </a:ext>
            </a:extLst>
          </p:cNvPr>
          <p:cNvSpPr>
            <a:spLocks noGrp="1"/>
          </p:cNvSpPr>
          <p:nvPr>
            <p:ph type="sldNum" sz="quarter" idx="12"/>
          </p:nvPr>
        </p:nvSpPr>
        <p:spPr>
          <a:xfrm>
            <a:off x="12915900" y="9534525"/>
            <a:ext cx="4114800" cy="547688"/>
          </a:xfrm>
          <a:prstGeom prst="rect">
            <a:avLst/>
          </a:prstGeom>
        </p:spPr>
        <p:txBody>
          <a:bodyPr/>
          <a:lstStyle/>
          <a:p>
            <a:fld id="{C0F68514-BDA9-4133-B333-1D479B211FB0}" type="slidenum">
              <a:rPr lang="es-ES" smtClean="0"/>
              <a:pPr/>
              <a:t>‹N›</a:t>
            </a:fld>
            <a:endParaRPr lang="es-ES"/>
          </a:p>
        </p:txBody>
      </p:sp>
    </p:spTree>
    <p:extLst>
      <p:ext uri="{BB962C8B-B14F-4D97-AF65-F5344CB8AC3E}">
        <p14:creationId xmlns:p14="http://schemas.microsoft.com/office/powerpoint/2010/main" val="3268255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D49A23-D506-DC2C-3E9C-2EAF2558537D}"/>
              </a:ext>
            </a:extLst>
          </p:cNvPr>
          <p:cNvSpPr>
            <a:spLocks noGrp="1"/>
          </p:cNvSpPr>
          <p:nvPr>
            <p:ph type="dt" sz="half" idx="10"/>
          </p:nvPr>
        </p:nvSpPr>
        <p:spPr>
          <a:xfrm>
            <a:off x="1257300" y="9534525"/>
            <a:ext cx="4114800" cy="547688"/>
          </a:xfrm>
          <a:prstGeom prst="rect">
            <a:avLst/>
          </a:prstGeom>
        </p:spPr>
        <p:txBody>
          <a:bodyPr/>
          <a:lstStyle/>
          <a:p>
            <a:fld id="{E49DE9F4-5EEE-43B6-8E36-F18B6F693909}" type="datetimeFigureOut">
              <a:rPr lang="es-ES" smtClean="0"/>
              <a:pPr/>
              <a:t>28/08/2023</a:t>
            </a:fld>
            <a:endParaRPr lang="es-ES"/>
          </a:p>
        </p:txBody>
      </p:sp>
      <p:sp>
        <p:nvSpPr>
          <p:cNvPr id="3" name="Marcador de pie de página 2">
            <a:extLst>
              <a:ext uri="{FF2B5EF4-FFF2-40B4-BE49-F238E27FC236}">
                <a16:creationId xmlns:a16="http://schemas.microsoft.com/office/drawing/2014/main" id="{EC18BA91-65AA-E578-4FD5-4E343CD84070}"/>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8C1B56A3-D693-F6F5-6925-A9992361544E}"/>
              </a:ext>
            </a:extLst>
          </p:cNvPr>
          <p:cNvSpPr>
            <a:spLocks noGrp="1"/>
          </p:cNvSpPr>
          <p:nvPr>
            <p:ph type="sldNum" sz="quarter" idx="12"/>
          </p:nvPr>
        </p:nvSpPr>
        <p:spPr>
          <a:xfrm>
            <a:off x="12915900" y="9534525"/>
            <a:ext cx="4114800" cy="547688"/>
          </a:xfrm>
          <a:prstGeom prst="rect">
            <a:avLst/>
          </a:prstGeom>
        </p:spPr>
        <p:txBody>
          <a:bodyPr/>
          <a:lstStyle/>
          <a:p>
            <a:fld id="{C0F68514-BDA9-4133-B333-1D479B211FB0}" type="slidenum">
              <a:rPr lang="es-ES" smtClean="0"/>
              <a:pPr/>
              <a:t>‹N›</a:t>
            </a:fld>
            <a:endParaRPr lang="es-ES"/>
          </a:p>
        </p:txBody>
      </p:sp>
    </p:spTree>
    <p:extLst>
      <p:ext uri="{BB962C8B-B14F-4D97-AF65-F5344CB8AC3E}">
        <p14:creationId xmlns:p14="http://schemas.microsoft.com/office/powerpoint/2010/main" val="2160281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F0E3DC-762F-AC5A-3E05-E54153978F38}"/>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11847F-7E23-3346-C455-4B05AB6F7945}"/>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F05C0A1-1F87-4AE4-B375-57A360DD1029}"/>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7B917D3-1BC5-9260-0C19-CC1566EF589D}"/>
              </a:ext>
            </a:extLst>
          </p:cNvPr>
          <p:cNvSpPr>
            <a:spLocks noGrp="1"/>
          </p:cNvSpPr>
          <p:nvPr>
            <p:ph type="dt" sz="half" idx="10"/>
          </p:nvPr>
        </p:nvSpPr>
        <p:spPr>
          <a:xfrm>
            <a:off x="1257300" y="9534525"/>
            <a:ext cx="4114800" cy="547688"/>
          </a:xfrm>
          <a:prstGeom prst="rect">
            <a:avLst/>
          </a:prstGeom>
        </p:spPr>
        <p:txBody>
          <a:bodyPr/>
          <a:lstStyle/>
          <a:p>
            <a:fld id="{E49DE9F4-5EEE-43B6-8E36-F18B6F693909}" type="datetimeFigureOut">
              <a:rPr lang="es-ES" smtClean="0"/>
              <a:pPr/>
              <a:t>28/08/2023</a:t>
            </a:fld>
            <a:endParaRPr lang="es-ES"/>
          </a:p>
        </p:txBody>
      </p:sp>
      <p:sp>
        <p:nvSpPr>
          <p:cNvPr id="6" name="Marcador de pie de página 5">
            <a:extLst>
              <a:ext uri="{FF2B5EF4-FFF2-40B4-BE49-F238E27FC236}">
                <a16:creationId xmlns:a16="http://schemas.microsoft.com/office/drawing/2014/main" id="{3080F176-568B-3912-CE37-66BDBBEC0553}"/>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66B6718E-EB83-0144-6627-D9B6EAE68387}"/>
              </a:ext>
            </a:extLst>
          </p:cNvPr>
          <p:cNvSpPr>
            <a:spLocks noGrp="1"/>
          </p:cNvSpPr>
          <p:nvPr>
            <p:ph type="sldNum" sz="quarter" idx="12"/>
          </p:nvPr>
        </p:nvSpPr>
        <p:spPr>
          <a:xfrm>
            <a:off x="12915900" y="9534525"/>
            <a:ext cx="4114800" cy="547688"/>
          </a:xfrm>
          <a:prstGeom prst="rect">
            <a:avLst/>
          </a:prstGeom>
        </p:spPr>
        <p:txBody>
          <a:bodyPr/>
          <a:lstStyle/>
          <a:p>
            <a:fld id="{C0F68514-BDA9-4133-B333-1D479B211FB0}" type="slidenum">
              <a:rPr lang="es-ES" smtClean="0"/>
              <a:pPr/>
              <a:t>‹N›</a:t>
            </a:fld>
            <a:endParaRPr lang="es-ES"/>
          </a:p>
        </p:txBody>
      </p:sp>
    </p:spTree>
    <p:extLst>
      <p:ext uri="{BB962C8B-B14F-4D97-AF65-F5344CB8AC3E}">
        <p14:creationId xmlns:p14="http://schemas.microsoft.com/office/powerpoint/2010/main" val="1080656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7D3B3E-6C04-54A8-C815-392E2FD3DB88}"/>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339ADA8-94F3-ECD6-35E5-DA00AB94ECCA}"/>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C949A81-3A58-351C-DBFE-9BFC03B0CE3F}"/>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349ADFE-48D5-D915-9A56-8769FB65EA2E}"/>
              </a:ext>
            </a:extLst>
          </p:cNvPr>
          <p:cNvSpPr>
            <a:spLocks noGrp="1"/>
          </p:cNvSpPr>
          <p:nvPr>
            <p:ph type="dt" sz="half" idx="10"/>
          </p:nvPr>
        </p:nvSpPr>
        <p:spPr>
          <a:xfrm>
            <a:off x="1257300" y="9534525"/>
            <a:ext cx="4114800" cy="547688"/>
          </a:xfrm>
          <a:prstGeom prst="rect">
            <a:avLst/>
          </a:prstGeom>
        </p:spPr>
        <p:txBody>
          <a:bodyPr/>
          <a:lstStyle/>
          <a:p>
            <a:fld id="{E49DE9F4-5EEE-43B6-8E36-F18B6F693909}" type="datetimeFigureOut">
              <a:rPr lang="es-ES" smtClean="0"/>
              <a:pPr/>
              <a:t>28/08/2023</a:t>
            </a:fld>
            <a:endParaRPr lang="es-ES"/>
          </a:p>
        </p:txBody>
      </p:sp>
      <p:sp>
        <p:nvSpPr>
          <p:cNvPr id="6" name="Marcador de pie de página 5">
            <a:extLst>
              <a:ext uri="{FF2B5EF4-FFF2-40B4-BE49-F238E27FC236}">
                <a16:creationId xmlns:a16="http://schemas.microsoft.com/office/drawing/2014/main" id="{B1633BDF-B04B-51DC-C10A-293255E1F778}"/>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F08FD771-E229-A9F9-5EF8-F0F5E525CE38}"/>
              </a:ext>
            </a:extLst>
          </p:cNvPr>
          <p:cNvSpPr>
            <a:spLocks noGrp="1"/>
          </p:cNvSpPr>
          <p:nvPr>
            <p:ph type="sldNum" sz="quarter" idx="12"/>
          </p:nvPr>
        </p:nvSpPr>
        <p:spPr>
          <a:xfrm>
            <a:off x="12915900" y="9534525"/>
            <a:ext cx="4114800" cy="547688"/>
          </a:xfrm>
          <a:prstGeom prst="rect">
            <a:avLst/>
          </a:prstGeom>
        </p:spPr>
        <p:txBody>
          <a:bodyPr/>
          <a:lstStyle/>
          <a:p>
            <a:fld id="{C0F68514-BDA9-4133-B333-1D479B211FB0}" type="slidenum">
              <a:rPr lang="es-ES" smtClean="0"/>
              <a:pPr/>
              <a:t>‹N›</a:t>
            </a:fld>
            <a:endParaRPr lang="es-ES"/>
          </a:p>
        </p:txBody>
      </p:sp>
    </p:spTree>
    <p:extLst>
      <p:ext uri="{BB962C8B-B14F-4D97-AF65-F5344CB8AC3E}">
        <p14:creationId xmlns:p14="http://schemas.microsoft.com/office/powerpoint/2010/main" val="3363400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DF1050-7548-4341-A72D-2239B71504F6}"/>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739101-77EA-8110-A60C-F9D0288D7598}"/>
              </a:ext>
            </a:extLst>
          </p:cNvPr>
          <p:cNvSpPr>
            <a:spLocks noGrp="1"/>
          </p:cNvSpPr>
          <p:nvPr>
            <p:ph type="body" orient="vert" idx="1"/>
          </p:nvPr>
        </p:nvSpPr>
        <p:spPr>
          <a:xfrm>
            <a:off x="1257300" y="2738438"/>
            <a:ext cx="15773400" cy="6527800"/>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FC51A4-6A1C-CFB1-4061-E42779085F10}"/>
              </a:ext>
            </a:extLst>
          </p:cNvPr>
          <p:cNvSpPr>
            <a:spLocks noGrp="1"/>
          </p:cNvSpPr>
          <p:nvPr>
            <p:ph type="dt" sz="half" idx="10"/>
          </p:nvPr>
        </p:nvSpPr>
        <p:spPr>
          <a:xfrm>
            <a:off x="1257300" y="9534525"/>
            <a:ext cx="4114800" cy="547688"/>
          </a:xfrm>
          <a:prstGeom prst="rect">
            <a:avLst/>
          </a:prstGeom>
        </p:spPr>
        <p:txBody>
          <a:bodyPr/>
          <a:lstStyle/>
          <a:p>
            <a:fld id="{E49DE9F4-5EEE-43B6-8E36-F18B6F693909}" type="datetimeFigureOut">
              <a:rPr lang="es-ES" smtClean="0"/>
              <a:pPr/>
              <a:t>28/08/2023</a:t>
            </a:fld>
            <a:endParaRPr lang="es-ES"/>
          </a:p>
        </p:txBody>
      </p:sp>
      <p:sp>
        <p:nvSpPr>
          <p:cNvPr id="5" name="Marcador de pie de página 4">
            <a:extLst>
              <a:ext uri="{FF2B5EF4-FFF2-40B4-BE49-F238E27FC236}">
                <a16:creationId xmlns:a16="http://schemas.microsoft.com/office/drawing/2014/main" id="{0852C571-B048-58F9-5FBB-742DEDAE0D74}"/>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D3AE219E-D3FE-03F8-9A4C-A0F9131D2776}"/>
              </a:ext>
            </a:extLst>
          </p:cNvPr>
          <p:cNvSpPr>
            <a:spLocks noGrp="1"/>
          </p:cNvSpPr>
          <p:nvPr>
            <p:ph type="sldNum" sz="quarter" idx="12"/>
          </p:nvPr>
        </p:nvSpPr>
        <p:spPr>
          <a:xfrm>
            <a:off x="12915900" y="9534525"/>
            <a:ext cx="4114800" cy="547688"/>
          </a:xfrm>
          <a:prstGeom prst="rect">
            <a:avLst/>
          </a:prstGeom>
        </p:spPr>
        <p:txBody>
          <a:bodyPr/>
          <a:lstStyle/>
          <a:p>
            <a:fld id="{C0F68514-BDA9-4133-B333-1D479B211FB0}" type="slidenum">
              <a:rPr lang="es-ES" smtClean="0"/>
              <a:pPr/>
              <a:t>‹N›</a:t>
            </a:fld>
            <a:endParaRPr lang="es-ES"/>
          </a:p>
        </p:txBody>
      </p:sp>
    </p:spTree>
    <p:extLst>
      <p:ext uri="{BB962C8B-B14F-4D97-AF65-F5344CB8AC3E}">
        <p14:creationId xmlns:p14="http://schemas.microsoft.com/office/powerpoint/2010/main" val="3349180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9422636-99DA-35E2-A87C-A78B18FBFBE6}"/>
              </a:ext>
            </a:extLst>
          </p:cNvPr>
          <p:cNvSpPr>
            <a:spLocks noGrp="1"/>
          </p:cNvSpPr>
          <p:nvPr>
            <p:ph type="title" orient="vert"/>
          </p:nvPr>
        </p:nvSpPr>
        <p:spPr>
          <a:xfrm>
            <a:off x="13087350" y="547688"/>
            <a:ext cx="3943350" cy="8718550"/>
          </a:xfrm>
          <a:prstGeom prst="rect">
            <a:avLst/>
          </a:prstGeo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949547B-79D1-81C7-92AB-61B7075E93F7}"/>
              </a:ext>
            </a:extLst>
          </p:cNvPr>
          <p:cNvSpPr>
            <a:spLocks noGrp="1"/>
          </p:cNvSpPr>
          <p:nvPr>
            <p:ph type="body" orient="vert" idx="1"/>
          </p:nvPr>
        </p:nvSpPr>
        <p:spPr>
          <a:xfrm>
            <a:off x="1257300" y="547688"/>
            <a:ext cx="11677650" cy="8718550"/>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B39C85-09BA-AACF-96BD-5CD3223BD8CC}"/>
              </a:ext>
            </a:extLst>
          </p:cNvPr>
          <p:cNvSpPr>
            <a:spLocks noGrp="1"/>
          </p:cNvSpPr>
          <p:nvPr>
            <p:ph type="dt" sz="half" idx="10"/>
          </p:nvPr>
        </p:nvSpPr>
        <p:spPr>
          <a:xfrm>
            <a:off x="1257300" y="9534525"/>
            <a:ext cx="4114800" cy="547688"/>
          </a:xfrm>
          <a:prstGeom prst="rect">
            <a:avLst/>
          </a:prstGeom>
        </p:spPr>
        <p:txBody>
          <a:bodyPr/>
          <a:lstStyle/>
          <a:p>
            <a:fld id="{E49DE9F4-5EEE-43B6-8E36-F18B6F693909}" type="datetimeFigureOut">
              <a:rPr lang="es-ES" smtClean="0"/>
              <a:pPr/>
              <a:t>28/08/2023</a:t>
            </a:fld>
            <a:endParaRPr lang="es-ES"/>
          </a:p>
        </p:txBody>
      </p:sp>
      <p:sp>
        <p:nvSpPr>
          <p:cNvPr id="5" name="Marcador de pie de página 4">
            <a:extLst>
              <a:ext uri="{FF2B5EF4-FFF2-40B4-BE49-F238E27FC236}">
                <a16:creationId xmlns:a16="http://schemas.microsoft.com/office/drawing/2014/main" id="{84EFF96C-C5FC-D592-6B6F-605DF5CFB5F1}"/>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235B8197-29C7-A100-A15E-8A8DDEF77D41}"/>
              </a:ext>
            </a:extLst>
          </p:cNvPr>
          <p:cNvSpPr>
            <a:spLocks noGrp="1"/>
          </p:cNvSpPr>
          <p:nvPr>
            <p:ph type="sldNum" sz="quarter" idx="12"/>
          </p:nvPr>
        </p:nvSpPr>
        <p:spPr>
          <a:xfrm>
            <a:off x="12915900" y="9534525"/>
            <a:ext cx="4114800" cy="547688"/>
          </a:xfrm>
          <a:prstGeom prst="rect">
            <a:avLst/>
          </a:prstGeom>
        </p:spPr>
        <p:txBody>
          <a:bodyPr/>
          <a:lstStyle/>
          <a:p>
            <a:fld id="{C0F68514-BDA9-4133-B333-1D479B211FB0}" type="slidenum">
              <a:rPr lang="es-ES" smtClean="0"/>
              <a:pPr/>
              <a:t>‹N›</a:t>
            </a:fld>
            <a:endParaRPr lang="es-ES"/>
          </a:p>
        </p:txBody>
      </p:sp>
    </p:spTree>
    <p:extLst>
      <p:ext uri="{BB962C8B-B14F-4D97-AF65-F5344CB8AC3E}">
        <p14:creationId xmlns:p14="http://schemas.microsoft.com/office/powerpoint/2010/main" val="1332902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1645920"/>
          </a:xfrm>
          <a:prstGeom prst="rect">
            <a:avLst/>
          </a:prstGeom>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914400" y="9566910"/>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pPr/>
              <a:t>8/28/2023</a:t>
            </a:fld>
            <a:endParaRPr lang="en-US"/>
          </a:p>
        </p:txBody>
      </p:sp>
      <p:sp>
        <p:nvSpPr>
          <p:cNvPr id="7" name="Holder 7"/>
          <p:cNvSpPr>
            <a:spLocks noGrp="1"/>
          </p:cNvSpPr>
          <p:nvPr>
            <p:ph type="sldNum" sz="quarter" idx="7"/>
          </p:nvPr>
        </p:nvSpPr>
        <p:spPr>
          <a:xfrm>
            <a:off x="13167361" y="9566910"/>
            <a:ext cx="4206240" cy="51435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1645920"/>
          </a:xfrm>
          <a:prstGeom prst="rect">
            <a:avLst/>
          </a:prstGeom>
        </p:spPr>
        <p:txBody>
          <a:bodyPr lIns="0" tIns="0" rIns="0" bIns="0"/>
          <a:lstStyle>
            <a:lvl1pPr>
              <a:defRPr/>
            </a:lvl1pPr>
          </a:lstStyle>
          <a:p>
            <a:endParaRPr/>
          </a:p>
        </p:txBody>
      </p:sp>
      <p:sp>
        <p:nvSpPr>
          <p:cNvPr id="3" name="Holder 3"/>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914400" y="9566910"/>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pPr/>
              <a:t>8/28/2023</a:t>
            </a:fld>
            <a:endParaRPr lang="en-US"/>
          </a:p>
        </p:txBody>
      </p:sp>
      <p:sp>
        <p:nvSpPr>
          <p:cNvPr id="5" name="Holder 5"/>
          <p:cNvSpPr>
            <a:spLocks noGrp="1"/>
          </p:cNvSpPr>
          <p:nvPr>
            <p:ph type="sldNum" sz="quarter" idx="7"/>
          </p:nvPr>
        </p:nvSpPr>
        <p:spPr>
          <a:xfrm>
            <a:off x="13167361" y="9566910"/>
            <a:ext cx="4206240" cy="51435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C8AAE7A4-C0ED-4F3B-BDD6-BC856696A3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54296" y="647700"/>
            <a:ext cx="3295504" cy="61555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B98F2-BEDB-4281-A58E-69FBA4A6DC57}"/>
              </a:ext>
            </a:extLst>
          </p:cNvPr>
          <p:cNvSpPr>
            <a:spLocks noGrp="1"/>
          </p:cNvSpPr>
          <p:nvPr>
            <p:ph type="ctrTitle"/>
          </p:nvPr>
        </p:nvSpPr>
        <p:spPr>
          <a:xfrm>
            <a:off x="2286000" y="1684338"/>
            <a:ext cx="13716000" cy="3581400"/>
          </a:xfrm>
          <a:prstGeom prst="rect">
            <a:avLst/>
          </a:prstGeo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7BD7875-FD6A-4BA9-81F5-04CB572F54F5}"/>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B58FCA3-7355-42E6-82A8-A1A130D2FB94}"/>
              </a:ext>
            </a:extLst>
          </p:cNvPr>
          <p:cNvSpPr>
            <a:spLocks noGrp="1"/>
          </p:cNvSpPr>
          <p:nvPr>
            <p:ph type="dt" sz="half" idx="10"/>
          </p:nvPr>
        </p:nvSpPr>
        <p:spPr>
          <a:xfrm>
            <a:off x="1257300" y="9534525"/>
            <a:ext cx="4114800" cy="547688"/>
          </a:xfrm>
          <a:prstGeom prst="rect">
            <a:avLst/>
          </a:prstGeom>
        </p:spPr>
        <p:txBody>
          <a:bodyPr/>
          <a:lstStyle/>
          <a:p>
            <a:fld id="{300CC2D3-B9C5-4304-B818-BEC425202C3D}" type="datetimeFigureOut">
              <a:rPr lang="es-ES" smtClean="0"/>
              <a:pPr/>
              <a:t>28/08/2023</a:t>
            </a:fld>
            <a:endParaRPr lang="es-ES"/>
          </a:p>
        </p:txBody>
      </p:sp>
      <p:sp>
        <p:nvSpPr>
          <p:cNvPr id="5" name="Marcador de pie de página 4">
            <a:extLst>
              <a:ext uri="{FF2B5EF4-FFF2-40B4-BE49-F238E27FC236}">
                <a16:creationId xmlns:a16="http://schemas.microsoft.com/office/drawing/2014/main" id="{D464FD0A-4DAE-4F76-AC47-852A5E3DF945}"/>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3D56F499-A829-43A7-9EDB-0514C0F951DB}"/>
              </a:ext>
            </a:extLst>
          </p:cNvPr>
          <p:cNvSpPr>
            <a:spLocks noGrp="1"/>
          </p:cNvSpPr>
          <p:nvPr>
            <p:ph type="sldNum" sz="quarter" idx="12"/>
          </p:nvPr>
        </p:nvSpPr>
        <p:spPr>
          <a:xfrm>
            <a:off x="12915900" y="9534525"/>
            <a:ext cx="4114800" cy="547688"/>
          </a:xfrm>
          <a:prstGeom prst="rect">
            <a:avLst/>
          </a:prstGeom>
        </p:spPr>
        <p:txBody>
          <a:bodyPr/>
          <a:lstStyle/>
          <a:p>
            <a:fld id="{F25C1C10-2793-4141-82C1-BC102CE87D62}" type="slidenum">
              <a:rPr lang="es-ES" smtClean="0"/>
              <a:pPr/>
              <a:t>‹N›</a:t>
            </a:fld>
            <a:endParaRPr lang="es-ES"/>
          </a:p>
        </p:txBody>
      </p:sp>
    </p:spTree>
    <p:extLst>
      <p:ext uri="{BB962C8B-B14F-4D97-AF65-F5344CB8AC3E}">
        <p14:creationId xmlns:p14="http://schemas.microsoft.com/office/powerpoint/2010/main" val="123707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2EBF64-7382-4B70-8EAF-D40744FB7F77}"/>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2034208-54B0-473B-881D-D34B2BD76C37}"/>
              </a:ext>
            </a:extLst>
          </p:cNvPr>
          <p:cNvSpPr>
            <a:spLocks noGrp="1"/>
          </p:cNvSpPr>
          <p:nvPr>
            <p:ph idx="1"/>
          </p:nvPr>
        </p:nvSpPr>
        <p:spPr>
          <a:xfrm>
            <a:off x="1257300" y="2738438"/>
            <a:ext cx="157734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ADF1CD-13DE-4849-9D7C-B397D5DFB7A0}"/>
              </a:ext>
            </a:extLst>
          </p:cNvPr>
          <p:cNvSpPr>
            <a:spLocks noGrp="1"/>
          </p:cNvSpPr>
          <p:nvPr>
            <p:ph type="dt" sz="half" idx="10"/>
          </p:nvPr>
        </p:nvSpPr>
        <p:spPr>
          <a:xfrm>
            <a:off x="1257300" y="9534525"/>
            <a:ext cx="4114800" cy="547688"/>
          </a:xfrm>
          <a:prstGeom prst="rect">
            <a:avLst/>
          </a:prstGeom>
        </p:spPr>
        <p:txBody>
          <a:bodyPr/>
          <a:lstStyle/>
          <a:p>
            <a:fld id="{300CC2D3-B9C5-4304-B818-BEC425202C3D}" type="datetimeFigureOut">
              <a:rPr lang="es-ES" smtClean="0"/>
              <a:pPr/>
              <a:t>28/08/2023</a:t>
            </a:fld>
            <a:endParaRPr lang="es-ES"/>
          </a:p>
        </p:txBody>
      </p:sp>
      <p:sp>
        <p:nvSpPr>
          <p:cNvPr id="5" name="Marcador de pie de página 4">
            <a:extLst>
              <a:ext uri="{FF2B5EF4-FFF2-40B4-BE49-F238E27FC236}">
                <a16:creationId xmlns:a16="http://schemas.microsoft.com/office/drawing/2014/main" id="{C2E59AAE-1950-401F-9AB2-84CC881858D9}"/>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F7687717-E9C2-4CE0-AED6-EE5BA78160D5}"/>
              </a:ext>
            </a:extLst>
          </p:cNvPr>
          <p:cNvSpPr>
            <a:spLocks noGrp="1"/>
          </p:cNvSpPr>
          <p:nvPr>
            <p:ph type="sldNum" sz="quarter" idx="12"/>
          </p:nvPr>
        </p:nvSpPr>
        <p:spPr>
          <a:xfrm>
            <a:off x="12915900" y="9534525"/>
            <a:ext cx="4114800" cy="547688"/>
          </a:xfrm>
          <a:prstGeom prst="rect">
            <a:avLst/>
          </a:prstGeom>
        </p:spPr>
        <p:txBody>
          <a:bodyPr/>
          <a:lstStyle/>
          <a:p>
            <a:fld id="{F25C1C10-2793-4141-82C1-BC102CE87D62}" type="slidenum">
              <a:rPr lang="es-ES" smtClean="0"/>
              <a:pPr/>
              <a:t>‹N›</a:t>
            </a:fld>
            <a:endParaRPr lang="es-ES"/>
          </a:p>
        </p:txBody>
      </p:sp>
    </p:spTree>
    <p:extLst>
      <p:ext uri="{BB962C8B-B14F-4D97-AF65-F5344CB8AC3E}">
        <p14:creationId xmlns:p14="http://schemas.microsoft.com/office/powerpoint/2010/main" val="1636526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0EBD07-13C2-48F7-9BDE-0F9895C53EF9}"/>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522C64-162F-43E5-9B2B-10410DCCCBEF}"/>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2B5C9A9-8115-4934-AFD3-0420E5E515A3}"/>
              </a:ext>
            </a:extLst>
          </p:cNvPr>
          <p:cNvSpPr>
            <a:spLocks noGrp="1"/>
          </p:cNvSpPr>
          <p:nvPr>
            <p:ph type="dt" sz="half" idx="10"/>
          </p:nvPr>
        </p:nvSpPr>
        <p:spPr>
          <a:xfrm>
            <a:off x="1257300" y="9534525"/>
            <a:ext cx="4114800" cy="547688"/>
          </a:xfrm>
          <a:prstGeom prst="rect">
            <a:avLst/>
          </a:prstGeom>
        </p:spPr>
        <p:txBody>
          <a:bodyPr/>
          <a:lstStyle/>
          <a:p>
            <a:fld id="{300CC2D3-B9C5-4304-B818-BEC425202C3D}" type="datetimeFigureOut">
              <a:rPr lang="es-ES" smtClean="0"/>
              <a:pPr/>
              <a:t>28/08/2023</a:t>
            </a:fld>
            <a:endParaRPr lang="es-ES"/>
          </a:p>
        </p:txBody>
      </p:sp>
      <p:sp>
        <p:nvSpPr>
          <p:cNvPr id="5" name="Marcador de pie de página 4">
            <a:extLst>
              <a:ext uri="{FF2B5EF4-FFF2-40B4-BE49-F238E27FC236}">
                <a16:creationId xmlns:a16="http://schemas.microsoft.com/office/drawing/2014/main" id="{7983A882-97DF-4225-8523-AD256D6F5ACE}"/>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A7105E9D-5629-4048-A634-EA7D8375BE80}"/>
              </a:ext>
            </a:extLst>
          </p:cNvPr>
          <p:cNvSpPr>
            <a:spLocks noGrp="1"/>
          </p:cNvSpPr>
          <p:nvPr>
            <p:ph type="sldNum" sz="quarter" idx="12"/>
          </p:nvPr>
        </p:nvSpPr>
        <p:spPr>
          <a:xfrm>
            <a:off x="12915900" y="9534525"/>
            <a:ext cx="4114800" cy="547688"/>
          </a:xfrm>
          <a:prstGeom prst="rect">
            <a:avLst/>
          </a:prstGeom>
        </p:spPr>
        <p:txBody>
          <a:bodyPr/>
          <a:lstStyle/>
          <a:p>
            <a:fld id="{F25C1C10-2793-4141-82C1-BC102CE87D62}" type="slidenum">
              <a:rPr lang="es-ES" smtClean="0"/>
              <a:pPr/>
              <a:t>‹N›</a:t>
            </a:fld>
            <a:endParaRPr lang="es-ES"/>
          </a:p>
        </p:txBody>
      </p:sp>
    </p:spTree>
    <p:extLst>
      <p:ext uri="{BB962C8B-B14F-4D97-AF65-F5344CB8AC3E}">
        <p14:creationId xmlns:p14="http://schemas.microsoft.com/office/powerpoint/2010/main" val="1326888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0C4495-5040-4BF3-AF0F-4DAD9B61EB96}"/>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00E858-2DAA-401C-809B-D1D0E73A7BF7}"/>
              </a:ext>
            </a:extLst>
          </p:cNvPr>
          <p:cNvSpPr>
            <a:spLocks noGrp="1"/>
          </p:cNvSpPr>
          <p:nvPr>
            <p:ph sz="half" idx="1"/>
          </p:nvPr>
        </p:nvSpPr>
        <p:spPr>
          <a:xfrm>
            <a:off x="1257300" y="2738438"/>
            <a:ext cx="78105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5AAAA95-7460-4D7A-9CCE-A42C7A993C56}"/>
              </a:ext>
            </a:extLst>
          </p:cNvPr>
          <p:cNvSpPr>
            <a:spLocks noGrp="1"/>
          </p:cNvSpPr>
          <p:nvPr>
            <p:ph sz="half" idx="2"/>
          </p:nvPr>
        </p:nvSpPr>
        <p:spPr>
          <a:xfrm>
            <a:off x="9220200" y="2738438"/>
            <a:ext cx="7810500" cy="652780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A787C5E-0EF9-40A0-9903-3482FE527D30}"/>
              </a:ext>
            </a:extLst>
          </p:cNvPr>
          <p:cNvSpPr>
            <a:spLocks noGrp="1"/>
          </p:cNvSpPr>
          <p:nvPr>
            <p:ph type="dt" sz="half" idx="10"/>
          </p:nvPr>
        </p:nvSpPr>
        <p:spPr>
          <a:xfrm>
            <a:off x="1257300" y="9534525"/>
            <a:ext cx="4114800" cy="547688"/>
          </a:xfrm>
          <a:prstGeom prst="rect">
            <a:avLst/>
          </a:prstGeom>
        </p:spPr>
        <p:txBody>
          <a:bodyPr/>
          <a:lstStyle/>
          <a:p>
            <a:fld id="{300CC2D3-B9C5-4304-B818-BEC425202C3D}" type="datetimeFigureOut">
              <a:rPr lang="es-ES" smtClean="0"/>
              <a:pPr/>
              <a:t>28/08/2023</a:t>
            </a:fld>
            <a:endParaRPr lang="es-ES"/>
          </a:p>
        </p:txBody>
      </p:sp>
      <p:sp>
        <p:nvSpPr>
          <p:cNvPr id="6" name="Marcador de pie de página 5">
            <a:extLst>
              <a:ext uri="{FF2B5EF4-FFF2-40B4-BE49-F238E27FC236}">
                <a16:creationId xmlns:a16="http://schemas.microsoft.com/office/drawing/2014/main" id="{29D2B744-F62B-47F2-9E1E-D9D33BA179FD}"/>
              </a:ext>
            </a:extLst>
          </p:cNvPr>
          <p:cNvSpPr>
            <a:spLocks noGrp="1"/>
          </p:cNvSpPr>
          <p:nvPr>
            <p:ph type="ftr" sz="quarter" idx="11"/>
          </p:nvPr>
        </p:nvSpPr>
        <p:spPr>
          <a:xfrm>
            <a:off x="6057900" y="9534525"/>
            <a:ext cx="6172200" cy="547688"/>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27FF26E6-11B4-44BA-94F8-BAC05D22D8C7}"/>
              </a:ext>
            </a:extLst>
          </p:cNvPr>
          <p:cNvSpPr>
            <a:spLocks noGrp="1"/>
          </p:cNvSpPr>
          <p:nvPr>
            <p:ph type="sldNum" sz="quarter" idx="12"/>
          </p:nvPr>
        </p:nvSpPr>
        <p:spPr>
          <a:xfrm>
            <a:off x="12915900" y="9534525"/>
            <a:ext cx="4114800" cy="547688"/>
          </a:xfrm>
          <a:prstGeom prst="rect">
            <a:avLst/>
          </a:prstGeom>
        </p:spPr>
        <p:txBody>
          <a:bodyPr/>
          <a:lstStyle/>
          <a:p>
            <a:fld id="{F25C1C10-2793-4141-82C1-BC102CE87D62}" type="slidenum">
              <a:rPr lang="es-ES" smtClean="0"/>
              <a:pPr/>
              <a:t>‹N›</a:t>
            </a:fld>
            <a:endParaRPr lang="es-ES"/>
          </a:p>
        </p:txBody>
      </p:sp>
    </p:spTree>
    <p:extLst>
      <p:ext uri="{BB962C8B-B14F-4D97-AF65-F5344CB8AC3E}">
        <p14:creationId xmlns:p14="http://schemas.microsoft.com/office/powerpoint/2010/main" val="2886177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06"/>
            <a:ext cx="342900" cy="10285730"/>
          </a:xfrm>
          <a:custGeom>
            <a:avLst/>
            <a:gdLst/>
            <a:ahLst/>
            <a:cxnLst/>
            <a:rect l="l" t="t" r="r" b="b"/>
            <a:pathLst>
              <a:path w="342900" h="10285730">
                <a:moveTo>
                  <a:pt x="342899" y="10285232"/>
                </a:moveTo>
                <a:lnTo>
                  <a:pt x="0" y="10285232"/>
                </a:lnTo>
                <a:lnTo>
                  <a:pt x="0" y="0"/>
                </a:lnTo>
                <a:lnTo>
                  <a:pt x="342899" y="0"/>
                </a:lnTo>
                <a:lnTo>
                  <a:pt x="342899" y="10285232"/>
                </a:lnTo>
                <a:close/>
              </a:path>
            </a:pathLst>
          </a:custGeom>
          <a:solidFill>
            <a:srgbClr val="74B138"/>
          </a:solidFill>
        </p:spPr>
        <p:txBody>
          <a:bodyPr wrap="square" lIns="0" tIns="0" rIns="0" bIns="0"/>
          <a:lstStyle/>
          <a:p/>
        </p:txBody>
      </p:sp>
      <p:sp>
        <p:nvSpPr>
          <p:cNvPr id="17" name="bg object 17"/>
          <p:cNvSpPr/>
          <p:nvPr/>
        </p:nvSpPr>
        <p:spPr>
          <a:xfrm>
            <a:off x="425823" y="18804"/>
            <a:ext cx="9525" cy="10249535"/>
          </a:xfrm>
          <a:custGeom>
            <a:avLst/>
            <a:gdLst/>
            <a:ahLst/>
            <a:cxnLst/>
            <a:rect l="l" t="t" r="r" b="b"/>
            <a:pathLst>
              <a:path w="9525" h="10249535">
                <a:moveTo>
                  <a:pt x="9130" y="10249006"/>
                </a:moveTo>
                <a:lnTo>
                  <a:pt x="0" y="0"/>
                </a:lnTo>
              </a:path>
            </a:pathLst>
          </a:custGeom>
          <a:ln w="38100">
            <a:solidFill>
              <a:srgbClr val="74B138"/>
            </a:solidFill>
          </a:ln>
        </p:spPr>
        <p:txBody>
          <a:bodyPr wrap="square" lIns="0" tIns="0" rIns="0" bIns="0"/>
          <a:lstStyle/>
          <a:p/>
        </p:txBody>
      </p:sp>
      <p:sp>
        <p:nvSpPr>
          <p:cNvPr id="2" name="CuadroTexto 1">
            <a:extLst>
              <a:ext uri="{FF2B5EF4-FFF2-40B4-BE49-F238E27FC236}">
                <a16:creationId xmlns:a16="http://schemas.microsoft.com/office/drawing/2014/main" id="{1204697B-EFD0-ECF2-048D-6F0A5A9292B5}"/>
              </a:ext>
            </a:extLst>
          </p:cNvPr>
          <p:cNvSpPr txBox="1"/>
          <p:nvPr userDrawn="1"/>
        </p:nvSpPr>
        <p:spPr>
          <a:xfrm>
            <a:off x="3546245" y="9283437"/>
            <a:ext cx="5579692" cy="577081"/>
          </a:xfrm>
          <a:prstGeom prst="rect">
            <a:avLst/>
          </a:prstGeom>
          <a:noFill/>
        </p:spPr>
        <p:txBody>
          <a:bodyPr wrap="square">
            <a:spAutoFit/>
          </a:bodyPr>
          <a:lstStyle/>
          <a:p>
            <a:pPr algn="just">
              <a:defRPr sz="1050">
                <a:solidFill>
                  <a:srgbClr val="000000"/>
                </a:solidFill>
                <a:effectLst/>
              </a:defRPr>
            </a:pPr>
            <a:r>
              <a:t>"Il sostegno della Commissione europea alla produzione della presente pubblicazione non costituisce un'approvazione dei contenuti che rispecchiano solo le opinioni degli autori, e la Commissione non può essere ritenuta responsabile per qualsiasi uso che possa essere fatto delle informazioni ivi contenute."</a:t>
            </a:r>
            <a:endParaRPr sz="1050"/>
          </a:p>
        </p:txBody>
      </p:sp>
      <p:pic>
        <p:nvPicPr>
          <p:cNvPr id="3" name="Imagen 2">
            <a:extLst>
              <a:ext uri="{FF2B5EF4-FFF2-40B4-BE49-F238E27FC236}">
                <a16:creationId xmlns:a16="http://schemas.microsoft.com/office/drawing/2014/main" id="{1D8DC07E-8086-1CB3-C555-4A9939B7F58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94917" y="9335534"/>
            <a:ext cx="2251848" cy="472888"/>
          </a:xfrm>
          <a:prstGeom prst="rect">
            <a:avLst/>
          </a:prstGeom>
        </p:spPr>
      </p:pic>
      <p:sp>
        <p:nvSpPr>
          <p:cNvPr id="4" name="CuadroTexto 3">
            <a:extLst>
              <a:ext uri="{FF2B5EF4-FFF2-40B4-BE49-F238E27FC236}">
                <a16:creationId xmlns:a16="http://schemas.microsoft.com/office/drawing/2014/main" id="{8C8B0F97-A165-BCBC-C640-1EC6D549F0E1}"/>
              </a:ext>
            </a:extLst>
          </p:cNvPr>
          <p:cNvSpPr txBox="1"/>
          <p:nvPr userDrawn="1"/>
        </p:nvSpPr>
        <p:spPr>
          <a:xfrm>
            <a:off x="11107657" y="9202645"/>
            <a:ext cx="6163051" cy="738664"/>
          </a:xfrm>
          <a:prstGeom prst="rect">
            <a:avLst/>
          </a:prstGeom>
          <a:noFill/>
        </p:spPr>
        <p:txBody>
          <a:bodyPr wrap="square">
            <a:spAutoFit/>
          </a:bodyPr>
          <a:lstStyle/>
          <a:p>
            <a:pPr algn="l">
              <a:defRPr sz="1050">
                <a:solidFill>
                  <a:schemeClr val="tx1"/>
                </a:solidFill>
                <a:effectLst/>
                <a:latin typeface="+mn-lt"/>
              </a:defRPr>
            </a:pPr>
            <a:r>
              <a:t>Descrizione giuridica — licenza Creative Commons:</a:t>
            </a:r>
            <a:r>
              <a:br/>
              <a:t>I materiali pubblicati sul sito web del progetto AMTech sono classificati come Open Educational Resources (OER) e possono essere liberamente (senza il permesso dei loro creatori): scaricati, utilizzati, riutilizzati, copiati, adattati e condivisi dagli utenti, con informazioni sulla fonte della loro origine.</a:t>
            </a:r>
            <a:endParaRPr sz="1050">
              <a:solidFill>
                <a:schemeClr val="tx1"/>
              </a:solidFill>
              <a:latin typeface="+mn-lt"/>
            </a:endParaRPr>
          </a:p>
        </p:txBody>
      </p:sp>
      <p:pic>
        <p:nvPicPr>
          <p:cNvPr id="5" name="Picture 2">
            <a:extLst>
              <a:ext uri="{FF2B5EF4-FFF2-40B4-BE49-F238E27FC236}">
                <a16:creationId xmlns:a16="http://schemas.microsoft.com/office/drawing/2014/main" id="{5EBF0F90-E830-3DC6-7602-4A513532B92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72600" y="9258300"/>
            <a:ext cx="1617209" cy="57708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6E0D0EE0-4BE0-4E74-A49D-EA1F919D42AC}"/>
              </a:ext>
            </a:extLst>
          </p:cNvPr>
          <p:cNvSpPr/>
          <p:nvPr userDrawn="1"/>
        </p:nvSpPr>
        <p:spPr>
          <a:xfrm>
            <a:off x="0" y="906"/>
            <a:ext cx="342900" cy="10285730"/>
          </a:xfrm>
          <a:custGeom>
            <a:avLst/>
            <a:gdLst/>
            <a:ahLst/>
            <a:cxnLst/>
            <a:rect l="l" t="t" r="r" b="b"/>
            <a:pathLst>
              <a:path w="342900" h="10285730">
                <a:moveTo>
                  <a:pt x="342899" y="10285232"/>
                </a:moveTo>
                <a:lnTo>
                  <a:pt x="0" y="10285232"/>
                </a:lnTo>
                <a:lnTo>
                  <a:pt x="0" y="0"/>
                </a:lnTo>
                <a:lnTo>
                  <a:pt x="342899" y="0"/>
                </a:lnTo>
                <a:lnTo>
                  <a:pt x="342899" y="10285232"/>
                </a:lnTo>
                <a:close/>
              </a:path>
            </a:pathLst>
          </a:custGeom>
          <a:solidFill>
            <a:srgbClr val="74B138"/>
          </a:solidFill>
        </p:spPr>
        <p:txBody>
          <a:bodyPr wrap="square" lIns="0" tIns="0" rIns="0" bIns="0"/>
          <a:lstStyle/>
          <a:p/>
        </p:txBody>
      </p:sp>
      <p:sp>
        <p:nvSpPr>
          <p:cNvPr id="10" name="bg object 17">
            <a:extLst>
              <a:ext uri="{FF2B5EF4-FFF2-40B4-BE49-F238E27FC236}">
                <a16:creationId xmlns:a16="http://schemas.microsoft.com/office/drawing/2014/main" id="{9A78C2F4-F608-4536-B6A9-CB535B264D12}"/>
              </a:ext>
            </a:extLst>
          </p:cNvPr>
          <p:cNvSpPr/>
          <p:nvPr userDrawn="1"/>
        </p:nvSpPr>
        <p:spPr>
          <a:xfrm>
            <a:off x="425823" y="18804"/>
            <a:ext cx="9525" cy="10249535"/>
          </a:xfrm>
          <a:custGeom>
            <a:avLst/>
            <a:gdLst/>
            <a:ahLst/>
            <a:cxnLst/>
            <a:rect l="l" t="t" r="r" b="b"/>
            <a:pathLst>
              <a:path w="9525" h="10249535">
                <a:moveTo>
                  <a:pt x="9130" y="10249006"/>
                </a:moveTo>
                <a:lnTo>
                  <a:pt x="0" y="0"/>
                </a:lnTo>
              </a:path>
            </a:pathLst>
          </a:custGeom>
          <a:ln w="38100">
            <a:solidFill>
              <a:srgbClr val="74B138"/>
            </a:solidFill>
          </a:ln>
        </p:spPr>
        <p:txBody>
          <a:bodyPr wrap="square" lIns="0" tIns="0" rIns="0" bIns="0"/>
          <a:lstStyle/>
          <a:p/>
        </p:txBody>
      </p:sp>
      <p:sp>
        <p:nvSpPr>
          <p:cNvPr id="2" name="CuadroTexto 1">
            <a:extLst>
              <a:ext uri="{FF2B5EF4-FFF2-40B4-BE49-F238E27FC236}">
                <a16:creationId xmlns:a16="http://schemas.microsoft.com/office/drawing/2014/main" id="{9AA799A4-F31F-6BFF-E607-236186E30015}"/>
              </a:ext>
            </a:extLst>
          </p:cNvPr>
          <p:cNvSpPr txBox="1"/>
          <p:nvPr userDrawn="1"/>
        </p:nvSpPr>
        <p:spPr>
          <a:xfrm>
            <a:off x="3546245" y="9283437"/>
            <a:ext cx="5579692" cy="577081"/>
          </a:xfrm>
          <a:prstGeom prst="rect">
            <a:avLst/>
          </a:prstGeom>
          <a:noFill/>
        </p:spPr>
        <p:txBody>
          <a:bodyPr wrap="square">
            <a:spAutoFit/>
          </a:bodyPr>
          <a:lstStyle/>
          <a:p>
            <a:pPr algn="just">
              <a:defRPr sz="1050">
                <a:solidFill>
                  <a:srgbClr val="000000"/>
                </a:solidFill>
                <a:effectLst/>
              </a:defRPr>
            </a:pPr>
            <a:r>
              <a:t>"Il sostegno della Commissione europea alla produzione della presente pubblicazione non costituisce un'approvazione dei contenuti che rispecchiano solo le opinioni degli autori, e la Commissione non può essere ritenuta responsabile per qualsiasi uso che possa essere fatto delle informazioni ivi contenute."</a:t>
            </a:r>
            <a:endParaRPr sz="1050"/>
          </a:p>
        </p:txBody>
      </p:sp>
      <p:pic>
        <p:nvPicPr>
          <p:cNvPr id="3" name="Imagen 2">
            <a:extLst>
              <a:ext uri="{FF2B5EF4-FFF2-40B4-BE49-F238E27FC236}">
                <a16:creationId xmlns:a16="http://schemas.microsoft.com/office/drawing/2014/main" id="{191951D9-B3B6-0923-FC0A-5E6BC3FE96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94917" y="9335534"/>
            <a:ext cx="2251848" cy="472888"/>
          </a:xfrm>
          <a:prstGeom prst="rect">
            <a:avLst/>
          </a:prstGeom>
        </p:spPr>
      </p:pic>
      <p:sp>
        <p:nvSpPr>
          <p:cNvPr id="4" name="CuadroTexto 3">
            <a:extLst>
              <a:ext uri="{FF2B5EF4-FFF2-40B4-BE49-F238E27FC236}">
                <a16:creationId xmlns:a16="http://schemas.microsoft.com/office/drawing/2014/main" id="{FE6D4945-DD86-0D01-46D5-D5D33FB055F3}"/>
              </a:ext>
            </a:extLst>
          </p:cNvPr>
          <p:cNvSpPr txBox="1"/>
          <p:nvPr userDrawn="1"/>
        </p:nvSpPr>
        <p:spPr>
          <a:xfrm>
            <a:off x="11107657" y="9202645"/>
            <a:ext cx="6163051" cy="738664"/>
          </a:xfrm>
          <a:prstGeom prst="rect">
            <a:avLst/>
          </a:prstGeom>
          <a:noFill/>
        </p:spPr>
        <p:txBody>
          <a:bodyPr wrap="square">
            <a:spAutoFit/>
          </a:bodyPr>
          <a:lstStyle/>
          <a:p>
            <a:pPr algn="l">
              <a:defRPr sz="1050">
                <a:solidFill>
                  <a:schemeClr val="tx1"/>
                </a:solidFill>
                <a:effectLst/>
                <a:latin typeface="+mn-lt"/>
              </a:defRPr>
            </a:pPr>
            <a:r>
              <a:t>Descrizione giuridica — licenza Creative Commons:</a:t>
            </a:r>
            <a:r>
              <a:br/>
              <a:t>I materiali pubblicati sul sito web del progetto AMTech sono classificati come Open Educational Resources (OER) e possono essere liberamente (senza il permesso dei loro creatori): scaricati, utilizzati, riutilizzati, copiati, adattati e condivisi dagli utenti, con informazioni sulla fonte della loro origine.</a:t>
            </a:r>
            <a:endParaRPr sz="1050">
              <a:solidFill>
                <a:schemeClr val="tx1"/>
              </a:solidFill>
              <a:latin typeface="+mn-lt"/>
            </a:endParaRPr>
          </a:p>
        </p:txBody>
      </p:sp>
      <p:pic>
        <p:nvPicPr>
          <p:cNvPr id="5" name="Picture 2">
            <a:extLst>
              <a:ext uri="{FF2B5EF4-FFF2-40B4-BE49-F238E27FC236}">
                <a16:creationId xmlns:a16="http://schemas.microsoft.com/office/drawing/2014/main" id="{18FE54A3-AE6A-E140-13F0-85EC2B1AB5A3}"/>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372600" y="9258300"/>
            <a:ext cx="1617209" cy="57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7291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A63F4744-DE0B-F867-133A-8AC2001D6D69}"/>
              </a:ext>
            </a:extLst>
          </p:cNvPr>
          <p:cNvSpPr/>
          <p:nvPr userDrawn="1"/>
        </p:nvSpPr>
        <p:spPr>
          <a:xfrm>
            <a:off x="0" y="630"/>
            <a:ext cx="638175" cy="10286365"/>
          </a:xfrm>
          <a:custGeom>
            <a:avLst/>
            <a:gdLst/>
            <a:ahLst/>
            <a:cxnLst/>
            <a:rect l="l" t="t" r="r" b="b"/>
            <a:pathLst>
              <a:path w="638175" h="10286365">
                <a:moveTo>
                  <a:pt x="0" y="0"/>
                </a:moveTo>
                <a:lnTo>
                  <a:pt x="638175" y="0"/>
                </a:lnTo>
                <a:lnTo>
                  <a:pt x="638175" y="10286369"/>
                </a:lnTo>
                <a:lnTo>
                  <a:pt x="0" y="10286369"/>
                </a:lnTo>
                <a:lnTo>
                  <a:pt x="0" y="0"/>
                </a:lnTo>
                <a:close/>
              </a:path>
            </a:pathLst>
          </a:custGeom>
          <a:solidFill>
            <a:srgbClr val="74B138"/>
          </a:solidFill>
        </p:spPr>
        <p:txBody>
          <a:bodyPr wrap="square" lIns="0" tIns="0" rIns="0" bIns="0"/>
          <a:lstStyle/>
          <a:p/>
        </p:txBody>
      </p:sp>
      <p:sp>
        <p:nvSpPr>
          <p:cNvPr id="8" name="object 3">
            <a:extLst>
              <a:ext uri="{FF2B5EF4-FFF2-40B4-BE49-F238E27FC236}">
                <a16:creationId xmlns:a16="http://schemas.microsoft.com/office/drawing/2014/main" id="{5CC0E231-C06D-597C-2FED-C4B31D08C606}"/>
              </a:ext>
            </a:extLst>
          </p:cNvPr>
          <p:cNvSpPr/>
          <p:nvPr userDrawn="1"/>
        </p:nvSpPr>
        <p:spPr>
          <a:xfrm>
            <a:off x="771246" y="41306"/>
            <a:ext cx="85725" cy="10245725"/>
          </a:xfrm>
          <a:custGeom>
            <a:avLst/>
            <a:gdLst/>
            <a:ahLst/>
            <a:cxnLst/>
            <a:rect l="l" t="t" r="r" b="b"/>
            <a:pathLst>
              <a:path w="85725" h="10245725">
                <a:moveTo>
                  <a:pt x="85195" y="10245692"/>
                </a:moveTo>
                <a:lnTo>
                  <a:pt x="9127" y="10245692"/>
                </a:lnTo>
                <a:lnTo>
                  <a:pt x="0" y="67"/>
                </a:lnTo>
                <a:lnTo>
                  <a:pt x="76067" y="0"/>
                </a:lnTo>
                <a:lnTo>
                  <a:pt x="85195" y="10245692"/>
                </a:lnTo>
                <a:close/>
              </a:path>
            </a:pathLst>
          </a:custGeom>
          <a:solidFill>
            <a:srgbClr val="74B138"/>
          </a:solidFill>
        </p:spPr>
        <p:txBody>
          <a:bodyPr wrap="square" lIns="0" tIns="0" rIns="0" bIns="0"/>
          <a:lstStyle/>
          <a:p/>
        </p:txBody>
      </p:sp>
      <p:pic>
        <p:nvPicPr>
          <p:cNvPr id="9" name="Imagen 8">
            <a:extLst>
              <a:ext uri="{FF2B5EF4-FFF2-40B4-BE49-F238E27FC236}">
                <a16:creationId xmlns:a16="http://schemas.microsoft.com/office/drawing/2014/main" id="{2333E2BF-7313-5374-B064-2A20219E3C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28251" y="2781300"/>
            <a:ext cx="13631498" cy="2546169"/>
          </a:xfrm>
          <a:prstGeom prst="rect">
            <a:avLst/>
          </a:prstGeom>
        </p:spPr>
      </p:pic>
      <p:sp>
        <p:nvSpPr>
          <p:cNvPr id="10" name="CuadroTexto 9">
            <a:extLst>
              <a:ext uri="{FF2B5EF4-FFF2-40B4-BE49-F238E27FC236}">
                <a16:creationId xmlns:a16="http://schemas.microsoft.com/office/drawing/2014/main" id="{A6C257E0-D93A-560B-B4E5-A3C1452703A4}"/>
              </a:ext>
            </a:extLst>
          </p:cNvPr>
          <p:cNvSpPr txBox="1"/>
          <p:nvPr userDrawn="1"/>
        </p:nvSpPr>
        <p:spPr>
          <a:xfrm>
            <a:off x="3546245" y="9283437"/>
            <a:ext cx="5579692" cy="577081"/>
          </a:xfrm>
          <a:prstGeom prst="rect">
            <a:avLst/>
          </a:prstGeom>
          <a:noFill/>
        </p:spPr>
        <p:txBody>
          <a:bodyPr wrap="square">
            <a:spAutoFit/>
          </a:bodyPr>
          <a:lstStyle/>
          <a:p>
            <a:pPr algn="just">
              <a:defRPr sz="1050">
                <a:solidFill>
                  <a:srgbClr val="000000"/>
                </a:solidFill>
                <a:effectLst/>
              </a:defRPr>
            </a:pPr>
            <a:r>
              <a:t>"Il sostegno della Commissione europea alla produzione della presente pubblicazione non costituisce un'approvazione dei contenuti che rispecchiano solo le opinioni degli autori, e la Commissione non può essere ritenuta responsabile per qualsiasi uso che possa essere fatto delle informazioni ivi contenute."</a:t>
            </a:r>
            <a:endParaRPr sz="1050"/>
          </a:p>
        </p:txBody>
      </p:sp>
      <p:pic>
        <p:nvPicPr>
          <p:cNvPr id="11" name="Imagen 10">
            <a:extLst>
              <a:ext uri="{FF2B5EF4-FFF2-40B4-BE49-F238E27FC236}">
                <a16:creationId xmlns:a16="http://schemas.microsoft.com/office/drawing/2014/main" id="{F2106762-91E6-C837-4500-C9FDEF09D53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94917" y="9335534"/>
            <a:ext cx="2251848" cy="472888"/>
          </a:xfrm>
          <a:prstGeom prst="rect">
            <a:avLst/>
          </a:prstGeom>
        </p:spPr>
      </p:pic>
      <p:sp>
        <p:nvSpPr>
          <p:cNvPr id="12" name="CuadroTexto 11">
            <a:extLst>
              <a:ext uri="{FF2B5EF4-FFF2-40B4-BE49-F238E27FC236}">
                <a16:creationId xmlns:a16="http://schemas.microsoft.com/office/drawing/2014/main" id="{420EF857-763B-A887-4E64-0D4E06B90DC6}"/>
              </a:ext>
            </a:extLst>
          </p:cNvPr>
          <p:cNvSpPr txBox="1"/>
          <p:nvPr userDrawn="1"/>
        </p:nvSpPr>
        <p:spPr>
          <a:xfrm>
            <a:off x="11107657" y="9202645"/>
            <a:ext cx="6163051" cy="738664"/>
          </a:xfrm>
          <a:prstGeom prst="rect">
            <a:avLst/>
          </a:prstGeom>
          <a:noFill/>
        </p:spPr>
        <p:txBody>
          <a:bodyPr wrap="square">
            <a:spAutoFit/>
          </a:bodyPr>
          <a:lstStyle/>
          <a:p>
            <a:pPr algn="l">
              <a:defRPr sz="1050">
                <a:solidFill>
                  <a:schemeClr val="tx1"/>
                </a:solidFill>
                <a:effectLst/>
                <a:latin typeface="+mn-lt"/>
              </a:defRPr>
            </a:pPr>
            <a:r>
              <a:t>Descrizione giuridica — licenza Creative Commons:</a:t>
            </a:r>
            <a:r>
              <a:br/>
              <a:t>I materiali pubblicati sul sito web del progetto AMTech sono classificati come Open Educational Resources (OER) e possono essere liberamente (senza il permesso dei loro creatori): scaricati, utilizzati, riutilizzati, copiati, adattati e condivisi dagli utenti, con informazioni sulla fonte della loro origine.</a:t>
            </a:r>
            <a:endParaRPr sz="1050">
              <a:solidFill>
                <a:schemeClr val="tx1"/>
              </a:solidFill>
              <a:latin typeface="+mn-lt"/>
            </a:endParaRPr>
          </a:p>
        </p:txBody>
      </p:sp>
      <p:pic>
        <p:nvPicPr>
          <p:cNvPr id="13" name="Picture 2">
            <a:extLst>
              <a:ext uri="{FF2B5EF4-FFF2-40B4-BE49-F238E27FC236}">
                <a16:creationId xmlns:a16="http://schemas.microsoft.com/office/drawing/2014/main" id="{CF15A812-1986-1B9C-9C6E-6404D642E92C}"/>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372600" y="9258300"/>
            <a:ext cx="1617209" cy="57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1908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C811D3-2988-54A8-D855-805643AD2300}"/>
              </a:ext>
            </a:extLst>
          </p:cNvPr>
          <p:cNvSpPr txBox="1"/>
          <p:nvPr/>
        </p:nvSpPr>
        <p:spPr>
          <a:xfrm>
            <a:off x="3450124" y="6591300"/>
            <a:ext cx="12551876" cy="523220"/>
          </a:xfrm>
          <a:prstGeom prst="rect">
            <a:avLst/>
          </a:prstGeom>
          <a:noFill/>
        </p:spPr>
        <p:txBody>
          <a:bodyPr wrap="square">
            <a:spAutoFit/>
          </a:bodyPr>
          <a:lstStyle/>
          <a:p>
            <a:pPr algn="ctr">
              <a:defRPr sz="2800" b="1">
                <a:solidFill>
                  <a:srgbClr val="75B239"/>
                </a:solidFill>
                <a:latin typeface="Century Gothic" panose="020B0502020202020204" pitchFamily="34" charset="0"/>
                <a:ea typeface="Arial MT"/>
                <a:cs typeface="Arial MT"/>
              </a:defRPr>
            </a:pPr>
            <a:r>
              <a:t>Applicazione pratica delle STEM nell'istruzione professionale</a:t>
            </a:r>
          </a:p>
        </p:txBody>
      </p:sp>
      <p:sp>
        <p:nvSpPr>
          <p:cNvPr id="5" name="CuadroTexto 4">
            <a:extLst>
              <a:ext uri="{FF2B5EF4-FFF2-40B4-BE49-F238E27FC236}">
                <a16:creationId xmlns:a16="http://schemas.microsoft.com/office/drawing/2014/main" id="{4C19204D-8967-023C-E443-943EB115E803}"/>
              </a:ext>
            </a:extLst>
          </p:cNvPr>
          <p:cNvSpPr txBox="1"/>
          <p:nvPr/>
        </p:nvSpPr>
        <p:spPr>
          <a:xfrm>
            <a:off x="4572000" y="7795224"/>
            <a:ext cx="9144000" cy="1090042"/>
          </a:xfrm>
          <a:prstGeom prst="rect">
            <a:avLst/>
          </a:prstGeom>
          <a:noFill/>
        </p:spPr>
        <p:txBody>
          <a:bodyPr wrap="square">
            <a:spAutoFit/>
          </a:bodyPr>
          <a:lstStyle/>
          <a:p>
            <a:pPr marL="12700" algn="ctr">
              <a:lnSpc>
                <a:spcPct val="100000"/>
              </a:lnSpc>
              <a:spcBef>
                <a:spcPts val="100"/>
              </a:spcBef>
              <a:defRPr sz="3200" b="1">
                <a:ea typeface="Microsoft Sans Serif" panose="020B0604020202020204" pitchFamily="34" charset="0"/>
                <a:cs typeface="Microsoft Sans Serif" panose="020B0604020202020204" pitchFamily="34" charset="0"/>
              </a:defRPr>
            </a:pPr>
            <a:r>
              <a:rPr>
                <a:latin typeface="Century Gothic" panose="020B0502020202020204" pitchFamily="34" charset="0"/>
              </a:rPr>
              <a:t>Partner</a:t>
            </a:r>
            <a:r>
              <a:rPr>
                <a:latin typeface="Microsoft Sans Serif" panose="020B0604020202020204" pitchFamily="34" charset="0"/>
              </a:rPr>
              <a:t>: </a:t>
            </a:r>
            <a:r>
              <a:rPr>
                <a:latin typeface="Century Gothic" panose="020B0502020202020204" pitchFamily="34" charset="0"/>
              </a:rPr>
              <a:t>CKZiU "ELEKTRYK", Nowa Sól</a:t>
            </a:r>
          </a:p>
          <a:p>
            <a:pPr marL="12700" algn="ctr">
              <a:lnSpc>
                <a:spcPct val="100000"/>
              </a:lnSpc>
              <a:spcBef>
                <a:spcPts val="100"/>
              </a:spcBef>
              <a:defRPr sz="3200" b="1">
                <a:latin typeface="Century Gothic" panose="020B0502020202020204" pitchFamily="34" charset="0"/>
                <a:ea typeface="Microsoft Sans Serif" panose="020B0604020202020204" pitchFamily="34" charset="0"/>
                <a:cs typeface="Microsoft Sans Serif" panose="020B0604020202020204" pitchFamily="34" charset="0"/>
              </a:defRPr>
            </a:pPr>
            <a:r>
              <a:t>POLONIA</a:t>
            </a:r>
          </a:p>
        </p:txBody>
      </p:sp>
    </p:spTree>
    <p:extLst>
      <p:ext uri="{BB962C8B-B14F-4D97-AF65-F5344CB8AC3E}">
        <p14:creationId xmlns:p14="http://schemas.microsoft.com/office/powerpoint/2010/main" val="3695705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95400" y="1333500"/>
            <a:ext cx="15544800" cy="1323439"/>
          </a:xfrm>
          <a:prstGeom prst="rect">
            <a:avLst/>
          </a:prstGeom>
          <a:noFill/>
        </p:spPr>
        <p:txBody>
          <a:bodyPr wrap="square">
            <a:spAutoFit/>
          </a:bodyPr>
          <a:lstStyle/>
          <a:p>
            <a:pPr algn="ct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3. Unità 3: Buone pratiche nell'applicazione STEM/STEAM all'istruzione professionale — funziona!</a:t>
            </a:r>
          </a:p>
        </p:txBody>
      </p:sp>
      <p:sp>
        <p:nvSpPr>
          <p:cNvPr id="3" name="CuadroTexto 2">
            <a:extLst>
              <a:ext uri="{FF2B5EF4-FFF2-40B4-BE49-F238E27FC236}">
                <a16:creationId xmlns:a16="http://schemas.microsoft.com/office/drawing/2014/main" id="{0DEB9C1B-94C7-491A-A49F-85CD6EBCB4AB}"/>
              </a:ext>
            </a:extLst>
          </p:cNvPr>
          <p:cNvSpPr txBox="1"/>
          <p:nvPr/>
        </p:nvSpPr>
        <p:spPr>
          <a:xfrm>
            <a:off x="1295400" y="2705100"/>
            <a:ext cx="15240000" cy="954107"/>
          </a:xfrm>
          <a:prstGeom prst="rect">
            <a:avLst/>
          </a:prstGeom>
          <a:noFill/>
        </p:spPr>
        <p:txBody>
          <a:bodyPr wrap="square">
            <a:spAutoFit/>
          </a:bodyPr>
          <a:lstStyle/>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Sezione 3.2: Associazioni e fondazioni che promuovono l'educazione STEM/STEAM </a:t>
            </a:r>
          </a:p>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 </a:t>
            </a:r>
          </a:p>
        </p:txBody>
      </p:sp>
      <p:pic>
        <p:nvPicPr>
          <p:cNvPr id="14" name="Obraz 13"/>
          <p:cNvPicPr/>
          <p:nvPr/>
        </p:nvPicPr>
        <p:blipFill>
          <a:blip r:embed="rId2" cstate="print"/>
          <a:srcRect t="12469" r="2945" b="5500"/>
          <a:stretch>
            <a:fillRect/>
          </a:stretch>
        </p:blipFill>
        <p:spPr bwMode="auto">
          <a:xfrm>
            <a:off x="9982200" y="3314700"/>
            <a:ext cx="5105400" cy="2353340"/>
          </a:xfrm>
          <a:prstGeom prst="rect">
            <a:avLst/>
          </a:prstGeom>
          <a:noFill/>
          <a:ln w="9525">
            <a:noFill/>
            <a:miter lim="800000"/>
            <a:headEnd/>
            <a:tailEnd/>
          </a:ln>
        </p:spPr>
      </p:pic>
      <p:pic>
        <p:nvPicPr>
          <p:cNvPr id="15" name="Obraz 14"/>
          <p:cNvPicPr/>
          <p:nvPr/>
        </p:nvPicPr>
        <p:blipFill>
          <a:blip r:embed="rId3" cstate="print"/>
          <a:srcRect l="34137" t="12787" r="12722" b="4518"/>
          <a:stretch>
            <a:fillRect/>
          </a:stretch>
        </p:blipFill>
        <p:spPr bwMode="auto">
          <a:xfrm>
            <a:off x="14630400" y="4152900"/>
            <a:ext cx="3429000" cy="3138948"/>
          </a:xfrm>
          <a:prstGeom prst="rect">
            <a:avLst/>
          </a:prstGeom>
          <a:noFill/>
          <a:ln w="9525">
            <a:noFill/>
            <a:miter lim="800000"/>
            <a:headEnd/>
            <a:tailEnd/>
          </a:ln>
        </p:spPr>
      </p:pic>
      <p:sp>
        <p:nvSpPr>
          <p:cNvPr id="17409" name="Rectangle 1"/>
          <p:cNvSpPr>
            <a:spLocks noChangeArrowheads="1"/>
          </p:cNvSpPr>
          <p:nvPr/>
        </p:nvSpPr>
        <p:spPr bwMode="auto">
          <a:xfrm>
            <a:off x="838200" y="3467100"/>
            <a:ext cx="82296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2400">
                <a:ln>
                  <a:noFill/>
                </a:ln>
                <a:ea typeface="Times New Roman" pitchFamily="18" charset="0"/>
                <a:cs typeface="Times New Roman" pitchFamily="18" charset="0"/>
              </a:defRPr>
            </a:pPr>
            <a:r>
              <a:t>La </a:t>
            </a:r>
            <a:r>
              <a:rPr b="1">
                <a:solidFill>
                  <a:srgbClr val="2C2C2D"/>
                </a:solidFill>
              </a:rPr>
              <a:t>Fondazione PFR</a:t>
            </a:r>
            <a:r>
              <a:rPr>
                <a:solidFill>
                  <a:srgbClr val="2C2C2D"/>
                </a:solidFill>
              </a:rPr>
              <a:t> è un' </a:t>
            </a:r>
            <a:r>
              <a:rPr b="1">
                <a:solidFill>
                  <a:srgbClr val="2C2C2D"/>
                </a:solidFill>
              </a:rPr>
              <a:t>organizzazione</a:t>
            </a:r>
            <a:r>
              <a:rPr>
                <a:solidFill>
                  <a:srgbClr val="2C2C2D"/>
                </a:solidFill>
              </a:rPr>
              <a:t> </a:t>
            </a:r>
            <a:r>
              <a:rPr b="1">
                <a:solidFill>
                  <a:srgbClr val="2C2C2D"/>
                </a:solidFill>
              </a:rPr>
              <a:t>senza scopo di lucro</a:t>
            </a:r>
            <a:r>
              <a:rPr>
                <a:solidFill>
                  <a:srgbClr val="2C2C2D"/>
                </a:solidFill>
              </a:rPr>
              <a:t> istituita nel 2018</a:t>
            </a:r>
            <a:r>
              <a:t> dal Fondo di sviluppo </a:t>
            </a:r>
            <a:r>
              <a:rPr>
                <a:solidFill>
                  <a:schemeClr val="tx1"/>
                </a:solidFill>
              </a:rPr>
              <a:t>polacco</a:t>
            </a:r>
            <a:r>
              <a:rPr>
                <a:solidFill>
                  <a:srgbClr val="2C2C2D"/>
                </a:solidFill>
              </a:rPr>
              <a:t>. È stato creato per realizzare progetti sociali e consentire al fondo di intraprendere attività socialmente responsabili. </a:t>
            </a:r>
          </a:p>
        </p:txBody>
      </p:sp>
      <p:sp>
        <p:nvSpPr>
          <p:cNvPr id="17410" name="Rectangle 2"/>
          <p:cNvSpPr>
            <a:spLocks noChangeArrowheads="1"/>
          </p:cNvSpPr>
          <p:nvPr/>
        </p:nvSpPr>
        <p:spPr bwMode="auto">
          <a:xfrm>
            <a:off x="838200" y="5295900"/>
            <a:ext cx="83058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2400">
                <a:ln>
                  <a:noFill/>
                </a:ln>
                <a:ea typeface="Times New Roman" pitchFamily="18" charset="0"/>
                <a:cs typeface="Times New Roman" pitchFamily="18" charset="0"/>
              </a:defRPr>
            </a:pPr>
            <a:r>
              <a:t>Nel </a:t>
            </a:r>
            <a:r>
              <a:rPr>
                <a:solidFill>
                  <a:srgbClr val="2C2C2D"/>
                </a:solidFill>
              </a:rPr>
              <a:t>2019,</a:t>
            </a:r>
            <a:r>
              <a:t> la Fondazione ha </a:t>
            </a:r>
            <a:r>
              <a:rPr>
                <a:solidFill>
                  <a:schemeClr val="tx1"/>
                </a:solidFill>
              </a:rPr>
              <a:t>lanciato Centralny Dom</a:t>
            </a:r>
            <a:r>
              <a:t> Technologii, un nuovo e stimolante hotspot sulla mappa educativa di Varsavia,</a:t>
            </a:r>
            <a:r>
              <a:rPr>
                <a:solidFill>
                  <a:srgbClr val="2C2C2D"/>
                </a:solidFill>
              </a:rPr>
              <a:t>dove menti aperte, tecnologia, scienza e business si intrecciano. Questo è il primo spazio in Polonia ad offrire attività educative interdisciplinari per bambini, giovani, adulti e anziani utilizzando l'approccio STEAM, nonché un luogo in cui le imprese incontrano le nuove tecnologie.</a:t>
            </a:r>
          </a:p>
        </p:txBody>
      </p:sp>
      <p:pic>
        <p:nvPicPr>
          <p:cNvPr id="16" name="Obraz 15"/>
          <p:cNvPicPr/>
          <p:nvPr/>
        </p:nvPicPr>
        <p:blipFill>
          <a:blip r:embed="rId4" cstate="print"/>
          <a:srcRect l="4643" t="13771" r="8372" b="7213"/>
          <a:stretch>
            <a:fillRect/>
          </a:stretch>
        </p:blipFill>
        <p:spPr bwMode="auto">
          <a:xfrm>
            <a:off x="9906000" y="5676900"/>
            <a:ext cx="5105400" cy="3200400"/>
          </a:xfrm>
          <a:prstGeom prst="rect">
            <a:avLst/>
          </a:prstGeom>
          <a:noFill/>
          <a:ln w="9525">
            <a:noFill/>
            <a:miter lim="800000"/>
            <a:headEnd/>
            <a:tailEnd/>
          </a:ln>
        </p:spPr>
      </p:pic>
      <p:sp>
        <p:nvSpPr>
          <p:cNvPr id="17" name="Prostokąt 16"/>
          <p:cNvSpPr/>
          <p:nvPr/>
        </p:nvSpPr>
        <p:spPr>
          <a:xfrm>
            <a:off x="15087600" y="7581900"/>
            <a:ext cx="3009029" cy="369332"/>
          </a:xfrm>
          <a:prstGeom prst="rect">
            <a:avLst/>
          </a:prstGeom>
        </p:spPr>
        <p:txBody>
          <a:bodyPr wrap="none">
            <a:spAutoFit/>
          </a:bodyPr>
          <a:lstStyle/>
          <a:p>
            <a:r>
              <a:t>Fonte: HTTPS</a:t>
            </a:r>
            <a:r>
              <a:rPr sz="1200"/>
              <a:t>://</a:t>
            </a:r>
            <a:r>
              <a:t>fundacjapfr.pl/</a:t>
            </a:r>
          </a:p>
        </p:txBody>
      </p:sp>
    </p:spTree>
    <p:extLst>
      <p:ext uri="{BB962C8B-B14F-4D97-AF65-F5344CB8AC3E}">
        <p14:creationId xmlns:p14="http://schemas.microsoft.com/office/powerpoint/2010/main" val="399430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95400" y="1257300"/>
            <a:ext cx="15544800" cy="1323439"/>
          </a:xfrm>
          <a:prstGeom prst="rect">
            <a:avLst/>
          </a:prstGeom>
          <a:noFill/>
        </p:spPr>
        <p:txBody>
          <a:bodyPr wrap="square">
            <a:spAutoFit/>
          </a:bodyPr>
          <a:lstStyle/>
          <a:p>
            <a:pPr algn="ct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3. Unità 3: Buone pratiche nell'applicazione STEM/STEAM all'istruzione professionale — funziona!</a:t>
            </a:r>
          </a:p>
        </p:txBody>
      </p:sp>
      <p:sp>
        <p:nvSpPr>
          <p:cNvPr id="3" name="CuadroTexto 2">
            <a:extLst>
              <a:ext uri="{FF2B5EF4-FFF2-40B4-BE49-F238E27FC236}">
                <a16:creationId xmlns:a16="http://schemas.microsoft.com/office/drawing/2014/main" id="{0DEB9C1B-94C7-491A-A49F-85CD6EBCB4AB}"/>
              </a:ext>
            </a:extLst>
          </p:cNvPr>
          <p:cNvSpPr txBox="1"/>
          <p:nvPr/>
        </p:nvSpPr>
        <p:spPr>
          <a:xfrm>
            <a:off x="1295400" y="2705100"/>
            <a:ext cx="15240000" cy="954107"/>
          </a:xfrm>
          <a:prstGeom prst="rect">
            <a:avLst/>
          </a:prstGeom>
          <a:noFill/>
        </p:spPr>
        <p:txBody>
          <a:bodyPr wrap="square">
            <a:spAutoFit/>
          </a:bodyPr>
          <a:lstStyle/>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Sezione 3.2: Associazioni e fondazioni che promuovono l'educazione STEM/STEAM </a:t>
            </a:r>
          </a:p>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 </a:t>
            </a:r>
          </a:p>
        </p:txBody>
      </p:sp>
      <p:pic>
        <p:nvPicPr>
          <p:cNvPr id="11" name="Obraz 10"/>
          <p:cNvPicPr/>
          <p:nvPr/>
        </p:nvPicPr>
        <p:blipFill>
          <a:blip r:embed="rId2" cstate="print"/>
          <a:srcRect l="3354" t="11148" r="6088" b="17377"/>
          <a:stretch>
            <a:fillRect/>
          </a:stretch>
        </p:blipFill>
        <p:spPr bwMode="auto">
          <a:xfrm>
            <a:off x="11582400" y="6210300"/>
            <a:ext cx="5463939" cy="2546498"/>
          </a:xfrm>
          <a:prstGeom prst="rect">
            <a:avLst/>
          </a:prstGeom>
          <a:noFill/>
          <a:ln w="9525">
            <a:noFill/>
            <a:miter lim="800000"/>
            <a:headEnd/>
            <a:tailEnd/>
          </a:ln>
        </p:spPr>
      </p:pic>
      <p:pic>
        <p:nvPicPr>
          <p:cNvPr id="18" name="Obraz 17"/>
          <p:cNvPicPr/>
          <p:nvPr/>
        </p:nvPicPr>
        <p:blipFill>
          <a:blip r:embed="rId3" cstate="print"/>
          <a:srcRect l="9621" t="13443" r="30631" b="18033"/>
          <a:stretch>
            <a:fillRect/>
          </a:stretch>
        </p:blipFill>
        <p:spPr bwMode="auto">
          <a:xfrm>
            <a:off x="13792200" y="3086100"/>
            <a:ext cx="4191000" cy="2819400"/>
          </a:xfrm>
          <a:prstGeom prst="rect">
            <a:avLst/>
          </a:prstGeom>
          <a:noFill/>
          <a:ln w="9525">
            <a:noFill/>
            <a:miter lim="800000"/>
            <a:headEnd/>
            <a:tailEnd/>
          </a:ln>
        </p:spPr>
      </p:pic>
      <p:pic>
        <p:nvPicPr>
          <p:cNvPr id="19" name="Obraz 18"/>
          <p:cNvPicPr/>
          <p:nvPr/>
        </p:nvPicPr>
        <p:blipFill>
          <a:blip r:embed="rId4" cstate="print"/>
          <a:srcRect l="8525" t="13115" r="29490" b="15697"/>
          <a:stretch>
            <a:fillRect/>
          </a:stretch>
        </p:blipFill>
        <p:spPr bwMode="auto">
          <a:xfrm>
            <a:off x="9601200" y="3467100"/>
            <a:ext cx="4114800" cy="3048000"/>
          </a:xfrm>
          <a:prstGeom prst="rect">
            <a:avLst/>
          </a:prstGeom>
          <a:noFill/>
          <a:ln w="9525">
            <a:noFill/>
            <a:miter lim="800000"/>
            <a:headEnd/>
            <a:tailEnd/>
          </a:ln>
        </p:spPr>
      </p:pic>
      <p:sp>
        <p:nvSpPr>
          <p:cNvPr id="20" name="Prostokąt 19"/>
          <p:cNvSpPr/>
          <p:nvPr/>
        </p:nvSpPr>
        <p:spPr>
          <a:xfrm>
            <a:off x="13944600" y="8801100"/>
            <a:ext cx="3205173" cy="369332"/>
          </a:xfrm>
          <a:prstGeom prst="rect">
            <a:avLst/>
          </a:prstGeom>
        </p:spPr>
        <p:txBody>
          <a:bodyPr wrap="none">
            <a:spAutoFit/>
          </a:bodyPr>
          <a:lstStyle/>
          <a:p>
            <a:r>
              <a:t>Fonte: https://www.frse.org.pl/</a:t>
            </a:r>
          </a:p>
        </p:txBody>
      </p:sp>
      <p:sp>
        <p:nvSpPr>
          <p:cNvPr id="23" name="Prostokąt 22"/>
          <p:cNvSpPr/>
          <p:nvPr/>
        </p:nvSpPr>
        <p:spPr>
          <a:xfrm>
            <a:off x="914400" y="3390901"/>
            <a:ext cx="8534400" cy="6001643"/>
          </a:xfrm>
          <a:prstGeom prst="rect">
            <a:avLst/>
          </a:prstGeom>
        </p:spPr>
        <p:txBody>
          <a:bodyPr wrap="square">
            <a:spAutoFit/>
          </a:bodyPr>
          <a:lstStyle/>
          <a:p>
            <a:pPr algn="just">
              <a:defRPr sz="2400"/>
            </a:pPr>
            <a:r>
              <a:rPr b="1"/>
              <a:t>La Fondazione per lo sviluppo del sistema educativo (FRSE)</a:t>
            </a:r>
            <a:r>
              <a:t> in Polonia è un'istituzione responsabile dello sviluppo dell'istruzione, compresi i curricula STEM. FRSE sostiene molti programmi educativi che mirano a promuovere la scienza, la tecnologia, l'ingegneria e la matematica nelle scuole.</a:t>
            </a:r>
          </a:p>
          <a:p>
            <a:pPr algn="just">
              <a:defRPr sz="2400"/>
            </a:pPr>
            <a:r>
              <a:t>Uno dei principali programmi implementati da FRSE è il Programma Operativo Conoscenza, Educazione, Sviluppo (POWER), che supporta anche le attività STEM. Il programma POWER finanzia progetti educativi, compresi quelli relativi alle scienze naturali, alla tecnologia, all'ingegneria e alla matematica. Queste attività hanno lo scopo di mostrare il valore dell'insegnamento STEM-based e i benefici per coloro che studiano questi campi.</a:t>
            </a:r>
          </a:p>
          <a:p>
            <a:pPr algn="just">
              <a:defRPr sz="2400"/>
            </a:pPr>
            <a:r>
              <a:t>Inoltre, FRSE è anche responsabile del coordinamento del programma "STEM w szkole" [STEM at School], che mira a introdurre l'insegnamento STEAM nelle scuole polacche a vari livelli di istruzione. </a:t>
            </a:r>
          </a:p>
        </p:txBody>
      </p:sp>
    </p:spTree>
    <p:extLst>
      <p:ext uri="{BB962C8B-B14F-4D97-AF65-F5344CB8AC3E}">
        <p14:creationId xmlns:p14="http://schemas.microsoft.com/office/powerpoint/2010/main" val="399430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95400" y="1181100"/>
            <a:ext cx="15544800" cy="1323439"/>
          </a:xfrm>
          <a:prstGeom prst="rect">
            <a:avLst/>
          </a:prstGeom>
          <a:noFill/>
        </p:spPr>
        <p:txBody>
          <a:bodyPr wrap="square">
            <a:spAutoFit/>
          </a:bodyPr>
          <a:lstStyle/>
          <a:p>
            <a:pPr algn="ct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3. Unità 3: Buone pratiche nell'applicazione STEM/STEAM all'istruzione professionale — funziona!</a:t>
            </a:r>
          </a:p>
        </p:txBody>
      </p:sp>
      <p:sp>
        <p:nvSpPr>
          <p:cNvPr id="3" name="CuadroTexto 2">
            <a:extLst>
              <a:ext uri="{FF2B5EF4-FFF2-40B4-BE49-F238E27FC236}">
                <a16:creationId xmlns:a16="http://schemas.microsoft.com/office/drawing/2014/main" id="{0DEB9C1B-94C7-491A-A49F-85CD6EBCB4AB}"/>
              </a:ext>
            </a:extLst>
          </p:cNvPr>
          <p:cNvSpPr txBox="1"/>
          <p:nvPr/>
        </p:nvSpPr>
        <p:spPr>
          <a:xfrm>
            <a:off x="1295400" y="2705101"/>
            <a:ext cx="8458200" cy="954107"/>
          </a:xfrm>
          <a:prstGeom prst="rect">
            <a:avLst/>
          </a:prstGeom>
          <a:noFill/>
        </p:spPr>
        <p:txBody>
          <a:bodyPr wrap="square">
            <a:spAutoFit/>
          </a:bodyPr>
          <a:lstStyle/>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Sezione 3.3: Eventi Stem/STEAM </a:t>
            </a:r>
          </a:p>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 </a:t>
            </a:r>
          </a:p>
        </p:txBody>
      </p:sp>
      <p:pic>
        <p:nvPicPr>
          <p:cNvPr id="9" name="Obraz 8"/>
          <p:cNvPicPr/>
          <p:nvPr/>
        </p:nvPicPr>
        <p:blipFill>
          <a:blip r:embed="rId2" cstate="print"/>
          <a:srcRect l="7038" t="11475" r="12732" b="7213"/>
          <a:stretch>
            <a:fillRect/>
          </a:stretch>
        </p:blipFill>
        <p:spPr bwMode="auto">
          <a:xfrm>
            <a:off x="1524000" y="4533900"/>
            <a:ext cx="5867400" cy="2819400"/>
          </a:xfrm>
          <a:prstGeom prst="rect">
            <a:avLst/>
          </a:prstGeom>
          <a:noFill/>
          <a:ln w="9525">
            <a:noFill/>
            <a:miter lim="800000"/>
            <a:headEnd/>
            <a:tailEnd/>
          </a:ln>
        </p:spPr>
      </p:pic>
      <p:sp>
        <p:nvSpPr>
          <p:cNvPr id="60417" name="Rectangle 1"/>
          <p:cNvSpPr>
            <a:spLocks noChangeArrowheads="1"/>
          </p:cNvSpPr>
          <p:nvPr/>
        </p:nvSpPr>
        <p:spPr bwMode="auto">
          <a:xfrm>
            <a:off x="914400" y="3314700"/>
            <a:ext cx="73152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2400">
                <a:ln>
                  <a:noFill/>
                </a:ln>
                <a:ea typeface="Times New Roman" pitchFamily="18" charset="0"/>
                <a:cs typeface="Open Sans" pitchFamily="34" charset="0"/>
              </a:defRPr>
            </a:pPr>
            <a:r>
              <a:t>15-16 maggio 2023 — </a:t>
            </a:r>
            <a:r>
              <a:rPr b="1"/>
              <a:t>Conferenza STEAM &amp; AI in Education </a:t>
            </a:r>
            <a:r>
              <a:t>per coloro che sono interessati a promuovere il potenziale di STEAM. </a:t>
            </a:r>
          </a:p>
          <a:p>
            <a:pPr marL="0" marR="0" lvl="0" indent="0" algn="l" defTabSz="914400" rtl="0" eaLnBrk="0" fontAlgn="base" latinLnBrk="0" hangingPunct="0">
              <a:lnSpc>
                <a:spcPct val="100000"/>
              </a:lnSpc>
              <a:spcBef>
                <a:spcPct val="0"/>
              </a:spcBef>
              <a:spcAft>
                <a:spcPct val="0"/>
              </a:spcAft>
              <a:buClrTx/>
              <a:buSzTx/>
              <a:buFontTx/>
              <a:buNone/>
              <a:tabLst/>
            </a:pPr>
            <a:endParaRPr kumimoji="0" sz="1800" b="0" i="0" u="none" strike="noStrike" cap="none" normalizeH="0" baseline="0">
              <a:ln>
                <a:noFill/>
              </a:ln>
              <a:solidFill>
                <a:schemeClr val="tx1"/>
              </a:solidFill>
              <a:effectLst/>
              <a:latin typeface="Arial" pitchFamily="34" charset="0"/>
              <a:cs typeface="Arial" pitchFamily="34" charset="0"/>
            </a:endParaRPr>
          </a:p>
        </p:txBody>
      </p:sp>
      <p:sp>
        <p:nvSpPr>
          <p:cNvPr id="60419" name="Rectangle 3"/>
          <p:cNvSpPr>
            <a:spLocks noChangeArrowheads="1"/>
          </p:cNvSpPr>
          <p:nvPr/>
        </p:nvSpPr>
        <p:spPr bwMode="auto">
          <a:xfrm>
            <a:off x="609600" y="7658100"/>
            <a:ext cx="8153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400">
                <a:ln>
                  <a:noFill/>
                </a:ln>
                <a:ea typeface="Calibri" pitchFamily="34" charset="0"/>
                <a:cs typeface="Segoe UI" pitchFamily="34" charset="0"/>
              </a:defRPr>
            </a:pPr>
            <a:r>
              <a:t>Fonte: https://www.ibe.edu.pl/index.php/pl/aktualnosci/1971-konferencja-steam-ai-in-education</a:t>
            </a:r>
          </a:p>
        </p:txBody>
      </p:sp>
      <p:sp>
        <p:nvSpPr>
          <p:cNvPr id="7" name="Rectangle 2"/>
          <p:cNvSpPr>
            <a:spLocks noChangeArrowheads="1"/>
          </p:cNvSpPr>
          <p:nvPr/>
        </p:nvSpPr>
        <p:spPr bwMode="auto">
          <a:xfrm>
            <a:off x="9525000" y="2552700"/>
            <a:ext cx="7162800" cy="1846659"/>
          </a:xfrm>
          <a:prstGeom prst="rect">
            <a:avLst/>
          </a:prstGeom>
          <a:noFill/>
          <a:ln w="9525">
            <a:noFill/>
            <a:miter lim="800000"/>
            <a:headEnd/>
            <a:tailEnd/>
          </a:ln>
          <a:effectLst/>
        </p:spPr>
        <p:txBody>
          <a:bodyPr vert="horz" wrap="square" lIns="0" tIns="0" rIns="153939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2400">
                <a:latin typeface="+mj-lt"/>
                <a:cs typeface="Arial" pitchFamily="34" charset="0"/>
              </a:defRPr>
            </a:pPr>
            <a:r>
              <a:rPr b="1"/>
              <a:t>L'Istituto di Ricerca Educativa (IBE) è stato il patrono della conferenza STEAM in School Laboratories of the Future</a:t>
            </a:r>
            <a:r>
              <a:rPr b="1">
                <a:ln>
                  <a:noFill/>
                </a:ln>
                <a:solidFill>
                  <a:schemeClr val="tx1"/>
                </a:solidFill>
              </a:rPr>
              <a:t>.</a:t>
            </a:r>
            <a:r>
              <a:rPr>
                <a:ln>
                  <a:noFill/>
                </a:ln>
                <a:solidFill>
                  <a:schemeClr val="tx1"/>
                </a:solidFill>
              </a:rPr>
              <a:t> L'evento si è svolto il 19 aprile 2023.</a:t>
            </a:r>
          </a:p>
          <a:p>
            <a:pPr marL="0" marR="0" lvl="0" indent="0" algn="just" defTabSz="914400" rtl="0" eaLnBrk="1" fontAlgn="base" latinLnBrk="0" hangingPunct="1">
              <a:lnSpc>
                <a:spcPct val="100000"/>
              </a:lnSpc>
              <a:spcBef>
                <a:spcPct val="0"/>
              </a:spcBef>
              <a:spcAft>
                <a:spcPct val="0"/>
              </a:spcAft>
              <a:buClrTx/>
              <a:buSzTx/>
              <a:buFontTx/>
              <a:buNone/>
              <a:tabLst/>
            </a:pPr>
            <a:endParaRPr kumimoji="0" sz="2400" b="0" i="0" u="none" strike="noStrike" cap="none" normalizeH="0" baseline="0">
              <a:ln>
                <a:noFill/>
              </a:ln>
              <a:solidFill>
                <a:schemeClr val="tx1"/>
              </a:solidFill>
              <a:effectLst/>
              <a:cs typeface="Arial" pitchFamily="34" charset="0"/>
            </a:endParaRPr>
          </a:p>
        </p:txBody>
      </p:sp>
      <p:pic>
        <p:nvPicPr>
          <p:cNvPr id="8" name="Obraz 7"/>
          <p:cNvPicPr/>
          <p:nvPr/>
        </p:nvPicPr>
        <p:blipFill>
          <a:blip r:embed="rId3" cstate="print"/>
          <a:srcRect l="6306" t="12787" r="10746" b="8197"/>
          <a:stretch>
            <a:fillRect/>
          </a:stretch>
        </p:blipFill>
        <p:spPr bwMode="auto">
          <a:xfrm>
            <a:off x="13030200" y="3848100"/>
            <a:ext cx="4724400" cy="3429000"/>
          </a:xfrm>
          <a:prstGeom prst="rect">
            <a:avLst/>
          </a:prstGeom>
          <a:noFill/>
          <a:ln w="9525">
            <a:noFill/>
            <a:miter lim="800000"/>
            <a:headEnd/>
            <a:tailEnd/>
          </a:ln>
        </p:spPr>
      </p:pic>
      <p:sp>
        <p:nvSpPr>
          <p:cNvPr id="10" name="Rectangle 2"/>
          <p:cNvSpPr>
            <a:spLocks noChangeArrowheads="1"/>
          </p:cNvSpPr>
          <p:nvPr/>
        </p:nvSpPr>
        <p:spPr bwMode="auto">
          <a:xfrm>
            <a:off x="13487400" y="7581900"/>
            <a:ext cx="40386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1400">
                <a:ln>
                  <a:noFill/>
                </a:ln>
                <a:ea typeface="Times New Roman" pitchFamily="18" charset="0"/>
                <a:cs typeface="Open Sans" pitchFamily="34" charset="0"/>
              </a:defRPr>
            </a:pPr>
            <a:r>
              <a:t>Fonte: https://www.ibe.edu.pl/index.php/pl/aktualnosci/1989-steam-w-szkolnych-laboratoriach-przyszlosci-z-udzialem-ibe</a:t>
            </a:r>
          </a:p>
        </p:txBody>
      </p:sp>
      <p:sp>
        <p:nvSpPr>
          <p:cNvPr id="11" name="Prostokąt 10"/>
          <p:cNvSpPr/>
          <p:nvPr/>
        </p:nvSpPr>
        <p:spPr>
          <a:xfrm>
            <a:off x="8458200" y="4229100"/>
            <a:ext cx="4419600" cy="2677656"/>
          </a:xfrm>
          <a:prstGeom prst="rect">
            <a:avLst/>
          </a:prstGeom>
        </p:spPr>
        <p:txBody>
          <a:bodyPr wrap="square">
            <a:spAutoFit/>
          </a:bodyPr>
          <a:lstStyle/>
          <a:p>
            <a:pPr>
              <a:defRPr sz="2400"/>
            </a:pPr>
            <a:r>
              <a:rPr b="1"/>
              <a:t>VAPORE — NESSUN PROBLEMA! </a:t>
            </a:r>
            <a:r>
              <a:t>Il primo forum nazionale di persona sull'uso attivo dei laboratori tecnologici (PAKT). Il 12 aprile 2023, il Centro scientifico Copernicus di Varsavia</a:t>
            </a:r>
            <a:r>
              <a:rPr b="1"/>
              <a:t> </a:t>
            </a:r>
            <a:r>
              <a:t>ha tenuto il primo evento PAKT di persona.</a:t>
            </a:r>
          </a:p>
        </p:txBody>
      </p:sp>
      <p:pic>
        <p:nvPicPr>
          <p:cNvPr id="12" name="Obraz 11"/>
          <p:cNvPicPr/>
          <p:nvPr/>
        </p:nvPicPr>
        <p:blipFill>
          <a:blip r:embed="rId4" cstate="print"/>
          <a:srcRect l="19948" t="38689" r="23640" b="28196"/>
          <a:stretch>
            <a:fillRect/>
          </a:stretch>
        </p:blipFill>
        <p:spPr bwMode="auto">
          <a:xfrm>
            <a:off x="8229600" y="7581900"/>
            <a:ext cx="4572000" cy="1302488"/>
          </a:xfrm>
          <a:prstGeom prst="rect">
            <a:avLst/>
          </a:prstGeom>
          <a:noFill/>
          <a:ln w="9525">
            <a:noFill/>
            <a:miter lim="800000"/>
            <a:headEnd/>
            <a:tailEnd/>
          </a:ln>
        </p:spPr>
      </p:pic>
      <p:sp>
        <p:nvSpPr>
          <p:cNvPr id="14" name="Prostokąt 13"/>
          <p:cNvSpPr/>
          <p:nvPr/>
        </p:nvSpPr>
        <p:spPr>
          <a:xfrm>
            <a:off x="8686800" y="8801100"/>
            <a:ext cx="3016275" cy="369332"/>
          </a:xfrm>
          <a:prstGeom prst="rect">
            <a:avLst/>
          </a:prstGeom>
        </p:spPr>
        <p:txBody>
          <a:bodyPr wrap="none">
            <a:spAutoFit/>
          </a:bodyPr>
          <a:lstStyle/>
          <a:p>
            <a:r>
              <a:rPr sz="1400"/>
              <a:t>Fonte: https://www.gov.pl/web/cppc</a:t>
            </a:r>
            <a:r>
              <a:t>/</a:t>
            </a:r>
          </a:p>
        </p:txBody>
      </p:sp>
    </p:spTree>
    <p:extLst>
      <p:ext uri="{BB962C8B-B14F-4D97-AF65-F5344CB8AC3E}">
        <p14:creationId xmlns:p14="http://schemas.microsoft.com/office/powerpoint/2010/main" val="399430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95400" y="1181100"/>
            <a:ext cx="15544800" cy="1323439"/>
          </a:xfrm>
          <a:prstGeom prst="rect">
            <a:avLst/>
          </a:prstGeom>
          <a:noFill/>
        </p:spPr>
        <p:txBody>
          <a:bodyPr wrap="square">
            <a:spAutoFit/>
          </a:bodyPr>
          <a:lstStyle/>
          <a:p>
            <a:pPr algn="ct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3. Unità 3: Buone pratiche nell'applicazione STEM/STEAM all'istruzione professionale — funziona!</a:t>
            </a:r>
          </a:p>
        </p:txBody>
      </p:sp>
      <p:sp>
        <p:nvSpPr>
          <p:cNvPr id="3" name="CuadroTexto 2">
            <a:extLst>
              <a:ext uri="{FF2B5EF4-FFF2-40B4-BE49-F238E27FC236}">
                <a16:creationId xmlns:a16="http://schemas.microsoft.com/office/drawing/2014/main" id="{0DEB9C1B-94C7-491A-A49F-85CD6EBCB4AB}"/>
              </a:ext>
            </a:extLst>
          </p:cNvPr>
          <p:cNvSpPr txBox="1"/>
          <p:nvPr/>
        </p:nvSpPr>
        <p:spPr>
          <a:xfrm>
            <a:off x="1295400" y="2705101"/>
            <a:ext cx="15011400" cy="954107"/>
          </a:xfrm>
          <a:prstGeom prst="rect">
            <a:avLst/>
          </a:prstGeom>
          <a:noFill/>
        </p:spPr>
        <p:txBody>
          <a:bodyPr wrap="square">
            <a:spAutoFit/>
          </a:bodyPr>
          <a:lstStyle/>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Sezione 3.4: Attivazione di ragazze/donne nell'istruzione STEM/STEAM </a:t>
            </a:r>
          </a:p>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 </a:t>
            </a:r>
          </a:p>
        </p:txBody>
      </p:sp>
      <p:sp>
        <p:nvSpPr>
          <p:cNvPr id="7" name="Prostokąt 6"/>
          <p:cNvSpPr/>
          <p:nvPr/>
        </p:nvSpPr>
        <p:spPr>
          <a:xfrm>
            <a:off x="1219200" y="3695700"/>
            <a:ext cx="9144000" cy="5447645"/>
          </a:xfrm>
          <a:prstGeom prst="rect">
            <a:avLst/>
          </a:prstGeom>
        </p:spPr>
        <p:txBody>
          <a:bodyPr wrap="square">
            <a:spAutoFit/>
          </a:bodyPr>
          <a:lstStyle/>
          <a:p>
            <a:pPr algn="just">
              <a:defRPr sz="2400"/>
            </a:pPr>
            <a:r>
              <a:rPr b="1"/>
              <a:t>The Women in STEM Round Table</a:t>
            </a:r>
            <a:r>
              <a:t> è un'iniziativa di partnership di individui e istituzioni interessati a promuovere scienze tecniche ed esatte, riunire creativamente il mondo delle università e del business tecnologico e attivare il potenziale delle donne nella scienza, nella tecnologia e nell'innovazione. Nel 2020, la Fondazione Intel insieme alla Gordon and Betty Moore Foundation e alla Charles Stewart Mott Foundation hanno lanciato il movimento Million Girls Moonshot. Attualmente, solo circa un quinto dei diplomi di ingegneria sono guadagnati dalle donne, quindi il movimento mira a creare e divulgare opportunità educative in ingegneria e informatica tra le ragazze. L'organizzazione vuole anche raggiungere un milione di ragazze coinvolgendole in programmi STEM, finanziando borse di studio e utilizzando un approccio collettivo per potenziare le comunità esistenti.</a:t>
            </a:r>
            <a:endParaRPr sz="2400"/>
          </a:p>
          <a:p>
            <a:pPr algn="just"/>
            <a:br>
              <a:rPr lang="en-GB" dirty="0"/>
            </a:br>
          </a:p>
        </p:txBody>
      </p:sp>
      <p:sp>
        <p:nvSpPr>
          <p:cNvPr id="10" name="Prostokąt 9"/>
          <p:cNvSpPr/>
          <p:nvPr/>
        </p:nvSpPr>
        <p:spPr>
          <a:xfrm>
            <a:off x="12268200" y="7658100"/>
            <a:ext cx="4427943" cy="369332"/>
          </a:xfrm>
          <a:prstGeom prst="rect">
            <a:avLst/>
          </a:prstGeom>
        </p:spPr>
        <p:txBody>
          <a:bodyPr wrap="none">
            <a:spAutoFit/>
          </a:bodyPr>
          <a:lstStyle/>
          <a:p>
            <a:r>
              <a:t>Fonte: http://potencjalkobiet.pl/round-table</a:t>
            </a:r>
          </a:p>
        </p:txBody>
      </p:sp>
      <p:pic>
        <p:nvPicPr>
          <p:cNvPr id="11" name="Obraz 10"/>
          <p:cNvPicPr/>
          <p:nvPr/>
        </p:nvPicPr>
        <p:blipFill>
          <a:blip r:embed="rId2" cstate="print"/>
          <a:srcRect l="2983" t="20656" r="35060" b="19017"/>
          <a:stretch>
            <a:fillRect/>
          </a:stretch>
        </p:blipFill>
        <p:spPr bwMode="auto">
          <a:xfrm>
            <a:off x="11353800" y="3543300"/>
            <a:ext cx="5943600" cy="3886200"/>
          </a:xfrm>
          <a:prstGeom prst="rect">
            <a:avLst/>
          </a:prstGeom>
          <a:noFill/>
          <a:ln w="9525">
            <a:noFill/>
            <a:miter lim="800000"/>
            <a:headEnd/>
            <a:tailEnd/>
          </a:ln>
        </p:spPr>
      </p:pic>
    </p:spTree>
    <p:extLst>
      <p:ext uri="{BB962C8B-B14F-4D97-AF65-F5344CB8AC3E}">
        <p14:creationId xmlns:p14="http://schemas.microsoft.com/office/powerpoint/2010/main" val="399430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95400" y="1181100"/>
            <a:ext cx="15544800" cy="1323439"/>
          </a:xfrm>
          <a:prstGeom prst="rect">
            <a:avLst/>
          </a:prstGeom>
          <a:noFill/>
        </p:spPr>
        <p:txBody>
          <a:bodyPr wrap="square">
            <a:spAutoFit/>
          </a:bodyPr>
          <a:lstStyle/>
          <a:p>
            <a:pPr algn="ct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3. Unità 3: Buone pratiche nell'applicazione STEM/STEAM all'istruzione professionale — funziona!</a:t>
            </a:r>
          </a:p>
        </p:txBody>
      </p:sp>
      <p:sp>
        <p:nvSpPr>
          <p:cNvPr id="3" name="CuadroTexto 2">
            <a:extLst>
              <a:ext uri="{FF2B5EF4-FFF2-40B4-BE49-F238E27FC236}">
                <a16:creationId xmlns:a16="http://schemas.microsoft.com/office/drawing/2014/main" id="{0DEB9C1B-94C7-491A-A49F-85CD6EBCB4AB}"/>
              </a:ext>
            </a:extLst>
          </p:cNvPr>
          <p:cNvSpPr txBox="1"/>
          <p:nvPr/>
        </p:nvSpPr>
        <p:spPr>
          <a:xfrm>
            <a:off x="1295400" y="2705101"/>
            <a:ext cx="15011400" cy="954107"/>
          </a:xfrm>
          <a:prstGeom prst="rect">
            <a:avLst/>
          </a:prstGeom>
          <a:noFill/>
        </p:spPr>
        <p:txBody>
          <a:bodyPr wrap="square">
            <a:spAutoFit/>
          </a:bodyPr>
          <a:lstStyle/>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Sezione 3.5: Stem/STEAM Classifica scolastica </a:t>
            </a:r>
          </a:p>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 </a:t>
            </a:r>
          </a:p>
        </p:txBody>
      </p:sp>
      <p:sp>
        <p:nvSpPr>
          <p:cNvPr id="8" name="Prostokąt 7"/>
          <p:cNvSpPr/>
          <p:nvPr/>
        </p:nvSpPr>
        <p:spPr>
          <a:xfrm>
            <a:off x="1295400" y="3238500"/>
            <a:ext cx="9144000" cy="5262979"/>
          </a:xfrm>
          <a:prstGeom prst="rect">
            <a:avLst/>
          </a:prstGeom>
        </p:spPr>
        <p:txBody>
          <a:bodyPr>
            <a:spAutoFit/>
          </a:bodyPr>
          <a:lstStyle/>
          <a:p>
            <a:pPr algn="just">
              <a:defRPr sz="2400"/>
            </a:pPr>
            <a:r>
              <a:t>L'obiettivo della STEM General and Vocational Secondary School Ranking è quello di rendere i giovani appassionati di materie come matematica, fisica, chimica e informatica, e di ispirarli a studiare ingegneria e scienza in futuro.</a:t>
            </a:r>
          </a:p>
          <a:p>
            <a:pPr algn="just">
              <a:defRPr sz="2400"/>
            </a:pPr>
            <a:r>
              <a:t>La classifica elenca le scuole secondarie generali e professionali che meglio preparano i candidati a questi corsi di studio e possono servire da esempio stimolante per gli altri. </a:t>
            </a:r>
          </a:p>
          <a:p>
            <a:pPr algn="just">
              <a:defRPr sz="2400"/>
            </a:pPr>
            <a:r>
              <a:t>La classifica si basa su tre criteri:</a:t>
            </a:r>
          </a:p>
          <a:p>
            <a:pPr algn="just">
              <a:defRPr sz="2400"/>
            </a:pPr>
            <a:r>
              <a:t>Risultati degli esami di uscita della scuola secondaria a livello avanzato nelle seguenti materie: matematica, fisica, chimica, biologia e informatica (50 %)</a:t>
            </a:r>
          </a:p>
          <a:p>
            <a:pPr algn="just">
              <a:defRPr sz="2400"/>
            </a:pPr>
            <a:r>
              <a:t>Risultati dell'abbandono della scuola secondaria obbligatoria in matematica (35 %)</a:t>
            </a:r>
          </a:p>
          <a:p>
            <a:pPr algn="just">
              <a:defRPr sz="2400"/>
            </a:pPr>
            <a:r>
              <a:t>I successi della scuola nelle Olimpiadi nazionali e internazionali nelle materie STEM (15 %)</a:t>
            </a:r>
          </a:p>
        </p:txBody>
      </p:sp>
      <p:pic>
        <p:nvPicPr>
          <p:cNvPr id="9" name="Obraz 8"/>
          <p:cNvPicPr/>
          <p:nvPr/>
        </p:nvPicPr>
        <p:blipFill>
          <a:blip r:embed="rId2" cstate="print"/>
          <a:srcRect l="6483" t="23607" r="8352" b="4262"/>
          <a:stretch>
            <a:fillRect/>
          </a:stretch>
        </p:blipFill>
        <p:spPr bwMode="auto">
          <a:xfrm>
            <a:off x="10896600" y="3314700"/>
            <a:ext cx="6781800" cy="3657600"/>
          </a:xfrm>
          <a:prstGeom prst="rect">
            <a:avLst/>
          </a:prstGeom>
          <a:noFill/>
          <a:ln w="9525">
            <a:noFill/>
            <a:miter lim="800000"/>
            <a:headEnd/>
            <a:tailEnd/>
          </a:ln>
        </p:spPr>
      </p:pic>
      <p:sp>
        <p:nvSpPr>
          <p:cNvPr id="12" name="Prostokąt 11"/>
          <p:cNvSpPr/>
          <p:nvPr/>
        </p:nvSpPr>
        <p:spPr>
          <a:xfrm>
            <a:off x="10896600" y="7277100"/>
            <a:ext cx="6934200" cy="738664"/>
          </a:xfrm>
          <a:prstGeom prst="rect">
            <a:avLst/>
          </a:prstGeom>
        </p:spPr>
        <p:txBody>
          <a:bodyPr wrap="square">
            <a:spAutoFit/>
          </a:bodyPr>
          <a:lstStyle/>
          <a:p>
            <a:pPr>
              <a:defRPr sz="1400"/>
            </a:pPr>
            <a:r>
              <a:t>Fonte: https://perspektywy.pl/portal/index.php?option=com_content&amp;view=article&amp;id=2983&amp;Itemid=403</a:t>
            </a:r>
          </a:p>
        </p:txBody>
      </p:sp>
    </p:spTree>
    <p:extLst>
      <p:ext uri="{BB962C8B-B14F-4D97-AF65-F5344CB8AC3E}">
        <p14:creationId xmlns:p14="http://schemas.microsoft.com/office/powerpoint/2010/main" val="399430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95400" y="1181100"/>
            <a:ext cx="15544800" cy="1323439"/>
          </a:xfrm>
          <a:prstGeom prst="rect">
            <a:avLst/>
          </a:prstGeom>
          <a:noFill/>
        </p:spPr>
        <p:txBody>
          <a:bodyPr wrap="square">
            <a:spAutoFit/>
          </a:bodyPr>
          <a:lstStyle/>
          <a:p>
            <a:pPr algn="ct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3. Unità 3: Buone pratiche nell'applicazione STEM/STEAM all'istruzione professionale — funziona!</a:t>
            </a:r>
          </a:p>
        </p:txBody>
      </p:sp>
      <p:sp>
        <p:nvSpPr>
          <p:cNvPr id="3" name="CuadroTexto 2">
            <a:extLst>
              <a:ext uri="{FF2B5EF4-FFF2-40B4-BE49-F238E27FC236}">
                <a16:creationId xmlns:a16="http://schemas.microsoft.com/office/drawing/2014/main" id="{0DEB9C1B-94C7-491A-A49F-85CD6EBCB4AB}"/>
              </a:ext>
            </a:extLst>
          </p:cNvPr>
          <p:cNvSpPr txBox="1"/>
          <p:nvPr/>
        </p:nvSpPr>
        <p:spPr>
          <a:xfrm>
            <a:off x="1295400" y="2705101"/>
            <a:ext cx="15011400" cy="846386"/>
          </a:xfrm>
          <a:prstGeom prst="rect">
            <a:avLst/>
          </a:prstGeom>
          <a:noFill/>
        </p:spPr>
        <p:txBody>
          <a:bodyPr wrap="square">
            <a:spAutoFit/>
          </a:bodyPr>
          <a:lstStyle/>
          <a:p>
            <a:pPr>
              <a:defRPr sz="21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Sezione 3.6:  Quarta edizione del concorso STEM PW dell'Università di Tecnologia di Varsavia </a:t>
            </a:r>
          </a:p>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 </a:t>
            </a:r>
          </a:p>
        </p:txBody>
      </p:sp>
      <p:sp>
        <p:nvSpPr>
          <p:cNvPr id="14337" name="Rectangle 1"/>
          <p:cNvSpPr>
            <a:spLocks noChangeArrowheads="1"/>
          </p:cNvSpPr>
          <p:nvPr/>
        </p:nvSpPr>
        <p:spPr bwMode="auto">
          <a:xfrm>
            <a:off x="914400" y="3390900"/>
            <a:ext cx="105918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2400">
                <a:ln>
                  <a:noFill/>
                </a:ln>
              </a:defRPr>
            </a:pPr>
            <a:r>
              <a:rPr>
                <a:ea typeface="Times New Roman" pitchFamily="18" charset="0"/>
                <a:cs typeface="Arial" pitchFamily="34" charset="0"/>
              </a:rPr>
              <a:t>Questo </a:t>
            </a:r>
            <a:r>
              <a:rPr b="1">
                <a:ea typeface="Times New Roman" pitchFamily="18" charset="0"/>
                <a:cs typeface="Arial" pitchFamily="34" charset="0"/>
              </a:rPr>
              <a:t>progetto STEM</a:t>
            </a:r>
            <a:r>
              <a:rPr>
                <a:ea typeface="Times New Roman" pitchFamily="18" charset="0"/>
                <a:cs typeface="Arial" pitchFamily="34" charset="0"/>
              </a:rPr>
              <a:t> è organizzato dall' </a:t>
            </a:r>
            <a:r>
              <a:rPr b="1">
                <a:ea typeface="Times New Roman" pitchFamily="18" charset="0"/>
                <a:cs typeface="Arial" pitchFamily="34" charset="0"/>
              </a:rPr>
              <a:t>Università di Tecnologia di Varsavia</a:t>
            </a:r>
            <a:r>
              <a:rPr>
                <a:ea typeface="Times New Roman" pitchFamily="18" charset="0"/>
                <a:cs typeface="Arial" pitchFamily="34" charset="0"/>
              </a:rPr>
              <a:t> insieme ai partner educativi. </a:t>
            </a:r>
            <a:r>
              <a:rPr b="1">
                <a:ea typeface="Times New Roman" pitchFamily="18" charset="0"/>
                <a:cs typeface="Arial" pitchFamily="34" charset="0"/>
              </a:rPr>
              <a:t>Il programma è rivolto agli studenti delle scuole secondarie e agli insegnanti.</a:t>
            </a:r>
            <a:r>
              <a:rPr>
                <a:ea typeface="Times New Roman" pitchFamily="18" charset="0"/>
                <a:cs typeface="Arial" pitchFamily="34" charset="0"/>
              </a:rPr>
              <a:t> </a:t>
            </a:r>
            <a:r>
              <a:t>Il progetto mira a migliorare la qualità dell'insegnamento e promuovere l'istruzione </a:t>
            </a:r>
            <a:r>
              <a:rPr b="1"/>
              <a:t>STEM</a:t>
            </a:r>
            <a:r>
              <a:t>.</a:t>
            </a:r>
            <a:r>
              <a:rPr>
                <a:ea typeface="Times New Roman" pitchFamily="18" charset="0"/>
                <a:cs typeface="Arial" pitchFamily="34" charset="0"/>
              </a:rPr>
              <a:t> Parte del progetto è un concorso interdisciplinare che affronta i requisiti del </a:t>
            </a:r>
            <a:r>
              <a:rPr b="1">
                <a:ea typeface="Times New Roman" pitchFamily="18" charset="0"/>
                <a:cs typeface="Arial" pitchFamily="34" charset="0"/>
              </a:rPr>
              <a:t>curriculum della scuola secondaria estesa in fisica, matematica e informatica</a:t>
            </a:r>
            <a:r>
              <a:rPr>
                <a:ea typeface="Times New Roman" pitchFamily="18" charset="0"/>
                <a:cs typeface="Arial" pitchFamily="34" charset="0"/>
              </a:rPr>
              <a:t>.</a:t>
            </a:r>
            <a:r>
              <a:rPr>
                <a:ea typeface="Times New Roman" pitchFamily="18" charset="0"/>
                <a:cs typeface="Helvetica" pitchFamily="34" charset="0"/>
              </a:rPr>
              <a:t> </a:t>
            </a:r>
            <a:r>
              <a:t>Gli studenti partecipanti hanno l'opportunità di testare le loro conoscenze partecipando a lezioni o workshop organizzati dall'Università di Tecnologia di Varsavia</a:t>
            </a:r>
            <a:r>
              <a:rPr>
                <a:ea typeface="Times New Roman" pitchFamily="18" charset="0"/>
                <a:cs typeface="Helvetica" pitchFamily="34" charset="0"/>
              </a:rPr>
              <a:t>. </a:t>
            </a:r>
            <a:r>
              <a:t>Gli insegnanti di scienze naturali, materie professionali, matematica e informatica ricevono </a:t>
            </a:r>
            <a:r>
              <a:rPr b="1"/>
              <a:t>sostegno attraverso la formazione e le conferenze</a:t>
            </a:r>
            <a:r>
              <a:rPr>
                <a:ea typeface="Times New Roman" pitchFamily="18" charset="0"/>
                <a:cs typeface="Helvetica"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sz="2400">
                <a:ln>
                  <a:noFill/>
                </a:ln>
              </a:defRPr>
            </a:pPr>
            <a:r>
              <a:t>Si tratta di un partenariato unico tra tre istituzioni: una scuola, un'organizzazione di formazione per insegnanti e un'università.</a:t>
            </a:r>
            <a:r>
              <a:rPr>
                <a:ea typeface="Times New Roman" pitchFamily="18" charset="0"/>
                <a:cs typeface="Helvetica" pitchFamily="34" charset="0"/>
              </a:rPr>
              <a:t> </a:t>
            </a:r>
            <a:r>
              <a:t>Pertanto, il progetto offre l'opportunità a tre attori chiave nel processo di insegnamento e apprendimento, vale a dire lo studente, l'insegnante e il docente accademico di lavorare insieme.</a:t>
            </a:r>
            <a:r>
              <a:rPr>
                <a:ea typeface="Times New Roman" pitchFamily="18" charset="0"/>
                <a:cs typeface="Helvetica" pitchFamily="34" charset="0"/>
              </a:rPr>
              <a:t> </a:t>
            </a:r>
            <a:r>
              <a:rPr b="1">
                <a:ea typeface="Times New Roman" pitchFamily="18" charset="0"/>
                <a:cs typeface="Helvetica" pitchFamily="34" charset="0"/>
              </a:rPr>
              <a:t>Tale approccio consente il pieno sviluppo e la massimizzazione del potenziale dei giovani.</a:t>
            </a:r>
          </a:p>
        </p:txBody>
      </p:sp>
      <p:pic>
        <p:nvPicPr>
          <p:cNvPr id="10" name="Obraz 9"/>
          <p:cNvPicPr/>
          <p:nvPr/>
        </p:nvPicPr>
        <p:blipFill>
          <a:blip r:embed="rId2" cstate="print"/>
          <a:srcRect l="14763" t="28852" r="15904" b="8525"/>
          <a:stretch>
            <a:fillRect/>
          </a:stretch>
        </p:blipFill>
        <p:spPr bwMode="auto">
          <a:xfrm>
            <a:off x="12649200" y="5753100"/>
            <a:ext cx="4724400" cy="2819400"/>
          </a:xfrm>
          <a:prstGeom prst="rect">
            <a:avLst/>
          </a:prstGeom>
          <a:noFill/>
          <a:ln w="9525">
            <a:noFill/>
            <a:miter lim="800000"/>
            <a:headEnd/>
            <a:tailEnd/>
          </a:ln>
        </p:spPr>
      </p:pic>
      <p:pic>
        <p:nvPicPr>
          <p:cNvPr id="11" name="Obraz 10"/>
          <p:cNvPicPr/>
          <p:nvPr/>
        </p:nvPicPr>
        <p:blipFill>
          <a:blip r:embed="rId3" cstate="print"/>
          <a:srcRect l="13840" t="11803" r="22166" b="23934"/>
          <a:stretch>
            <a:fillRect/>
          </a:stretch>
        </p:blipFill>
        <p:spPr bwMode="auto">
          <a:xfrm>
            <a:off x="12801600" y="3009900"/>
            <a:ext cx="4495800" cy="2464982"/>
          </a:xfrm>
          <a:prstGeom prst="rect">
            <a:avLst/>
          </a:prstGeom>
          <a:noFill/>
          <a:ln w="9525">
            <a:noFill/>
            <a:miter lim="800000"/>
            <a:headEnd/>
            <a:tailEnd/>
          </a:ln>
        </p:spPr>
      </p:pic>
      <p:sp>
        <p:nvSpPr>
          <p:cNvPr id="13" name="Prostokąt 12"/>
          <p:cNvSpPr/>
          <p:nvPr/>
        </p:nvSpPr>
        <p:spPr>
          <a:xfrm>
            <a:off x="12725400" y="8801100"/>
            <a:ext cx="4486998" cy="338554"/>
          </a:xfrm>
          <a:prstGeom prst="rect">
            <a:avLst/>
          </a:prstGeom>
        </p:spPr>
        <p:txBody>
          <a:bodyPr wrap="none">
            <a:spAutoFit/>
          </a:bodyPr>
          <a:lstStyle/>
          <a:p>
            <a:pPr>
              <a:defRPr sz="1600"/>
            </a:pPr>
            <a:r>
              <a:t>Fonte: https://stem.pw.edu.pl/projekt-edukacyjny/</a:t>
            </a:r>
          </a:p>
        </p:txBody>
      </p:sp>
    </p:spTree>
    <p:extLst>
      <p:ext uri="{BB962C8B-B14F-4D97-AF65-F5344CB8AC3E}">
        <p14:creationId xmlns:p14="http://schemas.microsoft.com/office/powerpoint/2010/main" val="399430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95400" y="1181100"/>
            <a:ext cx="15544800" cy="1323439"/>
          </a:xfrm>
          <a:prstGeom prst="rect">
            <a:avLst/>
          </a:prstGeom>
          <a:noFill/>
        </p:spPr>
        <p:txBody>
          <a:bodyPr wrap="square">
            <a:spAutoFit/>
          </a:bodyPr>
          <a:lstStyle/>
          <a:p>
            <a:pPr algn="ct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4. Unità 4: Supporto tecnico e in materia di esperti per la formazione professionale STEM</a:t>
            </a:r>
          </a:p>
        </p:txBody>
      </p:sp>
      <p:sp>
        <p:nvSpPr>
          <p:cNvPr id="3" name="CuadroTexto 2">
            <a:extLst>
              <a:ext uri="{FF2B5EF4-FFF2-40B4-BE49-F238E27FC236}">
                <a16:creationId xmlns:a16="http://schemas.microsoft.com/office/drawing/2014/main" id="{0DEB9C1B-94C7-491A-A49F-85CD6EBCB4AB}"/>
              </a:ext>
            </a:extLst>
          </p:cNvPr>
          <p:cNvSpPr txBox="1"/>
          <p:nvPr/>
        </p:nvSpPr>
        <p:spPr>
          <a:xfrm>
            <a:off x="1295400" y="2705101"/>
            <a:ext cx="15011400" cy="954107"/>
          </a:xfrm>
          <a:prstGeom prst="rect">
            <a:avLst/>
          </a:prstGeom>
          <a:noFill/>
        </p:spPr>
        <p:txBody>
          <a:bodyPr wrap="square">
            <a:spAutoFit/>
          </a:bodyPr>
          <a:lstStyle/>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Sezione 4.1:  Microsoft Education </a:t>
            </a:r>
          </a:p>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 </a:t>
            </a:r>
          </a:p>
        </p:txBody>
      </p:sp>
      <p:sp>
        <p:nvSpPr>
          <p:cNvPr id="1025" name="Rectangle 1"/>
          <p:cNvSpPr>
            <a:spLocks noChangeArrowheads="1"/>
          </p:cNvSpPr>
          <p:nvPr/>
        </p:nvSpPr>
        <p:spPr bwMode="auto">
          <a:xfrm>
            <a:off x="1447800" y="3684031"/>
            <a:ext cx="16002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2400" b="1">
                <a:ln>
                  <a:noFill/>
                </a:ln>
                <a:solidFill>
                  <a:srgbClr val="000000"/>
                </a:solidFill>
                <a:ea typeface="Times New Roman" pitchFamily="18" charset="0"/>
                <a:cs typeface="Segoe UI" pitchFamily="34" charset="0"/>
              </a:defRPr>
            </a:pPr>
            <a:r>
              <a:t>"Tutti gli studenti meritano un accesso equo all'istruzione, non importa dove vivono o come imparano. Ci impegniamo a sviluppare soluzioni di apprendimento sicure e inclusive progettate per aiutare tutti a raggiungere il loro più alto potenziale a scuola e oltre."</a:t>
            </a:r>
          </a:p>
        </p:txBody>
      </p:sp>
      <p:pic>
        <p:nvPicPr>
          <p:cNvPr id="9" name="Obraz 8"/>
          <p:cNvPicPr/>
          <p:nvPr/>
        </p:nvPicPr>
        <p:blipFill>
          <a:blip r:embed="rId2" cstate="print"/>
          <a:srcRect t="3607" r="1905" b="18361"/>
          <a:stretch>
            <a:fillRect/>
          </a:stretch>
        </p:blipFill>
        <p:spPr bwMode="auto">
          <a:xfrm>
            <a:off x="1524000" y="5524500"/>
            <a:ext cx="5662546" cy="2530549"/>
          </a:xfrm>
          <a:prstGeom prst="rect">
            <a:avLst/>
          </a:prstGeom>
          <a:noFill/>
          <a:ln w="9525">
            <a:noFill/>
            <a:miter lim="800000"/>
            <a:headEnd/>
            <a:tailEnd/>
          </a:ln>
        </p:spPr>
      </p:pic>
      <p:pic>
        <p:nvPicPr>
          <p:cNvPr id="12" name="Obraz 11"/>
          <p:cNvPicPr/>
          <p:nvPr/>
        </p:nvPicPr>
        <p:blipFill>
          <a:blip r:embed="rId3" cstate="print"/>
          <a:srcRect t="15082" r="3811" b="10492"/>
          <a:stretch>
            <a:fillRect/>
          </a:stretch>
        </p:blipFill>
        <p:spPr bwMode="auto">
          <a:xfrm>
            <a:off x="11506200" y="4762500"/>
            <a:ext cx="5791200" cy="2514600"/>
          </a:xfrm>
          <a:prstGeom prst="rect">
            <a:avLst/>
          </a:prstGeom>
          <a:noFill/>
          <a:ln w="9525">
            <a:noFill/>
            <a:miter lim="800000"/>
            <a:headEnd/>
            <a:tailEnd/>
          </a:ln>
        </p:spPr>
      </p:pic>
      <p:pic>
        <p:nvPicPr>
          <p:cNvPr id="14" name="Obraz 13"/>
          <p:cNvPicPr/>
          <p:nvPr/>
        </p:nvPicPr>
        <p:blipFill>
          <a:blip r:embed="rId4" cstate="print"/>
          <a:srcRect l="2619" t="11475" r="5221" b="15410"/>
          <a:stretch>
            <a:fillRect/>
          </a:stretch>
        </p:blipFill>
        <p:spPr bwMode="auto">
          <a:xfrm>
            <a:off x="6934200" y="6210300"/>
            <a:ext cx="5316279" cy="2371060"/>
          </a:xfrm>
          <a:prstGeom prst="rect">
            <a:avLst/>
          </a:prstGeom>
          <a:noFill/>
          <a:ln w="9525">
            <a:noFill/>
            <a:miter lim="800000"/>
            <a:headEnd/>
            <a:tailEnd/>
          </a:ln>
        </p:spPr>
      </p:pic>
      <p:sp>
        <p:nvSpPr>
          <p:cNvPr id="15" name="Prostokąt 14"/>
          <p:cNvSpPr/>
          <p:nvPr/>
        </p:nvSpPr>
        <p:spPr>
          <a:xfrm>
            <a:off x="12268200" y="7277100"/>
            <a:ext cx="3954929" cy="307777"/>
          </a:xfrm>
          <a:prstGeom prst="rect">
            <a:avLst/>
          </a:prstGeom>
        </p:spPr>
        <p:txBody>
          <a:bodyPr wrap="none">
            <a:spAutoFit/>
          </a:bodyPr>
          <a:lstStyle/>
          <a:p>
            <a:pPr>
              <a:defRPr sz="1400"/>
            </a:pPr>
            <a:r>
              <a:t>Fonte: https://www.microsoft.com/pl-pl/education</a:t>
            </a:r>
          </a:p>
        </p:txBody>
      </p:sp>
    </p:spTree>
    <p:extLst>
      <p:ext uri="{BB962C8B-B14F-4D97-AF65-F5344CB8AC3E}">
        <p14:creationId xmlns:p14="http://schemas.microsoft.com/office/powerpoint/2010/main" val="399430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95400" y="1181100"/>
            <a:ext cx="15544800" cy="1323439"/>
          </a:xfrm>
          <a:prstGeom prst="rect">
            <a:avLst/>
          </a:prstGeom>
          <a:noFill/>
        </p:spPr>
        <p:txBody>
          <a:bodyPr wrap="square">
            <a:spAutoFit/>
          </a:bodyPr>
          <a:lstStyle/>
          <a:p>
            <a:pPr algn="ct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4. Unità 4: Supporto tecnico e in materia di esperti per la formazione professionale STEM</a:t>
            </a:r>
          </a:p>
        </p:txBody>
      </p:sp>
      <p:sp>
        <p:nvSpPr>
          <p:cNvPr id="3" name="CuadroTexto 2">
            <a:extLst>
              <a:ext uri="{FF2B5EF4-FFF2-40B4-BE49-F238E27FC236}">
                <a16:creationId xmlns:a16="http://schemas.microsoft.com/office/drawing/2014/main" id="{0DEB9C1B-94C7-491A-A49F-85CD6EBCB4AB}"/>
              </a:ext>
            </a:extLst>
          </p:cNvPr>
          <p:cNvSpPr txBox="1"/>
          <p:nvPr/>
        </p:nvSpPr>
        <p:spPr>
          <a:xfrm>
            <a:off x="1295400" y="2705101"/>
            <a:ext cx="15011400" cy="954107"/>
          </a:xfrm>
          <a:prstGeom prst="rect">
            <a:avLst/>
          </a:prstGeom>
          <a:noFill/>
        </p:spPr>
        <p:txBody>
          <a:bodyPr wrap="square">
            <a:spAutoFit/>
          </a:bodyPr>
          <a:lstStyle/>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Sezione 4.2:  LEGO Education </a:t>
            </a:r>
          </a:p>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 </a:t>
            </a:r>
          </a:p>
        </p:txBody>
      </p:sp>
      <p:pic>
        <p:nvPicPr>
          <p:cNvPr id="10" name="Obraz 9"/>
          <p:cNvPicPr/>
          <p:nvPr/>
        </p:nvPicPr>
        <p:blipFill>
          <a:blip r:embed="rId2" cstate="print"/>
          <a:srcRect l="17182" t="23607" r="20654" b="11147"/>
          <a:stretch>
            <a:fillRect/>
          </a:stretch>
        </p:blipFill>
        <p:spPr bwMode="auto">
          <a:xfrm>
            <a:off x="9220200" y="2552700"/>
            <a:ext cx="7620000" cy="5105400"/>
          </a:xfrm>
          <a:prstGeom prst="rect">
            <a:avLst/>
          </a:prstGeom>
          <a:noFill/>
          <a:ln w="9525">
            <a:noFill/>
            <a:miter lim="800000"/>
            <a:headEnd/>
            <a:tailEnd/>
          </a:ln>
        </p:spPr>
      </p:pic>
      <p:pic>
        <p:nvPicPr>
          <p:cNvPr id="11" name="Obraz 10"/>
          <p:cNvPicPr/>
          <p:nvPr/>
        </p:nvPicPr>
        <p:blipFill>
          <a:blip r:embed="rId3" cstate="print"/>
          <a:srcRect l="49761" t="30492" r="22486" b="8525"/>
          <a:stretch>
            <a:fillRect/>
          </a:stretch>
        </p:blipFill>
        <p:spPr bwMode="auto">
          <a:xfrm>
            <a:off x="2362200" y="3162300"/>
            <a:ext cx="6248400" cy="5867400"/>
          </a:xfrm>
          <a:prstGeom prst="rect">
            <a:avLst/>
          </a:prstGeom>
          <a:noFill/>
          <a:ln w="9525">
            <a:noFill/>
            <a:miter lim="800000"/>
            <a:headEnd/>
            <a:tailEnd/>
          </a:ln>
        </p:spPr>
      </p:pic>
      <p:sp>
        <p:nvSpPr>
          <p:cNvPr id="13" name="Prostokąt 12"/>
          <p:cNvSpPr/>
          <p:nvPr/>
        </p:nvSpPr>
        <p:spPr>
          <a:xfrm>
            <a:off x="11277600" y="8039100"/>
            <a:ext cx="3683509" cy="307777"/>
          </a:xfrm>
          <a:prstGeom prst="rect">
            <a:avLst/>
          </a:prstGeom>
        </p:spPr>
        <p:txBody>
          <a:bodyPr wrap="none">
            <a:spAutoFit/>
          </a:bodyPr>
          <a:lstStyle/>
          <a:p>
            <a:pPr>
              <a:defRPr sz="1400"/>
            </a:pPr>
            <a:r>
              <a:t>Fonte: https://akcesedukacja.pl/lego-education</a:t>
            </a:r>
          </a:p>
        </p:txBody>
      </p:sp>
    </p:spTree>
    <p:extLst>
      <p:ext uri="{BB962C8B-B14F-4D97-AF65-F5344CB8AC3E}">
        <p14:creationId xmlns:p14="http://schemas.microsoft.com/office/powerpoint/2010/main" val="399430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95400" y="1181100"/>
            <a:ext cx="15544800" cy="1323439"/>
          </a:xfrm>
          <a:prstGeom prst="rect">
            <a:avLst/>
          </a:prstGeom>
          <a:noFill/>
        </p:spPr>
        <p:txBody>
          <a:bodyPr wrap="square">
            <a:spAutoFit/>
          </a:bodyPr>
          <a:lstStyle/>
          <a:p>
            <a:pPr algn="ct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4. Unità 4: Supporto tecnico e in materia di esperti per la formazione professionale STEM</a:t>
            </a:r>
          </a:p>
        </p:txBody>
      </p:sp>
      <p:sp>
        <p:nvSpPr>
          <p:cNvPr id="3" name="CuadroTexto 2">
            <a:extLst>
              <a:ext uri="{FF2B5EF4-FFF2-40B4-BE49-F238E27FC236}">
                <a16:creationId xmlns:a16="http://schemas.microsoft.com/office/drawing/2014/main" id="{0DEB9C1B-94C7-491A-A49F-85CD6EBCB4AB}"/>
              </a:ext>
            </a:extLst>
          </p:cNvPr>
          <p:cNvSpPr txBox="1"/>
          <p:nvPr/>
        </p:nvSpPr>
        <p:spPr>
          <a:xfrm>
            <a:off x="1295400" y="2705101"/>
            <a:ext cx="15011400" cy="954107"/>
          </a:xfrm>
          <a:prstGeom prst="rect">
            <a:avLst/>
          </a:prstGeom>
          <a:noFill/>
        </p:spPr>
        <p:txBody>
          <a:bodyPr wrap="square">
            <a:spAutoFit/>
          </a:bodyPr>
          <a:lstStyle/>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Sezione 4.3:  Fondazione Intel </a:t>
            </a:r>
          </a:p>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 </a:t>
            </a:r>
          </a:p>
        </p:txBody>
      </p:sp>
      <p:sp>
        <p:nvSpPr>
          <p:cNvPr id="7" name="Prostokąt 6"/>
          <p:cNvSpPr/>
          <p:nvPr/>
        </p:nvSpPr>
        <p:spPr>
          <a:xfrm>
            <a:off x="1295400" y="6438900"/>
            <a:ext cx="15697200" cy="2308324"/>
          </a:xfrm>
          <a:prstGeom prst="rect">
            <a:avLst/>
          </a:prstGeom>
        </p:spPr>
        <p:txBody>
          <a:bodyPr wrap="square">
            <a:spAutoFit/>
          </a:bodyPr>
          <a:lstStyle/>
          <a:p>
            <a:pPr algn="just">
              <a:defRPr sz="2400"/>
            </a:pPr>
            <a:r>
              <a:t>Intel Polska è attivamente coinvolta nello sviluppo di STEM e supporta iniziative educative in tutto il paese. Uno dei programmi implementati da Intel Polska è Intel Education. Questo programma mira a sviluppare competenze creative tra studenti e insegnanti. Come parte di questo programma, Intel organizza corsi di formazione per insegnanti, fornisce materiali didattici e promuove metodi di insegnamento STEM.</a:t>
            </a:r>
          </a:p>
          <a:p>
            <a:pPr algn="just">
              <a:defRPr sz="2400"/>
            </a:pPr>
            <a:r>
              <a:t>Le attività legate allo Stem condotte da Intel Polska hanno lo scopo di sviluppare talenti tecnologici, sostenere l'innovazione e costruire una solida base di conoscenze nel paese.</a:t>
            </a:r>
          </a:p>
        </p:txBody>
      </p:sp>
      <p:pic>
        <p:nvPicPr>
          <p:cNvPr id="8" name="Obraz 7"/>
          <p:cNvPicPr/>
          <p:nvPr/>
        </p:nvPicPr>
        <p:blipFill>
          <a:blip r:embed="rId2" cstate="print"/>
          <a:srcRect t="21967" r="1050" b="40328"/>
          <a:stretch>
            <a:fillRect/>
          </a:stretch>
        </p:blipFill>
        <p:spPr bwMode="auto">
          <a:xfrm>
            <a:off x="1371600" y="3314700"/>
            <a:ext cx="16078200" cy="2590800"/>
          </a:xfrm>
          <a:prstGeom prst="rect">
            <a:avLst/>
          </a:prstGeom>
          <a:noFill/>
          <a:ln w="9525">
            <a:noFill/>
            <a:miter lim="800000"/>
            <a:headEnd/>
            <a:tailEnd/>
          </a:ln>
        </p:spPr>
      </p:pic>
      <p:sp>
        <p:nvSpPr>
          <p:cNvPr id="9" name="Prostokąt 8"/>
          <p:cNvSpPr/>
          <p:nvPr/>
        </p:nvSpPr>
        <p:spPr>
          <a:xfrm>
            <a:off x="5715000" y="5981700"/>
            <a:ext cx="7080208" cy="307777"/>
          </a:xfrm>
          <a:prstGeom prst="rect">
            <a:avLst/>
          </a:prstGeom>
        </p:spPr>
        <p:txBody>
          <a:bodyPr wrap="none">
            <a:spAutoFit/>
          </a:bodyPr>
          <a:lstStyle/>
          <a:p>
            <a:pPr>
              <a:defRPr sz="1400"/>
            </a:pPr>
            <a:r>
              <a:t>Fonte: https://www.intel.pl/content/www/pl/pl/education/k12/teachers/stem-education.html</a:t>
            </a:r>
          </a:p>
        </p:txBody>
      </p:sp>
    </p:spTree>
    <p:extLst>
      <p:ext uri="{BB962C8B-B14F-4D97-AF65-F5344CB8AC3E}">
        <p14:creationId xmlns:p14="http://schemas.microsoft.com/office/powerpoint/2010/main" val="399430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19200" y="1562100"/>
            <a:ext cx="15544800" cy="707886"/>
          </a:xfrm>
          <a:prstGeom prst="rect">
            <a:avLst/>
          </a:prstGeom>
          <a:noFill/>
        </p:spPr>
        <p:txBody>
          <a:bodyPr wrap="square">
            <a:spAutoFit/>
          </a:bodyPr>
          <a:lstStyle/>
          <a:p>
            <a:pP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5. Unità 5: Stelo/STEAM e DRONE</a:t>
            </a:r>
          </a:p>
        </p:txBody>
      </p:sp>
      <p:pic>
        <p:nvPicPr>
          <p:cNvPr id="7" name="Obraz 6"/>
          <p:cNvPicPr/>
          <p:nvPr/>
        </p:nvPicPr>
        <p:blipFill>
          <a:blip r:embed="rId2" cstate="print"/>
          <a:srcRect l="1329" t="13115" r="2765" b="5517"/>
          <a:stretch>
            <a:fillRect/>
          </a:stretch>
        </p:blipFill>
        <p:spPr bwMode="auto">
          <a:xfrm>
            <a:off x="10287000" y="5448300"/>
            <a:ext cx="6781800" cy="3352800"/>
          </a:xfrm>
          <a:prstGeom prst="rect">
            <a:avLst/>
          </a:prstGeom>
          <a:noFill/>
          <a:ln w="9525">
            <a:noFill/>
            <a:miter lim="800000"/>
            <a:headEnd/>
            <a:tailEnd/>
          </a:ln>
        </p:spPr>
      </p:pic>
      <p:sp>
        <p:nvSpPr>
          <p:cNvPr id="9" name="Prostokąt 8"/>
          <p:cNvSpPr/>
          <p:nvPr/>
        </p:nvSpPr>
        <p:spPr>
          <a:xfrm>
            <a:off x="13944600" y="8877300"/>
            <a:ext cx="3129959" cy="307777"/>
          </a:xfrm>
          <a:prstGeom prst="rect">
            <a:avLst/>
          </a:prstGeom>
        </p:spPr>
        <p:txBody>
          <a:bodyPr wrap="none">
            <a:spAutoFit/>
          </a:bodyPr>
          <a:lstStyle/>
          <a:p>
            <a:pPr>
              <a:defRPr sz="1400"/>
            </a:pPr>
            <a:r>
              <a:t>Fonte: https://www.dronywedukacji.pl/</a:t>
            </a:r>
          </a:p>
        </p:txBody>
      </p:sp>
      <p:sp>
        <p:nvSpPr>
          <p:cNvPr id="6145" name="Rectangle 1"/>
          <p:cNvSpPr>
            <a:spLocks noChangeArrowheads="1"/>
          </p:cNvSpPr>
          <p:nvPr/>
        </p:nvSpPr>
        <p:spPr bwMode="auto">
          <a:xfrm>
            <a:off x="1219200" y="2641075"/>
            <a:ext cx="74676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2400">
                <a:solidFill>
                  <a:srgbClr val="000000"/>
                </a:solidFill>
                <a:ea typeface="Calibri" pitchFamily="34" charset="0"/>
                <a:cs typeface="Times New Roman" pitchFamily="18" charset="0"/>
              </a:defRPr>
            </a:pPr>
            <a:r>
              <a:rPr b="1"/>
              <a:t>Drones IN EDUCATION</a:t>
            </a:r>
            <a:r>
              <a:t> — un programma educativo completo per le scuole primarie e secondarie che prevede l'uso di </a:t>
            </a:r>
            <a:r>
              <a:rPr b="1"/>
              <a:t>piccoli droni sicuri per insegnare la programmazione, la fisica e la matematica, e per fornire una formazione soft skills.</a:t>
            </a:r>
            <a:r>
              <a:rPr>
                <a:ln>
                  <a:noFill/>
                </a:ln>
              </a:rPr>
              <a:t> Insieme agli istituti di istruzione superiore sono stati elaborati piani di lezione, tenendo conto di tutte le esigenze della scuola e dei suoi insegnanti. </a:t>
            </a:r>
            <a:r>
              <a:rPr b="1">
                <a:ln>
                  <a:noFill/>
                </a:ln>
              </a:rPr>
              <a:t>Ciascuno degli scenari è una missione separata che affronta un argomento specifico relativo all'argomento della lezione.</a:t>
            </a:r>
          </a:p>
        </p:txBody>
      </p:sp>
      <p:sp>
        <p:nvSpPr>
          <p:cNvPr id="11" name="Prostokąt 10"/>
          <p:cNvSpPr/>
          <p:nvPr/>
        </p:nvSpPr>
        <p:spPr>
          <a:xfrm>
            <a:off x="1143000" y="6515100"/>
            <a:ext cx="7543800" cy="1938992"/>
          </a:xfrm>
          <a:prstGeom prst="rect">
            <a:avLst/>
          </a:prstGeom>
        </p:spPr>
        <p:txBody>
          <a:bodyPr wrap="square">
            <a:spAutoFit/>
          </a:bodyPr>
          <a:lstStyle/>
          <a:p>
            <a:pPr algn="just">
              <a:defRPr sz="2400"/>
            </a:pPr>
            <a:r>
              <a:t>Grazie a piccoli droni sicuri, gli studenti possono vedere in pratica cosa sia la forza di sollevamento, ad esempio, imparare le regole di sicurezza e creare script per i droni in Scratch, Python o Swift utilizzando applicazioni smartphone.</a:t>
            </a:r>
          </a:p>
        </p:txBody>
      </p:sp>
      <p:pic>
        <p:nvPicPr>
          <p:cNvPr id="12" name="Obraz 11"/>
          <p:cNvPicPr/>
          <p:nvPr/>
        </p:nvPicPr>
        <p:blipFill>
          <a:blip r:embed="rId3" cstate="print"/>
          <a:srcRect l="12021" t="20328" r="20693" b="5574"/>
          <a:stretch>
            <a:fillRect/>
          </a:stretch>
        </p:blipFill>
        <p:spPr bwMode="auto">
          <a:xfrm>
            <a:off x="10210800" y="1866900"/>
            <a:ext cx="6858000" cy="3429000"/>
          </a:xfrm>
          <a:prstGeom prst="rect">
            <a:avLst/>
          </a:prstGeom>
          <a:noFill/>
          <a:ln w="9525">
            <a:noFill/>
            <a:miter lim="800000"/>
            <a:headEnd/>
            <a:tailEnd/>
          </a:ln>
        </p:spPr>
      </p:pic>
    </p:spTree>
    <p:extLst>
      <p:ext uri="{BB962C8B-B14F-4D97-AF65-F5344CB8AC3E}">
        <p14:creationId xmlns:p14="http://schemas.microsoft.com/office/powerpoint/2010/main" val="2701851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35E2D6-EA23-4312-A54C-03AD2E73DACE}"/>
              </a:ext>
            </a:extLst>
          </p:cNvPr>
          <p:cNvSpPr txBox="1"/>
          <p:nvPr/>
        </p:nvSpPr>
        <p:spPr>
          <a:xfrm>
            <a:off x="1229590" y="1571938"/>
            <a:ext cx="9057409" cy="1569660"/>
          </a:xfrm>
          <a:prstGeom prst="rect">
            <a:avLst/>
          </a:prstGeom>
          <a:noFill/>
        </p:spPr>
        <p:txBody>
          <a:bodyPr wrap="square">
            <a:spAutoFit/>
          </a:bodyPr>
          <a:lstStyle/>
          <a:p>
            <a:pPr>
              <a:defRPr sz="48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Obiettivi &amp; Obiettivi </a:t>
            </a:r>
          </a:p>
          <a:p>
            <a:endParaRPr sz="48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17869811-73F4-4578-94E4-A5B3320749D8}"/>
              </a:ext>
            </a:extLst>
          </p:cNvPr>
          <p:cNvSpPr txBox="1"/>
          <p:nvPr/>
        </p:nvSpPr>
        <p:spPr>
          <a:xfrm>
            <a:off x="1229590" y="2556723"/>
            <a:ext cx="13629409" cy="830997"/>
          </a:xfrm>
          <a:prstGeom prst="rect">
            <a:avLst/>
          </a:prstGeom>
          <a:noFill/>
        </p:spPr>
        <p:txBody>
          <a:bodyPr wrap="square">
            <a:spAutoFit/>
          </a:bodyPr>
          <a:lstStyle/>
          <a:p>
            <a:pPr>
              <a:defRPr sz="2400">
                <a:latin typeface="Century Gothic" panose="020B0502020202020204" pitchFamily="34" charset="0"/>
                <a:ea typeface="Microsoft Sans Serif" panose="020B0604020202020204" pitchFamily="34" charset="0"/>
                <a:cs typeface="Microsoft Sans Serif" panose="020B0604020202020204" pitchFamily="34" charset="0"/>
              </a:defRPr>
            </a:pPr>
            <a:r>
              <a:t>Alla fine di questo modulo sarete in grado di:</a:t>
            </a:r>
          </a:p>
          <a:p>
            <a:endParaRPr sz="2400">
              <a:latin typeface="Century Gothic" panose="020B0502020202020204" pitchFamily="34" charset="0"/>
              <a:ea typeface="Microsoft Sans Serif" panose="020B0604020202020204" pitchFamily="34" charset="0"/>
              <a:cs typeface="Microsoft Sans Serif" panose="020B0604020202020204" pitchFamily="34" charset="0"/>
            </a:endParaRPr>
          </a:p>
        </p:txBody>
      </p:sp>
      <p:sp>
        <p:nvSpPr>
          <p:cNvPr id="4" name="CuadroTexto 3">
            <a:extLst>
              <a:ext uri="{FF2B5EF4-FFF2-40B4-BE49-F238E27FC236}">
                <a16:creationId xmlns:a16="http://schemas.microsoft.com/office/drawing/2014/main" id="{8AEA57B0-959A-4595-9A1B-073183E4A631}"/>
              </a:ext>
            </a:extLst>
          </p:cNvPr>
          <p:cNvSpPr txBox="1"/>
          <p:nvPr/>
        </p:nvSpPr>
        <p:spPr>
          <a:xfrm>
            <a:off x="1991592" y="3554735"/>
            <a:ext cx="1818408" cy="523220"/>
          </a:xfrm>
          <a:prstGeom prst="rect">
            <a:avLst/>
          </a:prstGeom>
          <a:noFill/>
        </p:spPr>
        <p:txBody>
          <a:bodyPr wrap="square">
            <a:spAutoFit/>
          </a:bodyPr>
          <a:lstStyle/>
          <a:p>
            <a:pPr>
              <a:defRPr sz="28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Panoramica</a:t>
            </a:r>
          </a:p>
        </p:txBody>
      </p:sp>
      <p:sp>
        <p:nvSpPr>
          <p:cNvPr id="5" name="CuadroTexto 4">
            <a:extLst>
              <a:ext uri="{FF2B5EF4-FFF2-40B4-BE49-F238E27FC236}">
                <a16:creationId xmlns:a16="http://schemas.microsoft.com/office/drawing/2014/main" id="{A4A37104-F289-4F08-949A-F6EAA307C706}"/>
              </a:ext>
            </a:extLst>
          </p:cNvPr>
          <p:cNvSpPr txBox="1"/>
          <p:nvPr/>
        </p:nvSpPr>
        <p:spPr>
          <a:xfrm>
            <a:off x="1991591" y="4457700"/>
            <a:ext cx="1981199" cy="954107"/>
          </a:xfrm>
          <a:prstGeom prst="rect">
            <a:avLst/>
          </a:prstGeom>
          <a:noFill/>
        </p:spPr>
        <p:txBody>
          <a:bodyPr wrap="square">
            <a:spAutoFit/>
          </a:bodyPr>
          <a:lstStyle/>
          <a:p>
            <a:pPr>
              <a:defRPr sz="28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Nuove strategie</a:t>
            </a:r>
          </a:p>
        </p:txBody>
      </p:sp>
      <p:pic>
        <p:nvPicPr>
          <p:cNvPr id="14" name="Imagen 13">
            <a:extLst>
              <a:ext uri="{FF2B5EF4-FFF2-40B4-BE49-F238E27FC236}">
                <a16:creationId xmlns:a16="http://schemas.microsoft.com/office/drawing/2014/main" id="{4491E158-D4F5-4147-AAA4-FE87762F0B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9077" b="-1435"/>
          <a:stretch/>
        </p:blipFill>
        <p:spPr>
          <a:xfrm>
            <a:off x="1411358" y="3708623"/>
            <a:ext cx="577776" cy="523220"/>
          </a:xfrm>
          <a:prstGeom prst="rect">
            <a:avLst/>
          </a:prstGeom>
        </p:spPr>
      </p:pic>
      <p:pic>
        <p:nvPicPr>
          <p:cNvPr id="15" name="Imagen 14">
            <a:extLst>
              <a:ext uri="{FF2B5EF4-FFF2-40B4-BE49-F238E27FC236}">
                <a16:creationId xmlns:a16="http://schemas.microsoft.com/office/drawing/2014/main" id="{2133F1A5-32C5-4E80-9D50-8E0D6E2C14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9077" b="-1435"/>
          <a:stretch/>
        </p:blipFill>
        <p:spPr>
          <a:xfrm>
            <a:off x="1420743" y="4586574"/>
            <a:ext cx="577776" cy="523220"/>
          </a:xfrm>
          <a:prstGeom prst="rect">
            <a:avLst/>
          </a:prstGeom>
        </p:spPr>
      </p:pic>
      <p:sp>
        <p:nvSpPr>
          <p:cNvPr id="18" name="CuadroTexto 17">
            <a:extLst>
              <a:ext uri="{FF2B5EF4-FFF2-40B4-BE49-F238E27FC236}">
                <a16:creationId xmlns:a16="http://schemas.microsoft.com/office/drawing/2014/main" id="{74FF33AD-40F7-4FAA-9E02-2364A56369A2}"/>
              </a:ext>
            </a:extLst>
          </p:cNvPr>
          <p:cNvSpPr txBox="1"/>
          <p:nvPr/>
        </p:nvSpPr>
        <p:spPr>
          <a:xfrm>
            <a:off x="2018648" y="5600700"/>
            <a:ext cx="1981199" cy="461665"/>
          </a:xfrm>
          <a:prstGeom prst="rect">
            <a:avLst/>
          </a:prstGeom>
          <a:noFill/>
        </p:spPr>
        <p:txBody>
          <a:bodyPr wrap="square">
            <a:spAutoFit/>
          </a:bodyPr>
          <a:lstStyle/>
          <a:p>
            <a:pPr>
              <a:defRPr sz="24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Nuovi consigli</a:t>
            </a:r>
          </a:p>
        </p:txBody>
      </p:sp>
      <p:pic>
        <p:nvPicPr>
          <p:cNvPr id="19" name="Imagen 18">
            <a:extLst>
              <a:ext uri="{FF2B5EF4-FFF2-40B4-BE49-F238E27FC236}">
                <a16:creationId xmlns:a16="http://schemas.microsoft.com/office/drawing/2014/main" id="{A5BB156C-24B2-4A0A-90DC-FA1C1EB82F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9077" b="-1435"/>
          <a:stretch/>
        </p:blipFill>
        <p:spPr>
          <a:xfrm>
            <a:off x="1447800" y="5600700"/>
            <a:ext cx="577776" cy="523220"/>
          </a:xfrm>
          <a:prstGeom prst="rect">
            <a:avLst/>
          </a:prstGeom>
        </p:spPr>
      </p:pic>
      <p:sp>
        <p:nvSpPr>
          <p:cNvPr id="20" name="CuadroTexto 19">
            <a:extLst>
              <a:ext uri="{FF2B5EF4-FFF2-40B4-BE49-F238E27FC236}">
                <a16:creationId xmlns:a16="http://schemas.microsoft.com/office/drawing/2014/main" id="{35EDBB67-95FF-49C6-8156-1AD945E1E01C}"/>
              </a:ext>
            </a:extLst>
          </p:cNvPr>
          <p:cNvSpPr txBox="1"/>
          <p:nvPr/>
        </p:nvSpPr>
        <p:spPr>
          <a:xfrm>
            <a:off x="2018648" y="6472606"/>
            <a:ext cx="1981199" cy="461665"/>
          </a:xfrm>
          <a:prstGeom prst="rect">
            <a:avLst/>
          </a:prstGeom>
          <a:noFill/>
        </p:spPr>
        <p:txBody>
          <a:bodyPr wrap="square">
            <a:spAutoFit/>
          </a:bodyPr>
          <a:lstStyle/>
          <a:p>
            <a:pPr>
              <a:defRPr sz="24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Ruolo delle TIC</a:t>
            </a:r>
          </a:p>
        </p:txBody>
      </p:sp>
      <p:pic>
        <p:nvPicPr>
          <p:cNvPr id="21" name="Imagen 20">
            <a:extLst>
              <a:ext uri="{FF2B5EF4-FFF2-40B4-BE49-F238E27FC236}">
                <a16:creationId xmlns:a16="http://schemas.microsoft.com/office/drawing/2014/main" id="{42037A83-A4E1-40DD-8981-9D97B95777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9077" b="-1435"/>
          <a:stretch/>
        </p:blipFill>
        <p:spPr>
          <a:xfrm>
            <a:off x="1447800" y="6601480"/>
            <a:ext cx="577776" cy="523220"/>
          </a:xfrm>
          <a:prstGeom prst="rect">
            <a:avLst/>
          </a:prstGeom>
        </p:spPr>
      </p:pic>
      <p:sp>
        <p:nvSpPr>
          <p:cNvPr id="22" name="CuadroTexto 21">
            <a:extLst>
              <a:ext uri="{FF2B5EF4-FFF2-40B4-BE49-F238E27FC236}">
                <a16:creationId xmlns:a16="http://schemas.microsoft.com/office/drawing/2014/main" id="{15AA2AAD-DBA6-4B5F-9E57-655F52B50172}"/>
              </a:ext>
            </a:extLst>
          </p:cNvPr>
          <p:cNvSpPr txBox="1"/>
          <p:nvPr/>
        </p:nvSpPr>
        <p:spPr>
          <a:xfrm>
            <a:off x="1981201" y="7505700"/>
            <a:ext cx="1981199" cy="461665"/>
          </a:xfrm>
          <a:prstGeom prst="rect">
            <a:avLst/>
          </a:prstGeom>
          <a:noFill/>
        </p:spPr>
        <p:txBody>
          <a:bodyPr wrap="square">
            <a:spAutoFit/>
          </a:bodyPr>
          <a:lstStyle/>
          <a:p>
            <a:pPr>
              <a:defRPr sz="24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Sfide</a:t>
            </a:r>
          </a:p>
        </p:txBody>
      </p:sp>
      <p:pic>
        <p:nvPicPr>
          <p:cNvPr id="23" name="Imagen 22">
            <a:extLst>
              <a:ext uri="{FF2B5EF4-FFF2-40B4-BE49-F238E27FC236}">
                <a16:creationId xmlns:a16="http://schemas.microsoft.com/office/drawing/2014/main" id="{F592C9B9-E8B4-4140-938A-C847B65783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9077" b="-1435"/>
          <a:stretch/>
        </p:blipFill>
        <p:spPr>
          <a:xfrm>
            <a:off x="1447800" y="7634574"/>
            <a:ext cx="577776" cy="523220"/>
          </a:xfrm>
          <a:prstGeom prst="rect">
            <a:avLst/>
          </a:prstGeom>
        </p:spPr>
      </p:pic>
      <p:sp>
        <p:nvSpPr>
          <p:cNvPr id="16" name="CuadroTexto 15">
            <a:extLst>
              <a:ext uri="{FF2B5EF4-FFF2-40B4-BE49-F238E27FC236}">
                <a16:creationId xmlns:a16="http://schemas.microsoft.com/office/drawing/2014/main" id="{530E33CA-6A4A-4F35-AFCB-F04E58143ABD}"/>
              </a:ext>
            </a:extLst>
          </p:cNvPr>
          <p:cNvSpPr txBox="1"/>
          <p:nvPr/>
        </p:nvSpPr>
        <p:spPr>
          <a:xfrm>
            <a:off x="2057789" y="8488811"/>
            <a:ext cx="1981199" cy="461665"/>
          </a:xfrm>
          <a:prstGeom prst="rect">
            <a:avLst/>
          </a:prstGeom>
          <a:noFill/>
        </p:spPr>
        <p:txBody>
          <a:bodyPr wrap="square">
            <a:spAutoFit/>
          </a:bodyPr>
          <a:lstStyle/>
          <a:p>
            <a:pPr>
              <a:defRPr sz="24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Monitoraggio</a:t>
            </a:r>
          </a:p>
        </p:txBody>
      </p:sp>
      <p:pic>
        <p:nvPicPr>
          <p:cNvPr id="17" name="Imagen 16">
            <a:extLst>
              <a:ext uri="{FF2B5EF4-FFF2-40B4-BE49-F238E27FC236}">
                <a16:creationId xmlns:a16="http://schemas.microsoft.com/office/drawing/2014/main" id="{C36A360A-F333-4E14-9A68-97C2D5D848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9077" b="-1435"/>
          <a:stretch/>
        </p:blipFill>
        <p:spPr>
          <a:xfrm>
            <a:off x="1486941" y="8503456"/>
            <a:ext cx="577776" cy="523220"/>
          </a:xfrm>
          <a:prstGeom prst="rect">
            <a:avLst/>
          </a:prstGeom>
        </p:spPr>
      </p:pic>
      <p:sp>
        <p:nvSpPr>
          <p:cNvPr id="20481" name="Rectangle 1"/>
          <p:cNvSpPr>
            <a:spLocks noChangeArrowheads="1"/>
          </p:cNvSpPr>
          <p:nvPr/>
        </p:nvSpPr>
        <p:spPr bwMode="auto">
          <a:xfrm>
            <a:off x="3886200" y="3557201"/>
            <a:ext cx="85344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defRPr>
                <a:ln>
                  <a:noFill/>
                </a:ln>
                <a:solidFill>
                  <a:schemeClr val="tx1"/>
                </a:solidFill>
                <a:latin typeface="Century Gothic" pitchFamily="34" charset="0"/>
                <a:ea typeface="Calibri" pitchFamily="34" charset="0"/>
                <a:cs typeface="Times New Roman" pitchFamily="18" charset="0"/>
              </a:defRPr>
            </a:pPr>
            <a:r>
              <a:t>Comprendere l'importanza di coinvolgere gli studenti nell'istruzione STEM/STEAM.</a:t>
            </a:r>
          </a:p>
          <a:p>
            <a:pPr marL="0" marR="0" lvl="0" indent="0" algn="just" defTabSz="914400" rtl="0" eaLnBrk="0" fontAlgn="base" latinLnBrk="0" hangingPunct="0">
              <a:lnSpc>
                <a:spcPct val="100000"/>
              </a:lnSpc>
              <a:spcBef>
                <a:spcPct val="0"/>
              </a:spcBef>
              <a:spcAft>
                <a:spcPct val="0"/>
              </a:spcAft>
              <a:buClrTx/>
              <a:buSzTx/>
              <a:buFontTx/>
              <a:buNone/>
              <a:tabLst/>
            </a:pPr>
            <a:endParaRPr kumimoji="0" b="0" i="0" u="none" strike="noStrike" cap="none" normalizeH="0" baseline="0">
              <a:ln>
                <a:noFill/>
              </a:ln>
              <a:solidFill>
                <a:schemeClr val="tx1"/>
              </a:solidFill>
              <a:effectLst/>
              <a:latin typeface="Century Gothic"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a:latin typeface="Century Gothic"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ln>
                  <a:noFill/>
                </a:ln>
                <a:solidFill>
                  <a:schemeClr val="tx1"/>
                </a:solidFill>
                <a:latin typeface="Century Gothic" pitchFamily="34" charset="0"/>
                <a:ea typeface="Calibri" pitchFamily="34" charset="0"/>
                <a:cs typeface="Times New Roman" pitchFamily="18" charset="0"/>
              </a:defRPr>
            </a:pPr>
            <a:r>
              <a:t>Identificare le strategie per creare un ambiente di apprendimento STEM/STEAM coinvolgente.</a:t>
            </a:r>
          </a:p>
          <a:p>
            <a:pPr marL="0" marR="0" lvl="0" indent="0" algn="just" defTabSz="914400" rtl="0" eaLnBrk="0" fontAlgn="base" latinLnBrk="0" hangingPunct="0">
              <a:lnSpc>
                <a:spcPct val="100000"/>
              </a:lnSpc>
              <a:spcBef>
                <a:spcPct val="0"/>
              </a:spcBef>
              <a:spcAft>
                <a:spcPct val="0"/>
              </a:spcAft>
              <a:buClrTx/>
              <a:buSzTx/>
              <a:buFontTx/>
              <a:buNone/>
              <a:tabLst/>
            </a:pPr>
            <a:endParaRPr>
              <a:latin typeface="Century Gothic"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b="0" i="0" u="none" strike="noStrike" cap="none" normalizeH="0" baseline="0">
              <a:ln>
                <a:noFill/>
              </a:ln>
              <a:solidFill>
                <a:schemeClr val="tx1"/>
              </a:solidFill>
              <a:effectLst/>
              <a:latin typeface="Century Gothic"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ln>
                  <a:noFill/>
                </a:ln>
                <a:solidFill>
                  <a:schemeClr val="tx1"/>
                </a:solidFill>
                <a:latin typeface="Century Gothic" pitchFamily="34" charset="0"/>
                <a:ea typeface="Calibri" pitchFamily="34" charset="0"/>
                <a:cs typeface="Times New Roman" pitchFamily="18" charset="0"/>
              </a:defRPr>
            </a:pPr>
            <a:r>
              <a:t>Esplorare esempi di integrazione proattiva dei principi STEM/STEAM nell'istruzione.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b="0" i="0" u="none" strike="noStrike" cap="none" normalizeH="0" baseline="0">
              <a:ln>
                <a:noFill/>
              </a:ln>
              <a:solidFill>
                <a:schemeClr val="tx1"/>
              </a:solidFill>
              <a:effectLst/>
              <a:latin typeface="Century Gothic"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ln>
                  <a:noFill/>
                </a:ln>
                <a:solidFill>
                  <a:schemeClr val="tx1"/>
                </a:solidFill>
                <a:latin typeface="Century Gothic" pitchFamily="34" charset="0"/>
                <a:ea typeface="Calibri" pitchFamily="34" charset="0"/>
                <a:cs typeface="Times New Roman" pitchFamily="18" charset="0"/>
              </a:defRPr>
            </a:pPr>
            <a:r>
              <a:t>Comprendere il ruolo della tecnologia nel coinvolgimento degli studenti, con particolare attenzione all'uso efficace di strumenti e piattaforme tecnologiche per promuovere l'impegno degli studenti nella formazione STEM/STEAM.</a:t>
            </a:r>
          </a:p>
          <a:p>
            <a:pPr marL="0" marR="0" lvl="0" indent="0" algn="just" defTabSz="914400" rtl="0" eaLnBrk="0" fontAlgn="base" latinLnBrk="0" hangingPunct="0">
              <a:lnSpc>
                <a:spcPct val="100000"/>
              </a:lnSpc>
              <a:spcBef>
                <a:spcPct val="0"/>
              </a:spcBef>
              <a:spcAft>
                <a:spcPct val="0"/>
              </a:spcAft>
              <a:buClrTx/>
              <a:buSzTx/>
              <a:buFontTx/>
              <a:buNone/>
              <a:tabLst/>
            </a:pPr>
            <a:endParaRPr kumimoji="0" b="0" i="0" u="none" strike="noStrike" cap="none" normalizeH="0" baseline="0">
              <a:ln>
                <a:noFill/>
              </a:ln>
              <a:solidFill>
                <a:schemeClr val="tx1"/>
              </a:solidFill>
              <a:effectLst/>
              <a:latin typeface="Century Gothic"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ln>
                  <a:noFill/>
                </a:ln>
                <a:solidFill>
                  <a:schemeClr val="tx1"/>
                </a:solidFill>
                <a:latin typeface="Century Gothic" pitchFamily="34" charset="0"/>
                <a:ea typeface="Calibri" pitchFamily="34" charset="0"/>
                <a:cs typeface="Times New Roman" pitchFamily="18" charset="0"/>
              </a:defRPr>
            </a:pPr>
            <a:r>
              <a:t>Affrontare le sfide/i problemi relativi all'impegno degli studenti nell'istruzione STEM/STEAM e trovare soluzioni.</a:t>
            </a:r>
          </a:p>
          <a:p>
            <a:pPr marL="0" marR="0" lvl="0" indent="0" algn="just" defTabSz="914400" rtl="0" eaLnBrk="0" fontAlgn="base" latinLnBrk="0" hangingPunct="0">
              <a:lnSpc>
                <a:spcPct val="100000"/>
              </a:lnSpc>
              <a:spcBef>
                <a:spcPct val="0"/>
              </a:spcBef>
              <a:spcAft>
                <a:spcPct val="0"/>
              </a:spcAft>
              <a:buClrTx/>
              <a:buSzTx/>
              <a:buFontTx/>
              <a:buNone/>
              <a:tabLst/>
            </a:pPr>
            <a:endParaRPr kumimoji="0" b="0" i="0" u="none" strike="noStrike" cap="none" normalizeH="0" baseline="0">
              <a:ln>
                <a:noFill/>
              </a:ln>
              <a:solidFill>
                <a:schemeClr val="tx1"/>
              </a:solidFill>
              <a:effectLst/>
              <a:latin typeface="Century Gothic"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b="0" i="0" u="none" strike="noStrike" cap="none" normalizeH="0" baseline="0">
              <a:ln>
                <a:noFill/>
              </a:ln>
              <a:solidFill>
                <a:schemeClr val="tx1"/>
              </a:solidFill>
              <a:effectLst/>
              <a:latin typeface="Century Gothic"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ln>
                  <a:noFill/>
                </a:ln>
                <a:solidFill>
                  <a:schemeClr val="tx1"/>
                </a:solidFill>
                <a:latin typeface="Century Gothic" pitchFamily="34" charset="0"/>
                <a:ea typeface="Calibri" pitchFamily="34" charset="0"/>
                <a:cs typeface="Times New Roman" pitchFamily="18" charset="0"/>
              </a:defRPr>
            </a:pPr>
            <a:r>
              <a:t>Monitorare e valutare l'impegno degli studenti nell'istruzione STEM/STEAM.</a:t>
            </a:r>
          </a:p>
          <a:p>
            <a:pPr marL="0" marR="0" lvl="0" indent="0" algn="l" defTabSz="914400" rtl="0" eaLnBrk="0" fontAlgn="base" latinLnBrk="0" hangingPunct="0">
              <a:lnSpc>
                <a:spcPct val="100000"/>
              </a:lnSpc>
              <a:spcBef>
                <a:spcPct val="0"/>
              </a:spcBef>
              <a:spcAft>
                <a:spcPct val="0"/>
              </a:spcAft>
              <a:buClrTx/>
              <a:buSzTx/>
              <a:buFontTx/>
              <a:buNone/>
              <a:tabLst/>
            </a:pPr>
            <a:endParaRPr kumimoji="0" sz="1800" b="0" i="0" u="none" strike="noStrike" cap="none" normalizeH="0" baseline="0">
              <a:ln>
                <a:noFill/>
              </a:ln>
              <a:solidFill>
                <a:schemeClr val="tx1"/>
              </a:solidFill>
              <a:effectLst/>
              <a:latin typeface="Arial" pitchFamily="34" charset="0"/>
              <a:cs typeface="Arial" pitchFamily="34" charset="0"/>
            </a:endParaRPr>
          </a:p>
        </p:txBody>
      </p:sp>
      <p:pic>
        <p:nvPicPr>
          <p:cNvPr id="20483" name="Picture 3" descr="E:\STEM\pobrane (1).jpg"/>
          <p:cNvPicPr>
            <a:picLocks noChangeAspect="1" noChangeArrowheads="1"/>
          </p:cNvPicPr>
          <p:nvPr/>
        </p:nvPicPr>
        <p:blipFill>
          <a:blip r:embed="rId3" cstate="print"/>
          <a:srcRect/>
          <a:stretch>
            <a:fillRect/>
          </a:stretch>
        </p:blipFill>
        <p:spPr bwMode="auto">
          <a:xfrm>
            <a:off x="12649200" y="3771900"/>
            <a:ext cx="5280660" cy="4191000"/>
          </a:xfrm>
          <a:prstGeom prst="rect">
            <a:avLst/>
          </a:prstGeom>
          <a:noFill/>
        </p:spPr>
      </p:pic>
      <p:sp>
        <p:nvSpPr>
          <p:cNvPr id="25" name="Prostokąt 24"/>
          <p:cNvSpPr/>
          <p:nvPr/>
        </p:nvSpPr>
        <p:spPr>
          <a:xfrm>
            <a:off x="13030200" y="8267700"/>
            <a:ext cx="4367606" cy="307777"/>
          </a:xfrm>
          <a:prstGeom prst="rect">
            <a:avLst/>
          </a:prstGeom>
        </p:spPr>
        <p:txBody>
          <a:bodyPr wrap="none">
            <a:spAutoFit/>
          </a:bodyPr>
          <a:lstStyle/>
          <a:p>
            <a:pPr>
              <a:defRPr sz="1400"/>
            </a:pPr>
            <a:r>
              <a:t>Fonte: https://osainstitute.com/product/stem-vs-steam/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19200" y="1409700"/>
            <a:ext cx="15544800" cy="707886"/>
          </a:xfrm>
          <a:prstGeom prst="rect">
            <a:avLst/>
          </a:prstGeom>
          <a:noFill/>
        </p:spPr>
        <p:txBody>
          <a:bodyPr wrap="square">
            <a:spAutoFit/>
          </a:bodyPr>
          <a:lstStyle/>
          <a:p>
            <a:pP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6. Unità 6: Riepilogo</a:t>
            </a:r>
          </a:p>
        </p:txBody>
      </p:sp>
      <p:sp>
        <p:nvSpPr>
          <p:cNvPr id="3" name="CuadroTexto 2">
            <a:extLst>
              <a:ext uri="{FF2B5EF4-FFF2-40B4-BE49-F238E27FC236}">
                <a16:creationId xmlns:a16="http://schemas.microsoft.com/office/drawing/2014/main" id="{0DEB9C1B-94C7-491A-A49F-85CD6EBCB4AB}"/>
              </a:ext>
            </a:extLst>
          </p:cNvPr>
          <p:cNvSpPr txBox="1"/>
          <p:nvPr/>
        </p:nvSpPr>
        <p:spPr>
          <a:xfrm>
            <a:off x="1295400" y="2552700"/>
            <a:ext cx="15240000" cy="523220"/>
          </a:xfrm>
          <a:prstGeom prst="rect">
            <a:avLst/>
          </a:prstGeom>
          <a:noFill/>
        </p:spPr>
        <p:txBody>
          <a:bodyPr wrap="square">
            <a:spAutoFit/>
          </a:bodyPr>
          <a:lstStyle/>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 </a:t>
            </a:r>
          </a:p>
        </p:txBody>
      </p:sp>
      <p:sp>
        <p:nvSpPr>
          <p:cNvPr id="5121" name="Rectangle 1"/>
          <p:cNvSpPr>
            <a:spLocks noChangeArrowheads="1"/>
          </p:cNvSpPr>
          <p:nvPr/>
        </p:nvSpPr>
        <p:spPr bwMode="auto">
          <a:xfrm>
            <a:off x="1600200" y="2171700"/>
            <a:ext cx="15621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2400" b="1">
                <a:ln>
                  <a:noFill/>
                </a:ln>
                <a:solidFill>
                  <a:srgbClr val="262626"/>
                </a:solidFill>
                <a:ea typeface="Calibri" pitchFamily="34" charset="0"/>
                <a:cs typeface="Tahoma" pitchFamily="34" charset="0"/>
              </a:defRPr>
            </a:pPr>
            <a:r>
              <a:t>Mentre l'istruzione STEM non è una nuova idea, le scuole continuano a cambiare, adattare e modificare il loro approccio all'insegnamento di queste materie. I giovani sono circondati quotidianamente dalla tecnologia. Invece di concentrarsi sull'insegnamento agli studenti come utilizzare la tecnologia per prepararli alla quarta rivoluzione industriale, la tecnologia dovrebbe essere al centro delle loro attività di apprendimento per massimizzare i risultati dell'apprendimento. La transizione verso un curriculum basato sulla tecnologia e sulle competenze aiuta i bambini e i giovani ad acquisire competenze e mentalità specifiche che sono, a loro volta, gli strumenti necessari per affrontare le sfide di un mondo in rapida evoluzione e per preparare gli studenti al lavoro di domani.</a:t>
            </a:r>
          </a:p>
        </p:txBody>
      </p:sp>
      <p:sp>
        <p:nvSpPr>
          <p:cNvPr id="5122" name="Rectangle 2"/>
          <p:cNvSpPr>
            <a:spLocks noChangeArrowheads="1"/>
          </p:cNvSpPr>
          <p:nvPr/>
        </p:nvSpPr>
        <p:spPr bwMode="auto">
          <a:xfrm>
            <a:off x="1600200" y="4914900"/>
            <a:ext cx="11582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400">
                <a:ln>
                  <a:noFill/>
                </a:ln>
                <a:solidFill>
                  <a:schemeClr val="tx1"/>
                </a:solidFill>
                <a:latin typeface="Calibri" pitchFamily="34" charset="0"/>
                <a:ea typeface="Calibri" pitchFamily="34" charset="0"/>
                <a:cs typeface="Times New Roman" pitchFamily="18" charset="0"/>
              </a:defRPr>
            </a:pPr>
            <a:r>
              <a:t>https://www.intel.pl/content/www/pl/pl/education/k12/teachers/stem-education.html</a:t>
            </a:r>
          </a:p>
        </p:txBody>
      </p:sp>
      <p:sp>
        <p:nvSpPr>
          <p:cNvPr id="5124" name="Rectangle 4"/>
          <p:cNvSpPr>
            <a:spLocks noChangeArrowheads="1"/>
          </p:cNvSpPr>
          <p:nvPr/>
        </p:nvSpPr>
        <p:spPr bwMode="auto">
          <a:xfrm>
            <a:off x="4953000" y="5829300"/>
            <a:ext cx="8763000" cy="29238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sz="4000" b="1" i="1">
                <a:ln>
                  <a:noFill/>
                </a:ln>
                <a:solidFill>
                  <a:srgbClr val="75B239"/>
                </a:solidFill>
              </a:defRPr>
            </a:pPr>
            <a:r>
              <a:t>L'insegnamento dovrebbe essere tale che ciò che viene offerto sia percepito come un dono prezioso e non come un duro dovere.</a:t>
            </a:r>
          </a:p>
          <a:p>
            <a:pPr marL="0" marR="0" lvl="0" indent="0" algn="ctr" defTabSz="914400" rtl="0" eaLnBrk="0" fontAlgn="base" latinLnBrk="0" hangingPunct="0">
              <a:lnSpc>
                <a:spcPct val="100000"/>
              </a:lnSpc>
              <a:spcBef>
                <a:spcPct val="0"/>
              </a:spcBef>
              <a:spcAft>
                <a:spcPct val="0"/>
              </a:spcAft>
              <a:buClrTx/>
              <a:buSzTx/>
              <a:buFontTx/>
              <a:buNone/>
              <a:tabLst/>
              <a:defRPr sz="2400" b="1" i="1">
                <a:ln>
                  <a:noFill/>
                </a:ln>
                <a:solidFill>
                  <a:srgbClr val="75B239"/>
                </a:solidFill>
                <a:ea typeface="Times New Roman" pitchFamily="18" charset="0"/>
                <a:cs typeface="Arial" pitchFamily="34" charset="0"/>
              </a:defRPr>
            </a:pPr>
            <a:r>
              <a:t>Albert Einstein</a:t>
            </a:r>
          </a:p>
        </p:txBody>
      </p:sp>
    </p:spTree>
    <p:extLst>
      <p:ext uri="{BB962C8B-B14F-4D97-AF65-F5344CB8AC3E}">
        <p14:creationId xmlns:p14="http://schemas.microsoft.com/office/powerpoint/2010/main" val="1735407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0"/>
            <a:ext cx="638175" cy="10286365"/>
          </a:xfrm>
          <a:custGeom>
            <a:avLst/>
            <a:gdLst/>
            <a:ahLst/>
            <a:cxnLst/>
            <a:rect l="l" t="t" r="r" b="b"/>
            <a:pathLst>
              <a:path w="638175" h="10286365">
                <a:moveTo>
                  <a:pt x="0" y="0"/>
                </a:moveTo>
                <a:lnTo>
                  <a:pt x="638175" y="0"/>
                </a:lnTo>
                <a:lnTo>
                  <a:pt x="638175" y="10286369"/>
                </a:lnTo>
                <a:lnTo>
                  <a:pt x="0" y="10286369"/>
                </a:lnTo>
                <a:lnTo>
                  <a:pt x="0" y="0"/>
                </a:lnTo>
                <a:close/>
              </a:path>
            </a:pathLst>
          </a:custGeom>
          <a:solidFill>
            <a:srgbClr val="74B138"/>
          </a:solidFill>
        </p:spPr>
        <p:txBody>
          <a:bodyPr wrap="square" lIns="0" tIns="0" rIns="0" bIns="0"/>
          <a:lstStyle/>
          <a:p/>
        </p:txBody>
      </p:sp>
      <p:sp>
        <p:nvSpPr>
          <p:cNvPr id="3" name="object 3"/>
          <p:cNvSpPr/>
          <p:nvPr/>
        </p:nvSpPr>
        <p:spPr>
          <a:xfrm>
            <a:off x="771246" y="41306"/>
            <a:ext cx="85725" cy="10245725"/>
          </a:xfrm>
          <a:custGeom>
            <a:avLst/>
            <a:gdLst/>
            <a:ahLst/>
            <a:cxnLst/>
            <a:rect l="l" t="t" r="r" b="b"/>
            <a:pathLst>
              <a:path w="85725" h="10245725">
                <a:moveTo>
                  <a:pt x="85195" y="10245692"/>
                </a:moveTo>
                <a:lnTo>
                  <a:pt x="9127" y="10245692"/>
                </a:lnTo>
                <a:lnTo>
                  <a:pt x="0" y="67"/>
                </a:lnTo>
                <a:lnTo>
                  <a:pt x="76067" y="0"/>
                </a:lnTo>
                <a:lnTo>
                  <a:pt x="85195" y="10245692"/>
                </a:lnTo>
                <a:close/>
              </a:path>
            </a:pathLst>
          </a:custGeom>
          <a:solidFill>
            <a:srgbClr val="74B138"/>
          </a:solidFill>
        </p:spPr>
        <p:txBody>
          <a:bodyPr wrap="square" lIns="0" tIns="0" rIns="0" bIns="0"/>
          <a:lstStyle/>
          <a:p/>
        </p:txBody>
      </p:sp>
      <p:sp>
        <p:nvSpPr>
          <p:cNvPr id="5" name="CuadroTexto 4">
            <a:extLst>
              <a:ext uri="{FF2B5EF4-FFF2-40B4-BE49-F238E27FC236}">
                <a16:creationId xmlns:a16="http://schemas.microsoft.com/office/drawing/2014/main" id="{F70FEDC1-F472-4558-867A-C3B677E86823}"/>
              </a:ext>
            </a:extLst>
          </p:cNvPr>
          <p:cNvSpPr txBox="1"/>
          <p:nvPr/>
        </p:nvSpPr>
        <p:spPr>
          <a:xfrm>
            <a:off x="5295900" y="3848100"/>
            <a:ext cx="7696200"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5"/>
              </a:spcBef>
              <a:spcAft>
                <a:spcPts val="0"/>
              </a:spcAft>
              <a:buClrTx/>
              <a:buSzTx/>
              <a:buFontTx/>
              <a:buNone/>
              <a:tabLst>
                <a:tab pos="1205230" algn="l"/>
                <a:tab pos="1926589" algn="l"/>
                <a:tab pos="2915920" algn="l"/>
                <a:tab pos="3444875" algn="l"/>
                <a:tab pos="4383405" algn="l"/>
                <a:tab pos="6796405" algn="l"/>
              </a:tabLst>
              <a:defRPr sz="11500" b="1">
                <a:solidFill>
                  <a:srgbClr val="75B239"/>
                </a:solidFill>
                <a:ea typeface="Microsoft Sans Serif" panose="020B0604020202020204" pitchFamily="34" charset="0"/>
                <a:cs typeface="Microsoft Sans Serif" panose="020B0604020202020204" pitchFamily="34" charset="0"/>
              </a:defRPr>
            </a:pPr>
            <a:r>
              <a:rPr>
                <a:latin typeface="Microsoft Sans Serif" panose="020B0604020202020204" pitchFamily="34" charset="0"/>
              </a:rPr>
              <a:t>Grazie!</a:t>
            </a:r>
          </a:p>
        </p:txBody>
      </p:sp>
      <p:pic>
        <p:nvPicPr>
          <p:cNvPr id="6" name="Imagen 5">
            <a:extLst>
              <a:ext uri="{FF2B5EF4-FFF2-40B4-BE49-F238E27FC236}">
                <a16:creationId xmlns:a16="http://schemas.microsoft.com/office/drawing/2014/main" id="{EB8B90EC-E8ED-40F1-B252-7A5B8AB04D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9077" b="-1435"/>
          <a:stretch/>
        </p:blipFill>
        <p:spPr>
          <a:xfrm>
            <a:off x="12801601" y="4229100"/>
            <a:ext cx="1371600" cy="1242087"/>
          </a:xfrm>
          <a:prstGeom prst="rect">
            <a:avLst/>
          </a:prstGeom>
        </p:spPr>
      </p:pic>
    </p:spTree>
    <p:extLst>
      <p:ext uri="{BB962C8B-B14F-4D97-AF65-F5344CB8AC3E}">
        <p14:creationId xmlns:p14="http://schemas.microsoft.com/office/powerpoint/2010/main" val="455352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804C2A2-A1FA-1808-ECAE-1A63FD7A6D23}"/>
              </a:ext>
            </a:extLst>
          </p:cNvPr>
          <p:cNvSpPr txBox="1"/>
          <p:nvPr/>
        </p:nvSpPr>
        <p:spPr>
          <a:xfrm>
            <a:off x="1524000" y="1503549"/>
            <a:ext cx="9462656" cy="830997"/>
          </a:xfrm>
          <a:prstGeom prst="rect">
            <a:avLst/>
          </a:prstGeom>
          <a:noFill/>
        </p:spPr>
        <p:txBody>
          <a:bodyPr wrap="square">
            <a:spAutoFit/>
          </a:bodyPr>
          <a:lstStyle/>
          <a:p>
            <a:pPr>
              <a:defRPr sz="48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Indice</a:t>
            </a:r>
          </a:p>
        </p:txBody>
      </p:sp>
      <p:pic>
        <p:nvPicPr>
          <p:cNvPr id="14" name="Imagen 13">
            <a:extLst>
              <a:ext uri="{FF2B5EF4-FFF2-40B4-BE49-F238E27FC236}">
                <a16:creationId xmlns:a16="http://schemas.microsoft.com/office/drawing/2014/main" id="{DB9743E2-D353-D1BD-A755-08F6E82190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9077" b="-1435"/>
          <a:stretch/>
        </p:blipFill>
        <p:spPr>
          <a:xfrm>
            <a:off x="1752600" y="6591300"/>
            <a:ext cx="577776" cy="523220"/>
          </a:xfrm>
          <a:prstGeom prst="rect">
            <a:avLst/>
          </a:prstGeom>
        </p:spPr>
      </p:pic>
      <p:pic>
        <p:nvPicPr>
          <p:cNvPr id="15" name="Imagen 14">
            <a:extLst>
              <a:ext uri="{FF2B5EF4-FFF2-40B4-BE49-F238E27FC236}">
                <a16:creationId xmlns:a16="http://schemas.microsoft.com/office/drawing/2014/main" id="{DD5D2EFD-F789-58E4-D1D3-5BCD63746B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9077" b="-1435"/>
          <a:stretch/>
        </p:blipFill>
        <p:spPr>
          <a:xfrm>
            <a:off x="1752600" y="5600700"/>
            <a:ext cx="577776" cy="523220"/>
          </a:xfrm>
          <a:prstGeom prst="rect">
            <a:avLst/>
          </a:prstGeom>
        </p:spPr>
      </p:pic>
      <p:sp>
        <p:nvSpPr>
          <p:cNvPr id="19" name="CuadroTexto 18">
            <a:extLst>
              <a:ext uri="{FF2B5EF4-FFF2-40B4-BE49-F238E27FC236}">
                <a16:creationId xmlns:a16="http://schemas.microsoft.com/office/drawing/2014/main" id="{97B83ADC-B198-4E56-B07C-93F352EAA775}"/>
              </a:ext>
            </a:extLst>
          </p:cNvPr>
          <p:cNvSpPr txBox="1"/>
          <p:nvPr/>
        </p:nvSpPr>
        <p:spPr>
          <a:xfrm>
            <a:off x="2514600" y="3009900"/>
            <a:ext cx="10896600" cy="5324535"/>
          </a:xfrm>
          <a:prstGeom prst="rect">
            <a:avLst/>
          </a:prstGeom>
          <a:noFill/>
        </p:spPr>
        <p:txBody>
          <a:bodyPr wrap="square">
            <a:spAutoFit/>
          </a:bodyPr>
          <a:lstStyle/>
          <a:p>
            <a:pPr>
              <a:defRPr sz="2000" b="1">
                <a:latin typeface="Century Gothic" panose="020B0502020202020204" pitchFamily="34" charset="0"/>
              </a:defRPr>
            </a:pPr>
            <a:r>
              <a:t>Unità 1: Cos'è l'istruzione STEM/STEAM?</a:t>
            </a:r>
          </a:p>
          <a:p>
            <a:pPr>
              <a:defRPr sz="2000" b="1">
                <a:latin typeface="Century Gothic" panose="020B0502020202020204" pitchFamily="34" charset="0"/>
              </a:defRPr>
            </a:pPr>
            <a:r>
              <a:t>Unità 2: Quali sono i vantaggi dell'istruzione STEM/STEAM nel 21º secolo?</a:t>
            </a:r>
          </a:p>
          <a:p>
            <a:pPr>
              <a:defRPr sz="2000" b="1">
                <a:latin typeface="Century Gothic" panose="020B0502020202020204" pitchFamily="34" charset="0"/>
              </a:defRPr>
            </a:pPr>
            <a:r>
              <a:t>Unità 3: Buone pratiche nell'applicazione STEM/STEAM all'istruzione professionale — funziona!</a:t>
            </a:r>
          </a:p>
          <a:p>
            <a:pPr>
              <a:defRPr sz="2000">
                <a:latin typeface="Century Gothic" panose="020B0502020202020204" pitchFamily="34" charset="0"/>
              </a:defRPr>
            </a:pPr>
            <a:r>
              <a:t>Sezione 3.1: Progetti ed eventi del Ministero dell'Istruzione e della Scienza.</a:t>
            </a:r>
          </a:p>
          <a:p>
            <a:pPr>
              <a:defRPr sz="2000">
                <a:latin typeface="Century Gothic" panose="020B0502020202020204" pitchFamily="34" charset="0"/>
              </a:defRPr>
            </a:pPr>
            <a:r>
              <a:t>Sezione 3.2: Associazioni e fondazioni che promuovono l'educazione STEM.</a:t>
            </a:r>
          </a:p>
          <a:p>
            <a:pPr>
              <a:defRPr sz="2000">
                <a:latin typeface="Century Gothic" panose="020B0502020202020204" pitchFamily="34" charset="0"/>
              </a:defRPr>
            </a:pPr>
            <a:r>
              <a:t>Sezione 3.3: Eventi a stelo.</a:t>
            </a:r>
          </a:p>
          <a:p>
            <a:pPr>
              <a:defRPr sz="2000">
                <a:latin typeface="Century Gothic" panose="020B0502020202020204" pitchFamily="34" charset="0"/>
              </a:defRPr>
            </a:pPr>
            <a:r>
              <a:t>Sezione 3.4: Attivazione di ragazze/donne nell'istruzione STEM.</a:t>
            </a:r>
          </a:p>
          <a:p>
            <a:pPr>
              <a:defRPr sz="2000">
                <a:latin typeface="Century Gothic" panose="020B0502020202020204" pitchFamily="34" charset="0"/>
              </a:defRPr>
            </a:pPr>
            <a:r>
              <a:t>Sezione 3.5: Classifica della scuola di Stem.</a:t>
            </a:r>
          </a:p>
          <a:p>
            <a:pPr>
              <a:defRPr sz="2000">
                <a:latin typeface="Century Gothic" panose="020B0502020202020204" pitchFamily="34" charset="0"/>
              </a:defRPr>
            </a:pPr>
            <a:r>
              <a:t>Sezione 3.6: Quarta edizione del concorso STEM PW dell'Università di Tecnologia di Varsavia.</a:t>
            </a:r>
          </a:p>
          <a:p>
            <a:pPr>
              <a:defRPr sz="2000" b="1">
                <a:latin typeface="Century Gothic" panose="020B0502020202020204" pitchFamily="34" charset="0"/>
              </a:defRPr>
            </a:pPr>
            <a:r>
              <a:t>Unità 4: Supporto tecnico e specialistico per la formazione professionale STEM.</a:t>
            </a:r>
          </a:p>
          <a:p>
            <a:pPr>
              <a:defRPr sz="2000">
                <a:latin typeface="Century Gothic" panose="020B0502020202020204" pitchFamily="34" charset="0"/>
              </a:defRPr>
            </a:pPr>
            <a:r>
              <a:t>Sezione 4.1: Microsoft Education.</a:t>
            </a:r>
          </a:p>
          <a:p>
            <a:pPr>
              <a:defRPr sz="2000">
                <a:latin typeface="Century Gothic" panose="020B0502020202020204" pitchFamily="34" charset="0"/>
              </a:defRPr>
            </a:pPr>
            <a:r>
              <a:t>Sezione 4.2: LEGO STEM Educazione.</a:t>
            </a:r>
          </a:p>
          <a:p>
            <a:pPr>
              <a:defRPr sz="2000">
                <a:latin typeface="Century Gothic" panose="020B0502020202020204" pitchFamily="34" charset="0"/>
              </a:defRPr>
            </a:pPr>
            <a:r>
              <a:t>Sezione 4.3: Fondazione Intel.</a:t>
            </a:r>
          </a:p>
          <a:p>
            <a:pPr>
              <a:defRPr sz="2000" b="1">
                <a:latin typeface="Century Gothic" panose="020B0502020202020204" pitchFamily="34" charset="0"/>
              </a:defRPr>
            </a:pPr>
            <a:r>
              <a:t>Unità 5: Stelo/STEAM e DRONE.</a:t>
            </a:r>
          </a:p>
          <a:p>
            <a:pPr>
              <a:defRPr sz="2000" b="1">
                <a:latin typeface="Century Gothic" panose="020B0502020202020204" pitchFamily="34" charset="0"/>
              </a:defRPr>
            </a:pPr>
            <a:r>
              <a:t>Unità 6: Sintesi.</a:t>
            </a:r>
          </a:p>
          <a:p>
            <a:endParaRPr sz="2000">
              <a:latin typeface="Century Gothic" panose="020B0502020202020204" pitchFamily="34" charset="0"/>
            </a:endParaRPr>
          </a:p>
          <a:p>
            <a:endParaRPr sz="2000">
              <a:latin typeface="Century Gothic" panose="020B0502020202020204" pitchFamily="34" charset="0"/>
            </a:endParaRPr>
          </a:p>
        </p:txBody>
      </p:sp>
      <p:pic>
        <p:nvPicPr>
          <p:cNvPr id="6" name="Imagen 13">
            <a:extLst>
              <a:ext uri="{FF2B5EF4-FFF2-40B4-BE49-F238E27FC236}">
                <a16:creationId xmlns:a16="http://schemas.microsoft.com/office/drawing/2014/main" id="{DB9743E2-D353-D1BD-A755-08F6E82190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9077" b="-1435"/>
          <a:stretch/>
        </p:blipFill>
        <p:spPr>
          <a:xfrm>
            <a:off x="1828800" y="3543300"/>
            <a:ext cx="577776" cy="523220"/>
          </a:xfrm>
          <a:prstGeom prst="rect">
            <a:avLst/>
          </a:prstGeom>
        </p:spPr>
      </p:pic>
      <p:pic>
        <p:nvPicPr>
          <p:cNvPr id="7" name="Imagen 13">
            <a:extLst>
              <a:ext uri="{FF2B5EF4-FFF2-40B4-BE49-F238E27FC236}">
                <a16:creationId xmlns:a16="http://schemas.microsoft.com/office/drawing/2014/main" id="{DB9743E2-D353-D1BD-A755-08F6E82190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9077" b="-1435"/>
          <a:stretch/>
        </p:blipFill>
        <p:spPr>
          <a:xfrm>
            <a:off x="1828800" y="3009900"/>
            <a:ext cx="577776" cy="523220"/>
          </a:xfrm>
          <a:prstGeom prst="rect">
            <a:avLst/>
          </a:prstGeom>
        </p:spPr>
      </p:pic>
      <p:pic>
        <p:nvPicPr>
          <p:cNvPr id="8" name="Imagen 13">
            <a:extLst>
              <a:ext uri="{FF2B5EF4-FFF2-40B4-BE49-F238E27FC236}">
                <a16:creationId xmlns:a16="http://schemas.microsoft.com/office/drawing/2014/main" id="{DB9743E2-D353-D1BD-A755-08F6E82190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9077" b="-1435"/>
          <a:stretch/>
        </p:blipFill>
        <p:spPr>
          <a:xfrm>
            <a:off x="1752600" y="7277100"/>
            <a:ext cx="577776" cy="523220"/>
          </a:xfrm>
          <a:prstGeom prst="rect">
            <a:avLst/>
          </a:prstGeom>
        </p:spPr>
      </p:pic>
    </p:spTree>
    <p:extLst>
      <p:ext uri="{BB962C8B-B14F-4D97-AF65-F5344CB8AC3E}">
        <p14:creationId xmlns:p14="http://schemas.microsoft.com/office/powerpoint/2010/main" val="20752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35E2D6-EA23-4312-A54C-03AD2E73DACE}"/>
              </a:ext>
            </a:extLst>
          </p:cNvPr>
          <p:cNvSpPr txBox="1"/>
          <p:nvPr/>
        </p:nvSpPr>
        <p:spPr>
          <a:xfrm>
            <a:off x="1229590" y="1571938"/>
            <a:ext cx="9057409" cy="830997"/>
          </a:xfrm>
          <a:prstGeom prst="rect">
            <a:avLst/>
          </a:prstGeom>
          <a:noFill/>
        </p:spPr>
        <p:txBody>
          <a:bodyPr wrap="square">
            <a:spAutoFit/>
          </a:bodyPr>
          <a:lstStyle/>
          <a:p>
            <a:pPr>
              <a:defRPr sz="48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 </a:t>
            </a:r>
          </a:p>
        </p:txBody>
      </p:sp>
      <p:sp>
        <p:nvSpPr>
          <p:cNvPr id="3" name="CuadroTexto 2">
            <a:extLst>
              <a:ext uri="{FF2B5EF4-FFF2-40B4-BE49-F238E27FC236}">
                <a16:creationId xmlns:a16="http://schemas.microsoft.com/office/drawing/2014/main" id="{17869811-73F4-4578-94E4-A5B3320749D8}"/>
              </a:ext>
            </a:extLst>
          </p:cNvPr>
          <p:cNvSpPr txBox="1"/>
          <p:nvPr/>
        </p:nvSpPr>
        <p:spPr>
          <a:xfrm>
            <a:off x="1229590" y="2556723"/>
            <a:ext cx="13629409" cy="830997"/>
          </a:xfrm>
          <a:prstGeom prst="rect">
            <a:avLst/>
          </a:prstGeom>
          <a:noFill/>
        </p:spPr>
        <p:txBody>
          <a:bodyPr wrap="square">
            <a:spAutoFit/>
          </a:bodyPr>
          <a:lstStyle/>
          <a:p>
            <a:endParaRPr sz="2400">
              <a:effectLst/>
              <a:latin typeface="Century Gothic" panose="020B0502020202020204" pitchFamily="34" charset="0"/>
              <a:ea typeface="Microsoft Sans Serif" panose="020B0604020202020204" pitchFamily="34" charset="0"/>
              <a:cs typeface="Microsoft Sans Serif" panose="020B0604020202020204" pitchFamily="34" charset="0"/>
            </a:endParaRPr>
          </a:p>
          <a:p>
            <a:endParaRPr sz="2400">
              <a:latin typeface="Century Gothic" panose="020B0502020202020204" pitchFamily="34" charset="0"/>
              <a:ea typeface="Microsoft Sans Serif" panose="020B0604020202020204" pitchFamily="34" charset="0"/>
              <a:cs typeface="Microsoft Sans Serif" panose="020B0604020202020204" pitchFamily="34" charset="0"/>
            </a:endParaRPr>
          </a:p>
        </p:txBody>
      </p:sp>
      <p:pic>
        <p:nvPicPr>
          <p:cNvPr id="27" name="Obraz 26"/>
          <p:cNvPicPr/>
          <p:nvPr/>
        </p:nvPicPr>
        <p:blipFill>
          <a:blip r:embed="rId2" cstate="print"/>
          <a:srcRect t="44634" b="23859"/>
          <a:stretch>
            <a:fillRect/>
          </a:stretch>
        </p:blipFill>
        <p:spPr bwMode="auto">
          <a:xfrm>
            <a:off x="1676400" y="2552700"/>
            <a:ext cx="15849600" cy="2133600"/>
          </a:xfrm>
          <a:prstGeom prst="rect">
            <a:avLst/>
          </a:prstGeom>
          <a:noFill/>
          <a:ln w="9525">
            <a:noFill/>
            <a:miter lim="800000"/>
            <a:headEnd/>
            <a:tailEnd/>
          </a:ln>
        </p:spPr>
      </p:pic>
      <p:sp>
        <p:nvSpPr>
          <p:cNvPr id="28" name="Prostokąt 27"/>
          <p:cNvSpPr/>
          <p:nvPr/>
        </p:nvSpPr>
        <p:spPr>
          <a:xfrm>
            <a:off x="1600200" y="5676900"/>
            <a:ext cx="9144000" cy="4247317"/>
          </a:xfrm>
          <a:prstGeom prst="rect">
            <a:avLst/>
          </a:prstGeom>
        </p:spPr>
        <p:txBody>
          <a:bodyPr>
            <a:spAutoFit/>
          </a:bodyPr>
          <a:lstStyle/>
          <a:p>
            <a:pPr algn="just" fontAlgn="base">
              <a:defRPr sz="2400"/>
            </a:pPr>
            <a:r>
              <a:rPr b="1"/>
              <a:t>Stream</a:t>
            </a:r>
            <a:r>
              <a:t> è l'acronimo di Scienza, Tecnologia, Robotica, Ingegneria, Arti e Matematica. Il concetto di </a:t>
            </a:r>
            <a:r>
              <a:rPr b="1"/>
              <a:t>educazione STREAM è stato creato negli Stati Uniti ed è stato inizialmente chiamato STEM</a:t>
            </a:r>
            <a:r>
              <a:t>. Stava per Scienza, Tecnologia, Ingegneria e Matematica, e </a:t>
            </a:r>
            <a:r>
              <a:rPr b="1"/>
              <a:t>si concentrava principalmente sulle scienze esatte</a:t>
            </a:r>
            <a:r>
              <a:t>.</a:t>
            </a:r>
          </a:p>
          <a:p>
            <a:pPr algn="just" fontAlgn="base">
              <a:defRPr sz="2400"/>
            </a:pPr>
            <a:r>
              <a:t>Nel corso del tempo, "A" (per "Arts") è stato aggiunto all'acronimo per includere </a:t>
            </a:r>
            <a:r>
              <a:rPr b="1"/>
              <a:t>l'emisfero destro del cervello, e l'educazione STEAM è diventata l'approccio leader</a:t>
            </a:r>
            <a:r>
              <a:t> in molte istituzioni educative in tutto il mondo.</a:t>
            </a:r>
          </a:p>
          <a:p>
            <a:pPr algn="just" fontAlgn="base"/>
            <a:r>
              <a:t>.</a:t>
            </a:r>
          </a:p>
          <a:p>
            <a:br>
              <a:rPr lang="en-GB"/>
            </a:br>
          </a:p>
        </p:txBody>
      </p:sp>
      <p:sp>
        <p:nvSpPr>
          <p:cNvPr id="10" name="CuadroTexto 1">
            <a:extLst>
              <a:ext uri="{FF2B5EF4-FFF2-40B4-BE49-F238E27FC236}">
                <a16:creationId xmlns:a16="http://schemas.microsoft.com/office/drawing/2014/main" id="{ACA074F1-00FA-4C00-B9FF-E50F84EF0B24}"/>
              </a:ext>
            </a:extLst>
          </p:cNvPr>
          <p:cNvSpPr txBox="1"/>
          <p:nvPr/>
        </p:nvSpPr>
        <p:spPr>
          <a:xfrm>
            <a:off x="1219200" y="1562100"/>
            <a:ext cx="15544800" cy="707886"/>
          </a:xfrm>
          <a:prstGeom prst="rect">
            <a:avLst/>
          </a:prstGeom>
          <a:noFill/>
        </p:spPr>
        <p:txBody>
          <a:bodyPr wrap="square">
            <a:spAutoFit/>
          </a:bodyPr>
          <a:lstStyle/>
          <a:p>
            <a:pP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1. Unità 1: Cos'è l'istruzione STEM/STEAM? </a:t>
            </a:r>
          </a:p>
        </p:txBody>
      </p:sp>
      <p:sp>
        <p:nvSpPr>
          <p:cNvPr id="11" name="Prostokąt 10"/>
          <p:cNvSpPr/>
          <p:nvPr/>
        </p:nvSpPr>
        <p:spPr>
          <a:xfrm>
            <a:off x="1600200" y="4914900"/>
            <a:ext cx="15849600" cy="523220"/>
          </a:xfrm>
          <a:prstGeom prst="rect">
            <a:avLst/>
          </a:prstGeom>
        </p:spPr>
        <p:txBody>
          <a:bodyPr wrap="square">
            <a:spAutoFit/>
          </a:bodyPr>
          <a:lstStyle/>
          <a:p>
            <a:pPr fontAlgn="base">
              <a:defRPr sz="2800" b="1">
                <a:solidFill>
                  <a:srgbClr val="00B050"/>
                </a:solidFill>
                <a:latin typeface="Century Gothic" pitchFamily="34" charset="0"/>
              </a:defRPr>
            </a:pPr>
            <a:r>
              <a:t>Flusso dell'istruzione: Il progresso inizia con l'azione. Insegniamo a pensare, non a cosa pensare.</a:t>
            </a:r>
          </a:p>
        </p:txBody>
      </p:sp>
      <p:pic>
        <p:nvPicPr>
          <p:cNvPr id="12" name="Obraz 11"/>
          <p:cNvPicPr/>
          <p:nvPr/>
        </p:nvPicPr>
        <p:blipFill>
          <a:blip r:embed="rId3" cstate="print"/>
          <a:srcRect t="12787" r="672" b="4534"/>
          <a:stretch>
            <a:fillRect/>
          </a:stretch>
        </p:blipFill>
        <p:spPr bwMode="auto">
          <a:xfrm>
            <a:off x="11582400" y="5676900"/>
            <a:ext cx="5943600" cy="2971800"/>
          </a:xfrm>
          <a:prstGeom prst="rect">
            <a:avLst/>
          </a:prstGeom>
          <a:noFill/>
          <a:ln w="9525">
            <a:noFill/>
            <a:miter lim="800000"/>
            <a:headEnd/>
            <a:tailEnd/>
          </a:ln>
        </p:spPr>
      </p:pic>
      <p:sp>
        <p:nvSpPr>
          <p:cNvPr id="21505" name="Rectangle 1"/>
          <p:cNvSpPr>
            <a:spLocks noChangeArrowheads="1"/>
          </p:cNvSpPr>
          <p:nvPr/>
        </p:nvSpPr>
        <p:spPr bwMode="auto">
          <a:xfrm>
            <a:off x="12573000" y="8847266"/>
            <a:ext cx="46482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400">
                <a:ln>
                  <a:noFill/>
                </a:ln>
                <a:solidFill>
                  <a:schemeClr val="tx1"/>
                </a:solidFill>
                <a:latin typeface="Calibri" pitchFamily="34" charset="0"/>
                <a:ea typeface="Calibri" pitchFamily="34" charset="0"/>
                <a:cs typeface="Times New Roman" pitchFamily="18" charset="0"/>
              </a:defRPr>
            </a:pPr>
            <a:r>
              <a:t>Fonte: https://streamedukacja.pl/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19200" y="1562100"/>
            <a:ext cx="15544800" cy="707886"/>
          </a:xfrm>
          <a:prstGeom prst="rect">
            <a:avLst/>
          </a:prstGeom>
          <a:noFill/>
        </p:spPr>
        <p:txBody>
          <a:bodyPr wrap="square">
            <a:spAutoFit/>
          </a:bodyPr>
          <a:lstStyle/>
          <a:p>
            <a:pP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2. Unità 2: Quali sono i vantaggi dell'istruzione STEM/STEAM nel 21º secolo? </a:t>
            </a:r>
          </a:p>
        </p:txBody>
      </p:sp>
      <p:sp>
        <p:nvSpPr>
          <p:cNvPr id="7" name="Prostokąt 6"/>
          <p:cNvSpPr/>
          <p:nvPr/>
        </p:nvSpPr>
        <p:spPr>
          <a:xfrm>
            <a:off x="1524000" y="3086100"/>
            <a:ext cx="9144000" cy="3508653"/>
          </a:xfrm>
          <a:prstGeom prst="rect">
            <a:avLst/>
          </a:prstGeom>
        </p:spPr>
        <p:txBody>
          <a:bodyPr>
            <a:spAutoFit/>
          </a:bodyPr>
          <a:lstStyle/>
          <a:p>
            <a:pPr algn="just">
              <a:defRPr sz="2400"/>
            </a:pPr>
            <a:r>
              <a:t>Steam nell'educazione professionale mira a preparare gli studenti per l'applicazione pratica delle conoscenze scientifiche e tecnologiche e a sviluppare le loro capacità analitiche, il pensiero logico, il lavoro di squadra e la capacità di risolvere problemi tecnici. </a:t>
            </a:r>
          </a:p>
          <a:p>
            <a:pPr algn="just">
              <a:defRPr sz="2400"/>
            </a:pPr>
            <a:r>
              <a:t>Attraverso progetti ed esperienze pratiche, gli studenti acquisiscono conoscenze e competenze specifiche che possono essere utili nelle loro future carriere nei settori della tecnologia, dell'ingegneria o dell'informatica.</a:t>
            </a:r>
          </a:p>
          <a:p/>
          <a:p/>
          <a:p/>
        </p:txBody>
      </p:sp>
      <p:sp>
        <p:nvSpPr>
          <p:cNvPr id="8" name="Prostokąt 7"/>
          <p:cNvSpPr/>
          <p:nvPr/>
        </p:nvSpPr>
        <p:spPr>
          <a:xfrm>
            <a:off x="1524000" y="6134100"/>
            <a:ext cx="15773400" cy="3170099"/>
          </a:xfrm>
          <a:prstGeom prst="rect">
            <a:avLst/>
          </a:prstGeom>
        </p:spPr>
        <p:txBody>
          <a:bodyPr wrap="square">
            <a:spAutoFit/>
          </a:bodyPr>
          <a:lstStyle/>
          <a:p>
            <a:pPr>
              <a:defRPr sz="2800">
                <a:solidFill>
                  <a:srgbClr val="00B050"/>
                </a:solidFill>
                <a:latin typeface="Century Gothic" pitchFamily="34" charset="0"/>
              </a:defRPr>
            </a:pPr>
            <a:r>
              <a:t>Stem/STEAM istruzione nel 21º secolo:</a:t>
            </a:r>
          </a:p>
          <a:p>
            <a:endParaRPr sz="2800">
              <a:solidFill>
                <a:srgbClr val="00B050"/>
              </a:solidFill>
              <a:latin typeface="Century Gothic" pitchFamily="34" charset="0"/>
            </a:endParaRPr>
          </a:p>
          <a:p>
            <a:pPr>
              <a:buFont typeface="Arial" pitchFamily="34" charset="0"/>
              <a:buChar char="•"/>
              <a:defRPr sz="2400"/>
            </a:pPr>
            <a:r>
              <a:t>  Sviluppa le competenze sociali e civiche degli studenti</a:t>
            </a:r>
          </a:p>
          <a:p>
            <a:pPr>
              <a:buFont typeface="Arial" pitchFamily="34" charset="0"/>
              <a:buChar char="•"/>
              <a:defRPr sz="2400"/>
            </a:pPr>
            <a:r>
              <a:t>  Impiega nuove forme e metodi di insegnamento </a:t>
            </a:r>
          </a:p>
          <a:p>
            <a:pPr>
              <a:buFont typeface="Arial" pitchFamily="34" charset="0"/>
              <a:buChar char="•"/>
              <a:defRPr sz="2400"/>
            </a:pPr>
            <a:r>
              <a:t>  Insegna il pensiero analitico e creativo</a:t>
            </a:r>
          </a:p>
          <a:p>
            <a:pPr>
              <a:buFont typeface="Arial" pitchFamily="34" charset="0"/>
              <a:buChar char="•"/>
              <a:defRPr sz="2400"/>
            </a:pPr>
            <a:r>
              <a:t>  Fornisce una fonte naturale di motivazione per imparare la scienza, che è antipatia o considerata difficile da molti studenti </a:t>
            </a:r>
            <a:r>
              <a:br/>
              <a:t>   </a:t>
            </a:r>
            <a:r>
              <a:br/>
              <a:t>    </a:t>
            </a:r>
          </a:p>
        </p:txBody>
      </p:sp>
      <p:pic>
        <p:nvPicPr>
          <p:cNvPr id="12" name="Obraz 11"/>
          <p:cNvPicPr/>
          <p:nvPr/>
        </p:nvPicPr>
        <p:blipFill>
          <a:blip r:embed="rId2" cstate="print"/>
          <a:srcRect t="12459" r="2642" b="4918"/>
          <a:stretch>
            <a:fillRect/>
          </a:stretch>
        </p:blipFill>
        <p:spPr bwMode="auto">
          <a:xfrm>
            <a:off x="11125200" y="3314700"/>
            <a:ext cx="6248400" cy="3505200"/>
          </a:xfrm>
          <a:prstGeom prst="rect">
            <a:avLst/>
          </a:prstGeom>
          <a:noFill/>
          <a:ln w="9525">
            <a:noFill/>
            <a:miter lim="800000"/>
            <a:headEnd/>
            <a:tailEnd/>
          </a:ln>
        </p:spPr>
      </p:pic>
      <p:sp>
        <p:nvSpPr>
          <p:cNvPr id="13" name="Prostokąt 12"/>
          <p:cNvSpPr/>
          <p:nvPr/>
        </p:nvSpPr>
        <p:spPr>
          <a:xfrm>
            <a:off x="12725400" y="6972300"/>
            <a:ext cx="2476832" cy="307777"/>
          </a:xfrm>
          <a:prstGeom prst="rect">
            <a:avLst/>
          </a:prstGeom>
        </p:spPr>
        <p:txBody>
          <a:bodyPr wrap="none">
            <a:spAutoFit/>
          </a:bodyPr>
          <a:lstStyle/>
          <a:p>
            <a:pPr>
              <a:defRPr sz="1400"/>
            </a:pPr>
            <a:r>
              <a:t>Fonte: https://stemwszkole.pl/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1">
            <a:extLst>
              <a:ext uri="{FF2B5EF4-FFF2-40B4-BE49-F238E27FC236}">
                <a16:creationId xmlns:a16="http://schemas.microsoft.com/office/drawing/2014/main" id="{ACA074F1-00FA-4C00-B9FF-E50F84EF0B24}"/>
              </a:ext>
            </a:extLst>
          </p:cNvPr>
          <p:cNvSpPr txBox="1"/>
          <p:nvPr/>
        </p:nvSpPr>
        <p:spPr>
          <a:xfrm>
            <a:off x="1371600" y="1257300"/>
            <a:ext cx="15544800" cy="707886"/>
          </a:xfrm>
          <a:prstGeom prst="rect">
            <a:avLst/>
          </a:prstGeom>
          <a:noFill/>
        </p:spPr>
        <p:txBody>
          <a:bodyPr wrap="square">
            <a:spAutoFit/>
          </a:bodyPr>
          <a:lstStyle/>
          <a:p>
            <a:pP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2. Unità 2: Quali sono i vantaggi dell'istruzione STEM/STEAM nel 21º secolo? </a:t>
            </a:r>
          </a:p>
        </p:txBody>
      </p:sp>
      <p:graphicFrame>
        <p:nvGraphicFramePr>
          <p:cNvPr id="8" name="Diagram 7"/>
          <p:cNvGraphicFramePr/>
          <p:nvPr/>
        </p:nvGraphicFramePr>
        <p:xfrm>
          <a:off x="2895600" y="2019300"/>
          <a:ext cx="12877800" cy="693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295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19200" y="1562100"/>
            <a:ext cx="15544800" cy="1323439"/>
          </a:xfrm>
          <a:prstGeom prst="rect">
            <a:avLst/>
          </a:prstGeom>
          <a:noFill/>
        </p:spPr>
        <p:txBody>
          <a:bodyPr wrap="square">
            <a:spAutoFit/>
          </a:bodyPr>
          <a:lstStyle/>
          <a:p>
            <a:pPr algn="ct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3. Unità 3: Buone pratiche nell'applicazione STEM/STEAM all'istruzione professionale — funziona!</a:t>
            </a:r>
          </a:p>
        </p:txBody>
      </p:sp>
      <p:sp>
        <p:nvSpPr>
          <p:cNvPr id="3" name="CuadroTexto 2">
            <a:extLst>
              <a:ext uri="{FF2B5EF4-FFF2-40B4-BE49-F238E27FC236}">
                <a16:creationId xmlns:a16="http://schemas.microsoft.com/office/drawing/2014/main" id="{0DEB9C1B-94C7-491A-A49F-85CD6EBCB4AB}"/>
              </a:ext>
            </a:extLst>
          </p:cNvPr>
          <p:cNvSpPr txBox="1"/>
          <p:nvPr/>
        </p:nvSpPr>
        <p:spPr>
          <a:xfrm>
            <a:off x="1295400" y="2857500"/>
            <a:ext cx="15240000" cy="523220"/>
          </a:xfrm>
          <a:prstGeom prst="rect">
            <a:avLst/>
          </a:prstGeom>
          <a:noFill/>
        </p:spPr>
        <p:txBody>
          <a:bodyPr wrap="square">
            <a:spAutoFit/>
          </a:bodyPr>
          <a:lstStyle/>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Sezione 3.1: Progetti ed eventi del Ministero dell'Istruzione e della Scienza </a:t>
            </a:r>
          </a:p>
        </p:txBody>
      </p:sp>
      <p:sp>
        <p:nvSpPr>
          <p:cNvPr id="18433" name="Rectangle 1"/>
          <p:cNvSpPr>
            <a:spLocks noChangeArrowheads="1"/>
          </p:cNvSpPr>
          <p:nvPr/>
        </p:nvSpPr>
        <p:spPr bwMode="auto">
          <a:xfrm>
            <a:off x="990600" y="3543300"/>
            <a:ext cx="105156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2400">
                <a:solidFill>
                  <a:srgbClr val="1B1B1B"/>
                </a:solidFill>
                <a:ea typeface="Times New Roman" pitchFamily="18" charset="0"/>
                <a:cs typeface="Open Sans" pitchFamily="34" charset="0"/>
              </a:defRPr>
            </a:pPr>
            <a:r>
              <a:rPr b="1"/>
              <a:t>Laboratoria Przyszłości [Laboratori del Futuro]</a:t>
            </a:r>
            <a:r>
              <a:t> è un programma del Ministero della Cultura e della Scienza che aggiunge le ultime soluzioni educative nel campo dello STEAM al modello educativo tradizionale al fine di aiutare a preparare meglio i giovani polacchi alle sfide del futuro.</a:t>
            </a:r>
            <a:r>
              <a:rPr>
                <a:ln>
                  <a:noFill/>
                </a:ln>
              </a:rPr>
              <a:t> Si tratta, in particolare, di sfide legate al mercato del lavoro e alla disponibilità a lavorare nelle professioni del futuro, comprese quelle che, secondo gli esperti, non esistono ancora. </a:t>
            </a:r>
          </a:p>
        </p:txBody>
      </p:sp>
      <p:sp>
        <p:nvSpPr>
          <p:cNvPr id="10" name="Prostokąt 9"/>
          <p:cNvSpPr/>
          <p:nvPr/>
        </p:nvSpPr>
        <p:spPr>
          <a:xfrm>
            <a:off x="990600" y="6134100"/>
            <a:ext cx="10439400" cy="1938992"/>
          </a:xfrm>
          <a:prstGeom prst="rect">
            <a:avLst/>
          </a:prstGeom>
        </p:spPr>
        <p:txBody>
          <a:bodyPr wrap="square">
            <a:spAutoFit/>
          </a:bodyPr>
          <a:lstStyle/>
          <a:p>
            <a:pPr algn="just">
              <a:defRPr sz="2400"/>
            </a:pPr>
            <a:r>
              <a:rPr b="1"/>
              <a:t>Mobilne Laboratoria Przyszłości (MLP) [Mobile Laboratories of the Future] </a:t>
            </a:r>
            <a:r>
              <a:t>sono 16 autobus dotati di moderne attrezzature didattiche che partono per un tour nelle province polacche nel settembre 2022. Team di educatori stanno insegnando con passione lezioni interattive per gli studenti, dimostrando che l'apprendimento può essere divertente e sostenere lo sviluppo delle competenze del futuro.</a:t>
            </a:r>
          </a:p>
        </p:txBody>
      </p:sp>
      <p:pic>
        <p:nvPicPr>
          <p:cNvPr id="11" name="Obraz 10"/>
          <p:cNvPicPr/>
          <p:nvPr/>
        </p:nvPicPr>
        <p:blipFill>
          <a:blip r:embed="rId2" cstate="print"/>
          <a:srcRect t="12459" r="2642" b="6885"/>
          <a:stretch>
            <a:fillRect/>
          </a:stretch>
        </p:blipFill>
        <p:spPr bwMode="auto">
          <a:xfrm>
            <a:off x="11887200" y="4152900"/>
            <a:ext cx="6096000" cy="2971800"/>
          </a:xfrm>
          <a:prstGeom prst="rect">
            <a:avLst/>
          </a:prstGeom>
          <a:noFill/>
          <a:ln w="9525">
            <a:noFill/>
            <a:miter lim="800000"/>
            <a:headEnd/>
            <a:tailEnd/>
          </a:ln>
        </p:spPr>
      </p:pic>
      <p:sp>
        <p:nvSpPr>
          <p:cNvPr id="12" name="Prostokąt 11"/>
          <p:cNvSpPr/>
          <p:nvPr/>
        </p:nvSpPr>
        <p:spPr>
          <a:xfrm>
            <a:off x="12496800" y="7353300"/>
            <a:ext cx="4924233" cy="307777"/>
          </a:xfrm>
          <a:prstGeom prst="rect">
            <a:avLst/>
          </a:prstGeom>
        </p:spPr>
        <p:txBody>
          <a:bodyPr wrap="none">
            <a:spAutoFit/>
          </a:bodyPr>
          <a:lstStyle/>
          <a:p>
            <a:pPr>
              <a:defRPr sz="1400"/>
            </a:pPr>
            <a:r>
              <a:t>Fonte: https://www.gov.pl/web/laboratoria/mobilne-laboratoria</a:t>
            </a:r>
          </a:p>
        </p:txBody>
      </p:sp>
    </p:spTree>
    <p:extLst>
      <p:ext uri="{BB962C8B-B14F-4D97-AF65-F5344CB8AC3E}">
        <p14:creationId xmlns:p14="http://schemas.microsoft.com/office/powerpoint/2010/main" val="2584802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19200" y="1562100"/>
            <a:ext cx="15544800" cy="1323439"/>
          </a:xfrm>
          <a:prstGeom prst="rect">
            <a:avLst/>
          </a:prstGeom>
          <a:noFill/>
        </p:spPr>
        <p:txBody>
          <a:bodyPr wrap="square">
            <a:spAutoFit/>
          </a:bodyPr>
          <a:lstStyle/>
          <a:p>
            <a:pPr algn="ct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3. Unità 3: Buone pratiche nell'applicazione STEM/STEAM all'istruzione professionale — funziona!</a:t>
            </a:r>
          </a:p>
        </p:txBody>
      </p:sp>
      <p:sp>
        <p:nvSpPr>
          <p:cNvPr id="3" name="CuadroTexto 2">
            <a:extLst>
              <a:ext uri="{FF2B5EF4-FFF2-40B4-BE49-F238E27FC236}">
                <a16:creationId xmlns:a16="http://schemas.microsoft.com/office/drawing/2014/main" id="{0DEB9C1B-94C7-491A-A49F-85CD6EBCB4AB}"/>
              </a:ext>
            </a:extLst>
          </p:cNvPr>
          <p:cNvSpPr txBox="1"/>
          <p:nvPr/>
        </p:nvSpPr>
        <p:spPr>
          <a:xfrm>
            <a:off x="1295400" y="2857500"/>
            <a:ext cx="15240000" cy="492443"/>
          </a:xfrm>
          <a:prstGeom prst="rect">
            <a:avLst/>
          </a:prstGeom>
          <a:noFill/>
        </p:spPr>
        <p:txBody>
          <a:bodyPr wrap="square">
            <a:spAutoFit/>
          </a:bodyPr>
          <a:lstStyle/>
          <a:p>
            <a:pPr>
              <a:defRPr sz="26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Sezione 3.1: Progetti ed eventi del Ministero dell'Istruzione e della Scienza </a:t>
            </a:r>
          </a:p>
        </p:txBody>
      </p:sp>
      <p:sp>
        <p:nvSpPr>
          <p:cNvPr id="58369" name="Rectangle 1"/>
          <p:cNvSpPr>
            <a:spLocks noChangeArrowheads="1"/>
          </p:cNvSpPr>
          <p:nvPr/>
        </p:nvSpPr>
        <p:spPr bwMode="auto">
          <a:xfrm>
            <a:off x="1295400" y="3771900"/>
            <a:ext cx="98298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2400">
                <a:ln>
                  <a:noFill/>
                </a:ln>
                <a:solidFill>
                  <a:srgbClr val="1B1B1B"/>
                </a:solidFill>
                <a:ea typeface="Times New Roman" pitchFamily="18" charset="0"/>
                <a:cs typeface="Open Sans" pitchFamily="34" charset="0"/>
              </a:defRPr>
            </a:pPr>
            <a:r>
              <a:rPr b="1"/>
              <a:t>Liga robotów è </a:t>
            </a:r>
            <a:r>
              <a:t>un torneo robotico nazionale basato su STEAM, che mira a dimostrare che </a:t>
            </a:r>
            <a:r>
              <a:rPr b="1"/>
              <a:t>il processo di apprendimento riguarda la ricerca, la cooperazione e il pensiero critico.</a:t>
            </a:r>
            <a:r>
              <a:t> Combina gli ultimi risultati in scienza, ingegneria, tecnologia, così come le arti e la matematica. Il suo obiettivo è quello di plasmare le menti aperte e creative per il XXI secolo. </a:t>
            </a:r>
            <a:r>
              <a:rPr b="1"/>
              <a:t>Si tratta di un progetto globale che supporta i talenti.</a:t>
            </a:r>
          </a:p>
        </p:txBody>
      </p:sp>
      <p:pic>
        <p:nvPicPr>
          <p:cNvPr id="9" name="Obraz 8"/>
          <p:cNvPicPr/>
          <p:nvPr/>
        </p:nvPicPr>
        <p:blipFill>
          <a:blip r:embed="rId2" cstate="print"/>
          <a:srcRect l="18654" t="21987" r="2397" b="18285"/>
          <a:stretch>
            <a:fillRect/>
          </a:stretch>
        </p:blipFill>
        <p:spPr bwMode="auto">
          <a:xfrm>
            <a:off x="12192000" y="3086100"/>
            <a:ext cx="4933950" cy="2286000"/>
          </a:xfrm>
          <a:prstGeom prst="rect">
            <a:avLst/>
          </a:prstGeom>
          <a:noFill/>
          <a:ln w="9525">
            <a:noFill/>
            <a:miter lim="800000"/>
            <a:headEnd/>
            <a:tailEnd/>
          </a:ln>
        </p:spPr>
      </p:pic>
      <p:sp>
        <p:nvSpPr>
          <p:cNvPr id="14" name="Prostokąt 13"/>
          <p:cNvSpPr/>
          <p:nvPr/>
        </p:nvSpPr>
        <p:spPr>
          <a:xfrm>
            <a:off x="13563600" y="5448300"/>
            <a:ext cx="2591928" cy="307777"/>
          </a:xfrm>
          <a:prstGeom prst="rect">
            <a:avLst/>
          </a:prstGeom>
        </p:spPr>
        <p:txBody>
          <a:bodyPr wrap="none">
            <a:spAutoFit/>
          </a:bodyPr>
          <a:lstStyle/>
          <a:p>
            <a:pPr>
              <a:defRPr sz="1400"/>
            </a:pPr>
            <a:r>
              <a:t>Fonte:  www.gov.pl/ligarobotow</a:t>
            </a:r>
          </a:p>
        </p:txBody>
      </p:sp>
      <p:sp>
        <p:nvSpPr>
          <p:cNvPr id="15" name="Prostokąt 14"/>
          <p:cNvSpPr/>
          <p:nvPr/>
        </p:nvSpPr>
        <p:spPr>
          <a:xfrm>
            <a:off x="1371600" y="6743700"/>
            <a:ext cx="9525000" cy="1569660"/>
          </a:xfrm>
          <a:prstGeom prst="rect">
            <a:avLst/>
          </a:prstGeom>
        </p:spPr>
        <p:txBody>
          <a:bodyPr wrap="square">
            <a:spAutoFit/>
          </a:bodyPr>
          <a:lstStyle/>
          <a:p>
            <a:pPr algn="just">
              <a:defRPr sz="2400"/>
            </a:pPr>
            <a:r>
              <a:rPr b="1"/>
              <a:t>Hala Laboratoria Przyszłości CRPK</a:t>
            </a:r>
            <a:r>
              <a:t>, che opera nell'ambito del programma Laboratories of the Future, è uno spazio moderno a Varsavia, che combina il mondo della cultura e delle tecnologie moderne. La sua creazione è stata ispirata da STEAM.</a:t>
            </a:r>
          </a:p>
        </p:txBody>
      </p:sp>
      <p:pic>
        <p:nvPicPr>
          <p:cNvPr id="16" name="Obraz 15"/>
          <p:cNvPicPr/>
          <p:nvPr/>
        </p:nvPicPr>
        <p:blipFill>
          <a:blip r:embed="rId3" cstate="print"/>
          <a:srcRect l="5934" t="12131" r="26219" b="16393"/>
          <a:stretch>
            <a:fillRect/>
          </a:stretch>
        </p:blipFill>
        <p:spPr bwMode="auto">
          <a:xfrm>
            <a:off x="12268200" y="5829300"/>
            <a:ext cx="4800600" cy="2546497"/>
          </a:xfrm>
          <a:prstGeom prst="rect">
            <a:avLst/>
          </a:prstGeom>
          <a:noFill/>
          <a:ln w="9525">
            <a:noFill/>
            <a:miter lim="800000"/>
            <a:headEnd/>
            <a:tailEnd/>
          </a:ln>
        </p:spPr>
      </p:pic>
      <p:sp>
        <p:nvSpPr>
          <p:cNvPr id="17" name="Prostokąt 16"/>
          <p:cNvSpPr/>
          <p:nvPr/>
        </p:nvSpPr>
        <p:spPr>
          <a:xfrm>
            <a:off x="10086314" y="8572500"/>
            <a:ext cx="7144648" cy="307777"/>
          </a:xfrm>
          <a:prstGeom prst="rect">
            <a:avLst/>
          </a:prstGeom>
        </p:spPr>
        <p:txBody>
          <a:bodyPr wrap="none">
            <a:spAutoFit/>
          </a:bodyPr>
          <a:lstStyle/>
          <a:p>
            <a:pPr algn="ctr">
              <a:defRPr sz="1400"/>
            </a:pPr>
            <a:r>
              <a:t>Fonte: https://www.gov.pl/web/laboratoria/oficjalne-otwarcie-hali-laboratoria-przyszlosci-crpk</a:t>
            </a:r>
          </a:p>
        </p:txBody>
      </p:sp>
    </p:spTree>
    <p:extLst>
      <p:ext uri="{BB962C8B-B14F-4D97-AF65-F5344CB8AC3E}">
        <p14:creationId xmlns:p14="http://schemas.microsoft.com/office/powerpoint/2010/main" val="2584802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A074F1-00FA-4C00-B9FF-E50F84EF0B24}"/>
              </a:ext>
            </a:extLst>
          </p:cNvPr>
          <p:cNvSpPr txBox="1"/>
          <p:nvPr/>
        </p:nvSpPr>
        <p:spPr>
          <a:xfrm>
            <a:off x="1219200" y="1333500"/>
            <a:ext cx="15544800" cy="1323439"/>
          </a:xfrm>
          <a:prstGeom prst="rect">
            <a:avLst/>
          </a:prstGeom>
          <a:noFill/>
        </p:spPr>
        <p:txBody>
          <a:bodyPr wrap="square">
            <a:spAutoFit/>
          </a:bodyPr>
          <a:lstStyle/>
          <a:p>
            <a:pPr algn="ctr">
              <a:defRPr sz="4000" b="1">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3. Unità 3: Buone pratiche nell'applicazione STEM/STEAM all'istruzione professionale — funziona!</a:t>
            </a:r>
          </a:p>
        </p:txBody>
      </p:sp>
      <p:sp>
        <p:nvSpPr>
          <p:cNvPr id="3" name="CuadroTexto 2">
            <a:extLst>
              <a:ext uri="{FF2B5EF4-FFF2-40B4-BE49-F238E27FC236}">
                <a16:creationId xmlns:a16="http://schemas.microsoft.com/office/drawing/2014/main" id="{0DEB9C1B-94C7-491A-A49F-85CD6EBCB4AB}"/>
              </a:ext>
            </a:extLst>
          </p:cNvPr>
          <p:cNvSpPr txBox="1"/>
          <p:nvPr/>
        </p:nvSpPr>
        <p:spPr>
          <a:xfrm>
            <a:off x="1295400" y="2857500"/>
            <a:ext cx="15240000" cy="523220"/>
          </a:xfrm>
          <a:prstGeom prst="rect">
            <a:avLst/>
          </a:prstGeom>
          <a:noFill/>
        </p:spPr>
        <p:txBody>
          <a:bodyPr wrap="square">
            <a:spAutoFit/>
          </a:bodyPr>
          <a:lstStyle/>
          <a:p>
            <a:pPr>
              <a:defRPr sz="2800">
                <a:solidFill>
                  <a:srgbClr val="75B239"/>
                </a:solidFill>
                <a:latin typeface="Century Gothic" panose="020B0502020202020204" pitchFamily="34" charset="0"/>
                <a:ea typeface="Microsoft Sans Serif" panose="020B0604020202020204" pitchFamily="34" charset="0"/>
                <a:cs typeface="Microsoft Sans Serif" panose="020B0604020202020204" pitchFamily="34" charset="0"/>
              </a:defRPr>
            </a:pPr>
            <a:r>
              <a:t>Sezione 3.1: Progetti ed eventi del Ministero dell'Istruzione e della Scienza </a:t>
            </a:r>
          </a:p>
        </p:txBody>
      </p:sp>
      <p:sp>
        <p:nvSpPr>
          <p:cNvPr id="9" name="Prostokąt 8"/>
          <p:cNvSpPr/>
          <p:nvPr/>
        </p:nvSpPr>
        <p:spPr>
          <a:xfrm>
            <a:off x="990600" y="4914900"/>
            <a:ext cx="4038600" cy="3046988"/>
          </a:xfrm>
          <a:prstGeom prst="rect">
            <a:avLst/>
          </a:prstGeom>
        </p:spPr>
        <p:txBody>
          <a:bodyPr wrap="square">
            <a:spAutoFit/>
          </a:bodyPr>
          <a:lstStyle/>
          <a:p>
            <a:pPr algn="just">
              <a:defRPr sz="2400"/>
            </a:pPr>
            <a:r>
              <a:t>Sito ufficiale del Ministero dell'Istruzione e della Scienza della Polonia. </a:t>
            </a:r>
          </a:p>
          <a:p>
            <a:pPr algn="just">
              <a:defRPr sz="2400"/>
            </a:pPr>
            <a:r>
              <a:t>Contiene informazioni su eventi e iniziative a sostegno dei progetti STEM e STEAM nel paese.</a:t>
            </a:r>
          </a:p>
        </p:txBody>
      </p:sp>
      <p:pic>
        <p:nvPicPr>
          <p:cNvPr id="13" name="Obraz 12"/>
          <p:cNvPicPr/>
          <p:nvPr/>
        </p:nvPicPr>
        <p:blipFill>
          <a:blip r:embed="rId2" cstate="print"/>
          <a:srcRect t="11803" r="19365" b="5246"/>
          <a:stretch>
            <a:fillRect/>
          </a:stretch>
        </p:blipFill>
        <p:spPr bwMode="auto">
          <a:xfrm>
            <a:off x="11049000" y="3543300"/>
            <a:ext cx="6782243" cy="4572000"/>
          </a:xfrm>
          <a:prstGeom prst="rect">
            <a:avLst/>
          </a:prstGeom>
          <a:noFill/>
          <a:ln w="9525">
            <a:noFill/>
            <a:miter lim="800000"/>
            <a:headEnd/>
            <a:tailEnd/>
          </a:ln>
        </p:spPr>
      </p:pic>
      <p:pic>
        <p:nvPicPr>
          <p:cNvPr id="14" name="Obraz 13"/>
          <p:cNvPicPr/>
          <p:nvPr/>
        </p:nvPicPr>
        <p:blipFill>
          <a:blip r:embed="rId3" cstate="print"/>
          <a:srcRect t="12787" r="19365" b="7213"/>
          <a:stretch>
            <a:fillRect/>
          </a:stretch>
        </p:blipFill>
        <p:spPr bwMode="auto">
          <a:xfrm>
            <a:off x="5410200" y="4305300"/>
            <a:ext cx="7315643" cy="4419600"/>
          </a:xfrm>
          <a:prstGeom prst="rect">
            <a:avLst/>
          </a:prstGeom>
          <a:noFill/>
          <a:ln w="9525">
            <a:noFill/>
            <a:miter lim="800000"/>
            <a:headEnd/>
            <a:tailEnd/>
          </a:ln>
        </p:spPr>
      </p:pic>
      <p:sp>
        <p:nvSpPr>
          <p:cNvPr id="8" name="Prostokąt 7"/>
          <p:cNvSpPr/>
          <p:nvPr/>
        </p:nvSpPr>
        <p:spPr>
          <a:xfrm>
            <a:off x="12954000" y="8496300"/>
            <a:ext cx="3827651" cy="307777"/>
          </a:xfrm>
          <a:prstGeom prst="rect">
            <a:avLst/>
          </a:prstGeom>
        </p:spPr>
        <p:txBody>
          <a:bodyPr wrap="none">
            <a:spAutoFit/>
          </a:bodyPr>
          <a:lstStyle/>
          <a:p>
            <a:pPr>
              <a:defRPr sz="1400"/>
            </a:pPr>
            <a:r>
              <a:t>Fonte: https://www.gov.pl/web/edukacja-i-nauka</a:t>
            </a:r>
          </a:p>
        </p:txBody>
      </p:sp>
    </p:spTree>
    <p:extLst>
      <p:ext uri="{BB962C8B-B14F-4D97-AF65-F5344CB8AC3E}">
        <p14:creationId xmlns:p14="http://schemas.microsoft.com/office/powerpoint/2010/main" val="2584802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13054</TotalTime>
  <Words>2708</Words>
  <Application>Microsoft Office PowerPoint</Application>
  <PresentationFormat>Personalizzato</PresentationFormat>
  <Paragraphs>156</Paragraphs>
  <Slides>21</Slides>
  <Notes>1</Notes>
  <HiddenSlides>0</HiddenSlides>
  <MMClips>0</MMClips>
  <ScaleCrop>false</ScaleCrop>
  <HeadingPairs>
    <vt:vector size="6" baseType="variant">
      <vt:variant>
        <vt:lpstr>Caratteri utilizzati</vt:lpstr>
      </vt:variant>
      <vt:variant>
        <vt:i4>5</vt:i4>
      </vt:variant>
      <vt:variant>
        <vt:lpstr>Tema</vt:lpstr>
      </vt:variant>
      <vt:variant>
        <vt:i4>3</vt:i4>
      </vt:variant>
      <vt:variant>
        <vt:lpstr>Titoli diapositive</vt:lpstr>
      </vt:variant>
      <vt:variant>
        <vt:i4>21</vt:i4>
      </vt:variant>
    </vt:vector>
  </HeadingPairs>
  <TitlesOfParts>
    <vt:vector size="29" baseType="lpstr">
      <vt:lpstr>Arial</vt:lpstr>
      <vt:lpstr>Calibri</vt:lpstr>
      <vt:lpstr>Calibri Light</vt:lpstr>
      <vt:lpstr>Century Gothic</vt:lpstr>
      <vt:lpstr>Microsoft Sans Serif</vt:lpstr>
      <vt:lpstr>Office Theme</vt:lpstr>
      <vt:lpstr>Diseño personalizado</vt:lpstr>
      <vt:lpstr>1_Diseño personalizado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Copia de Diseño sin nombre</dc:title>
  <dc:creator>Monia Coppola</dc:creator>
  <cp:keywords>DAE3Hts2lAc,BAEXurJiHZU</cp:keywords>
  <cp:lastModifiedBy>FRANCESCA</cp:lastModifiedBy>
  <cp:revision>162</cp:revision>
  <dcterms:created xsi:type="dcterms:W3CDTF">2022-02-01T14:11:31Z</dcterms:created>
  <dcterms:modified xsi:type="dcterms:W3CDTF">2023-08-28T11:36:29Z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2022-02-01T00:00:00Z</vt:filetime>
  </property>
  <property fmtid="{D5CDD505-2E9C-101B-9397-08002B2CF9AE}" pid="3" name="Creator">
    <vt:lpwstr>Canva</vt:lpwstr>
  </property>
  <property fmtid="{D5CDD505-2E9C-101B-9397-08002B2CF9AE}" pid="4" name="LastSaved">
    <vt:filetime>2022-02-01T00:00:00Z</vt:filetime>
  </property>
</Properties>
</file>