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10287000" cx="18288000"/>
  <p:notesSz cx="18288000" cy="10287000"/>
  <p:embeddedFontLst>
    <p:embeddedFont>
      <p:font typeface="Helvetica Neue"/>
      <p:regular r:id="rId29"/>
      <p:bold r:id="rId30"/>
      <p:italic r:id="rId31"/>
      <p:boldItalic r:id="rId32"/>
    </p:embeddedFont>
    <p:embeddedFont>
      <p:font typeface="Century Gothic"/>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37" roundtripDataSignature="AMtx7mg7Mwq9CFtgC4SOF7tpwxIivyG1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HelveticaNeue-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4.xml"/><Relationship Id="rId33" Type="http://schemas.openxmlformats.org/officeDocument/2006/relationships/font" Target="fonts/CenturyGothic-regular.fntdata"/><Relationship Id="rId10" Type="http://schemas.openxmlformats.org/officeDocument/2006/relationships/slide" Target="slides/slide3.xml"/><Relationship Id="rId32" Type="http://schemas.openxmlformats.org/officeDocument/2006/relationships/font" Target="fonts/HelveticaNeue-boldItalic.fntdata"/><Relationship Id="rId13" Type="http://schemas.openxmlformats.org/officeDocument/2006/relationships/slide" Target="slides/slide6.xml"/><Relationship Id="rId35" Type="http://schemas.openxmlformats.org/officeDocument/2006/relationships/font" Target="fonts/CenturyGothic-italic.fntdata"/><Relationship Id="rId12" Type="http://schemas.openxmlformats.org/officeDocument/2006/relationships/slide" Target="slides/slide5.xml"/><Relationship Id="rId34" Type="http://schemas.openxmlformats.org/officeDocument/2006/relationships/font" Target="fonts/CenturyGothic-bold.fntdata"/><Relationship Id="rId15" Type="http://schemas.openxmlformats.org/officeDocument/2006/relationships/slide" Target="slides/slide8.xml"/><Relationship Id="rId37" Type="http://customschemas.google.com/relationships/presentationmetadata" Target="metadata"/><Relationship Id="rId14" Type="http://schemas.openxmlformats.org/officeDocument/2006/relationships/slide" Target="slides/slide7.xml"/><Relationship Id="rId36" Type="http://schemas.openxmlformats.org/officeDocument/2006/relationships/font" Target="fonts/CenturyGothic-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7924800" cy="5143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4" name="Google Shape;4;n"/>
          <p:cNvSpPr txBox="1"/>
          <p:nvPr>
            <p:ph type="dt" idx="10"/>
          </p:nvPr>
        </p:nvSpPr>
        <p:spPr>
          <a:xfrm>
            <a:off x="10358438" y="0"/>
            <a:ext cx="7924800" cy="51435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5" name="Google Shape;5;n"/>
          <p:cNvSpPr/>
          <p:nvPr>
            <p:ph type="sldImg" idx="3"/>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1828800" y="4886325"/>
            <a:ext cx="14630400" cy="462915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p:txBody>
      </p:sp>
      <p:sp>
        <p:nvSpPr>
          <p:cNvPr id="7" name="Google Shape;7;n"/>
          <p:cNvSpPr txBox="1"/>
          <p:nvPr>
            <p:ph type="ftr" idx="11"/>
          </p:nvPr>
        </p:nvSpPr>
        <p:spPr>
          <a:xfrm>
            <a:off x="0" y="9771063"/>
            <a:ext cx="7924800" cy="5143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8" name="Google Shape;8;n"/>
          <p:cNvSpPr txBox="1"/>
          <p:nvPr>
            <p:ph type="sldNum" idx="12"/>
          </p:nvPr>
        </p:nvSpPr>
        <p:spPr>
          <a:xfrm>
            <a:off x="10358438" y="9771063"/>
            <a:ext cx="7924800" cy="5143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95" name="Shape 195"/>
        <p:cNvGrpSpPr/>
        <p:nvPr/>
      </p:nvGrpSpPr>
      <p:grpSpPr>
        <a:xfrm>
          <a:off x="0" y="0"/>
          <a:ext cx="0" cy="0"/>
          <a:chOff x="0" y="0"/>
          <a:chExt cx="0" cy="0"/>
        </a:xfrm>
      </p:grpSpPr>
      <p:sp>
        <p:nvSpPr>
          <p:cNvPr id="196" name="Google Shape;196;p1: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notes"/>
          <p:cNvSpPr txBox="1"/>
          <p:nvPr>
            <p:ph type="body" idx="1"/>
          </p:nvPr>
        </p:nvSpPr>
        <p:spPr>
          <a:xfrm>
            <a:off x="1828800" y="4886325"/>
            <a:ext cx="14630400" cy="46291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t/>
            </a:r>
            <a:endParaRPr/>
          </a:p>
        </p:txBody>
      </p:sp>
      <p:sp>
        <p:nvSpPr>
          <p:cNvPr id="198" name="Google Shape;198;p1:notes"/>
          <p:cNvSpPr txBox="1"/>
          <p:nvPr>
            <p:ph type="sldNum" idx="12"/>
          </p:nvPr>
        </p:nvSpPr>
        <p:spPr>
          <a:xfrm>
            <a:off x="10358438" y="9771063"/>
            <a:ext cx="7924800" cy="51435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19" name="Shape 319"/>
        <p:cNvGrpSpPr/>
        <p:nvPr/>
      </p:nvGrpSpPr>
      <p:grpSpPr>
        <a:xfrm>
          <a:off x="0" y="0"/>
          <a:ext cx="0" cy="0"/>
          <a:chOff x="0" y="0"/>
          <a:chExt cx="0" cy="0"/>
        </a:xfrm>
      </p:grpSpPr>
      <p:sp>
        <p:nvSpPr>
          <p:cNvPr id="320" name="Google Shape;320;p10: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21" name="Google Shape;321;p10: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31" name="Shape 331"/>
        <p:cNvGrpSpPr/>
        <p:nvPr/>
      </p:nvGrpSpPr>
      <p:grpSpPr>
        <a:xfrm>
          <a:off x="0" y="0"/>
          <a:ext cx="0" cy="0"/>
          <a:chOff x="0" y="0"/>
          <a:chExt cx="0" cy="0"/>
        </a:xfrm>
      </p:grpSpPr>
      <p:sp>
        <p:nvSpPr>
          <p:cNvPr id="332" name="Google Shape;332;p11: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33" name="Google Shape;333;p11: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42" name="Shape 342"/>
        <p:cNvGrpSpPr/>
        <p:nvPr/>
      </p:nvGrpSpPr>
      <p:grpSpPr>
        <a:xfrm>
          <a:off x="0" y="0"/>
          <a:ext cx="0" cy="0"/>
          <a:chOff x="0" y="0"/>
          <a:chExt cx="0" cy="0"/>
        </a:xfrm>
      </p:grpSpPr>
      <p:sp>
        <p:nvSpPr>
          <p:cNvPr id="343" name="Google Shape;343;p12: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44" name="Google Shape;344;p12: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57" name="Shape 357"/>
        <p:cNvGrpSpPr/>
        <p:nvPr/>
      </p:nvGrpSpPr>
      <p:grpSpPr>
        <a:xfrm>
          <a:off x="0" y="0"/>
          <a:ext cx="0" cy="0"/>
          <a:chOff x="0" y="0"/>
          <a:chExt cx="0" cy="0"/>
        </a:xfrm>
      </p:grpSpPr>
      <p:sp>
        <p:nvSpPr>
          <p:cNvPr id="358" name="Google Shape;358;p13: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59" name="Google Shape;359;p13: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66" name="Shape 366"/>
        <p:cNvGrpSpPr/>
        <p:nvPr/>
      </p:nvGrpSpPr>
      <p:grpSpPr>
        <a:xfrm>
          <a:off x="0" y="0"/>
          <a:ext cx="0" cy="0"/>
          <a:chOff x="0" y="0"/>
          <a:chExt cx="0" cy="0"/>
        </a:xfrm>
      </p:grpSpPr>
      <p:sp>
        <p:nvSpPr>
          <p:cNvPr id="367" name="Google Shape;367;p14: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68" name="Google Shape;368;p14: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75" name="Shape 375"/>
        <p:cNvGrpSpPr/>
        <p:nvPr/>
      </p:nvGrpSpPr>
      <p:grpSpPr>
        <a:xfrm>
          <a:off x="0" y="0"/>
          <a:ext cx="0" cy="0"/>
          <a:chOff x="0" y="0"/>
          <a:chExt cx="0" cy="0"/>
        </a:xfrm>
      </p:grpSpPr>
      <p:sp>
        <p:nvSpPr>
          <p:cNvPr id="376" name="Google Shape;376;p15: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77" name="Google Shape;377;p15: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85" name="Shape 385"/>
        <p:cNvGrpSpPr/>
        <p:nvPr/>
      </p:nvGrpSpPr>
      <p:grpSpPr>
        <a:xfrm>
          <a:off x="0" y="0"/>
          <a:ext cx="0" cy="0"/>
          <a:chOff x="0" y="0"/>
          <a:chExt cx="0" cy="0"/>
        </a:xfrm>
      </p:grpSpPr>
      <p:sp>
        <p:nvSpPr>
          <p:cNvPr id="386" name="Google Shape;386;p16: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87" name="Google Shape;387;p16: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96" name="Shape 396"/>
        <p:cNvGrpSpPr/>
        <p:nvPr/>
      </p:nvGrpSpPr>
      <p:grpSpPr>
        <a:xfrm>
          <a:off x="0" y="0"/>
          <a:ext cx="0" cy="0"/>
          <a:chOff x="0" y="0"/>
          <a:chExt cx="0" cy="0"/>
        </a:xfrm>
      </p:grpSpPr>
      <p:sp>
        <p:nvSpPr>
          <p:cNvPr id="397" name="Google Shape;397;p17: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98" name="Google Shape;398;p17: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05" name="Shape 405"/>
        <p:cNvGrpSpPr/>
        <p:nvPr/>
      </p:nvGrpSpPr>
      <p:grpSpPr>
        <a:xfrm>
          <a:off x="0" y="0"/>
          <a:ext cx="0" cy="0"/>
          <a:chOff x="0" y="0"/>
          <a:chExt cx="0" cy="0"/>
        </a:xfrm>
      </p:grpSpPr>
      <p:sp>
        <p:nvSpPr>
          <p:cNvPr id="406" name="Google Shape;406;p18: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07" name="Google Shape;407;p18: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14" name="Shape 414"/>
        <p:cNvGrpSpPr/>
        <p:nvPr/>
      </p:nvGrpSpPr>
      <p:grpSpPr>
        <a:xfrm>
          <a:off x="0" y="0"/>
          <a:ext cx="0" cy="0"/>
          <a:chOff x="0" y="0"/>
          <a:chExt cx="0" cy="0"/>
        </a:xfrm>
      </p:grpSpPr>
      <p:sp>
        <p:nvSpPr>
          <p:cNvPr id="415" name="Google Shape;415;p19: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16" name="Google Shape;416;p19: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2" name="Shape 202"/>
        <p:cNvGrpSpPr/>
        <p:nvPr/>
      </p:nvGrpSpPr>
      <p:grpSpPr>
        <a:xfrm>
          <a:off x="0" y="0"/>
          <a:ext cx="0" cy="0"/>
          <a:chOff x="0" y="0"/>
          <a:chExt cx="0" cy="0"/>
        </a:xfrm>
      </p:grpSpPr>
      <p:sp>
        <p:nvSpPr>
          <p:cNvPr id="203" name="Google Shape;203;p2: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4" name="Google Shape;204;p2: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24" name="Shape 424"/>
        <p:cNvGrpSpPr/>
        <p:nvPr/>
      </p:nvGrpSpPr>
      <p:grpSpPr>
        <a:xfrm>
          <a:off x="0" y="0"/>
          <a:ext cx="0" cy="0"/>
          <a:chOff x="0" y="0"/>
          <a:chExt cx="0" cy="0"/>
        </a:xfrm>
      </p:grpSpPr>
      <p:sp>
        <p:nvSpPr>
          <p:cNvPr id="425" name="Google Shape;425;p20: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26" name="Google Shape;426;p20: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33" name="Shape 433"/>
        <p:cNvGrpSpPr/>
        <p:nvPr/>
      </p:nvGrpSpPr>
      <p:grpSpPr>
        <a:xfrm>
          <a:off x="0" y="0"/>
          <a:ext cx="0" cy="0"/>
          <a:chOff x="0" y="0"/>
          <a:chExt cx="0" cy="0"/>
        </a:xfrm>
      </p:grpSpPr>
      <p:sp>
        <p:nvSpPr>
          <p:cNvPr id="434" name="Google Shape;434;p21: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35" name="Google Shape;435;p21: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23" name="Shape 223"/>
        <p:cNvGrpSpPr/>
        <p:nvPr/>
      </p:nvGrpSpPr>
      <p:grpSpPr>
        <a:xfrm>
          <a:off x="0" y="0"/>
          <a:ext cx="0" cy="0"/>
          <a:chOff x="0" y="0"/>
          <a:chExt cx="0" cy="0"/>
        </a:xfrm>
      </p:grpSpPr>
      <p:sp>
        <p:nvSpPr>
          <p:cNvPr id="224" name="Google Shape;224;p3: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25" name="Google Shape;225;p3: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34" name="Shape 234"/>
        <p:cNvGrpSpPr/>
        <p:nvPr/>
      </p:nvGrpSpPr>
      <p:grpSpPr>
        <a:xfrm>
          <a:off x="0" y="0"/>
          <a:ext cx="0" cy="0"/>
          <a:chOff x="0" y="0"/>
          <a:chExt cx="0" cy="0"/>
        </a:xfrm>
      </p:grpSpPr>
      <p:sp>
        <p:nvSpPr>
          <p:cNvPr id="235" name="Google Shape;235;p4: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36" name="Google Shape;236;p4: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46" name="Shape 246"/>
        <p:cNvGrpSpPr/>
        <p:nvPr/>
      </p:nvGrpSpPr>
      <p:grpSpPr>
        <a:xfrm>
          <a:off x="0" y="0"/>
          <a:ext cx="0" cy="0"/>
          <a:chOff x="0" y="0"/>
          <a:chExt cx="0" cy="0"/>
        </a:xfrm>
      </p:grpSpPr>
      <p:sp>
        <p:nvSpPr>
          <p:cNvPr id="247" name="Google Shape;247;p5: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48" name="Google Shape;248;p5: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55" name="Shape 255"/>
        <p:cNvGrpSpPr/>
        <p:nvPr/>
      </p:nvGrpSpPr>
      <p:grpSpPr>
        <a:xfrm>
          <a:off x="0" y="0"/>
          <a:ext cx="0" cy="0"/>
          <a:chOff x="0" y="0"/>
          <a:chExt cx="0" cy="0"/>
        </a:xfrm>
      </p:grpSpPr>
      <p:sp>
        <p:nvSpPr>
          <p:cNvPr id="256" name="Google Shape;256;p6: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57" name="Google Shape;257;p6: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87" name="Shape 287"/>
        <p:cNvGrpSpPr/>
        <p:nvPr/>
      </p:nvGrpSpPr>
      <p:grpSpPr>
        <a:xfrm>
          <a:off x="0" y="0"/>
          <a:ext cx="0" cy="0"/>
          <a:chOff x="0" y="0"/>
          <a:chExt cx="0" cy="0"/>
        </a:xfrm>
      </p:grpSpPr>
      <p:sp>
        <p:nvSpPr>
          <p:cNvPr id="288" name="Google Shape;288;p7: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89" name="Google Shape;289;p7: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97" name="Shape 297"/>
        <p:cNvGrpSpPr/>
        <p:nvPr/>
      </p:nvGrpSpPr>
      <p:grpSpPr>
        <a:xfrm>
          <a:off x="0" y="0"/>
          <a:ext cx="0" cy="0"/>
          <a:chOff x="0" y="0"/>
          <a:chExt cx="0" cy="0"/>
        </a:xfrm>
      </p:grpSpPr>
      <p:sp>
        <p:nvSpPr>
          <p:cNvPr id="298" name="Google Shape;298;p8: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99" name="Google Shape;299;p8: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09" name="Shape 309"/>
        <p:cNvGrpSpPr/>
        <p:nvPr/>
      </p:nvGrpSpPr>
      <p:grpSpPr>
        <a:xfrm>
          <a:off x="0" y="0"/>
          <a:ext cx="0" cy="0"/>
          <a:chOff x="0" y="0"/>
          <a:chExt cx="0" cy="0"/>
        </a:xfrm>
      </p:grpSpPr>
      <p:sp>
        <p:nvSpPr>
          <p:cNvPr id="310" name="Google Shape;310;p9:notes"/>
          <p:cNvSpPr txBox="1"/>
          <p:nvPr>
            <p:ph type="body" idx="1"/>
          </p:nvPr>
        </p:nvSpPr>
        <p:spPr>
          <a:xfrm>
            <a:off x="1828800" y="4886325"/>
            <a:ext cx="14630400" cy="4629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11" name="Google Shape;311;p9:notes"/>
          <p:cNvSpPr/>
          <p:nvPr>
            <p:ph type="sldImg" idx="2"/>
          </p:nvPr>
        </p:nvSpPr>
        <p:spPr>
          <a:xfrm>
            <a:off x="5715000" y="771525"/>
            <a:ext cx="6858000" cy="3857625"/>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7" name="Shape 17"/>
        <p:cNvGrpSpPr/>
        <p:nvPr/>
      </p:nvGrpSpPr>
      <p:grpSpPr>
        <a:xfrm>
          <a:off x="0" y="0"/>
          <a:ext cx="0" cy="0"/>
          <a:chOff x="0" y="0"/>
          <a:chExt cx="0" cy="0"/>
        </a:xfrm>
      </p:grpSpPr>
      <p:sp>
        <p:nvSpPr>
          <p:cNvPr id="18" name="Google Shape;18;p23"/>
          <p:cNvSpPr txBox="1"/>
          <p:nvPr>
            <p:ph type="ctrTitle"/>
          </p:nvPr>
        </p:nvSpPr>
        <p:spPr>
          <a:xfrm>
            <a:off x="2286000" y="1684338"/>
            <a:ext cx="13716000" cy="35814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23"/>
          <p:cNvSpPr txBox="1"/>
          <p:nvPr>
            <p:ph idx="1" type="subTitle"/>
          </p:nvPr>
        </p:nvSpPr>
        <p:spPr>
          <a:xfrm>
            <a:off x="2286000" y="5403850"/>
            <a:ext cx="13716000" cy="248285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20" name="Google Shape;20;p23"/>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23"/>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23"/>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4" name="Shape 74"/>
        <p:cNvGrpSpPr/>
        <p:nvPr/>
      </p:nvGrpSpPr>
      <p:grpSpPr>
        <a:xfrm>
          <a:off x="0" y="0"/>
          <a:ext cx="0" cy="0"/>
          <a:chOff x="0" y="0"/>
          <a:chExt cx="0" cy="0"/>
        </a:xfrm>
      </p:grpSpPr>
      <p:sp>
        <p:nvSpPr>
          <p:cNvPr id="75" name="Google Shape;75;p38"/>
          <p:cNvSpPr txBox="1"/>
          <p:nvPr>
            <p:ph type="title"/>
          </p:nvPr>
        </p:nvSpPr>
        <p:spPr>
          <a:xfrm>
            <a:off x="1257300"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38"/>
          <p:cNvSpPr txBox="1"/>
          <p:nvPr>
            <p:ph idx="1" type="body"/>
          </p:nvPr>
        </p:nvSpPr>
        <p:spPr>
          <a:xfrm rot="5400000">
            <a:off x="5880100" y="-1884362"/>
            <a:ext cx="6527800" cy="1577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38"/>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38"/>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38"/>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0" name="Shape 80"/>
        <p:cNvGrpSpPr/>
        <p:nvPr/>
      </p:nvGrpSpPr>
      <p:grpSpPr>
        <a:xfrm>
          <a:off x="0" y="0"/>
          <a:ext cx="0" cy="0"/>
          <a:chOff x="0" y="0"/>
          <a:chExt cx="0" cy="0"/>
        </a:xfrm>
      </p:grpSpPr>
      <p:sp>
        <p:nvSpPr>
          <p:cNvPr id="81" name="Google Shape;81;p39"/>
          <p:cNvSpPr txBox="1"/>
          <p:nvPr>
            <p:ph type="title"/>
          </p:nvPr>
        </p:nvSpPr>
        <p:spPr>
          <a:xfrm rot="5400000">
            <a:off x="10699750" y="2935288"/>
            <a:ext cx="8718550" cy="39433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39"/>
          <p:cNvSpPr txBox="1"/>
          <p:nvPr>
            <p:ph idx="1" type="body"/>
          </p:nvPr>
        </p:nvSpPr>
        <p:spPr>
          <a:xfrm rot="5400000">
            <a:off x="2736850" y="-931862"/>
            <a:ext cx="8718550" cy="1167765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39"/>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39"/>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39"/>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93" name="Shape 93"/>
        <p:cNvGrpSpPr/>
        <p:nvPr/>
      </p:nvGrpSpPr>
      <p:grpSpPr>
        <a:xfrm>
          <a:off x="0" y="0"/>
          <a:ext cx="0" cy="0"/>
          <a:chOff x="0" y="0"/>
          <a:chExt cx="0" cy="0"/>
        </a:xfrm>
      </p:grpSpPr>
      <p:pic>
        <p:nvPicPr>
          <p:cNvPr id="94" name="Google Shape;94;p25"/>
          <p:cNvPicPr preferRelativeResize="0"/>
          <p:nvPr/>
        </p:nvPicPr>
        <p:blipFill rotWithShape="1">
          <a:blip r:embed="rId2">
            <a:alphaModFix/>
          </a:blip>
          <a:srcRect b="0" l="0" r="0" t="0"/>
          <a:stretch/>
        </p:blipFill>
        <p:spPr>
          <a:xfrm>
            <a:off x="14154296" y="647700"/>
            <a:ext cx="3295504" cy="61555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5" name="Shape 95"/>
        <p:cNvGrpSpPr/>
        <p:nvPr/>
      </p:nvGrpSpPr>
      <p:grpSpPr>
        <a:xfrm>
          <a:off x="0" y="0"/>
          <a:ext cx="0" cy="0"/>
          <a:chOff x="0" y="0"/>
          <a:chExt cx="0" cy="0"/>
        </a:xfrm>
      </p:grpSpPr>
      <p:sp>
        <p:nvSpPr>
          <p:cNvPr id="96" name="Google Shape;96;p26"/>
          <p:cNvSpPr txBox="1"/>
          <p:nvPr>
            <p:ph type="ctrTitle"/>
          </p:nvPr>
        </p:nvSpPr>
        <p:spPr>
          <a:xfrm>
            <a:off x="1371600" y="3188970"/>
            <a:ext cx="15544800" cy="216027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7" name="Google Shape;97;p26"/>
          <p:cNvSpPr txBox="1"/>
          <p:nvPr>
            <p:ph idx="1" type="subTitle"/>
          </p:nvPr>
        </p:nvSpPr>
        <p:spPr>
          <a:xfrm>
            <a:off x="2743200" y="5760720"/>
            <a:ext cx="12801600" cy="257175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latin typeface="Calibri"/>
                <a:ea typeface="Calibri"/>
                <a:cs typeface="Calibri"/>
                <a:sym typeface="Calibri"/>
              </a:defRPr>
            </a:lvl1pPr>
            <a:lvl2pPr lvl="1" marR="0" rtl="0" algn="l">
              <a:spcBef>
                <a:spcPts val="0"/>
              </a:spcBef>
              <a:spcAft>
                <a:spcPts val="0"/>
              </a:spcAft>
              <a:buSzPts val="1400"/>
              <a:buNone/>
              <a:defRPr b="0" i="0" sz="1800" u="none" cap="none" strike="noStrike">
                <a:latin typeface="Calibri"/>
                <a:ea typeface="Calibri"/>
                <a:cs typeface="Calibri"/>
                <a:sym typeface="Calibri"/>
              </a:defRPr>
            </a:lvl2pPr>
            <a:lvl3pPr lvl="2" marR="0" rtl="0" algn="l">
              <a:spcBef>
                <a:spcPts val="0"/>
              </a:spcBef>
              <a:spcAft>
                <a:spcPts val="0"/>
              </a:spcAft>
              <a:buSzPts val="1400"/>
              <a:buNone/>
              <a:defRPr b="0" i="0" sz="1800" u="none" cap="none" strike="noStrike">
                <a:latin typeface="Calibri"/>
                <a:ea typeface="Calibri"/>
                <a:cs typeface="Calibri"/>
                <a:sym typeface="Calibri"/>
              </a:defRPr>
            </a:lvl3pPr>
            <a:lvl4pPr lvl="3" marR="0" rtl="0" algn="l">
              <a:spcBef>
                <a:spcPts val="0"/>
              </a:spcBef>
              <a:spcAft>
                <a:spcPts val="0"/>
              </a:spcAft>
              <a:buSzPts val="1400"/>
              <a:buNone/>
              <a:defRPr b="0" i="0" sz="1800" u="none" cap="none" strike="noStrike">
                <a:latin typeface="Calibri"/>
                <a:ea typeface="Calibri"/>
                <a:cs typeface="Calibri"/>
                <a:sym typeface="Calibri"/>
              </a:defRPr>
            </a:lvl4pPr>
            <a:lvl5pPr lvl="4" marR="0" rtl="0" algn="l">
              <a:spcBef>
                <a:spcPts val="0"/>
              </a:spcBef>
              <a:spcAft>
                <a:spcPts val="0"/>
              </a:spcAft>
              <a:buSzPts val="1400"/>
              <a:buNone/>
              <a:defRPr b="0" i="0" sz="1800" u="none" cap="none" strike="noStrike">
                <a:latin typeface="Calibri"/>
                <a:ea typeface="Calibri"/>
                <a:cs typeface="Calibri"/>
                <a:sym typeface="Calibri"/>
              </a:defRPr>
            </a:lvl5pPr>
            <a:lvl6pPr lvl="5" marR="0" rtl="0" algn="l">
              <a:spcBef>
                <a:spcPts val="0"/>
              </a:spcBef>
              <a:spcAft>
                <a:spcPts val="0"/>
              </a:spcAft>
              <a:buSzPts val="1400"/>
              <a:buNone/>
              <a:defRPr b="0" i="0" sz="1800" u="none" cap="none" strike="noStrike">
                <a:latin typeface="Calibri"/>
                <a:ea typeface="Calibri"/>
                <a:cs typeface="Calibri"/>
                <a:sym typeface="Calibri"/>
              </a:defRPr>
            </a:lvl6pPr>
            <a:lvl7pPr lvl="6" marR="0" rtl="0" algn="l">
              <a:spcBef>
                <a:spcPts val="0"/>
              </a:spcBef>
              <a:spcAft>
                <a:spcPts val="0"/>
              </a:spcAft>
              <a:buSzPts val="1400"/>
              <a:buNone/>
              <a:defRPr b="0" i="0" sz="1800" u="none" cap="none" strike="noStrike">
                <a:latin typeface="Calibri"/>
                <a:ea typeface="Calibri"/>
                <a:cs typeface="Calibri"/>
                <a:sym typeface="Calibri"/>
              </a:defRPr>
            </a:lvl7pPr>
            <a:lvl8pPr lvl="7" marR="0" rtl="0" algn="l">
              <a:spcBef>
                <a:spcPts val="0"/>
              </a:spcBef>
              <a:spcAft>
                <a:spcPts val="0"/>
              </a:spcAft>
              <a:buSzPts val="1400"/>
              <a:buNone/>
              <a:defRPr b="0" i="0" sz="1800" u="none" cap="none" strike="noStrike">
                <a:latin typeface="Calibri"/>
                <a:ea typeface="Calibri"/>
                <a:cs typeface="Calibri"/>
                <a:sym typeface="Calibri"/>
              </a:defRPr>
            </a:lvl8pPr>
            <a:lvl9pPr lvl="8"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98" name="Google Shape;98;p26"/>
          <p:cNvSpPr txBox="1"/>
          <p:nvPr>
            <p:ph idx="11" type="ftr"/>
          </p:nvPr>
        </p:nvSpPr>
        <p:spPr>
          <a:xfrm>
            <a:off x="6217920" y="9566910"/>
            <a:ext cx="5852160" cy="51435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26"/>
          <p:cNvSpPr txBox="1"/>
          <p:nvPr>
            <p:ph idx="10" type="dt"/>
          </p:nvPr>
        </p:nvSpPr>
        <p:spPr>
          <a:xfrm>
            <a:off x="914400" y="9566910"/>
            <a:ext cx="4206240" cy="51435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 name="Google Shape;100;p26"/>
          <p:cNvSpPr txBox="1"/>
          <p:nvPr>
            <p:ph idx="12" type="sldNum"/>
          </p:nvPr>
        </p:nvSpPr>
        <p:spPr>
          <a:xfrm>
            <a:off x="13167361" y="9566910"/>
            <a:ext cx="4206240" cy="51435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1" name="Shape 101"/>
        <p:cNvGrpSpPr/>
        <p:nvPr/>
      </p:nvGrpSpPr>
      <p:grpSpPr>
        <a:xfrm>
          <a:off x="0" y="0"/>
          <a:ext cx="0" cy="0"/>
          <a:chOff x="0" y="0"/>
          <a:chExt cx="0" cy="0"/>
        </a:xfrm>
      </p:grpSpPr>
      <p:sp>
        <p:nvSpPr>
          <p:cNvPr id="102" name="Google Shape;102;p27"/>
          <p:cNvSpPr txBox="1"/>
          <p:nvPr>
            <p:ph type="title"/>
          </p:nvPr>
        </p:nvSpPr>
        <p:spPr>
          <a:xfrm>
            <a:off x="914400" y="411480"/>
            <a:ext cx="16459200" cy="164592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3" name="Google Shape;103;p27"/>
          <p:cNvSpPr txBox="1"/>
          <p:nvPr>
            <p:ph idx="1" type="body"/>
          </p:nvPr>
        </p:nvSpPr>
        <p:spPr>
          <a:xfrm>
            <a:off x="914400" y="2366010"/>
            <a:ext cx="16459200" cy="678942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04" name="Google Shape;104;p27"/>
          <p:cNvSpPr txBox="1"/>
          <p:nvPr>
            <p:ph idx="11" type="ftr"/>
          </p:nvPr>
        </p:nvSpPr>
        <p:spPr>
          <a:xfrm>
            <a:off x="6217920" y="9566910"/>
            <a:ext cx="5852160" cy="51435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7"/>
          <p:cNvSpPr txBox="1"/>
          <p:nvPr>
            <p:ph idx="10" type="dt"/>
          </p:nvPr>
        </p:nvSpPr>
        <p:spPr>
          <a:xfrm>
            <a:off x="914400" y="9566910"/>
            <a:ext cx="4206240" cy="51435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6" name="Google Shape;106;p27"/>
          <p:cNvSpPr txBox="1"/>
          <p:nvPr>
            <p:ph idx="12" type="sldNum"/>
          </p:nvPr>
        </p:nvSpPr>
        <p:spPr>
          <a:xfrm>
            <a:off x="13167361" y="9566910"/>
            <a:ext cx="4206240" cy="51435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7" name="Shape 107"/>
        <p:cNvGrpSpPr/>
        <p:nvPr/>
      </p:nvGrpSpPr>
      <p:grpSpPr>
        <a:xfrm>
          <a:off x="0" y="0"/>
          <a:ext cx="0" cy="0"/>
          <a:chOff x="0" y="0"/>
          <a:chExt cx="0" cy="0"/>
        </a:xfrm>
      </p:grpSpPr>
      <p:sp>
        <p:nvSpPr>
          <p:cNvPr id="108" name="Google Shape;108;p28"/>
          <p:cNvSpPr txBox="1"/>
          <p:nvPr>
            <p:ph type="title"/>
          </p:nvPr>
        </p:nvSpPr>
        <p:spPr>
          <a:xfrm>
            <a:off x="914400" y="411480"/>
            <a:ext cx="16459200" cy="164592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9" name="Google Shape;109;p28"/>
          <p:cNvSpPr txBox="1"/>
          <p:nvPr>
            <p:ph idx="1" type="body"/>
          </p:nvPr>
        </p:nvSpPr>
        <p:spPr>
          <a:xfrm>
            <a:off x="914400" y="2366010"/>
            <a:ext cx="7955280" cy="678942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10" name="Google Shape;110;p28"/>
          <p:cNvSpPr txBox="1"/>
          <p:nvPr>
            <p:ph idx="2" type="body"/>
          </p:nvPr>
        </p:nvSpPr>
        <p:spPr>
          <a:xfrm>
            <a:off x="9418320" y="2366010"/>
            <a:ext cx="7955280" cy="678942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11" name="Google Shape;111;p28"/>
          <p:cNvSpPr txBox="1"/>
          <p:nvPr>
            <p:ph idx="11" type="ftr"/>
          </p:nvPr>
        </p:nvSpPr>
        <p:spPr>
          <a:xfrm>
            <a:off x="6217920" y="9566910"/>
            <a:ext cx="5852160" cy="51435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28"/>
          <p:cNvSpPr txBox="1"/>
          <p:nvPr>
            <p:ph idx="10" type="dt"/>
          </p:nvPr>
        </p:nvSpPr>
        <p:spPr>
          <a:xfrm>
            <a:off x="914400" y="9566910"/>
            <a:ext cx="4206240" cy="51435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 name="Google Shape;113;p28"/>
          <p:cNvSpPr txBox="1"/>
          <p:nvPr>
            <p:ph idx="12" type="sldNum"/>
          </p:nvPr>
        </p:nvSpPr>
        <p:spPr>
          <a:xfrm>
            <a:off x="13167361" y="9566910"/>
            <a:ext cx="4206240" cy="51435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4" name="Shape 114"/>
        <p:cNvGrpSpPr/>
        <p:nvPr/>
      </p:nvGrpSpPr>
      <p:grpSpPr>
        <a:xfrm>
          <a:off x="0" y="0"/>
          <a:ext cx="0" cy="0"/>
          <a:chOff x="0" y="0"/>
          <a:chExt cx="0" cy="0"/>
        </a:xfrm>
      </p:grpSpPr>
      <p:sp>
        <p:nvSpPr>
          <p:cNvPr id="115" name="Google Shape;115;p29"/>
          <p:cNvSpPr txBox="1"/>
          <p:nvPr>
            <p:ph type="title"/>
          </p:nvPr>
        </p:nvSpPr>
        <p:spPr>
          <a:xfrm>
            <a:off x="914400" y="411480"/>
            <a:ext cx="16459200" cy="164592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6" name="Google Shape;116;p29"/>
          <p:cNvSpPr txBox="1"/>
          <p:nvPr>
            <p:ph idx="11" type="ftr"/>
          </p:nvPr>
        </p:nvSpPr>
        <p:spPr>
          <a:xfrm>
            <a:off x="6217920" y="9566910"/>
            <a:ext cx="5852160" cy="51435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9"/>
          <p:cNvSpPr txBox="1"/>
          <p:nvPr>
            <p:ph idx="10" type="dt"/>
          </p:nvPr>
        </p:nvSpPr>
        <p:spPr>
          <a:xfrm>
            <a:off x="914400" y="9566910"/>
            <a:ext cx="4206240" cy="51435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29"/>
          <p:cNvSpPr txBox="1"/>
          <p:nvPr>
            <p:ph idx="12" type="sldNum"/>
          </p:nvPr>
        </p:nvSpPr>
        <p:spPr>
          <a:xfrm>
            <a:off x="13167361" y="9566910"/>
            <a:ext cx="4206240" cy="51435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26" name="Shape 126"/>
        <p:cNvGrpSpPr/>
        <p:nvPr/>
      </p:nvGrpSpPr>
      <p:grpSpPr>
        <a:xfrm>
          <a:off x="0" y="0"/>
          <a:ext cx="0" cy="0"/>
          <a:chOff x="0" y="0"/>
          <a:chExt cx="0" cy="0"/>
        </a:xfrm>
      </p:grpSpPr>
      <p:sp>
        <p:nvSpPr>
          <p:cNvPr id="127" name="Google Shape;127;p41"/>
          <p:cNvSpPr txBox="1"/>
          <p:nvPr>
            <p:ph type="ctrTitle"/>
          </p:nvPr>
        </p:nvSpPr>
        <p:spPr>
          <a:xfrm>
            <a:off x="2286000" y="1684338"/>
            <a:ext cx="13716000" cy="35814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8" name="Google Shape;128;p41"/>
          <p:cNvSpPr txBox="1"/>
          <p:nvPr>
            <p:ph idx="1" type="subTitle"/>
          </p:nvPr>
        </p:nvSpPr>
        <p:spPr>
          <a:xfrm>
            <a:off x="2286000" y="5403850"/>
            <a:ext cx="13716000" cy="248285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29" name="Google Shape;129;p41"/>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41"/>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 name="Google Shape;131;p41"/>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32" name="Shape 132"/>
        <p:cNvGrpSpPr/>
        <p:nvPr/>
      </p:nvGrpSpPr>
      <p:grpSpPr>
        <a:xfrm>
          <a:off x="0" y="0"/>
          <a:ext cx="0" cy="0"/>
          <a:chOff x="0" y="0"/>
          <a:chExt cx="0" cy="0"/>
        </a:xfrm>
      </p:grpSpPr>
      <p:sp>
        <p:nvSpPr>
          <p:cNvPr id="133" name="Google Shape;133;p42"/>
          <p:cNvSpPr txBox="1"/>
          <p:nvPr>
            <p:ph type="title"/>
          </p:nvPr>
        </p:nvSpPr>
        <p:spPr>
          <a:xfrm>
            <a:off x="1257300"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4" name="Google Shape;134;p42"/>
          <p:cNvSpPr txBox="1"/>
          <p:nvPr>
            <p:ph idx="1" type="body"/>
          </p:nvPr>
        </p:nvSpPr>
        <p:spPr>
          <a:xfrm>
            <a:off x="1257300" y="2738438"/>
            <a:ext cx="15773400" cy="652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 name="Google Shape;135;p42"/>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6" name="Google Shape;136;p42"/>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 name="Google Shape;137;p42"/>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38" name="Shape 138"/>
        <p:cNvGrpSpPr/>
        <p:nvPr/>
      </p:nvGrpSpPr>
      <p:grpSpPr>
        <a:xfrm>
          <a:off x="0" y="0"/>
          <a:ext cx="0" cy="0"/>
          <a:chOff x="0" y="0"/>
          <a:chExt cx="0" cy="0"/>
        </a:xfrm>
      </p:grpSpPr>
      <p:sp>
        <p:nvSpPr>
          <p:cNvPr id="139" name="Google Shape;139;p43"/>
          <p:cNvSpPr txBox="1"/>
          <p:nvPr>
            <p:ph type="title"/>
          </p:nvPr>
        </p:nvSpPr>
        <p:spPr>
          <a:xfrm>
            <a:off x="1247775" y="2565400"/>
            <a:ext cx="15773400" cy="4278313"/>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0" name="Google Shape;140;p43"/>
          <p:cNvSpPr txBox="1"/>
          <p:nvPr>
            <p:ph idx="1" type="body"/>
          </p:nvPr>
        </p:nvSpPr>
        <p:spPr>
          <a:xfrm>
            <a:off x="1247775" y="6884988"/>
            <a:ext cx="15773400" cy="22494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41" name="Google Shape;141;p43"/>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2" name="Google Shape;142;p43"/>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3" name="Google Shape;143;p43"/>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3" name="Shape 23"/>
        <p:cNvGrpSpPr/>
        <p:nvPr/>
      </p:nvGrpSpPr>
      <p:grpSpPr>
        <a:xfrm>
          <a:off x="0" y="0"/>
          <a:ext cx="0" cy="0"/>
          <a:chOff x="0" y="0"/>
          <a:chExt cx="0" cy="0"/>
        </a:xfrm>
      </p:grpSpPr>
      <p:sp>
        <p:nvSpPr>
          <p:cNvPr id="24" name="Google Shape;24;p30"/>
          <p:cNvSpPr txBox="1"/>
          <p:nvPr>
            <p:ph type="title"/>
          </p:nvPr>
        </p:nvSpPr>
        <p:spPr>
          <a:xfrm>
            <a:off x="1257300"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30"/>
          <p:cNvSpPr txBox="1"/>
          <p:nvPr>
            <p:ph idx="1" type="body"/>
          </p:nvPr>
        </p:nvSpPr>
        <p:spPr>
          <a:xfrm>
            <a:off x="1257300" y="2738438"/>
            <a:ext cx="15773400" cy="652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30"/>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30"/>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30"/>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144" name="Shape 144"/>
        <p:cNvGrpSpPr/>
        <p:nvPr/>
      </p:nvGrpSpPr>
      <p:grpSpPr>
        <a:xfrm>
          <a:off x="0" y="0"/>
          <a:ext cx="0" cy="0"/>
          <a:chOff x="0" y="0"/>
          <a:chExt cx="0" cy="0"/>
        </a:xfrm>
      </p:grpSpPr>
      <p:sp>
        <p:nvSpPr>
          <p:cNvPr id="145" name="Google Shape;145;p44"/>
          <p:cNvSpPr txBox="1"/>
          <p:nvPr>
            <p:ph type="title"/>
          </p:nvPr>
        </p:nvSpPr>
        <p:spPr>
          <a:xfrm>
            <a:off x="1257300"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6" name="Google Shape;146;p44"/>
          <p:cNvSpPr txBox="1"/>
          <p:nvPr>
            <p:ph idx="1" type="body"/>
          </p:nvPr>
        </p:nvSpPr>
        <p:spPr>
          <a:xfrm>
            <a:off x="1257300" y="2738438"/>
            <a:ext cx="7810500" cy="652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 name="Google Shape;147;p44"/>
          <p:cNvSpPr txBox="1"/>
          <p:nvPr>
            <p:ph idx="2" type="body"/>
          </p:nvPr>
        </p:nvSpPr>
        <p:spPr>
          <a:xfrm>
            <a:off x="9220200" y="2738438"/>
            <a:ext cx="7810500" cy="652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 name="Google Shape;148;p44"/>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9" name="Google Shape;149;p44"/>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0" name="Google Shape;150;p44"/>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151" name="Shape 151"/>
        <p:cNvGrpSpPr/>
        <p:nvPr/>
      </p:nvGrpSpPr>
      <p:grpSpPr>
        <a:xfrm>
          <a:off x="0" y="0"/>
          <a:ext cx="0" cy="0"/>
          <a:chOff x="0" y="0"/>
          <a:chExt cx="0" cy="0"/>
        </a:xfrm>
      </p:grpSpPr>
      <p:sp>
        <p:nvSpPr>
          <p:cNvPr id="152" name="Google Shape;152;p45"/>
          <p:cNvSpPr txBox="1"/>
          <p:nvPr>
            <p:ph type="title"/>
          </p:nvPr>
        </p:nvSpPr>
        <p:spPr>
          <a:xfrm>
            <a:off x="1260475"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3" name="Google Shape;153;p45"/>
          <p:cNvSpPr txBox="1"/>
          <p:nvPr>
            <p:ph idx="1" type="body"/>
          </p:nvPr>
        </p:nvSpPr>
        <p:spPr>
          <a:xfrm>
            <a:off x="1260475" y="2522538"/>
            <a:ext cx="7735888" cy="1235075"/>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54" name="Google Shape;154;p45"/>
          <p:cNvSpPr txBox="1"/>
          <p:nvPr>
            <p:ph idx="2" type="body"/>
          </p:nvPr>
        </p:nvSpPr>
        <p:spPr>
          <a:xfrm>
            <a:off x="1260475" y="3757613"/>
            <a:ext cx="7735888" cy="55276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45"/>
          <p:cNvSpPr txBox="1"/>
          <p:nvPr>
            <p:ph idx="3" type="body"/>
          </p:nvPr>
        </p:nvSpPr>
        <p:spPr>
          <a:xfrm>
            <a:off x="9258300" y="2522538"/>
            <a:ext cx="7775575" cy="1235075"/>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56" name="Google Shape;156;p45"/>
          <p:cNvSpPr txBox="1"/>
          <p:nvPr>
            <p:ph idx="4" type="body"/>
          </p:nvPr>
        </p:nvSpPr>
        <p:spPr>
          <a:xfrm>
            <a:off x="9258300" y="3757613"/>
            <a:ext cx="7775575" cy="55276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45"/>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8" name="Google Shape;158;p45"/>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45"/>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160" name="Shape 160"/>
        <p:cNvGrpSpPr/>
        <p:nvPr/>
      </p:nvGrpSpPr>
      <p:grpSpPr>
        <a:xfrm>
          <a:off x="0" y="0"/>
          <a:ext cx="0" cy="0"/>
          <a:chOff x="0" y="0"/>
          <a:chExt cx="0" cy="0"/>
        </a:xfrm>
      </p:grpSpPr>
      <p:sp>
        <p:nvSpPr>
          <p:cNvPr id="161" name="Google Shape;161;p46"/>
          <p:cNvSpPr txBox="1"/>
          <p:nvPr>
            <p:ph type="title"/>
          </p:nvPr>
        </p:nvSpPr>
        <p:spPr>
          <a:xfrm>
            <a:off x="1257300"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2" name="Google Shape;162;p46"/>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46"/>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46"/>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65" name="Shape 165"/>
        <p:cNvGrpSpPr/>
        <p:nvPr/>
      </p:nvGrpSpPr>
      <p:grpSpPr>
        <a:xfrm>
          <a:off x="0" y="0"/>
          <a:ext cx="0" cy="0"/>
          <a:chOff x="0" y="0"/>
          <a:chExt cx="0" cy="0"/>
        </a:xfrm>
      </p:grpSpPr>
      <p:sp>
        <p:nvSpPr>
          <p:cNvPr id="166" name="Google Shape;166;p47"/>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7" name="Google Shape;167;p47"/>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8" name="Google Shape;168;p47"/>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169" name="Shape 169"/>
        <p:cNvGrpSpPr/>
        <p:nvPr/>
      </p:nvGrpSpPr>
      <p:grpSpPr>
        <a:xfrm>
          <a:off x="0" y="0"/>
          <a:ext cx="0" cy="0"/>
          <a:chOff x="0" y="0"/>
          <a:chExt cx="0" cy="0"/>
        </a:xfrm>
      </p:grpSpPr>
      <p:sp>
        <p:nvSpPr>
          <p:cNvPr id="170" name="Google Shape;170;p48"/>
          <p:cNvSpPr txBox="1"/>
          <p:nvPr>
            <p:ph type="title"/>
          </p:nvPr>
        </p:nvSpPr>
        <p:spPr>
          <a:xfrm>
            <a:off x="1260475" y="685800"/>
            <a:ext cx="5897563" cy="24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1" name="Google Shape;171;p48"/>
          <p:cNvSpPr txBox="1"/>
          <p:nvPr>
            <p:ph idx="1" type="body"/>
          </p:nvPr>
        </p:nvSpPr>
        <p:spPr>
          <a:xfrm>
            <a:off x="7775575" y="1481138"/>
            <a:ext cx="9258300" cy="7310437"/>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2" name="Google Shape;172;p48"/>
          <p:cNvSpPr txBox="1"/>
          <p:nvPr>
            <p:ph idx="2" type="body"/>
          </p:nvPr>
        </p:nvSpPr>
        <p:spPr>
          <a:xfrm>
            <a:off x="1260475" y="3086100"/>
            <a:ext cx="5897563" cy="57181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73" name="Google Shape;173;p48"/>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4" name="Google Shape;174;p48"/>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5" name="Google Shape;175;p48"/>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76" name="Shape 176"/>
        <p:cNvGrpSpPr/>
        <p:nvPr/>
      </p:nvGrpSpPr>
      <p:grpSpPr>
        <a:xfrm>
          <a:off x="0" y="0"/>
          <a:ext cx="0" cy="0"/>
          <a:chOff x="0" y="0"/>
          <a:chExt cx="0" cy="0"/>
        </a:xfrm>
      </p:grpSpPr>
      <p:sp>
        <p:nvSpPr>
          <p:cNvPr id="177" name="Google Shape;177;p49"/>
          <p:cNvSpPr txBox="1"/>
          <p:nvPr>
            <p:ph type="title"/>
          </p:nvPr>
        </p:nvSpPr>
        <p:spPr>
          <a:xfrm>
            <a:off x="1260475" y="685800"/>
            <a:ext cx="5897563" cy="24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8" name="Google Shape;178;p49"/>
          <p:cNvSpPr/>
          <p:nvPr>
            <p:ph idx="2" type="pic"/>
          </p:nvPr>
        </p:nvSpPr>
        <p:spPr>
          <a:xfrm>
            <a:off x="7775575" y="1481138"/>
            <a:ext cx="9258300" cy="7310437"/>
          </a:xfrm>
          <a:prstGeom prst="rect">
            <a:avLst/>
          </a:prstGeom>
          <a:noFill/>
          <a:ln>
            <a:noFill/>
          </a:ln>
        </p:spPr>
      </p:sp>
      <p:sp>
        <p:nvSpPr>
          <p:cNvPr id="179" name="Google Shape;179;p49"/>
          <p:cNvSpPr txBox="1"/>
          <p:nvPr>
            <p:ph idx="1" type="body"/>
          </p:nvPr>
        </p:nvSpPr>
        <p:spPr>
          <a:xfrm>
            <a:off x="1260475" y="3086100"/>
            <a:ext cx="5897563" cy="57181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80" name="Google Shape;180;p49"/>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1" name="Google Shape;181;p49"/>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2" name="Google Shape;182;p49"/>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83" name="Shape 183"/>
        <p:cNvGrpSpPr/>
        <p:nvPr/>
      </p:nvGrpSpPr>
      <p:grpSpPr>
        <a:xfrm>
          <a:off x="0" y="0"/>
          <a:ext cx="0" cy="0"/>
          <a:chOff x="0" y="0"/>
          <a:chExt cx="0" cy="0"/>
        </a:xfrm>
      </p:grpSpPr>
      <p:sp>
        <p:nvSpPr>
          <p:cNvPr id="184" name="Google Shape;184;p50"/>
          <p:cNvSpPr txBox="1"/>
          <p:nvPr>
            <p:ph type="title"/>
          </p:nvPr>
        </p:nvSpPr>
        <p:spPr>
          <a:xfrm>
            <a:off x="1257300"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5" name="Google Shape;185;p50"/>
          <p:cNvSpPr txBox="1"/>
          <p:nvPr>
            <p:ph idx="1" type="body"/>
          </p:nvPr>
        </p:nvSpPr>
        <p:spPr>
          <a:xfrm rot="5400000">
            <a:off x="5880100" y="-1884362"/>
            <a:ext cx="6527800" cy="1577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6" name="Google Shape;186;p50"/>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7" name="Google Shape;187;p50"/>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8" name="Google Shape;188;p50"/>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89" name="Shape 189"/>
        <p:cNvGrpSpPr/>
        <p:nvPr/>
      </p:nvGrpSpPr>
      <p:grpSpPr>
        <a:xfrm>
          <a:off x="0" y="0"/>
          <a:ext cx="0" cy="0"/>
          <a:chOff x="0" y="0"/>
          <a:chExt cx="0" cy="0"/>
        </a:xfrm>
      </p:grpSpPr>
      <p:sp>
        <p:nvSpPr>
          <p:cNvPr id="190" name="Google Shape;190;p51"/>
          <p:cNvSpPr txBox="1"/>
          <p:nvPr>
            <p:ph type="title"/>
          </p:nvPr>
        </p:nvSpPr>
        <p:spPr>
          <a:xfrm rot="5400000">
            <a:off x="10699750" y="2935288"/>
            <a:ext cx="8718550" cy="39433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1" name="Google Shape;191;p51"/>
          <p:cNvSpPr txBox="1"/>
          <p:nvPr>
            <p:ph idx="1" type="body"/>
          </p:nvPr>
        </p:nvSpPr>
        <p:spPr>
          <a:xfrm rot="5400000">
            <a:off x="2736850" y="-931862"/>
            <a:ext cx="8718550" cy="1167765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2" name="Google Shape;192;p51"/>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3" name="Google Shape;193;p51"/>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4" name="Google Shape;194;p51"/>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9" name="Shape 29"/>
        <p:cNvGrpSpPr/>
        <p:nvPr/>
      </p:nvGrpSpPr>
      <p:grpSpPr>
        <a:xfrm>
          <a:off x="0" y="0"/>
          <a:ext cx="0" cy="0"/>
          <a:chOff x="0" y="0"/>
          <a:chExt cx="0" cy="0"/>
        </a:xfrm>
      </p:grpSpPr>
      <p:sp>
        <p:nvSpPr>
          <p:cNvPr id="30" name="Google Shape;30;p31"/>
          <p:cNvSpPr txBox="1"/>
          <p:nvPr>
            <p:ph type="title"/>
          </p:nvPr>
        </p:nvSpPr>
        <p:spPr>
          <a:xfrm>
            <a:off x="1247775" y="2565400"/>
            <a:ext cx="15773400" cy="4278313"/>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31"/>
          <p:cNvSpPr txBox="1"/>
          <p:nvPr>
            <p:ph idx="1" type="body"/>
          </p:nvPr>
        </p:nvSpPr>
        <p:spPr>
          <a:xfrm>
            <a:off x="1247775" y="6884988"/>
            <a:ext cx="15773400" cy="22494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1"/>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31"/>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31"/>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5" name="Shape 35"/>
        <p:cNvGrpSpPr/>
        <p:nvPr/>
      </p:nvGrpSpPr>
      <p:grpSpPr>
        <a:xfrm>
          <a:off x="0" y="0"/>
          <a:ext cx="0" cy="0"/>
          <a:chOff x="0" y="0"/>
          <a:chExt cx="0" cy="0"/>
        </a:xfrm>
      </p:grpSpPr>
      <p:sp>
        <p:nvSpPr>
          <p:cNvPr id="36" name="Google Shape;36;p32"/>
          <p:cNvSpPr txBox="1"/>
          <p:nvPr>
            <p:ph type="title"/>
          </p:nvPr>
        </p:nvSpPr>
        <p:spPr>
          <a:xfrm>
            <a:off x="1257300"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32"/>
          <p:cNvSpPr txBox="1"/>
          <p:nvPr>
            <p:ph idx="1" type="body"/>
          </p:nvPr>
        </p:nvSpPr>
        <p:spPr>
          <a:xfrm>
            <a:off x="1257300" y="2738438"/>
            <a:ext cx="7810500" cy="652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32"/>
          <p:cNvSpPr txBox="1"/>
          <p:nvPr>
            <p:ph idx="2" type="body"/>
          </p:nvPr>
        </p:nvSpPr>
        <p:spPr>
          <a:xfrm>
            <a:off x="9220200" y="2738438"/>
            <a:ext cx="7810500" cy="652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32"/>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32"/>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32"/>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2" name="Shape 42"/>
        <p:cNvGrpSpPr/>
        <p:nvPr/>
      </p:nvGrpSpPr>
      <p:grpSpPr>
        <a:xfrm>
          <a:off x="0" y="0"/>
          <a:ext cx="0" cy="0"/>
          <a:chOff x="0" y="0"/>
          <a:chExt cx="0" cy="0"/>
        </a:xfrm>
      </p:grpSpPr>
      <p:sp>
        <p:nvSpPr>
          <p:cNvPr id="43" name="Google Shape;43;p33"/>
          <p:cNvSpPr txBox="1"/>
          <p:nvPr>
            <p:ph type="title"/>
          </p:nvPr>
        </p:nvSpPr>
        <p:spPr>
          <a:xfrm>
            <a:off x="1260475"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4" name="Google Shape;44;p33"/>
          <p:cNvSpPr txBox="1"/>
          <p:nvPr>
            <p:ph idx="1" type="body"/>
          </p:nvPr>
        </p:nvSpPr>
        <p:spPr>
          <a:xfrm>
            <a:off x="1260475" y="2522538"/>
            <a:ext cx="7735888" cy="1235075"/>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33"/>
          <p:cNvSpPr txBox="1"/>
          <p:nvPr>
            <p:ph idx="2" type="body"/>
          </p:nvPr>
        </p:nvSpPr>
        <p:spPr>
          <a:xfrm>
            <a:off x="1260475" y="3757613"/>
            <a:ext cx="7735888" cy="55276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33"/>
          <p:cNvSpPr txBox="1"/>
          <p:nvPr>
            <p:ph idx="3" type="body"/>
          </p:nvPr>
        </p:nvSpPr>
        <p:spPr>
          <a:xfrm>
            <a:off x="9258300" y="2522538"/>
            <a:ext cx="7775575" cy="1235075"/>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7" name="Google Shape;47;p33"/>
          <p:cNvSpPr txBox="1"/>
          <p:nvPr>
            <p:ph idx="4" type="body"/>
          </p:nvPr>
        </p:nvSpPr>
        <p:spPr>
          <a:xfrm>
            <a:off x="9258300" y="3757613"/>
            <a:ext cx="7775575" cy="55276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 name="Google Shape;48;p33"/>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33"/>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33"/>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1" name="Shape 51"/>
        <p:cNvGrpSpPr/>
        <p:nvPr/>
      </p:nvGrpSpPr>
      <p:grpSpPr>
        <a:xfrm>
          <a:off x="0" y="0"/>
          <a:ext cx="0" cy="0"/>
          <a:chOff x="0" y="0"/>
          <a:chExt cx="0" cy="0"/>
        </a:xfrm>
      </p:grpSpPr>
      <p:sp>
        <p:nvSpPr>
          <p:cNvPr id="52" name="Google Shape;52;p34"/>
          <p:cNvSpPr txBox="1"/>
          <p:nvPr>
            <p:ph type="title"/>
          </p:nvPr>
        </p:nvSpPr>
        <p:spPr>
          <a:xfrm>
            <a:off x="1257300" y="547688"/>
            <a:ext cx="15773400" cy="1989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 name="Google Shape;53;p34"/>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34"/>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34"/>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6" name="Shape 56"/>
        <p:cNvGrpSpPr/>
        <p:nvPr/>
      </p:nvGrpSpPr>
      <p:grpSpPr>
        <a:xfrm>
          <a:off x="0" y="0"/>
          <a:ext cx="0" cy="0"/>
          <a:chOff x="0" y="0"/>
          <a:chExt cx="0" cy="0"/>
        </a:xfrm>
      </p:grpSpPr>
      <p:sp>
        <p:nvSpPr>
          <p:cNvPr id="57" name="Google Shape;57;p35"/>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35"/>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35"/>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0" name="Shape 60"/>
        <p:cNvGrpSpPr/>
        <p:nvPr/>
      </p:nvGrpSpPr>
      <p:grpSpPr>
        <a:xfrm>
          <a:off x="0" y="0"/>
          <a:ext cx="0" cy="0"/>
          <a:chOff x="0" y="0"/>
          <a:chExt cx="0" cy="0"/>
        </a:xfrm>
      </p:grpSpPr>
      <p:sp>
        <p:nvSpPr>
          <p:cNvPr id="61" name="Google Shape;61;p36"/>
          <p:cNvSpPr txBox="1"/>
          <p:nvPr>
            <p:ph type="title"/>
          </p:nvPr>
        </p:nvSpPr>
        <p:spPr>
          <a:xfrm>
            <a:off x="1260475" y="685800"/>
            <a:ext cx="5897563" cy="24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 name="Google Shape;62;p36"/>
          <p:cNvSpPr txBox="1"/>
          <p:nvPr>
            <p:ph idx="1" type="body"/>
          </p:nvPr>
        </p:nvSpPr>
        <p:spPr>
          <a:xfrm>
            <a:off x="7775575" y="1481138"/>
            <a:ext cx="9258300" cy="7310437"/>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 name="Google Shape;63;p36"/>
          <p:cNvSpPr txBox="1"/>
          <p:nvPr>
            <p:ph idx="2" type="body"/>
          </p:nvPr>
        </p:nvSpPr>
        <p:spPr>
          <a:xfrm>
            <a:off x="1260475" y="3086100"/>
            <a:ext cx="5897563" cy="57181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4" name="Google Shape;64;p36"/>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36"/>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36"/>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7" name="Shape 67"/>
        <p:cNvGrpSpPr/>
        <p:nvPr/>
      </p:nvGrpSpPr>
      <p:grpSpPr>
        <a:xfrm>
          <a:off x="0" y="0"/>
          <a:ext cx="0" cy="0"/>
          <a:chOff x="0" y="0"/>
          <a:chExt cx="0" cy="0"/>
        </a:xfrm>
      </p:grpSpPr>
      <p:sp>
        <p:nvSpPr>
          <p:cNvPr id="68" name="Google Shape;68;p37"/>
          <p:cNvSpPr txBox="1"/>
          <p:nvPr>
            <p:ph type="title"/>
          </p:nvPr>
        </p:nvSpPr>
        <p:spPr>
          <a:xfrm>
            <a:off x="1260475" y="685800"/>
            <a:ext cx="5897563" cy="24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 name="Google Shape;69;p37"/>
          <p:cNvSpPr/>
          <p:nvPr>
            <p:ph idx="2" type="pic"/>
          </p:nvPr>
        </p:nvSpPr>
        <p:spPr>
          <a:xfrm>
            <a:off x="7775575" y="1481138"/>
            <a:ext cx="9258300" cy="7310437"/>
          </a:xfrm>
          <a:prstGeom prst="rect">
            <a:avLst/>
          </a:prstGeom>
          <a:noFill/>
          <a:ln>
            <a:noFill/>
          </a:ln>
        </p:spPr>
      </p:sp>
      <p:sp>
        <p:nvSpPr>
          <p:cNvPr id="70" name="Google Shape;70;p37"/>
          <p:cNvSpPr txBox="1"/>
          <p:nvPr>
            <p:ph idx="1" type="body"/>
          </p:nvPr>
        </p:nvSpPr>
        <p:spPr>
          <a:xfrm>
            <a:off x="1260475" y="3086100"/>
            <a:ext cx="5897563" cy="57181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1" name="Google Shape;71;p37"/>
          <p:cNvSpPr txBox="1"/>
          <p:nvPr>
            <p:ph idx="10" type="dt"/>
          </p:nvPr>
        </p:nvSpPr>
        <p:spPr>
          <a:xfrm>
            <a:off x="1257300" y="9534525"/>
            <a:ext cx="41148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37"/>
          <p:cNvSpPr txBox="1"/>
          <p:nvPr>
            <p:ph idx="11" type="ftr"/>
          </p:nvPr>
        </p:nvSpPr>
        <p:spPr>
          <a:xfrm>
            <a:off x="6057900" y="9534525"/>
            <a:ext cx="6172200" cy="5476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37"/>
          <p:cNvSpPr txBox="1"/>
          <p:nvPr>
            <p:ph idx="12" type="sldNum"/>
          </p:nvPr>
        </p:nvSpPr>
        <p:spPr>
          <a:xfrm>
            <a:off x="12915900" y="9534525"/>
            <a:ext cx="4114800" cy="547688"/>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38.png"/><Relationship Id="rId2" Type="http://schemas.openxmlformats.org/officeDocument/2006/relationships/image" Target="../media/image4.jpg"/><Relationship Id="rId3" Type="http://schemas.openxmlformats.org/officeDocument/2006/relationships/image" Target="../media/image1.jp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theme" Target="../theme/theme4.xml"/><Relationship Id="rId14" Type="http://schemas.openxmlformats.org/officeDocument/2006/relationships/slideLayout" Target="../slideLayouts/slideLayout1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image" Target="../media/image1.jpg"/><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image" Target="../media/image4.jpg"/><Relationship Id="rId2" Type="http://schemas.openxmlformats.org/officeDocument/2006/relationships/image" Target="../media/image1.jpg"/><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p:nvPr/>
        </p:nvSpPr>
        <p:spPr>
          <a:xfrm>
            <a:off x="0" y="630"/>
            <a:ext cx="638175" cy="10286365"/>
          </a:xfrm>
          <a:custGeom>
            <a:rect l="l" t="t" r="r" b="b"/>
            <a:pathLst>
              <a:path w="638175" h="10286365" extrusionOk="0">
                <a:moveTo>
                  <a:pt x="0" y="0"/>
                </a:moveTo>
                <a:lnTo>
                  <a:pt x="638175" y="0"/>
                </a:lnTo>
                <a:lnTo>
                  <a:pt x="638175" y="10286369"/>
                </a:lnTo>
                <a:lnTo>
                  <a:pt x="0" y="10286369"/>
                </a:lnTo>
                <a:lnTo>
                  <a:pt x="0" y="0"/>
                </a:lnTo>
                <a:close/>
              </a:path>
            </a:pathLst>
          </a:custGeom>
          <a:solidFill>
            <a:srgbClr val="74B138"/>
          </a:solidFill>
          <a:ln>
            <a:noFill/>
          </a:ln>
        </p:spPr>
        <p:txBody>
          <a:bodyPr spcFirstLastPara="1" wrap="square" lIns="0" tIns="0" rIns="0" bIns="0" anchor="t" anchorCtr="0">
            <a:noAutofit/>
          </a:bodyPr>
          <a:lstStyle/>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p:txBody>
      </p:sp>
      <p:sp>
        <p:nvSpPr>
          <p:cNvPr id="11" name="Google Shape;11;p22"/>
          <p:cNvSpPr/>
          <p:nvPr/>
        </p:nvSpPr>
        <p:spPr>
          <a:xfrm>
            <a:off x="771246" y="41306"/>
            <a:ext cx="85725" cy="10245725"/>
          </a:xfrm>
          <a:custGeom>
            <a:rect l="l" t="t" r="r" b="b"/>
            <a:pathLst>
              <a:path w="85725" h="10245725" extrusionOk="0">
                <a:moveTo>
                  <a:pt x="85195" y="10245692"/>
                </a:moveTo>
                <a:lnTo>
                  <a:pt x="9127" y="10245692"/>
                </a:lnTo>
                <a:lnTo>
                  <a:pt x="0" y="67"/>
                </a:lnTo>
                <a:lnTo>
                  <a:pt x="76067" y="0"/>
                </a:lnTo>
                <a:lnTo>
                  <a:pt x="85195" y="10245692"/>
                </a:lnTo>
                <a:close/>
              </a:path>
            </a:pathLst>
          </a:custGeom>
          <a:solidFill>
            <a:srgbClr val="74B138"/>
          </a:solidFill>
          <a:ln>
            <a:noFill/>
          </a:ln>
        </p:spPr>
        <p:txBody>
          <a:bodyPr spcFirstLastPara="1" wrap="square" lIns="0" tIns="0" rIns="0" bIns="0" anchor="t" anchorCtr="0">
            <a:noAutofit/>
          </a:bodyPr>
          <a:lstStyle/>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p:txBody>
      </p:sp>
      <p:pic>
        <p:nvPicPr>
          <p:cNvPr id="12" name="Google Shape;12;p22"/>
          <p:cNvPicPr preferRelativeResize="0"/>
          <p:nvPr/>
        </p:nvPicPr>
        <p:blipFill rotWithShape="1">
          <a:blip r:embed="rId1">
            <a:alphaModFix/>
          </a:blip>
          <a:srcRect l="0" t="0" r="0" b="0"/>
          <a:stretch/>
        </p:blipFill>
        <p:spPr>
          <a:xfrm>
            <a:off x="2328251" y="2781300"/>
            <a:ext cx="13631498" cy="2546169"/>
          </a:xfrm>
          <a:prstGeom prst="rect">
            <a:avLst/>
          </a:prstGeom>
          <a:noFill/>
          <a:ln>
            <a:noFill/>
          </a:ln>
        </p:spPr>
      </p:pic>
      <p:sp>
        <p:nvSpPr>
          <p:cNvPr id="13" name="Google Shape;13;p22"/>
          <p:cNvSpPr txBox="1"/>
          <p:nvPr/>
        </p:nvSpPr>
        <p:spPr>
          <a:xfrm>
            <a:off x="3546245" y="9283437"/>
            <a:ext cx="5579692" cy="57708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050" b="0" i="0" u="none" strike="noStrike">
                <a:solidFill>
                  <a:srgbClr val="000000"/>
                </a:solidFill>
                <a:latin typeface="Calibri"/>
                <a:ea typeface="Calibri"/>
                <a:cs typeface="Calibri"/>
                <a:sym typeface="Calibri"/>
              </a:rPr>
              <a:t>"Die Unterstützung der Europäischen Kommission für die Erstellung dieser Veröffentlichung stellt keine Billigung des Inhalts dar, der ausschließlich die Meinung der Autoren widerspiegelt, und die Kommission kann nicht für die Verwendung der darin enthaltenen Informationen verantwortlich gemacht werden."</a:t>
            </a:r>
            <a:endParaRPr sz="1050">
              <a:solidFill>
                <a:schemeClr val="dk1"/>
              </a:solidFill>
              <a:latin typeface="Calibri"/>
              <a:ea typeface="Calibri"/>
              <a:cs typeface="Calibri"/>
              <a:sym typeface="Calibri"/>
            </a:endParaRPr>
          </a:p>
        </p:txBody>
      </p:sp>
      <p:pic>
        <p:nvPicPr>
          <p:cNvPr id="14" name="Google Shape;14;p22"/>
          <p:cNvPicPr preferRelativeResize="0"/>
          <p:nvPr/>
        </p:nvPicPr>
        <p:blipFill rotWithShape="1">
          <a:blip r:embed="rId2">
            <a:alphaModFix/>
          </a:blip>
          <a:srcRect l="0" t="0" r="0" b="0"/>
          <a:stretch/>
        </p:blipFill>
        <p:spPr>
          <a:xfrm>
            <a:off x="1294917" y="9335534"/>
            <a:ext cx="2251848" cy="472888"/>
          </a:xfrm>
          <a:prstGeom prst="rect">
            <a:avLst/>
          </a:prstGeom>
          <a:noFill/>
          <a:ln>
            <a:noFill/>
          </a:ln>
        </p:spPr>
      </p:pic>
      <p:sp>
        <p:nvSpPr>
          <p:cNvPr id="15" name="Google Shape;15;p22"/>
          <p:cNvSpPr txBox="1"/>
          <p:nvPr/>
        </p:nvSpPr>
        <p:spPr>
          <a:xfrm>
            <a:off x="11107657" y="9202645"/>
            <a:ext cx="6163051"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b="0" i="0">
                <a:solidFill>
                  <a:schemeClr val="dk1"/>
                </a:solidFill>
                <a:latin typeface="Calibri"/>
                <a:ea typeface="Calibri"/>
                <a:cs typeface="Calibri"/>
                <a:sym typeface="Calibri"/>
              </a:rPr>
              <a:t>Rechtliche Beschreibung - Creative-Commons-Lizenzierung:</a:t>
            </a:r>
            <a:br>
              <a:rPr lang="en-GB" sz="1050">
                <a:solidFill>
                  <a:schemeClr val="dk1"/>
                </a:solidFill>
                <a:latin typeface="Calibri"/>
                <a:ea typeface="Calibri"/>
                <a:cs typeface="Calibri"/>
                <a:sym typeface="Calibri"/>
              </a:rPr>
            </a:br>
            <a:r>
              <a:rPr lang="en-GB" sz="1050" b="0" i="0">
                <a:solidFill>
                  <a:schemeClr val="dk1"/>
                </a:solidFill>
                <a:latin typeface="Calibri"/>
                <a:ea typeface="Calibri"/>
                <a:cs typeface="Calibri"/>
                <a:sym typeface="Calibri"/>
              </a:rPr>
              <a:t>Die auf der Website des AMTech-Projekts veröffentlichten Materialien sind als "Open Educational Resources" (OER) klassifiziert und können frei (ohne Erlaubnis ihrer Urheber) heruntergeladen, verwendet, wiederverwendet, kopiert, angepasst und von den Nutzern geteilt werden, wobei die Quelle ihrer Herkunft anzugeben ist.</a:t>
            </a:r>
            <a:endParaRPr sz="1050">
              <a:solidFill>
                <a:schemeClr val="dk1"/>
              </a:solidFill>
              <a:latin typeface="Calibri"/>
              <a:ea typeface="Calibri"/>
              <a:cs typeface="Calibri"/>
              <a:sym typeface="Calibri"/>
            </a:endParaRPr>
          </a:p>
        </p:txBody>
      </p:sp>
      <p:pic>
        <p:nvPicPr>
          <p:cNvPr id="16" name="Google Shape;16;p22"/>
          <p:cNvPicPr preferRelativeResize="0"/>
          <p:nvPr/>
        </p:nvPicPr>
        <p:blipFill rotWithShape="1">
          <a:blip r:embed="rId3">
            <a:alphaModFix/>
          </a:blip>
          <a:srcRect l="0" t="0" r="0" b="0"/>
          <a:stretch/>
        </p:blipFill>
        <p:spPr>
          <a:xfrm>
            <a:off x="9372600" y="9258300"/>
            <a:ext cx="1617209" cy="57708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24"/>
          <p:cNvSpPr/>
          <p:nvPr/>
        </p:nvSpPr>
        <p:spPr>
          <a:xfrm>
            <a:off x="0" y="906"/>
            <a:ext cx="342900" cy="10285730"/>
          </a:xfrm>
          <a:custGeom>
            <a:rect l="l" t="t" r="r" b="b"/>
            <a:pathLst>
              <a:path w="342900" h="10285730" extrusionOk="0">
                <a:moveTo>
                  <a:pt x="342899" y="10285232"/>
                </a:moveTo>
                <a:lnTo>
                  <a:pt x="0" y="10285232"/>
                </a:lnTo>
                <a:lnTo>
                  <a:pt x="0" y="0"/>
                </a:lnTo>
                <a:lnTo>
                  <a:pt x="342899" y="0"/>
                </a:lnTo>
                <a:lnTo>
                  <a:pt x="342899" y="10285232"/>
                </a:lnTo>
                <a:close/>
              </a:path>
            </a:pathLst>
          </a:custGeom>
          <a:solidFill>
            <a:srgbClr val="74B138"/>
          </a:solidFill>
          <a:ln>
            <a:noFill/>
          </a:ln>
        </p:spPr>
        <p:txBody>
          <a:bodyPr spcFirstLastPara="1" wrap="square" lIns="0" tIns="0" rIns="0" bIns="0" anchor="t" anchorCtr="0">
            <a:noAutofit/>
          </a:bodyPr>
          <a:lstStyle/>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24"/>
          <p:cNvSpPr/>
          <p:nvPr/>
        </p:nvSpPr>
        <p:spPr>
          <a:xfrm>
            <a:off x="425823" y="18804"/>
            <a:ext cx="9525" cy="10249535"/>
          </a:xfrm>
          <a:custGeom>
            <a:rect l="l" t="t" r="r" b="b"/>
            <a:pathLst>
              <a:path w="9525" h="10249535" extrusionOk="0">
                <a:moveTo>
                  <a:pt x="9130" y="10249006"/>
                </a:moveTo>
                <a:lnTo>
                  <a:pt x="0" y="0"/>
                </a:lnTo>
              </a:path>
            </a:pathLst>
          </a:custGeom>
          <a:noFill/>
          <a:ln w="38100" cap="flat" cmpd="sng">
            <a:solidFill>
              <a:srgbClr val="74B1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24"/>
          <p:cNvSpPr txBox="1"/>
          <p:nvPr/>
        </p:nvSpPr>
        <p:spPr>
          <a:xfrm>
            <a:off x="3546245" y="9283437"/>
            <a:ext cx="5579692" cy="57708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050" b="0" i="0" u="none" strike="noStrike">
                <a:solidFill>
                  <a:srgbClr val="000000"/>
                </a:solidFill>
                <a:latin typeface="Calibri"/>
                <a:ea typeface="Calibri"/>
                <a:cs typeface="Calibri"/>
                <a:sym typeface="Calibri"/>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a:t>
            </a:r>
            <a:endParaRPr sz="1050">
              <a:solidFill>
                <a:schemeClr val="dk1"/>
              </a:solidFill>
              <a:latin typeface="Calibri"/>
              <a:ea typeface="Calibri"/>
              <a:cs typeface="Calibri"/>
              <a:sym typeface="Calibri"/>
            </a:endParaRPr>
          </a:p>
        </p:txBody>
      </p:sp>
      <p:pic>
        <p:nvPicPr>
          <p:cNvPr id="90" name="Google Shape;90;p24"/>
          <p:cNvPicPr preferRelativeResize="0"/>
          <p:nvPr/>
        </p:nvPicPr>
        <p:blipFill rotWithShape="1">
          <a:blip r:embed="rId1">
            <a:alphaModFix/>
          </a:blip>
          <a:srcRect l="0" t="0" r="0" b="0"/>
          <a:stretch/>
        </p:blipFill>
        <p:spPr>
          <a:xfrm>
            <a:off x="1294917" y="9335534"/>
            <a:ext cx="2251848" cy="472888"/>
          </a:xfrm>
          <a:prstGeom prst="rect">
            <a:avLst/>
          </a:prstGeom>
          <a:noFill/>
          <a:ln>
            <a:noFill/>
          </a:ln>
        </p:spPr>
      </p:pic>
      <p:sp>
        <p:nvSpPr>
          <p:cNvPr id="91" name="Google Shape;91;p24"/>
          <p:cNvSpPr txBox="1"/>
          <p:nvPr/>
        </p:nvSpPr>
        <p:spPr>
          <a:xfrm>
            <a:off x="11107657" y="9202645"/>
            <a:ext cx="6163051"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b="0" i="0">
                <a:solidFill>
                  <a:schemeClr val="dk1"/>
                </a:solidFill>
                <a:latin typeface="Calibri"/>
                <a:ea typeface="Calibri"/>
                <a:cs typeface="Calibri"/>
                <a:sym typeface="Calibri"/>
              </a:rPr>
              <a:t>Rechtliche Beschreibung - Creative-Commons-Lizenzierung:</a:t>
            </a:r>
            <a:br>
              <a:rPr lang="en-GB" sz="1050">
                <a:solidFill>
                  <a:schemeClr val="dk1"/>
                </a:solidFill>
                <a:latin typeface="Calibri"/>
                <a:ea typeface="Calibri"/>
                <a:cs typeface="Calibri"/>
                <a:sym typeface="Calibri"/>
              </a:rPr>
            </a:br>
            <a:r>
              <a:rPr lang="en-GB" sz="1050" b="0" i="0">
                <a:solidFill>
                  <a:schemeClr val="dk1"/>
                </a:solidFill>
                <a:latin typeface="Calibri"/>
                <a:ea typeface="Calibri"/>
                <a:cs typeface="Calibri"/>
                <a:sym typeface="Calibri"/>
              </a:rPr>
              <a:t>Die auf der Website des AMTech-Projekts veröffentlichten Materialien sind als "Open Educational Resources" (OER) klassifiziert und können frei (ohne Erlaubnis ihrer Urheber) heruntergeladen, verwendet, wiederverwendet, kopiert, angepasst und von den Nutzern geteilt werden, wobei die Quelle ihrer Herkunft anzugeben ist.</a:t>
            </a:r>
            <a:endParaRPr sz="1050">
              <a:solidFill>
                <a:schemeClr val="dk1"/>
              </a:solidFill>
              <a:latin typeface="Calibri"/>
              <a:ea typeface="Calibri"/>
              <a:cs typeface="Calibri"/>
              <a:sym typeface="Calibri"/>
            </a:endParaRPr>
          </a:p>
        </p:txBody>
      </p:sp>
      <p:pic>
        <p:nvPicPr>
          <p:cNvPr id="92" name="Google Shape;92;p24"/>
          <p:cNvPicPr preferRelativeResize="0"/>
          <p:nvPr/>
        </p:nvPicPr>
        <p:blipFill rotWithShape="1">
          <a:blip r:embed="rId2">
            <a:alphaModFix/>
          </a:blip>
          <a:srcRect l="0" t="0" r="0" b="0"/>
          <a:stretch/>
        </p:blipFill>
        <p:spPr>
          <a:xfrm>
            <a:off x="9372600" y="9258300"/>
            <a:ext cx="1617209" cy="57708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3"/>
    <p:sldLayoutId id="2147483662" r:id="rId4"/>
    <p:sldLayoutId id="2147483663" r:id="rId5"/>
    <p:sldLayoutId id="2147483664" r:id="rId6"/>
    <p:sldLayoutId id="214748366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p40"/>
          <p:cNvSpPr/>
          <p:nvPr/>
        </p:nvSpPr>
        <p:spPr>
          <a:xfrm>
            <a:off x="0" y="906"/>
            <a:ext cx="342900" cy="10285730"/>
          </a:xfrm>
          <a:custGeom>
            <a:rect l="l" t="t" r="r" b="b"/>
            <a:pathLst>
              <a:path w="342900" h="10285730" extrusionOk="0">
                <a:moveTo>
                  <a:pt x="342899" y="10285232"/>
                </a:moveTo>
                <a:lnTo>
                  <a:pt x="0" y="10285232"/>
                </a:lnTo>
                <a:lnTo>
                  <a:pt x="0" y="0"/>
                </a:lnTo>
                <a:lnTo>
                  <a:pt x="342899" y="0"/>
                </a:lnTo>
                <a:lnTo>
                  <a:pt x="342899" y="10285232"/>
                </a:lnTo>
                <a:close/>
              </a:path>
            </a:pathLst>
          </a:custGeom>
          <a:solidFill>
            <a:srgbClr val="74B138"/>
          </a:solidFill>
          <a:ln>
            <a:noFill/>
          </a:ln>
        </p:spPr>
        <p:txBody>
          <a:bodyPr spcFirstLastPara="1" wrap="square" lIns="0" tIns="0" rIns="0" bIns="0" anchor="t" anchorCtr="0">
            <a:noAutofit/>
          </a:bodyPr>
          <a:lstStyle/>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40"/>
          <p:cNvSpPr/>
          <p:nvPr/>
        </p:nvSpPr>
        <p:spPr>
          <a:xfrm>
            <a:off x="425823" y="18804"/>
            <a:ext cx="9525" cy="10249535"/>
          </a:xfrm>
          <a:custGeom>
            <a:rect l="l" t="t" r="r" b="b"/>
            <a:pathLst>
              <a:path w="9525" h="10249535" extrusionOk="0">
                <a:moveTo>
                  <a:pt x="9130" y="10249006"/>
                </a:moveTo>
                <a:lnTo>
                  <a:pt x="0" y="0"/>
                </a:lnTo>
              </a:path>
            </a:pathLst>
          </a:custGeom>
          <a:noFill/>
          <a:ln w="38100" cap="flat" cmpd="sng">
            <a:solidFill>
              <a:srgbClr val="74B1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40"/>
          <p:cNvSpPr txBox="1"/>
          <p:nvPr/>
        </p:nvSpPr>
        <p:spPr>
          <a:xfrm>
            <a:off x="3546245" y="9283437"/>
            <a:ext cx="5579692" cy="57708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050" b="0" i="0" u="none" strike="noStrike">
                <a:solidFill>
                  <a:srgbClr val="000000"/>
                </a:solidFill>
                <a:latin typeface="Calibri"/>
                <a:ea typeface="Calibri"/>
                <a:cs typeface="Calibri"/>
                <a:sym typeface="Calibri"/>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a:t>
            </a:r>
            <a:endParaRPr sz="1050">
              <a:solidFill>
                <a:schemeClr val="dk1"/>
              </a:solidFill>
              <a:latin typeface="Calibri"/>
              <a:ea typeface="Calibri"/>
              <a:cs typeface="Calibri"/>
              <a:sym typeface="Calibri"/>
            </a:endParaRPr>
          </a:p>
        </p:txBody>
      </p:sp>
      <p:pic>
        <p:nvPicPr>
          <p:cNvPr id="123" name="Google Shape;123;p40"/>
          <p:cNvPicPr preferRelativeResize="0"/>
          <p:nvPr/>
        </p:nvPicPr>
        <p:blipFill rotWithShape="1">
          <a:blip r:embed="rId1">
            <a:alphaModFix/>
          </a:blip>
          <a:srcRect l="0" t="0" r="0" b="0"/>
          <a:stretch/>
        </p:blipFill>
        <p:spPr>
          <a:xfrm>
            <a:off x="1294917" y="9335534"/>
            <a:ext cx="2251848" cy="472888"/>
          </a:xfrm>
          <a:prstGeom prst="rect">
            <a:avLst/>
          </a:prstGeom>
          <a:noFill/>
          <a:ln>
            <a:noFill/>
          </a:ln>
        </p:spPr>
      </p:pic>
      <p:sp>
        <p:nvSpPr>
          <p:cNvPr id="124" name="Google Shape;124;p40"/>
          <p:cNvSpPr txBox="1"/>
          <p:nvPr/>
        </p:nvSpPr>
        <p:spPr>
          <a:xfrm>
            <a:off x="11107657" y="9202645"/>
            <a:ext cx="6163051"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b="0" i="0">
                <a:solidFill>
                  <a:schemeClr val="dk1"/>
                </a:solidFill>
                <a:latin typeface="Calibri"/>
                <a:ea typeface="Calibri"/>
                <a:cs typeface="Calibri"/>
                <a:sym typeface="Calibri"/>
              </a:rPr>
              <a:t>Rechtliche Beschreibung - Creative-Commons-Lizenzierung:</a:t>
            </a:r>
            <a:br>
              <a:rPr lang="en-GB" sz="1050">
                <a:solidFill>
                  <a:schemeClr val="dk1"/>
                </a:solidFill>
                <a:latin typeface="Calibri"/>
                <a:ea typeface="Calibri"/>
                <a:cs typeface="Calibri"/>
                <a:sym typeface="Calibri"/>
              </a:rPr>
            </a:br>
            <a:r>
              <a:rPr lang="en-GB" sz="1050" b="0" i="0">
                <a:solidFill>
                  <a:schemeClr val="dk1"/>
                </a:solidFill>
                <a:latin typeface="Calibri"/>
                <a:ea typeface="Calibri"/>
                <a:cs typeface="Calibri"/>
                <a:sym typeface="Calibri"/>
              </a:rPr>
              <a:t>Die auf der Website des AMTech-Projekts veröffentlichten Materialien sind als "Open Educational Resources" (OER) klassifiziert und können frei (ohne Erlaubnis ihrer Urheber) heruntergeladen, verwendet, wiederverwendet, kopiert, angepasst und von den Nutzern geteilt werden, wobei die Quelle ihrer Herkunft anzugeben ist.</a:t>
            </a:r>
            <a:endParaRPr sz="1050">
              <a:solidFill>
                <a:schemeClr val="dk1"/>
              </a:solidFill>
              <a:latin typeface="Calibri"/>
              <a:ea typeface="Calibri"/>
              <a:cs typeface="Calibri"/>
              <a:sym typeface="Calibri"/>
            </a:endParaRPr>
          </a:p>
        </p:txBody>
      </p:sp>
      <p:pic>
        <p:nvPicPr>
          <p:cNvPr id="125" name="Google Shape;125;p40"/>
          <p:cNvPicPr preferRelativeResize="0"/>
          <p:nvPr/>
        </p:nvPicPr>
        <p:blipFill rotWithShape="1">
          <a:blip r:embed="rId2">
            <a:alphaModFix/>
          </a:blip>
          <a:srcRect l="0" t="0" r="0" b="0"/>
          <a:stretch/>
        </p:blipFill>
        <p:spPr>
          <a:xfrm>
            <a:off x="9372600" y="9258300"/>
            <a:ext cx="1617209" cy="57708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33.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
          <p:cNvSpPr txBox="1"/>
          <p:nvPr/>
        </p:nvSpPr>
        <p:spPr>
          <a:xfrm>
            <a:off x="3450124" y="6591300"/>
            <a:ext cx="125518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75B239"/>
                </a:solidFill>
                <a:latin typeface="Century Gothic"/>
                <a:ea typeface="Century Gothic"/>
                <a:cs typeface="Century Gothic"/>
                <a:sym typeface="Century Gothic"/>
              </a:rPr>
              <a:t>Praktische Anwendung von MINT in der Berufsbildung</a:t>
            </a:r>
            <a:endParaRPr/>
          </a:p>
        </p:txBody>
      </p:sp>
      <p:sp>
        <p:nvSpPr>
          <p:cNvPr id="201" name="Google Shape;201;p1"/>
          <p:cNvSpPr txBox="1"/>
          <p:nvPr/>
        </p:nvSpPr>
        <p:spPr>
          <a:xfrm>
            <a:off x="4572000" y="7795224"/>
            <a:ext cx="9144000" cy="1090042"/>
          </a:xfrm>
          <a:prstGeom prst="rect">
            <a:avLst/>
          </a:prstGeom>
          <a:noFill/>
          <a:ln>
            <a:noFill/>
          </a:ln>
        </p:spPr>
        <p:txBody>
          <a:bodyPr spcFirstLastPara="1" wrap="square" lIns="91425" tIns="45700" rIns="91425" bIns="45700" anchor="t" anchorCtr="0">
            <a:spAutoFit/>
          </a:bodyPr>
          <a:lstStyle/>
          <a:p>
            <a:pPr marL="12700" marR="0" lvl="0" indent="0" algn="ctr" rtl="0">
              <a:lnSpc>
                <a:spcPct val="100000"/>
              </a:lnSpc>
              <a:spcBef>
                <a:spcPts val="0"/>
              </a:spcBef>
              <a:spcAft>
                <a:spcPts val="0"/>
              </a:spcAft>
              <a:buNone/>
            </a:pPr>
            <a:r>
              <a:rPr lang="en-GB" sz="3200" b="1">
                <a:solidFill>
                  <a:schemeClr val="dk1"/>
                </a:solidFill>
                <a:latin typeface="Century Gothic"/>
                <a:ea typeface="Century Gothic"/>
                <a:cs typeface="Century Gothic"/>
                <a:sym typeface="Century Gothic"/>
              </a:rPr>
              <a:t>Partner</a:t>
            </a:r>
            <a:r>
              <a:rPr lang="en-GB" sz="3200" b="1">
                <a:solidFill>
                  <a:schemeClr val="dk1"/>
                </a:solidFill>
                <a:latin typeface="Helvetica Neue"/>
                <a:ea typeface="Helvetica Neue"/>
                <a:cs typeface="Helvetica Neue"/>
                <a:sym typeface="Helvetica Neue"/>
              </a:rPr>
              <a:t>: </a:t>
            </a:r>
            <a:r>
              <a:rPr lang="en-GB" sz="3200" b="1">
                <a:solidFill>
                  <a:schemeClr val="dk1"/>
                </a:solidFill>
                <a:latin typeface="Century Gothic"/>
                <a:ea typeface="Century Gothic"/>
                <a:cs typeface="Century Gothic"/>
                <a:sym typeface="Century Gothic"/>
              </a:rPr>
              <a:t>CKZiU "ELEKTRYK", Nowa Sól</a:t>
            </a:r>
            <a:endParaRPr/>
          </a:p>
          <a:p>
            <a:pPr marL="12700" marR="0" lvl="0" indent="0" algn="ctr" rtl="0">
              <a:lnSpc>
                <a:spcPct val="100000"/>
              </a:lnSpc>
              <a:spcBef>
                <a:spcPts val="100"/>
              </a:spcBef>
              <a:spcAft>
                <a:spcPts val="0"/>
              </a:spcAft>
              <a:buNone/>
            </a:pPr>
            <a:r>
              <a:rPr lang="en-GB" sz="3200" b="1">
                <a:solidFill>
                  <a:schemeClr val="dk1"/>
                </a:solidFill>
                <a:latin typeface="Century Gothic"/>
                <a:ea typeface="Century Gothic"/>
                <a:cs typeface="Century Gothic"/>
                <a:sym typeface="Century Gothic"/>
              </a:rPr>
              <a:t>POLEN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0"/>
          <p:cNvSpPr txBox="1"/>
          <p:nvPr/>
        </p:nvSpPr>
        <p:spPr>
          <a:xfrm>
            <a:off x="1295400" y="13335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3. Einheit 3: Bewährte Praktiken bei der Anwendung von MINT/STEAM in der beruflichen Bildung - es funktioniert!</a:t>
            </a:r>
            <a:endParaRPr/>
          </a:p>
        </p:txBody>
      </p:sp>
      <p:sp>
        <p:nvSpPr>
          <p:cNvPr id="324" name="Google Shape;324;p10"/>
          <p:cNvSpPr txBox="1"/>
          <p:nvPr/>
        </p:nvSpPr>
        <p:spPr>
          <a:xfrm>
            <a:off x="1295400" y="2705100"/>
            <a:ext cx="1524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3.2: Verbände und Stiftungen, die MINT/STEAM-Bildung fördern </a:t>
            </a:r>
            <a:endParaRPr/>
          </a:p>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pic>
        <p:nvPicPr>
          <p:cNvPr id="325" name="Google Shape;325;p10"/>
          <p:cNvPicPr preferRelativeResize="0"/>
          <p:nvPr/>
        </p:nvPicPr>
        <p:blipFill rotWithShape="1">
          <a:blip r:embed="rId3">
            <a:alphaModFix/>
          </a:blip>
          <a:srcRect l="0" t="12469" r="2945" b="5500"/>
          <a:stretch/>
        </p:blipFill>
        <p:spPr>
          <a:xfrm>
            <a:off x="9982200" y="3314700"/>
            <a:ext cx="5105400" cy="2353340"/>
          </a:xfrm>
          <a:prstGeom prst="rect">
            <a:avLst/>
          </a:prstGeom>
          <a:noFill/>
          <a:ln>
            <a:noFill/>
          </a:ln>
        </p:spPr>
      </p:pic>
      <p:pic>
        <p:nvPicPr>
          <p:cNvPr id="326" name="Google Shape;326;p10"/>
          <p:cNvPicPr preferRelativeResize="0"/>
          <p:nvPr/>
        </p:nvPicPr>
        <p:blipFill rotWithShape="1">
          <a:blip r:embed="rId4">
            <a:alphaModFix/>
          </a:blip>
          <a:srcRect l="34137" t="12787" r="12722" b="4518"/>
          <a:stretch/>
        </p:blipFill>
        <p:spPr>
          <a:xfrm>
            <a:off x="14630400" y="4152900"/>
            <a:ext cx="3429000" cy="3138948"/>
          </a:xfrm>
          <a:prstGeom prst="rect">
            <a:avLst/>
          </a:prstGeom>
          <a:noFill/>
          <a:ln>
            <a:noFill/>
          </a:ln>
        </p:spPr>
      </p:pic>
      <p:sp>
        <p:nvSpPr>
          <p:cNvPr id="327" name="Google Shape;327;p10"/>
          <p:cNvSpPr/>
          <p:nvPr/>
        </p:nvSpPr>
        <p:spPr>
          <a:xfrm>
            <a:off x="838200" y="3467100"/>
            <a:ext cx="8229600" cy="1569660"/>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400"/>
              <a:buFont typeface="Calibri"/>
              <a:buNone/>
            </a:pPr>
            <a:r>
              <a:rPr lang="en-GB" sz="2400" i="0" u="none" strike="noStrike" cap="none">
                <a:solidFill>
                  <a:schemeClr val="dk1"/>
                </a:solidFill>
                <a:latin typeface="Calibri"/>
                <a:ea typeface="Calibri"/>
                <a:cs typeface="Calibri"/>
                <a:sym typeface="Calibri"/>
              </a:rPr>
              <a:t>Die </a:t>
            </a:r>
            <a:r>
              <a:rPr lang="en-GB" sz="2400" b="1" i="0" u="none" strike="noStrike" cap="none">
                <a:solidFill>
                  <a:srgbClr val="2C2C2D"/>
                </a:solidFill>
                <a:latin typeface="Calibri"/>
                <a:ea typeface="Calibri"/>
                <a:cs typeface="Calibri"/>
                <a:sym typeface="Calibri"/>
              </a:rPr>
              <a:t>PFR-Stiftung </a:t>
            </a:r>
            <a:r>
              <a:rPr lang="en-GB" sz="2400" i="0" u="none" strike="noStrike" cap="none">
                <a:solidFill>
                  <a:srgbClr val="2C2C2D"/>
                </a:solidFill>
                <a:latin typeface="Calibri"/>
                <a:ea typeface="Calibri"/>
                <a:cs typeface="Calibri"/>
                <a:sym typeface="Calibri"/>
              </a:rPr>
              <a:t>ist eine </a:t>
            </a:r>
            <a:r>
              <a:rPr lang="en-GB" sz="2400" b="1" i="0" u="none" strike="noStrike" cap="none">
                <a:solidFill>
                  <a:srgbClr val="2C2C2D"/>
                </a:solidFill>
                <a:latin typeface="Calibri"/>
                <a:ea typeface="Calibri"/>
                <a:cs typeface="Calibri"/>
                <a:sym typeface="Calibri"/>
              </a:rPr>
              <a:t>gemeinnützige </a:t>
            </a:r>
            <a:r>
              <a:rPr lang="en-GB" sz="2400" b="1" i="0" u="none" strike="noStrike" cap="none">
                <a:solidFill>
                  <a:srgbClr val="2C2C2D"/>
                </a:solidFill>
                <a:latin typeface="Calibri"/>
                <a:ea typeface="Calibri"/>
                <a:cs typeface="Calibri"/>
                <a:sym typeface="Calibri"/>
              </a:rPr>
              <a:t>Organisation</a:t>
            </a:r>
            <a:r>
              <a:rPr lang="en-GB" sz="2400" i="0" u="none" strike="noStrike" cap="none">
                <a:solidFill>
                  <a:srgbClr val="2C2C2D"/>
                </a:solidFill>
                <a:latin typeface="Calibri"/>
                <a:ea typeface="Calibri"/>
                <a:cs typeface="Calibri"/>
                <a:sym typeface="Calibri"/>
              </a:rPr>
              <a:t>, die 2018 </a:t>
            </a:r>
            <a:r>
              <a:rPr lang="en-GB" sz="2400" i="0" u="none" strike="noStrike" cap="none">
                <a:solidFill>
                  <a:schemeClr val="dk1"/>
                </a:solidFill>
                <a:latin typeface="Calibri"/>
                <a:ea typeface="Calibri"/>
                <a:cs typeface="Calibri"/>
                <a:sym typeface="Calibri"/>
              </a:rPr>
              <a:t>vom Polnischen Entwicklungsfonds </a:t>
            </a:r>
            <a:r>
              <a:rPr lang="en-GB" sz="2400" i="0" u="none" strike="noStrike" cap="none">
                <a:solidFill>
                  <a:srgbClr val="2C2C2D"/>
                </a:solidFill>
                <a:latin typeface="Calibri"/>
                <a:ea typeface="Calibri"/>
                <a:cs typeface="Calibri"/>
                <a:sym typeface="Calibri"/>
              </a:rPr>
              <a:t>gegründet wurde</a:t>
            </a:r>
            <a:r>
              <a:rPr lang="en-GB" sz="2400" i="0" u="none" strike="noStrike" cap="none">
                <a:solidFill>
                  <a:srgbClr val="2C2C2D"/>
                </a:solidFill>
                <a:latin typeface="Calibri"/>
                <a:ea typeface="Calibri"/>
                <a:cs typeface="Calibri"/>
                <a:sym typeface="Calibri"/>
              </a:rPr>
              <a:t>.</a:t>
            </a:r>
            <a:r>
              <a:rPr lang="en-GB" sz="2400" b="0" i="0" u="none" strike="noStrike" cap="none">
                <a:solidFill>
                  <a:srgbClr val="2C2C2D"/>
                </a:solidFill>
                <a:latin typeface="Calibri"/>
                <a:ea typeface="Calibri"/>
                <a:cs typeface="Calibri"/>
                <a:sym typeface="Calibri"/>
              </a:rPr>
              <a:t> Sie wurde gegründet, um soziale Projekte umzusetzen und den Fonds in die Lage zu versetzen, sozial verantwortliche Aktivitäten zu unternehmen. </a:t>
            </a:r>
            <a:endParaRPr/>
          </a:p>
        </p:txBody>
      </p:sp>
      <p:sp>
        <p:nvSpPr>
          <p:cNvPr id="328" name="Google Shape;328;p10"/>
          <p:cNvSpPr/>
          <p:nvPr/>
        </p:nvSpPr>
        <p:spPr>
          <a:xfrm>
            <a:off x="838200" y="5295900"/>
            <a:ext cx="8305800" cy="3046988"/>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400"/>
              <a:buFont typeface="Calibri"/>
              <a:buNone/>
            </a:pPr>
            <a:r>
              <a:rPr lang="en-GB" sz="2400" b="0" i="0" u="none" strike="noStrike" cap="none">
                <a:solidFill>
                  <a:srgbClr val="2C2C2D"/>
                </a:solidFill>
                <a:latin typeface="Calibri"/>
                <a:ea typeface="Calibri"/>
                <a:cs typeface="Calibri"/>
                <a:sym typeface="Calibri"/>
              </a:rPr>
              <a:t>2019 </a:t>
            </a:r>
            <a:r>
              <a:rPr lang="en-GB" sz="2400" b="0" i="0" u="none" strike="noStrike" cap="none">
                <a:solidFill>
                  <a:schemeClr val="dk1"/>
                </a:solidFill>
                <a:latin typeface="Calibri"/>
                <a:ea typeface="Calibri"/>
                <a:cs typeface="Calibri"/>
                <a:sym typeface="Calibri"/>
              </a:rPr>
              <a:t>eröffnete die Stiftung das Centralny Dom Technologii, einen neuen und inspirierenden Hotspot auf der Warschauer Bildungskarte</a:t>
            </a:r>
            <a:r>
              <a:rPr lang="en-GB" sz="2400" b="0" i="0" u="none" strike="noStrike" cap="none">
                <a:solidFill>
                  <a:srgbClr val="2C2C2D"/>
                </a:solidFill>
                <a:latin typeface="Calibri"/>
                <a:ea typeface="Calibri"/>
                <a:cs typeface="Calibri"/>
                <a:sym typeface="Calibri"/>
              </a:rPr>
              <a:t>, in dem offene Köpfe, Technologie, Wissenschaft und Wirtschaft ineinandergreifen. Dies ist der erste Ort in Polen, der interdisziplinäre Bildungsaktivitäten für Kinder, Jugendliche, Erwachsene und ältere Menschen unter Verwendung des STEAM-Ansatzes anbietet, sowie ein Ort, an dem Unternehmen auf neue Technologien treffen.</a:t>
            </a:r>
            <a:endParaRPr/>
          </a:p>
        </p:txBody>
      </p:sp>
      <p:pic>
        <p:nvPicPr>
          <p:cNvPr id="329" name="Google Shape;329;p10"/>
          <p:cNvPicPr preferRelativeResize="0"/>
          <p:nvPr/>
        </p:nvPicPr>
        <p:blipFill rotWithShape="1">
          <a:blip r:embed="rId5">
            <a:alphaModFix/>
          </a:blip>
          <a:srcRect l="4643" t="13771" r="8371" b="7212"/>
          <a:stretch/>
        </p:blipFill>
        <p:spPr>
          <a:xfrm>
            <a:off x="9906000" y="5676900"/>
            <a:ext cx="5105400" cy="3200400"/>
          </a:xfrm>
          <a:prstGeom prst="rect">
            <a:avLst/>
          </a:prstGeom>
          <a:noFill/>
          <a:ln>
            <a:noFill/>
          </a:ln>
        </p:spPr>
      </p:pic>
      <p:sp>
        <p:nvSpPr>
          <p:cNvPr id="330" name="Google Shape;330;p10"/>
          <p:cNvSpPr/>
          <p:nvPr/>
        </p:nvSpPr>
        <p:spPr>
          <a:xfrm>
            <a:off x="15087600" y="7581900"/>
            <a:ext cx="30090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Quelle: </a:t>
            </a:r>
            <a:r>
              <a:rPr lang="en-GB" sz="1200">
                <a:solidFill>
                  <a:schemeClr val="dk1"/>
                </a:solidFill>
                <a:latin typeface="Calibri"/>
                <a:ea typeface="Calibri"/>
                <a:cs typeface="Calibri"/>
                <a:sym typeface="Calibri"/>
              </a:rPr>
              <a:t>https:</a:t>
            </a:r>
            <a:r>
              <a:rPr lang="en-GB" sz="1800">
                <a:solidFill>
                  <a:schemeClr val="dk1"/>
                </a:solidFill>
                <a:latin typeface="Calibri"/>
                <a:ea typeface="Calibri"/>
                <a:cs typeface="Calibri"/>
                <a:sym typeface="Calibri"/>
              </a:rPr>
              <a:t>//fundacjapfr.pl/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1"/>
          <p:cNvSpPr txBox="1"/>
          <p:nvPr/>
        </p:nvSpPr>
        <p:spPr>
          <a:xfrm>
            <a:off x="1295400" y="12573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3. Einheit 3: Bewährte Praktiken bei der Anwendung von MINT/STEAM in der beruflichen Bildung - es funktioniert!</a:t>
            </a:r>
            <a:endParaRPr/>
          </a:p>
        </p:txBody>
      </p:sp>
      <p:sp>
        <p:nvSpPr>
          <p:cNvPr id="336" name="Google Shape;336;p11"/>
          <p:cNvSpPr txBox="1"/>
          <p:nvPr/>
        </p:nvSpPr>
        <p:spPr>
          <a:xfrm>
            <a:off x="1295400" y="2705100"/>
            <a:ext cx="1524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3.2: Verbände und Stiftungen, die MINT/STEAM-Bildung fördern </a:t>
            </a:r>
            <a:endParaRPr/>
          </a:p>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pic>
        <p:nvPicPr>
          <p:cNvPr id="337" name="Google Shape;337;p11"/>
          <p:cNvPicPr preferRelativeResize="0"/>
          <p:nvPr/>
        </p:nvPicPr>
        <p:blipFill rotWithShape="1">
          <a:blip r:embed="rId3">
            <a:alphaModFix/>
          </a:blip>
          <a:srcRect l="3353" t="11148" r="6088" b="17377"/>
          <a:stretch/>
        </p:blipFill>
        <p:spPr>
          <a:xfrm>
            <a:off x="11582400" y="6210300"/>
            <a:ext cx="5463939" cy="2546498"/>
          </a:xfrm>
          <a:prstGeom prst="rect">
            <a:avLst/>
          </a:prstGeom>
          <a:noFill/>
          <a:ln>
            <a:noFill/>
          </a:ln>
        </p:spPr>
      </p:pic>
      <p:pic>
        <p:nvPicPr>
          <p:cNvPr id="338" name="Google Shape;338;p11"/>
          <p:cNvPicPr preferRelativeResize="0"/>
          <p:nvPr/>
        </p:nvPicPr>
        <p:blipFill rotWithShape="1">
          <a:blip r:embed="rId4">
            <a:alphaModFix/>
          </a:blip>
          <a:srcRect l="9621" t="13442" r="30630" b="18033"/>
          <a:stretch/>
        </p:blipFill>
        <p:spPr>
          <a:xfrm>
            <a:off x="13792200" y="3086100"/>
            <a:ext cx="4191000" cy="2819400"/>
          </a:xfrm>
          <a:prstGeom prst="rect">
            <a:avLst/>
          </a:prstGeom>
          <a:noFill/>
          <a:ln>
            <a:noFill/>
          </a:ln>
        </p:spPr>
      </p:pic>
      <p:pic>
        <p:nvPicPr>
          <p:cNvPr id="339" name="Google Shape;339;p11"/>
          <p:cNvPicPr preferRelativeResize="0"/>
          <p:nvPr/>
        </p:nvPicPr>
        <p:blipFill rotWithShape="1">
          <a:blip r:embed="rId5">
            <a:alphaModFix/>
          </a:blip>
          <a:srcRect l="8525" t="13115" r="29490" b="15697"/>
          <a:stretch/>
        </p:blipFill>
        <p:spPr>
          <a:xfrm>
            <a:off x="9601200" y="3467100"/>
            <a:ext cx="4114800" cy="3048000"/>
          </a:xfrm>
          <a:prstGeom prst="rect">
            <a:avLst/>
          </a:prstGeom>
          <a:noFill/>
          <a:ln>
            <a:noFill/>
          </a:ln>
        </p:spPr>
      </p:pic>
      <p:sp>
        <p:nvSpPr>
          <p:cNvPr id="340" name="Google Shape;340;p11"/>
          <p:cNvSpPr/>
          <p:nvPr/>
        </p:nvSpPr>
        <p:spPr>
          <a:xfrm>
            <a:off x="13944600" y="8801100"/>
            <a:ext cx="32051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Quelle: https://www.frse.org.pl/</a:t>
            </a:r>
            <a:endParaRPr/>
          </a:p>
        </p:txBody>
      </p:sp>
      <p:sp>
        <p:nvSpPr>
          <p:cNvPr id="341" name="Google Shape;341;p11"/>
          <p:cNvSpPr/>
          <p:nvPr/>
        </p:nvSpPr>
        <p:spPr>
          <a:xfrm>
            <a:off x="914400" y="3390901"/>
            <a:ext cx="8534400" cy="60016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b="1">
                <a:solidFill>
                  <a:schemeClr val="dk1"/>
                </a:solidFill>
                <a:latin typeface="Calibri"/>
                <a:ea typeface="Calibri"/>
                <a:cs typeface="Calibri"/>
                <a:sym typeface="Calibri"/>
              </a:rPr>
              <a:t>Die Stiftung für die Entwicklung des Bildungssystems (FRSE) </a:t>
            </a:r>
            <a:r>
              <a:rPr lang="en-GB" sz="2400">
                <a:solidFill>
                  <a:schemeClr val="dk1"/>
                </a:solidFill>
                <a:latin typeface="Calibri"/>
                <a:ea typeface="Calibri"/>
                <a:cs typeface="Calibri"/>
                <a:sym typeface="Calibri"/>
              </a:rPr>
              <a:t>in Polen ist eine Institution, die für die Entwicklung des Bildungswesens, einschließlich der MINT-Lehrpläne, zuständig ist. Die FRSE unterstützt viele Bildungsprogramme, die darauf abzielen, Wissenschaft, Technologie, Ingenieurwesen und Mathematik in Schulen zu fördern.</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Eines der wichtigsten von FRSE durchgeführten Programme ist das Operationelle Programm Wissen, Bildung, Entwicklung (POWER), das auch MINT-Aktivitäten unterstützt. Im Rahmen des POWER-Programms werden Bildungsprojekte finanziert, unter anderem in den Bereichen Naturwissenschaften, Technik, Ingenieurwesen und Mathematik. Diese Aktivitäten zielen darauf ab, den Wert der MINT-basierten Lehre und die Vorteile für diejenigen, die in diesen Bereichen studieren, zu verdeutlichen.</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Darüber hinaus ist FRSE auch für die Koordination des Programms "STEM w szkole" [MINT in der Schule] verantwortlich, das darauf abzielt, STEAM-Unterricht in polnischen Schulen auf verschiedenen Bildungsebenen einzuführen.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45" name="Shape 345"/>
        <p:cNvGrpSpPr/>
        <p:nvPr/>
      </p:nvGrpSpPr>
      <p:grpSpPr>
        <a:xfrm>
          <a:off x="0" y="0"/>
          <a:ext cx="0" cy="0"/>
          <a:chOff x="0" y="0"/>
          <a:chExt cx="0" cy="0"/>
        </a:xfrm>
      </p:grpSpPr>
      <p:sp>
        <p:nvSpPr>
          <p:cNvPr id="346" name="Google Shape;346;p12"/>
          <p:cNvSpPr txBox="1"/>
          <p:nvPr/>
        </p:nvSpPr>
        <p:spPr>
          <a:xfrm>
            <a:off x="1295400" y="11811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3. Einheit 3: Bewährte Praktiken bei der Anwendung von MINT/STEAM in der beruflichen Bildung - es funktioniert!</a:t>
            </a:r>
            <a:endParaRPr/>
          </a:p>
        </p:txBody>
      </p:sp>
      <p:sp>
        <p:nvSpPr>
          <p:cNvPr id="347" name="Google Shape;347;p12"/>
          <p:cNvSpPr txBox="1"/>
          <p:nvPr/>
        </p:nvSpPr>
        <p:spPr>
          <a:xfrm>
            <a:off x="1295400" y="2705101"/>
            <a:ext cx="84582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3.3: STEM/STEAM-Veranstaltungen </a:t>
            </a:r>
            <a:endParaRPr/>
          </a:p>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pic>
        <p:nvPicPr>
          <p:cNvPr id="348" name="Google Shape;348;p12"/>
          <p:cNvPicPr preferRelativeResize="0"/>
          <p:nvPr/>
        </p:nvPicPr>
        <p:blipFill rotWithShape="1">
          <a:blip r:embed="rId3">
            <a:alphaModFix/>
          </a:blip>
          <a:srcRect l="7038" t="11475" r="12732" b="7212"/>
          <a:stretch/>
        </p:blipFill>
        <p:spPr>
          <a:xfrm>
            <a:off x="1524000" y="4533900"/>
            <a:ext cx="5867400" cy="2819400"/>
          </a:xfrm>
          <a:prstGeom prst="rect">
            <a:avLst/>
          </a:prstGeom>
          <a:noFill/>
          <a:ln>
            <a:noFill/>
          </a:ln>
        </p:spPr>
      </p:pic>
      <p:sp>
        <p:nvSpPr>
          <p:cNvPr id="349" name="Google Shape;349;p12"/>
          <p:cNvSpPr/>
          <p:nvPr/>
        </p:nvSpPr>
        <p:spPr>
          <a:xfrm>
            <a:off x="914400" y="3314700"/>
            <a:ext cx="7315200" cy="1477328"/>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400"/>
              <a:buFont typeface="Calibri"/>
              <a:buNone/>
            </a:pPr>
            <a:r>
              <a:rPr lang="en-GB" sz="2400" b="0" i="0" u="none" strike="noStrike" cap="none">
                <a:solidFill>
                  <a:schemeClr val="dk1"/>
                </a:solidFill>
                <a:latin typeface="Calibri"/>
                <a:ea typeface="Calibri"/>
                <a:cs typeface="Calibri"/>
                <a:sym typeface="Calibri"/>
              </a:rPr>
              <a:t>15.-16. Mai 2023 </a:t>
            </a:r>
            <a:r>
              <a:rPr lang="en-GB" sz="2400" i="0" u="none" strike="noStrike" cap="none">
                <a:solidFill>
                  <a:schemeClr val="dk1"/>
                </a:solidFill>
                <a:latin typeface="Calibri"/>
                <a:ea typeface="Calibri"/>
                <a:cs typeface="Calibri"/>
                <a:sym typeface="Calibri"/>
              </a:rPr>
              <a:t>- </a:t>
            </a:r>
            <a:r>
              <a:rPr lang="en-GB" sz="2400" b="1" i="0" u="none" strike="noStrike" cap="none">
                <a:solidFill>
                  <a:schemeClr val="dk1"/>
                </a:solidFill>
                <a:latin typeface="Calibri"/>
                <a:ea typeface="Calibri"/>
                <a:cs typeface="Calibri"/>
                <a:sym typeface="Calibri"/>
              </a:rPr>
              <a:t>STEAM &amp; AI in Education Conference </a:t>
            </a:r>
            <a:r>
              <a:rPr lang="en-GB" sz="2400" i="0" u="none" strike="noStrike" cap="none">
                <a:solidFill>
                  <a:schemeClr val="dk1"/>
                </a:solidFill>
                <a:latin typeface="Calibri"/>
                <a:ea typeface="Calibri"/>
                <a:cs typeface="Calibri"/>
                <a:sym typeface="Calibri"/>
              </a:rPr>
              <a:t>für alle, die an der Förderung des Potenzials von </a:t>
            </a:r>
            <a:r>
              <a:rPr lang="en-GB" sz="2400" b="0" i="0" u="none" strike="noStrike" cap="none">
                <a:solidFill>
                  <a:schemeClr val="dk1"/>
                </a:solidFill>
                <a:latin typeface="Calibri"/>
                <a:ea typeface="Calibri"/>
                <a:cs typeface="Calibri"/>
                <a:sym typeface="Calibri"/>
              </a:rPr>
              <a:t>STEAM </a:t>
            </a:r>
            <a:r>
              <a:rPr lang="en-GB" sz="2400" i="0" u="none" strike="noStrike" cap="none">
                <a:solidFill>
                  <a:schemeClr val="dk1"/>
                </a:solidFill>
                <a:latin typeface="Calibri"/>
                <a:ea typeface="Calibri"/>
                <a:cs typeface="Calibri"/>
                <a:sym typeface="Calibri"/>
              </a:rPr>
              <a:t>interessiert sind. </a:t>
            </a:r>
            <a:endParaRPr/>
          </a:p>
          <a:p>
            <a:pPr marL="0" marR="0" lvl="0" indent="0" algn="l" rtl="0">
              <a:lnSpc>
                <a:spcPct val="100000"/>
              </a:lnSpc>
              <a:spcBef>
                <a:spcPts val="0"/>
              </a:spcBef>
              <a:spcAft>
                <a:spcPts val="0"/>
              </a:spcAft>
              <a:buClr>
                <a:schemeClr val="dk1"/>
              </a:buClr>
              <a:buSzPts val="1800"/>
              <a:buFont typeface="Calibri"/>
              <a:buNone/>
            </a:pPr>
            <a:r>
              <a:t/>
            </a:r>
            <a:endParaRPr sz="1800" b="0" i="0" u="none" strike="noStrike" cap="none">
              <a:solidFill>
                <a:schemeClr val="dk1"/>
              </a:solidFill>
              <a:latin typeface="Arial"/>
              <a:ea typeface="Arial"/>
              <a:cs typeface="Arial"/>
              <a:sym typeface="Arial"/>
            </a:endParaRPr>
          </a:p>
        </p:txBody>
      </p:sp>
      <p:sp>
        <p:nvSpPr>
          <p:cNvPr id="350" name="Google Shape;350;p12"/>
          <p:cNvSpPr/>
          <p:nvPr/>
        </p:nvSpPr>
        <p:spPr>
          <a:xfrm>
            <a:off x="609600" y="7658100"/>
            <a:ext cx="8153400"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Quelle: https://www.ibe.edu.pl/index.php/pl/aktualnosci/1971-konferencja-steam-ai-in-education</a:t>
            </a:r>
            <a:endParaRPr/>
          </a:p>
        </p:txBody>
      </p:sp>
      <p:sp>
        <p:nvSpPr>
          <p:cNvPr id="351" name="Google Shape;351;p12"/>
          <p:cNvSpPr/>
          <p:nvPr/>
        </p:nvSpPr>
        <p:spPr>
          <a:xfrm>
            <a:off x="9525000" y="2552700"/>
            <a:ext cx="7162800" cy="1846659"/>
          </a:xfrm>
          <a:prstGeom prst="rect">
            <a:avLst/>
          </a:prstGeom>
          <a:noFill/>
          <a:ln>
            <a:noFill/>
          </a:ln>
        </p:spPr>
        <p:txBody>
          <a:bodyPr spcFirstLastPara="1" wrap="square" lIns="0" tIns="0" rIns="1539375" bIns="0" anchor="ctr" anchorCtr="0">
            <a:spAutoFit/>
          </a:bodyPr>
          <a:lstStyle/>
          <a:p>
            <a:pPr marL="0" marR="0" lvl="0" indent="0" algn="just" rtl="0">
              <a:lnSpc>
                <a:spcPct val="100000"/>
              </a:lnSpc>
              <a:spcBef>
                <a:spcPts val="0"/>
              </a:spcBef>
              <a:spcAft>
                <a:spcPts val="0"/>
              </a:spcAft>
              <a:buClr>
                <a:schemeClr val="dk1"/>
              </a:buClr>
              <a:buSzPts val="2400"/>
              <a:buFont typeface="Calibri"/>
              <a:buNone/>
            </a:pPr>
            <a:r>
              <a:rPr lang="en-GB" sz="2400" b="1">
                <a:solidFill>
                  <a:schemeClr val="dk1"/>
                </a:solidFill>
                <a:latin typeface="Calibri"/>
                <a:ea typeface="Calibri"/>
                <a:cs typeface="Calibri"/>
                <a:sym typeface="Calibri"/>
              </a:rPr>
              <a:t>Das Institut für Bildungsforschung (IBE) hat die Schirmherrschaft für die Konferenz STEAM in Schullaboren der Zukunft übernommen</a:t>
            </a:r>
            <a:r>
              <a:rPr lang="en-GB" sz="2400" b="1" i="0" u="none" strike="noStrike" cap="none">
                <a:solidFill>
                  <a:schemeClr val="dk1"/>
                </a:solidFill>
                <a:latin typeface="Calibri"/>
                <a:ea typeface="Calibri"/>
                <a:cs typeface="Calibri"/>
                <a:sym typeface="Calibri"/>
              </a:rPr>
              <a:t>.</a:t>
            </a:r>
            <a:r>
              <a:rPr lang="en-GB" sz="2400" b="0" i="0" u="none" strike="noStrike" cap="none">
                <a:solidFill>
                  <a:schemeClr val="dk1"/>
                </a:solidFill>
                <a:latin typeface="Calibri"/>
                <a:ea typeface="Calibri"/>
                <a:cs typeface="Calibri"/>
                <a:sym typeface="Calibri"/>
              </a:rPr>
              <a:t> Die Veranstaltung fand am 19. April 2023 statt.</a:t>
            </a:r>
            <a:endParaRPr/>
          </a:p>
          <a:p>
            <a:pPr marL="0" marR="0" lvl="0" indent="0" algn="just" rtl="0">
              <a:lnSpc>
                <a:spcPct val="100000"/>
              </a:lnSpc>
              <a:spcBef>
                <a:spcPts val="0"/>
              </a:spcBef>
              <a:spcAft>
                <a:spcPts val="0"/>
              </a:spcAft>
              <a:buClr>
                <a:schemeClr val="dk1"/>
              </a:buClr>
              <a:buSzPts val="2400"/>
              <a:buFont typeface="Calibri"/>
              <a:buNone/>
            </a:pPr>
            <a:r>
              <a:t/>
            </a:r>
            <a:endParaRPr sz="2400" b="0" i="0" u="none" strike="noStrike" cap="none">
              <a:solidFill>
                <a:schemeClr val="dk1"/>
              </a:solidFill>
              <a:latin typeface="Calibri"/>
              <a:ea typeface="Calibri"/>
              <a:cs typeface="Calibri"/>
              <a:sym typeface="Calibri"/>
            </a:endParaRPr>
          </a:p>
        </p:txBody>
      </p:sp>
      <p:pic>
        <p:nvPicPr>
          <p:cNvPr id="352" name="Google Shape;352;p12"/>
          <p:cNvPicPr preferRelativeResize="0"/>
          <p:nvPr/>
        </p:nvPicPr>
        <p:blipFill rotWithShape="1">
          <a:blip r:embed="rId4">
            <a:alphaModFix/>
          </a:blip>
          <a:srcRect l="6306" t="12787" r="10746" b="8196"/>
          <a:stretch/>
        </p:blipFill>
        <p:spPr>
          <a:xfrm>
            <a:off x="13030200" y="3848100"/>
            <a:ext cx="4724400" cy="3429000"/>
          </a:xfrm>
          <a:prstGeom prst="rect">
            <a:avLst/>
          </a:prstGeom>
          <a:noFill/>
          <a:ln>
            <a:noFill/>
          </a:ln>
        </p:spPr>
      </p:pic>
      <p:sp>
        <p:nvSpPr>
          <p:cNvPr id="353" name="Google Shape;353;p12"/>
          <p:cNvSpPr/>
          <p:nvPr/>
        </p:nvSpPr>
        <p:spPr>
          <a:xfrm>
            <a:off x="13487400" y="7581900"/>
            <a:ext cx="4038600" cy="954107"/>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Quelle: https://www.ibe.edu.pl/index.php/pl/aktualnosci/1989-steam-w-szkolnych-laboratoriach-przyszlosci-z-udzialem-ibe</a:t>
            </a:r>
            <a:endParaRPr/>
          </a:p>
        </p:txBody>
      </p:sp>
      <p:sp>
        <p:nvSpPr>
          <p:cNvPr id="354" name="Google Shape;354;p12"/>
          <p:cNvSpPr/>
          <p:nvPr/>
        </p:nvSpPr>
        <p:spPr>
          <a:xfrm>
            <a:off x="8458200" y="4229100"/>
            <a:ext cx="4419600"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alibri"/>
                <a:ea typeface="Calibri"/>
                <a:cs typeface="Calibri"/>
                <a:sym typeface="Calibri"/>
              </a:rPr>
              <a:t>DAMPF - KEIN PROBLEM! </a:t>
            </a:r>
            <a:r>
              <a:rPr lang="en-GB" sz="2400">
                <a:solidFill>
                  <a:schemeClr val="dk1"/>
                </a:solidFill>
                <a:latin typeface="Calibri"/>
                <a:ea typeface="Calibri"/>
                <a:cs typeface="Calibri"/>
                <a:sym typeface="Calibri"/>
              </a:rPr>
              <a:t>Das erste persönliche Nationale Forum für die aktive Nutzung von Technologielabors (PAKT). Am 12. April 2023 </a:t>
            </a:r>
            <a:r>
              <a:rPr lang="en-GB" sz="2400">
                <a:solidFill>
                  <a:schemeClr val="dk1"/>
                </a:solidFill>
                <a:latin typeface="Calibri"/>
                <a:ea typeface="Calibri"/>
                <a:cs typeface="Calibri"/>
                <a:sym typeface="Calibri"/>
              </a:rPr>
              <a:t>fand </a:t>
            </a:r>
            <a:r>
              <a:rPr lang="en-GB" sz="2400">
                <a:solidFill>
                  <a:schemeClr val="dk1"/>
                </a:solidFill>
                <a:latin typeface="Calibri"/>
                <a:ea typeface="Calibri"/>
                <a:cs typeface="Calibri"/>
                <a:sym typeface="Calibri"/>
              </a:rPr>
              <a:t>im Kopernikus-Wissenschaftszentrum in Warschau </a:t>
            </a:r>
            <a:r>
              <a:rPr lang="en-GB" sz="2400">
                <a:solidFill>
                  <a:schemeClr val="dk1"/>
                </a:solidFill>
                <a:latin typeface="Calibri"/>
                <a:ea typeface="Calibri"/>
                <a:cs typeface="Calibri"/>
                <a:sym typeface="Calibri"/>
              </a:rPr>
              <a:t>die erste persönliche PAKT-Veranstaltung statt.</a:t>
            </a:r>
            <a:endParaRPr/>
          </a:p>
        </p:txBody>
      </p:sp>
      <p:pic>
        <p:nvPicPr>
          <p:cNvPr id="355" name="Google Shape;355;p12"/>
          <p:cNvPicPr preferRelativeResize="0"/>
          <p:nvPr/>
        </p:nvPicPr>
        <p:blipFill rotWithShape="1">
          <a:blip r:embed="rId5">
            <a:alphaModFix/>
          </a:blip>
          <a:srcRect l="19947" t="38689" r="23640" b="28196"/>
          <a:stretch/>
        </p:blipFill>
        <p:spPr>
          <a:xfrm>
            <a:off x="8229600" y="7581900"/>
            <a:ext cx="4572000" cy="1302488"/>
          </a:xfrm>
          <a:prstGeom prst="rect">
            <a:avLst/>
          </a:prstGeom>
          <a:noFill/>
          <a:ln>
            <a:noFill/>
          </a:ln>
        </p:spPr>
      </p:pic>
      <p:sp>
        <p:nvSpPr>
          <p:cNvPr id="356" name="Google Shape;356;p12"/>
          <p:cNvSpPr/>
          <p:nvPr/>
        </p:nvSpPr>
        <p:spPr>
          <a:xfrm>
            <a:off x="8686800" y="8801100"/>
            <a:ext cx="30162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a:t>
            </a:r>
            <a:r>
              <a:rPr lang="en-GB" sz="1800">
                <a:solidFill>
                  <a:schemeClr val="dk1"/>
                </a:solidFill>
                <a:latin typeface="Calibri"/>
                <a:ea typeface="Calibri"/>
                <a:cs typeface="Calibri"/>
                <a:sym typeface="Calibri"/>
              </a:rPr>
              <a:t>//www.gov.pl/web/cppc/</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3"/>
          <p:cNvSpPr txBox="1"/>
          <p:nvPr/>
        </p:nvSpPr>
        <p:spPr>
          <a:xfrm>
            <a:off x="1295400" y="11811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3. Einheit 3: Bewährte Praktiken bei der Anwendung von MINT/STEAM in der beruflichen Bildung - es funktioniert!</a:t>
            </a:r>
            <a:endParaRPr/>
          </a:p>
        </p:txBody>
      </p:sp>
      <p:sp>
        <p:nvSpPr>
          <p:cNvPr id="362" name="Google Shape;362;p13"/>
          <p:cNvSpPr txBox="1"/>
          <p:nvPr/>
        </p:nvSpPr>
        <p:spPr>
          <a:xfrm>
            <a:off x="1295400" y="2705101"/>
            <a:ext cx="150114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3.4: Aktivierung von Mädchen/Frauen in der STEM/STEAM-Ausbildung </a:t>
            </a:r>
            <a:endParaRPr/>
          </a:p>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sp>
        <p:nvSpPr>
          <p:cNvPr id="363" name="Google Shape;363;p13"/>
          <p:cNvSpPr/>
          <p:nvPr/>
        </p:nvSpPr>
        <p:spPr>
          <a:xfrm>
            <a:off x="1219200" y="3695700"/>
            <a:ext cx="9144000" cy="544764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b="1">
                <a:solidFill>
                  <a:schemeClr val="dk1"/>
                </a:solidFill>
                <a:latin typeface="Calibri"/>
                <a:ea typeface="Calibri"/>
                <a:cs typeface="Calibri"/>
                <a:sym typeface="Calibri"/>
              </a:rPr>
              <a:t>Der "Women in STEM Round Table" </a:t>
            </a:r>
            <a:r>
              <a:rPr lang="en-GB" sz="2400">
                <a:solidFill>
                  <a:schemeClr val="dk1"/>
                </a:solidFill>
                <a:latin typeface="Calibri"/>
                <a:ea typeface="Calibri"/>
                <a:cs typeface="Calibri"/>
                <a:sym typeface="Calibri"/>
              </a:rPr>
              <a:t>ist eine Partnerschaftsinitiative von Einzelpersonen und Institutionen, die daran interessiert sind, technische und exakte Wissenschaften zu fördern, die Welt der Universitäten und Tech-Unternehmen kreativ zusammenzubringen und das Potenzial von Frauen in Wissenschaft, Technologie und Innovation zu aktivieren. Im Jahr 2020 hat die Intel Foundation zusammen mit der Gordon and Betty Moore Foundation und der Charles Stewart Mott Foundation die Bewegung Million Girls Moonshot ins Leben gerufen. Derzeit wird nur etwa ein Fünftel der Ingenieursabschlüsse von Frauen erworben, daher zielt die Bewegung darauf ab, Bildungsmöglichkeiten in den Bereichen Ingenieurwesen und Informatik für Mädchen zu schaffen und zu popularisieren. Die Organisation will außerdem eine Million Mädchen erreichen, indem sie sie in MINT-Programme einbindet, Stipendien finanziert und einen kollektiven Ansatz zur Stärkung der bestehenden Gemeinschaften verfolgt.</a:t>
            </a:r>
            <a:endParaRPr sz="2400">
              <a:solidFill>
                <a:schemeClr val="dk1"/>
              </a:solidFill>
              <a:latin typeface="Calibri"/>
              <a:ea typeface="Calibri"/>
              <a:cs typeface="Calibri"/>
              <a:sym typeface="Calibri"/>
            </a:endParaRPr>
          </a:p>
          <a:p>
            <a:pPr marL="0" marR="0" lvl="0" indent="0" algn="just" rtl="0">
              <a:spcBef>
                <a:spcPts val="0"/>
              </a:spcBef>
              <a:spcAft>
                <a:spcPts val="0"/>
              </a:spcAft>
              <a:buNone/>
            </a:pPr>
            <a:br>
              <a:rPr lang="en-GB"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364" name="Google Shape;364;p13"/>
          <p:cNvSpPr/>
          <p:nvPr/>
        </p:nvSpPr>
        <p:spPr>
          <a:xfrm>
            <a:off x="12268200" y="7658100"/>
            <a:ext cx="4427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Quelle: http://potencjalkobiet.pl/round-table</a:t>
            </a:r>
            <a:endParaRPr/>
          </a:p>
        </p:txBody>
      </p:sp>
      <p:pic>
        <p:nvPicPr>
          <p:cNvPr id="365" name="Google Shape;365;p13"/>
          <p:cNvPicPr preferRelativeResize="0"/>
          <p:nvPr/>
        </p:nvPicPr>
        <p:blipFill rotWithShape="1">
          <a:blip r:embed="rId3">
            <a:alphaModFix/>
          </a:blip>
          <a:srcRect l="2983" t="20656" r="35060" b="19017"/>
          <a:stretch/>
        </p:blipFill>
        <p:spPr>
          <a:xfrm>
            <a:off x="11353800" y="3543300"/>
            <a:ext cx="5943600" cy="3886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4"/>
          <p:cNvSpPr txBox="1"/>
          <p:nvPr/>
        </p:nvSpPr>
        <p:spPr>
          <a:xfrm>
            <a:off x="1295400" y="11811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3. Einheit 3: Bewährte Praktiken bei der Anwendung von MINT/STEAM in der beruflichen Bildung - es funktioniert!</a:t>
            </a:r>
            <a:endParaRPr/>
          </a:p>
        </p:txBody>
      </p:sp>
      <p:sp>
        <p:nvSpPr>
          <p:cNvPr id="371" name="Google Shape;371;p14"/>
          <p:cNvSpPr txBox="1"/>
          <p:nvPr/>
        </p:nvSpPr>
        <p:spPr>
          <a:xfrm>
            <a:off x="1295400" y="2705101"/>
            <a:ext cx="150114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3.5: STEM/STEAM-Schulranking </a:t>
            </a:r>
            <a:endParaRPr/>
          </a:p>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sp>
        <p:nvSpPr>
          <p:cNvPr id="372" name="Google Shape;372;p14"/>
          <p:cNvSpPr/>
          <p:nvPr/>
        </p:nvSpPr>
        <p:spPr>
          <a:xfrm>
            <a:off x="1295400" y="3238500"/>
            <a:ext cx="9144000" cy="52629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a:solidFill>
                  <a:schemeClr val="dk1"/>
                </a:solidFill>
                <a:latin typeface="Calibri"/>
                <a:ea typeface="Calibri"/>
                <a:cs typeface="Calibri"/>
                <a:sym typeface="Calibri"/>
              </a:rPr>
              <a:t>Ziel des STEM-Rankings für allgemein- und berufsbildende Sekundarschulen ist es, junge Menschen für Fächer wie Mathematik, Physik, Chemie und Informatik zu begeistern und sie zu inspirieren, in Zukunft Ingenieur- und Naturwissenschaften zu studieren.</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Das Ranking listet die allgemein- und berufsbildenden weiterführenden Schulen auf, die am besten auf diese Studiengänge vorbereiten und als inspirierendes Beispiel für andere dienen können. </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Die Rangliste basiert auf drei Kriterien:</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Ergebnisse der Abiturprüfungen auf fortgeschrittenem Niveau in den Fächern Mathematik, Physik, Chemie, Biologie und Informatik (50%)</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Ergebnisse des Pflichtschulabschlusses in Mathematik (35%)</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Erfolge der Schule bei nationalen und internationalen Olympiaden in MINT-Fächern (15%)</a:t>
            </a:r>
            <a:endParaRPr/>
          </a:p>
        </p:txBody>
      </p:sp>
      <p:pic>
        <p:nvPicPr>
          <p:cNvPr id="373" name="Google Shape;373;p14"/>
          <p:cNvPicPr preferRelativeResize="0"/>
          <p:nvPr/>
        </p:nvPicPr>
        <p:blipFill rotWithShape="1">
          <a:blip r:embed="rId3">
            <a:alphaModFix/>
          </a:blip>
          <a:srcRect l="6483" t="23607" r="8352" b="4261"/>
          <a:stretch/>
        </p:blipFill>
        <p:spPr>
          <a:xfrm>
            <a:off x="10896600" y="3314700"/>
            <a:ext cx="6781800" cy="3657600"/>
          </a:xfrm>
          <a:prstGeom prst="rect">
            <a:avLst/>
          </a:prstGeom>
          <a:noFill/>
          <a:ln>
            <a:noFill/>
          </a:ln>
        </p:spPr>
      </p:pic>
      <p:sp>
        <p:nvSpPr>
          <p:cNvPr id="374" name="Google Shape;374;p14"/>
          <p:cNvSpPr/>
          <p:nvPr/>
        </p:nvSpPr>
        <p:spPr>
          <a:xfrm>
            <a:off x="10896600" y="7277100"/>
            <a:ext cx="69342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https://perspektywy.pl/portal/index.php?option=com_content&amp;view=article&amp;id=2983&amp;Itemid=403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5"/>
          <p:cNvSpPr txBox="1"/>
          <p:nvPr/>
        </p:nvSpPr>
        <p:spPr>
          <a:xfrm>
            <a:off x="1295400" y="11811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3. Einheit 3: Bewährte Praktiken bei der Anwendung von MINT/STEAM in der beruflichen Bildung - es funktioniert!</a:t>
            </a:r>
            <a:endParaRPr/>
          </a:p>
        </p:txBody>
      </p:sp>
      <p:sp>
        <p:nvSpPr>
          <p:cNvPr id="380" name="Google Shape;380;p15"/>
          <p:cNvSpPr txBox="1"/>
          <p:nvPr/>
        </p:nvSpPr>
        <p:spPr>
          <a:xfrm>
            <a:off x="1295400" y="2705101"/>
            <a:ext cx="15011400" cy="8463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rgbClr val="75B239"/>
                </a:solidFill>
                <a:latin typeface="Century Gothic"/>
                <a:ea typeface="Century Gothic"/>
                <a:cs typeface="Century Gothic"/>
                <a:sym typeface="Century Gothic"/>
              </a:rPr>
              <a:t>Abschnitt 3.6:  Vierte Auflage des STEM PW-Wettbewerbs der Technischen Universität Warschau </a:t>
            </a:r>
            <a:endParaRPr/>
          </a:p>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sp>
        <p:nvSpPr>
          <p:cNvPr id="381" name="Google Shape;381;p15"/>
          <p:cNvSpPr/>
          <p:nvPr/>
        </p:nvSpPr>
        <p:spPr>
          <a:xfrm>
            <a:off x="914400" y="3390900"/>
            <a:ext cx="10591800" cy="5632311"/>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400"/>
              <a:buFont typeface="Calibri"/>
              <a:buNone/>
            </a:pPr>
            <a:r>
              <a:rPr lang="en-GB" sz="2400" b="0" i="0" u="none" strike="noStrike" cap="none">
                <a:solidFill>
                  <a:schemeClr val="dk1"/>
                </a:solidFill>
                <a:latin typeface="Calibri"/>
                <a:ea typeface="Calibri"/>
                <a:cs typeface="Calibri"/>
                <a:sym typeface="Calibri"/>
              </a:rPr>
              <a:t>Dieses </a:t>
            </a:r>
            <a:r>
              <a:rPr lang="en-GB" sz="2400" b="1" i="0" u="none" strike="noStrike" cap="none">
                <a:solidFill>
                  <a:schemeClr val="dk1"/>
                </a:solidFill>
                <a:latin typeface="Calibri"/>
                <a:ea typeface="Calibri"/>
                <a:cs typeface="Calibri"/>
                <a:sym typeface="Calibri"/>
              </a:rPr>
              <a:t>MINT-Projekt </a:t>
            </a:r>
            <a:r>
              <a:rPr lang="en-GB" sz="2400" b="0" i="0" u="none" strike="noStrike" cap="none">
                <a:solidFill>
                  <a:schemeClr val="dk1"/>
                </a:solidFill>
                <a:latin typeface="Calibri"/>
                <a:ea typeface="Calibri"/>
                <a:cs typeface="Calibri"/>
                <a:sym typeface="Calibri"/>
              </a:rPr>
              <a:t>wird von der </a:t>
            </a:r>
            <a:r>
              <a:rPr lang="en-GB" sz="2400" b="1" i="0" u="none" strike="noStrike" cap="none">
                <a:solidFill>
                  <a:schemeClr val="dk1"/>
                </a:solidFill>
                <a:latin typeface="Calibri"/>
                <a:ea typeface="Calibri"/>
                <a:cs typeface="Calibri"/>
                <a:sym typeface="Calibri"/>
              </a:rPr>
              <a:t>Technischen Universität Warschau </a:t>
            </a:r>
            <a:r>
              <a:rPr lang="en-GB" sz="2400" b="0" i="0" u="none" strike="noStrike" cap="none">
                <a:solidFill>
                  <a:schemeClr val="dk1"/>
                </a:solidFill>
                <a:latin typeface="Calibri"/>
                <a:ea typeface="Calibri"/>
                <a:cs typeface="Calibri"/>
                <a:sym typeface="Calibri"/>
              </a:rPr>
              <a:t>in Zusammenarbeit mit Bildungspartnern </a:t>
            </a:r>
            <a:r>
              <a:rPr lang="en-GB" sz="2400" b="0" i="0" u="none" strike="noStrike" cap="none">
                <a:solidFill>
                  <a:schemeClr val="dk1"/>
                </a:solidFill>
                <a:latin typeface="Calibri"/>
                <a:ea typeface="Calibri"/>
                <a:cs typeface="Calibri"/>
                <a:sym typeface="Calibri"/>
              </a:rPr>
              <a:t>organisiert</a:t>
            </a:r>
            <a:r>
              <a:rPr lang="en-GB" sz="2400" b="0" i="0" u="none" strike="noStrike" cap="none">
                <a:solidFill>
                  <a:schemeClr val="dk1"/>
                </a:solidFill>
                <a:latin typeface="Calibri"/>
                <a:ea typeface="Calibri"/>
                <a:cs typeface="Calibri"/>
                <a:sym typeface="Calibri"/>
              </a:rPr>
              <a:t>. </a:t>
            </a:r>
            <a:r>
              <a:rPr lang="en-GB" sz="2400" b="1" i="0" u="none" strike="noStrike" cap="none">
                <a:solidFill>
                  <a:schemeClr val="dk1"/>
                </a:solidFill>
                <a:latin typeface="Calibri"/>
                <a:ea typeface="Calibri"/>
                <a:cs typeface="Calibri"/>
                <a:sym typeface="Calibri"/>
              </a:rPr>
              <a:t>Das Programm richtet sich an Schüler und Lehrer der Sekundarstufe. </a:t>
            </a:r>
            <a:r>
              <a:rPr lang="en-GB" sz="2400" i="0" u="none" strike="noStrike" cap="none">
                <a:solidFill>
                  <a:schemeClr val="dk1"/>
                </a:solidFill>
                <a:latin typeface="Calibri"/>
                <a:ea typeface="Calibri"/>
                <a:cs typeface="Calibri"/>
                <a:sym typeface="Calibri"/>
              </a:rPr>
              <a:t>Ziel des Projekts ist es, die Qualität des Unterrichts zu verbessern und die </a:t>
            </a:r>
            <a:r>
              <a:rPr lang="en-GB" sz="2400" i="0" u="none" strike="noStrike" cap="none">
                <a:solidFill>
                  <a:schemeClr val="dk1"/>
                </a:solidFill>
                <a:latin typeface="Calibri"/>
                <a:ea typeface="Calibri"/>
                <a:cs typeface="Calibri"/>
                <a:sym typeface="Calibri"/>
              </a:rPr>
              <a:t>MINT-Bildung zu </a:t>
            </a:r>
            <a:r>
              <a:rPr lang="en-GB" sz="2400" i="0" u="none" strike="noStrike" cap="none">
                <a:solidFill>
                  <a:schemeClr val="dk1"/>
                </a:solidFill>
                <a:latin typeface="Calibri"/>
                <a:ea typeface="Calibri"/>
                <a:cs typeface="Calibri"/>
                <a:sym typeface="Calibri"/>
              </a:rPr>
              <a:t>fördern</a:t>
            </a:r>
            <a:r>
              <a:rPr lang="en-GB" sz="2400" i="0" u="none" strike="noStrike" cap="none">
                <a:solidFill>
                  <a:schemeClr val="dk1"/>
                </a:solidFill>
                <a:latin typeface="Calibri"/>
                <a:ea typeface="Calibri"/>
                <a:cs typeface="Calibri"/>
                <a:sym typeface="Calibri"/>
              </a:rPr>
              <a:t>. </a:t>
            </a:r>
            <a:r>
              <a:rPr lang="en-GB" sz="2400" b="0" i="0" u="none" strike="noStrike" cap="none">
                <a:solidFill>
                  <a:schemeClr val="dk1"/>
                </a:solidFill>
                <a:latin typeface="Calibri"/>
                <a:ea typeface="Calibri"/>
                <a:cs typeface="Calibri"/>
                <a:sym typeface="Calibri"/>
              </a:rPr>
              <a:t>Teil des Projekts ist ein interdisziplinärer Wettbewerb, der sich mit den Anforderungen des </a:t>
            </a:r>
            <a:r>
              <a:rPr lang="en-GB" sz="2400" b="1" i="0" u="none" strike="noStrike" cap="none">
                <a:solidFill>
                  <a:schemeClr val="dk1"/>
                </a:solidFill>
                <a:latin typeface="Calibri"/>
                <a:ea typeface="Calibri"/>
                <a:cs typeface="Calibri"/>
                <a:sym typeface="Calibri"/>
              </a:rPr>
              <a:t>erweiterten Lehrplans der Sekundarstufe in Physik, Mathematik und Informatik </a:t>
            </a:r>
            <a:r>
              <a:rPr lang="en-GB" sz="2400" b="0" i="0" u="none" strike="noStrike" cap="none">
                <a:solidFill>
                  <a:schemeClr val="dk1"/>
                </a:solidFill>
                <a:latin typeface="Calibri"/>
                <a:ea typeface="Calibri"/>
                <a:cs typeface="Calibri"/>
                <a:sym typeface="Calibri"/>
              </a:rPr>
              <a:t>befasst</a:t>
            </a:r>
            <a:r>
              <a:rPr lang="en-GB" sz="2400" b="0" i="0" u="none" strike="noStrike" cap="none">
                <a:solidFill>
                  <a:schemeClr val="dk1"/>
                </a:solidFill>
                <a:latin typeface="Calibri"/>
                <a:ea typeface="Calibri"/>
                <a:cs typeface="Calibri"/>
                <a:sym typeface="Calibri"/>
              </a:rPr>
              <a:t>. Die teilnehmenden Schülerinnen und Schüler haben die Möglichkeit, ihr Wissen durch die Teilnahme an Vorlesungen oder Workshops zu testen, die von der Technischen Universität Warschau organisiert werden. </a:t>
            </a:r>
            <a:r>
              <a:rPr lang="en-GB" sz="2400" i="0" u="none" strike="noStrike" cap="none">
                <a:solidFill>
                  <a:schemeClr val="dk1"/>
                </a:solidFill>
                <a:latin typeface="Calibri"/>
                <a:ea typeface="Calibri"/>
                <a:cs typeface="Calibri"/>
                <a:sym typeface="Calibri"/>
              </a:rPr>
              <a:t>Lehrerinnen und Lehrer der Naturwissenschaften, der beruflichen Fächer, der Mathematik und der Informatik erhalten </a:t>
            </a:r>
            <a:r>
              <a:rPr lang="en-GB" sz="2400" b="1" i="0" u="none" strike="noStrike" cap="none">
                <a:solidFill>
                  <a:schemeClr val="dk1"/>
                </a:solidFill>
                <a:latin typeface="Calibri"/>
                <a:ea typeface="Calibri"/>
                <a:cs typeface="Calibri"/>
                <a:sym typeface="Calibri"/>
              </a:rPr>
              <a:t>Unterstützung durch Fortbildungen und Konferenzen</a:t>
            </a:r>
            <a:r>
              <a:rPr lang="en-GB" sz="2400" b="0" i="0" u="none" strike="noStrike" cap="none">
                <a:solidFill>
                  <a:schemeClr val="dk1"/>
                </a:solidFill>
                <a:latin typeface="Calibri"/>
                <a:ea typeface="Calibri"/>
                <a:cs typeface="Calibri"/>
                <a:sym typeface="Calibri"/>
              </a:rPr>
              <a:t>.</a:t>
            </a:r>
            <a:endParaRPr/>
          </a:p>
          <a:p>
            <a:pPr marL="0" marR="0" lvl="0" indent="0" algn="just" rtl="0">
              <a:lnSpc>
                <a:spcPct val="100000"/>
              </a:lnSpc>
              <a:spcBef>
                <a:spcPts val="0"/>
              </a:spcBef>
              <a:spcAft>
                <a:spcPts val="0"/>
              </a:spcAft>
              <a:buClr>
                <a:schemeClr val="dk1"/>
              </a:buClr>
              <a:buSzPts val="2400"/>
              <a:buFont typeface="Calibri"/>
              <a:buNone/>
            </a:pPr>
            <a:r>
              <a:rPr lang="en-GB" sz="2400" b="0" i="0" u="none" strike="noStrike" cap="none">
                <a:solidFill>
                  <a:schemeClr val="dk1"/>
                </a:solidFill>
                <a:latin typeface="Calibri"/>
                <a:ea typeface="Calibri"/>
                <a:cs typeface="Calibri"/>
                <a:sym typeface="Calibri"/>
              </a:rPr>
              <a:t>Es handelt sich um eine einzigartige Partnerschaft zwischen drei Institutionen: einer Schule, einer Lehrerausbildungseinrichtung und einer Universität. Das Projekt bietet somit die Möglichkeit, dass drei Hauptakteure im Lehr- und Lernprozess, nämlich der Schüler, der Lehrer und der akademische Dozent, zusammenarbeiten. </a:t>
            </a:r>
            <a:r>
              <a:rPr lang="en-GB" sz="2400" b="1" i="0" u="none" strike="noStrike" cap="none">
                <a:solidFill>
                  <a:schemeClr val="dk1"/>
                </a:solidFill>
                <a:latin typeface="Calibri"/>
                <a:ea typeface="Calibri"/>
                <a:cs typeface="Calibri"/>
                <a:sym typeface="Calibri"/>
              </a:rPr>
              <a:t>Ein solcher Ansatz ermöglicht die volle Entfaltung und die Maximierung des Potenzials der jungen Menschen.</a:t>
            </a:r>
            <a:endParaRPr/>
          </a:p>
        </p:txBody>
      </p:sp>
      <p:pic>
        <p:nvPicPr>
          <p:cNvPr id="382" name="Google Shape;382;p15"/>
          <p:cNvPicPr preferRelativeResize="0"/>
          <p:nvPr/>
        </p:nvPicPr>
        <p:blipFill rotWithShape="1">
          <a:blip r:embed="rId3">
            <a:alphaModFix/>
          </a:blip>
          <a:srcRect l="14763" t="28851" r="15903" b="8525"/>
          <a:stretch/>
        </p:blipFill>
        <p:spPr>
          <a:xfrm>
            <a:off x="12649200" y="5753100"/>
            <a:ext cx="4724400" cy="2819400"/>
          </a:xfrm>
          <a:prstGeom prst="rect">
            <a:avLst/>
          </a:prstGeom>
          <a:noFill/>
          <a:ln>
            <a:noFill/>
          </a:ln>
        </p:spPr>
      </p:pic>
      <p:pic>
        <p:nvPicPr>
          <p:cNvPr id="383" name="Google Shape;383;p15"/>
          <p:cNvPicPr preferRelativeResize="0"/>
          <p:nvPr/>
        </p:nvPicPr>
        <p:blipFill rotWithShape="1">
          <a:blip r:embed="rId4">
            <a:alphaModFix/>
          </a:blip>
          <a:srcRect l="13840" t="11803" r="22166" b="23933"/>
          <a:stretch/>
        </p:blipFill>
        <p:spPr>
          <a:xfrm>
            <a:off x="12801600" y="3009900"/>
            <a:ext cx="4495800" cy="2464982"/>
          </a:xfrm>
          <a:prstGeom prst="rect">
            <a:avLst/>
          </a:prstGeom>
          <a:noFill/>
          <a:ln>
            <a:noFill/>
          </a:ln>
        </p:spPr>
      </p:pic>
      <p:sp>
        <p:nvSpPr>
          <p:cNvPr id="384" name="Google Shape;384;p15"/>
          <p:cNvSpPr/>
          <p:nvPr/>
        </p:nvSpPr>
        <p:spPr>
          <a:xfrm>
            <a:off x="12725400" y="8801100"/>
            <a:ext cx="448699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Calibri"/>
                <a:ea typeface="Calibri"/>
                <a:cs typeface="Calibri"/>
                <a:sym typeface="Calibri"/>
              </a:rPr>
              <a:t>Quelle: https://stem.pw.edu.pl/projekt-edukacyjny/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6"/>
          <p:cNvSpPr txBox="1"/>
          <p:nvPr/>
        </p:nvSpPr>
        <p:spPr>
          <a:xfrm>
            <a:off x="1295400" y="11811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4. Referat 4: Technische und fachliche Unterstützung für die MINT-Berufsbildung</a:t>
            </a:r>
            <a:endParaRPr/>
          </a:p>
        </p:txBody>
      </p:sp>
      <p:sp>
        <p:nvSpPr>
          <p:cNvPr id="390" name="Google Shape;390;p16"/>
          <p:cNvSpPr txBox="1"/>
          <p:nvPr/>
        </p:nvSpPr>
        <p:spPr>
          <a:xfrm>
            <a:off x="1295400" y="2705101"/>
            <a:ext cx="150114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4.1:  Microsoft Bildung </a:t>
            </a:r>
            <a:endParaRPr/>
          </a:p>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sp>
        <p:nvSpPr>
          <p:cNvPr id="391" name="Google Shape;391;p16"/>
          <p:cNvSpPr/>
          <p:nvPr/>
        </p:nvSpPr>
        <p:spPr>
          <a:xfrm>
            <a:off x="1447800" y="3684031"/>
            <a:ext cx="16002000" cy="1200329"/>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000000"/>
              </a:buClr>
              <a:buSzPts val="2400"/>
              <a:buFont typeface="Calibri"/>
              <a:buNone/>
            </a:pPr>
            <a:r>
              <a:rPr lang="en-GB" sz="2400" b="1" i="0" u="none" strike="noStrike" cap="none">
                <a:solidFill>
                  <a:srgbClr val="000000"/>
                </a:solidFill>
                <a:latin typeface="Calibri"/>
                <a:ea typeface="Calibri"/>
                <a:cs typeface="Calibri"/>
                <a:sym typeface="Calibri"/>
              </a:rPr>
              <a:t>"Alle Schüler verdienen einen gleichberechtigten Zugang zur Bildung - unabhängig davon, wo sie leben und wie sie lernen. Wir engagieren uns für die Entwicklung sicherer und inklusiver Lernlösungen, die allen helfen, ihr höchstes Potenzial in der Schule und darüber hinaus zu erreichen."</a:t>
            </a:r>
            <a:endParaRPr/>
          </a:p>
        </p:txBody>
      </p:sp>
      <p:pic>
        <p:nvPicPr>
          <p:cNvPr id="392" name="Google Shape;392;p16"/>
          <p:cNvPicPr preferRelativeResize="0"/>
          <p:nvPr/>
        </p:nvPicPr>
        <p:blipFill rotWithShape="1">
          <a:blip r:embed="rId3">
            <a:alphaModFix/>
          </a:blip>
          <a:srcRect l="0" t="3607" r="1904" b="18361"/>
          <a:stretch/>
        </p:blipFill>
        <p:spPr>
          <a:xfrm>
            <a:off x="1524000" y="5524500"/>
            <a:ext cx="5662546" cy="2530549"/>
          </a:xfrm>
          <a:prstGeom prst="rect">
            <a:avLst/>
          </a:prstGeom>
          <a:noFill/>
          <a:ln>
            <a:noFill/>
          </a:ln>
        </p:spPr>
      </p:pic>
      <p:pic>
        <p:nvPicPr>
          <p:cNvPr id="393" name="Google Shape;393;p16"/>
          <p:cNvPicPr preferRelativeResize="0"/>
          <p:nvPr/>
        </p:nvPicPr>
        <p:blipFill rotWithShape="1">
          <a:blip r:embed="rId4">
            <a:alphaModFix/>
          </a:blip>
          <a:srcRect l="0" t="15082" r="3811" b="10492"/>
          <a:stretch/>
        </p:blipFill>
        <p:spPr>
          <a:xfrm>
            <a:off x="11506200" y="4762500"/>
            <a:ext cx="5791200" cy="2514600"/>
          </a:xfrm>
          <a:prstGeom prst="rect">
            <a:avLst/>
          </a:prstGeom>
          <a:noFill/>
          <a:ln>
            <a:noFill/>
          </a:ln>
        </p:spPr>
      </p:pic>
      <p:pic>
        <p:nvPicPr>
          <p:cNvPr id="394" name="Google Shape;394;p16"/>
          <p:cNvPicPr preferRelativeResize="0"/>
          <p:nvPr/>
        </p:nvPicPr>
        <p:blipFill rotWithShape="1">
          <a:blip r:embed="rId5">
            <a:alphaModFix/>
          </a:blip>
          <a:srcRect l="2619" t="11475" r="5220" b="15410"/>
          <a:stretch/>
        </p:blipFill>
        <p:spPr>
          <a:xfrm>
            <a:off x="6934200" y="6210300"/>
            <a:ext cx="5316279" cy="2371060"/>
          </a:xfrm>
          <a:prstGeom prst="rect">
            <a:avLst/>
          </a:prstGeom>
          <a:noFill/>
          <a:ln>
            <a:noFill/>
          </a:ln>
        </p:spPr>
      </p:pic>
      <p:sp>
        <p:nvSpPr>
          <p:cNvPr id="395" name="Google Shape;395;p16"/>
          <p:cNvSpPr/>
          <p:nvPr/>
        </p:nvSpPr>
        <p:spPr>
          <a:xfrm>
            <a:off x="12268200" y="7277100"/>
            <a:ext cx="395492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https://www.microsoft.com/pl-pl/education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17"/>
          <p:cNvSpPr txBox="1"/>
          <p:nvPr/>
        </p:nvSpPr>
        <p:spPr>
          <a:xfrm>
            <a:off x="1295400" y="11811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4. Referat 4: Technische und fachliche Unterstützung für die MINT-Berufsbildung</a:t>
            </a:r>
            <a:endParaRPr/>
          </a:p>
        </p:txBody>
      </p:sp>
      <p:sp>
        <p:nvSpPr>
          <p:cNvPr id="401" name="Google Shape;401;p17"/>
          <p:cNvSpPr txBox="1"/>
          <p:nvPr/>
        </p:nvSpPr>
        <p:spPr>
          <a:xfrm>
            <a:off x="1295400" y="2705101"/>
            <a:ext cx="150114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4.2: LEGO Bildung </a:t>
            </a:r>
            <a:endParaRPr/>
          </a:p>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pic>
        <p:nvPicPr>
          <p:cNvPr id="402" name="Google Shape;402;p17"/>
          <p:cNvPicPr preferRelativeResize="0"/>
          <p:nvPr/>
        </p:nvPicPr>
        <p:blipFill rotWithShape="1">
          <a:blip r:embed="rId3">
            <a:alphaModFix/>
          </a:blip>
          <a:srcRect l="17182" t="23607" r="20653" b="11147"/>
          <a:stretch/>
        </p:blipFill>
        <p:spPr>
          <a:xfrm>
            <a:off x="9220200" y="2552700"/>
            <a:ext cx="7620000" cy="5105400"/>
          </a:xfrm>
          <a:prstGeom prst="rect">
            <a:avLst/>
          </a:prstGeom>
          <a:noFill/>
          <a:ln>
            <a:noFill/>
          </a:ln>
        </p:spPr>
      </p:pic>
      <p:pic>
        <p:nvPicPr>
          <p:cNvPr id="403" name="Google Shape;403;p17"/>
          <p:cNvPicPr preferRelativeResize="0"/>
          <p:nvPr/>
        </p:nvPicPr>
        <p:blipFill rotWithShape="1">
          <a:blip r:embed="rId4">
            <a:alphaModFix/>
          </a:blip>
          <a:srcRect l="49761" t="30492" r="22486" b="8525"/>
          <a:stretch/>
        </p:blipFill>
        <p:spPr>
          <a:xfrm>
            <a:off x="2362200" y="3162300"/>
            <a:ext cx="6248400" cy="5867400"/>
          </a:xfrm>
          <a:prstGeom prst="rect">
            <a:avLst/>
          </a:prstGeom>
          <a:noFill/>
          <a:ln>
            <a:noFill/>
          </a:ln>
        </p:spPr>
      </p:pic>
      <p:sp>
        <p:nvSpPr>
          <p:cNvPr id="404" name="Google Shape;404;p17"/>
          <p:cNvSpPr/>
          <p:nvPr/>
        </p:nvSpPr>
        <p:spPr>
          <a:xfrm>
            <a:off x="11277600" y="8039100"/>
            <a:ext cx="368350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https://akcesedukacja.pl/lego-education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18"/>
          <p:cNvSpPr txBox="1"/>
          <p:nvPr/>
        </p:nvSpPr>
        <p:spPr>
          <a:xfrm>
            <a:off x="1295400" y="11811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4. Referat 4: Technische und fachliche Unterstützung für die MINT-Berufsbildung</a:t>
            </a:r>
            <a:endParaRPr/>
          </a:p>
        </p:txBody>
      </p:sp>
      <p:sp>
        <p:nvSpPr>
          <p:cNvPr id="410" name="Google Shape;410;p18"/>
          <p:cNvSpPr txBox="1"/>
          <p:nvPr/>
        </p:nvSpPr>
        <p:spPr>
          <a:xfrm>
            <a:off x="1295400" y="2705101"/>
            <a:ext cx="150114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4.3:  Intel-Stiftung </a:t>
            </a:r>
            <a:endParaRPr/>
          </a:p>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sp>
        <p:nvSpPr>
          <p:cNvPr id="411" name="Google Shape;411;p18"/>
          <p:cNvSpPr/>
          <p:nvPr/>
        </p:nvSpPr>
        <p:spPr>
          <a:xfrm>
            <a:off x="1295400" y="6438900"/>
            <a:ext cx="15697200"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a:solidFill>
                  <a:schemeClr val="dk1"/>
                </a:solidFill>
                <a:latin typeface="Calibri"/>
                <a:ea typeface="Calibri"/>
                <a:cs typeface="Calibri"/>
                <a:sym typeface="Calibri"/>
              </a:rPr>
              <a:t>Intel Polska ist aktiv an der Entwicklung von MINT beteiligt und unterstützt Bildungsinitiativen im ganzen Land. Eines der von Intel Polska durchgeführten Programme ist Intel Education. Dieses Programm zielt auf die Entwicklung kreativer Fähigkeiten bei Schülern und Lehrern ab. Im Rahmen dieses Programms organisiert Intel Schulungen für Lehrer, stellt Unterrichtsmaterialien zur Verfügung und fördert MINT-Lehrmethoden.</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Die von Intel Polska durchgeführten MINT-Aktivitäten zielen auf die Entwicklung technologischer Talente, die Förderung von Innovationen und den Aufbau einer starken Wissensbasis im Land ab.</a:t>
            </a:r>
            <a:endParaRPr/>
          </a:p>
        </p:txBody>
      </p:sp>
      <p:pic>
        <p:nvPicPr>
          <p:cNvPr id="412" name="Google Shape;412;p18"/>
          <p:cNvPicPr preferRelativeResize="0"/>
          <p:nvPr/>
        </p:nvPicPr>
        <p:blipFill rotWithShape="1">
          <a:blip r:embed="rId3">
            <a:alphaModFix/>
          </a:blip>
          <a:srcRect l="0" t="21967" r="1049" b="40328"/>
          <a:stretch/>
        </p:blipFill>
        <p:spPr>
          <a:xfrm>
            <a:off x="1371600" y="3314700"/>
            <a:ext cx="16078200" cy="2590800"/>
          </a:xfrm>
          <a:prstGeom prst="rect">
            <a:avLst/>
          </a:prstGeom>
          <a:noFill/>
          <a:ln>
            <a:noFill/>
          </a:ln>
        </p:spPr>
      </p:pic>
      <p:sp>
        <p:nvSpPr>
          <p:cNvPr id="413" name="Google Shape;413;p18"/>
          <p:cNvSpPr/>
          <p:nvPr/>
        </p:nvSpPr>
        <p:spPr>
          <a:xfrm>
            <a:off x="5715000" y="5981700"/>
            <a:ext cx="708020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https://www.intel.pl/content/www/pl/pl/education/k12/teachers/stem-education.html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19"/>
          <p:cNvSpPr txBox="1"/>
          <p:nvPr/>
        </p:nvSpPr>
        <p:spPr>
          <a:xfrm>
            <a:off x="1219200" y="1562100"/>
            <a:ext cx="1554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75B239"/>
                </a:solidFill>
                <a:latin typeface="Century Gothic"/>
                <a:ea typeface="Century Gothic"/>
                <a:cs typeface="Century Gothic"/>
                <a:sym typeface="Century Gothic"/>
              </a:rPr>
              <a:t>5. Einheit 5: STEM/STEAM und DRONES</a:t>
            </a:r>
            <a:endParaRPr/>
          </a:p>
        </p:txBody>
      </p:sp>
      <p:pic>
        <p:nvPicPr>
          <p:cNvPr id="419" name="Google Shape;419;p19"/>
          <p:cNvPicPr preferRelativeResize="0"/>
          <p:nvPr/>
        </p:nvPicPr>
        <p:blipFill rotWithShape="1">
          <a:blip r:embed="rId3">
            <a:alphaModFix/>
          </a:blip>
          <a:srcRect l="1329" t="13114" r="2764" b="5516"/>
          <a:stretch/>
        </p:blipFill>
        <p:spPr>
          <a:xfrm>
            <a:off x="10287000" y="5448300"/>
            <a:ext cx="6781800" cy="3352800"/>
          </a:xfrm>
          <a:prstGeom prst="rect">
            <a:avLst/>
          </a:prstGeom>
          <a:noFill/>
          <a:ln>
            <a:noFill/>
          </a:ln>
        </p:spPr>
      </p:pic>
      <p:sp>
        <p:nvSpPr>
          <p:cNvPr id="420" name="Google Shape;420;p19"/>
          <p:cNvSpPr/>
          <p:nvPr/>
        </p:nvSpPr>
        <p:spPr>
          <a:xfrm>
            <a:off x="13944600" y="8877300"/>
            <a:ext cx="312995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https://www.dronywedukacji.pl/</a:t>
            </a:r>
            <a:endParaRPr/>
          </a:p>
        </p:txBody>
      </p:sp>
      <p:sp>
        <p:nvSpPr>
          <p:cNvPr id="421" name="Google Shape;421;p19"/>
          <p:cNvSpPr/>
          <p:nvPr/>
        </p:nvSpPr>
        <p:spPr>
          <a:xfrm>
            <a:off x="1219200" y="2641075"/>
            <a:ext cx="7467600" cy="3785652"/>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000000"/>
              </a:buClr>
              <a:buSzPts val="2400"/>
              <a:buFont typeface="Calibri"/>
              <a:buNone/>
            </a:pPr>
            <a:r>
              <a:rPr lang="en-GB" sz="2400" b="1">
                <a:solidFill>
                  <a:srgbClr val="000000"/>
                </a:solidFill>
                <a:latin typeface="Calibri"/>
                <a:ea typeface="Calibri"/>
                <a:cs typeface="Calibri"/>
                <a:sym typeface="Calibri"/>
              </a:rPr>
              <a:t>DRONES IN EDUCATION </a:t>
            </a:r>
            <a:r>
              <a:rPr lang="en-GB" sz="2400">
                <a:solidFill>
                  <a:srgbClr val="000000"/>
                </a:solidFill>
                <a:latin typeface="Calibri"/>
                <a:ea typeface="Calibri"/>
                <a:cs typeface="Calibri"/>
                <a:sym typeface="Calibri"/>
              </a:rPr>
              <a:t>- ein komplettes Bildungsprogramm für Grund- und Sekundarschulen, das den Einsatz </a:t>
            </a:r>
            <a:r>
              <a:rPr lang="en-GB" sz="2400" b="1">
                <a:solidFill>
                  <a:srgbClr val="000000"/>
                </a:solidFill>
                <a:latin typeface="Calibri"/>
                <a:ea typeface="Calibri"/>
                <a:cs typeface="Calibri"/>
                <a:sym typeface="Calibri"/>
              </a:rPr>
              <a:t>kleiner, sicherer Drohnen für den Programmier-, Physik- und Mathematikunterricht sowie für die Vermittlung von Soft Skills </a:t>
            </a:r>
            <a:r>
              <a:rPr lang="en-GB" sz="2400">
                <a:solidFill>
                  <a:srgbClr val="000000"/>
                </a:solidFill>
                <a:latin typeface="Calibri"/>
                <a:ea typeface="Calibri"/>
                <a:cs typeface="Calibri"/>
                <a:sym typeface="Calibri"/>
              </a:rPr>
              <a:t>vorsieht</a:t>
            </a:r>
            <a:r>
              <a:rPr lang="en-GB" sz="2400" b="1">
                <a:solidFill>
                  <a:srgbClr val="000000"/>
                </a:solidFill>
                <a:latin typeface="Calibri"/>
                <a:ea typeface="Calibri"/>
                <a:cs typeface="Calibri"/>
                <a:sym typeface="Calibri"/>
              </a:rPr>
              <a:t>.</a:t>
            </a:r>
            <a:r>
              <a:rPr lang="en-GB" sz="2400" b="0" i="0" u="none" strike="noStrike" cap="none">
                <a:solidFill>
                  <a:srgbClr val="000000"/>
                </a:solidFill>
                <a:latin typeface="Calibri"/>
                <a:ea typeface="Calibri"/>
                <a:cs typeface="Calibri"/>
                <a:sym typeface="Calibri"/>
              </a:rPr>
              <a:t> Die Unterrichtspläne wurden gemeinsam mit Hochschuleinrichtungen entwickelt, wobei alle Bedürfnisse der Schule und ihrer Lehrer berücksichtigt wurden. </a:t>
            </a:r>
            <a:r>
              <a:rPr lang="en-GB" sz="2400" b="1" i="0" u="none" strike="noStrike" cap="none">
                <a:solidFill>
                  <a:srgbClr val="000000"/>
                </a:solidFill>
                <a:latin typeface="Calibri"/>
                <a:ea typeface="Calibri"/>
                <a:cs typeface="Calibri"/>
                <a:sym typeface="Calibri"/>
              </a:rPr>
              <a:t>Jedes der Szenarien ist ein separater Auftrag, der ein bestimmtes Thema im Zusammenhang mit dem Unterrichtsgegenstand behandelt.</a:t>
            </a:r>
            <a:endParaRPr/>
          </a:p>
        </p:txBody>
      </p:sp>
      <p:sp>
        <p:nvSpPr>
          <p:cNvPr id="422" name="Google Shape;422;p19"/>
          <p:cNvSpPr/>
          <p:nvPr/>
        </p:nvSpPr>
        <p:spPr>
          <a:xfrm>
            <a:off x="1143000" y="6515100"/>
            <a:ext cx="7543800"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a:solidFill>
                  <a:schemeClr val="dk1"/>
                </a:solidFill>
                <a:latin typeface="Calibri"/>
                <a:ea typeface="Calibri"/>
                <a:cs typeface="Calibri"/>
                <a:sym typeface="Calibri"/>
              </a:rPr>
              <a:t>Dank kleiner, sicherer Drohnen können die Schülerinnen und Schüler in der Praxis sehen, was z. B. Hubkraft ist, Sicherheitsregeln lernen und mit Hilfe von Smartphone-Anwendungen Skripte für Drohnen in Scratch, Python oder Swift erstellen.</a:t>
            </a:r>
            <a:endParaRPr/>
          </a:p>
        </p:txBody>
      </p:sp>
      <p:pic>
        <p:nvPicPr>
          <p:cNvPr id="423" name="Google Shape;423;p19"/>
          <p:cNvPicPr preferRelativeResize="0"/>
          <p:nvPr/>
        </p:nvPicPr>
        <p:blipFill rotWithShape="1">
          <a:blip r:embed="rId4">
            <a:alphaModFix/>
          </a:blip>
          <a:srcRect l="12021" t="20327" r="20693" b="5574"/>
          <a:stretch/>
        </p:blipFill>
        <p:spPr>
          <a:xfrm>
            <a:off x="10210800" y="1866900"/>
            <a:ext cx="6858000" cy="3429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
          <p:cNvSpPr txBox="1"/>
          <p:nvPr/>
        </p:nvSpPr>
        <p:spPr>
          <a:xfrm>
            <a:off x="1229590" y="1571938"/>
            <a:ext cx="905740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rgbClr val="75B239"/>
                </a:solidFill>
                <a:latin typeface="Century Gothic"/>
                <a:ea typeface="Century Gothic"/>
                <a:cs typeface="Century Gothic"/>
                <a:sym typeface="Century Gothic"/>
              </a:rPr>
              <a:t>Ziele und Zielsetzungen </a:t>
            </a:r>
            <a:endParaRPr/>
          </a:p>
          <a:p>
            <a:pPr marL="0" marR="0" lvl="0" indent="0" algn="l" rtl="0">
              <a:spcBef>
                <a:spcPts val="0"/>
              </a:spcBef>
              <a:spcAft>
                <a:spcPts val="0"/>
              </a:spcAft>
              <a:buNone/>
            </a:pPr>
            <a:r>
              <a:t/>
            </a:r>
            <a:endParaRPr sz="4800" b="1">
              <a:solidFill>
                <a:srgbClr val="75B239"/>
              </a:solidFill>
              <a:latin typeface="Century Gothic"/>
              <a:ea typeface="Century Gothic"/>
              <a:cs typeface="Century Gothic"/>
              <a:sym typeface="Century Gothic"/>
            </a:endParaRPr>
          </a:p>
        </p:txBody>
      </p:sp>
      <p:sp>
        <p:nvSpPr>
          <p:cNvPr id="207" name="Google Shape;207;p2"/>
          <p:cNvSpPr txBox="1"/>
          <p:nvPr/>
        </p:nvSpPr>
        <p:spPr>
          <a:xfrm>
            <a:off x="1229590" y="2556723"/>
            <a:ext cx="1362940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Am Ende dieses Moduls werden Sie in der Lage sein:</a:t>
            </a:r>
            <a:endParaRPr/>
          </a:p>
          <a:p>
            <a:pPr marL="0" marR="0" lvl="0" indent="0" algn="l" rtl="0">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208" name="Google Shape;208;p2"/>
          <p:cNvSpPr txBox="1"/>
          <p:nvPr/>
        </p:nvSpPr>
        <p:spPr>
          <a:xfrm>
            <a:off x="1991592" y="3554735"/>
            <a:ext cx="18184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75B239"/>
                </a:solidFill>
                <a:latin typeface="Century Gothic"/>
                <a:ea typeface="Century Gothic"/>
                <a:cs typeface="Century Gothic"/>
                <a:sym typeface="Century Gothic"/>
              </a:rPr>
              <a:t>Übersicht</a:t>
            </a:r>
            <a:endParaRPr/>
          </a:p>
        </p:txBody>
      </p:sp>
      <p:sp>
        <p:nvSpPr>
          <p:cNvPr id="209" name="Google Shape;209;p2"/>
          <p:cNvSpPr txBox="1"/>
          <p:nvPr/>
        </p:nvSpPr>
        <p:spPr>
          <a:xfrm>
            <a:off x="1991591" y="4457700"/>
            <a:ext cx="198119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75B239"/>
                </a:solidFill>
                <a:latin typeface="Century Gothic"/>
                <a:ea typeface="Century Gothic"/>
                <a:cs typeface="Century Gothic"/>
                <a:sym typeface="Century Gothic"/>
              </a:rPr>
              <a:t>Neue Strategien</a:t>
            </a:r>
            <a:endParaRPr/>
          </a:p>
        </p:txBody>
      </p:sp>
      <p:pic>
        <p:nvPicPr>
          <p:cNvPr id="210" name="Google Shape;210;p2"/>
          <p:cNvPicPr preferRelativeResize="0"/>
          <p:nvPr/>
        </p:nvPicPr>
        <p:blipFill rotWithShape="1">
          <a:blip r:embed="rId3">
            <a:alphaModFix/>
          </a:blip>
          <a:srcRect l="0" t="-1" r="79077" b="-1435"/>
          <a:stretch/>
        </p:blipFill>
        <p:spPr>
          <a:xfrm>
            <a:off x="1411358" y="3708623"/>
            <a:ext cx="577776" cy="523220"/>
          </a:xfrm>
          <a:prstGeom prst="rect">
            <a:avLst/>
          </a:prstGeom>
          <a:noFill/>
          <a:ln>
            <a:noFill/>
          </a:ln>
        </p:spPr>
      </p:pic>
      <p:pic>
        <p:nvPicPr>
          <p:cNvPr id="211" name="Google Shape;211;p2"/>
          <p:cNvPicPr preferRelativeResize="0"/>
          <p:nvPr/>
        </p:nvPicPr>
        <p:blipFill rotWithShape="1">
          <a:blip r:embed="rId3">
            <a:alphaModFix/>
          </a:blip>
          <a:srcRect l="0" t="-1" r="79077" b="-1435"/>
          <a:stretch/>
        </p:blipFill>
        <p:spPr>
          <a:xfrm>
            <a:off x="1420743" y="4586574"/>
            <a:ext cx="577776" cy="523220"/>
          </a:xfrm>
          <a:prstGeom prst="rect">
            <a:avLst/>
          </a:prstGeom>
          <a:noFill/>
          <a:ln>
            <a:noFill/>
          </a:ln>
        </p:spPr>
      </p:pic>
      <p:sp>
        <p:nvSpPr>
          <p:cNvPr id="212" name="Google Shape;212;p2"/>
          <p:cNvSpPr txBox="1"/>
          <p:nvPr/>
        </p:nvSpPr>
        <p:spPr>
          <a:xfrm>
            <a:off x="2018648" y="5600700"/>
            <a:ext cx="198119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75B239"/>
                </a:solidFill>
                <a:latin typeface="Century Gothic"/>
                <a:ea typeface="Century Gothic"/>
                <a:cs typeface="Century Gothic"/>
                <a:sym typeface="Century Gothic"/>
              </a:rPr>
              <a:t>Neue Tipps</a:t>
            </a:r>
            <a:endParaRPr/>
          </a:p>
        </p:txBody>
      </p:sp>
      <p:pic>
        <p:nvPicPr>
          <p:cNvPr id="213" name="Google Shape;213;p2"/>
          <p:cNvPicPr preferRelativeResize="0"/>
          <p:nvPr/>
        </p:nvPicPr>
        <p:blipFill rotWithShape="1">
          <a:blip r:embed="rId3">
            <a:alphaModFix/>
          </a:blip>
          <a:srcRect l="0" t="-1" r="79077" b="-1435"/>
          <a:stretch/>
        </p:blipFill>
        <p:spPr>
          <a:xfrm>
            <a:off x="1447800" y="5600700"/>
            <a:ext cx="577776" cy="523220"/>
          </a:xfrm>
          <a:prstGeom prst="rect">
            <a:avLst/>
          </a:prstGeom>
          <a:noFill/>
          <a:ln>
            <a:noFill/>
          </a:ln>
        </p:spPr>
      </p:pic>
      <p:sp>
        <p:nvSpPr>
          <p:cNvPr id="214" name="Google Shape;214;p2"/>
          <p:cNvSpPr txBox="1"/>
          <p:nvPr/>
        </p:nvSpPr>
        <p:spPr>
          <a:xfrm>
            <a:off x="2018648" y="6472606"/>
            <a:ext cx="198119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75B239"/>
                </a:solidFill>
                <a:latin typeface="Century Gothic"/>
                <a:ea typeface="Century Gothic"/>
                <a:cs typeface="Century Gothic"/>
                <a:sym typeface="Century Gothic"/>
              </a:rPr>
              <a:t>IKT-Rolle</a:t>
            </a:r>
            <a:endParaRPr/>
          </a:p>
        </p:txBody>
      </p:sp>
      <p:pic>
        <p:nvPicPr>
          <p:cNvPr id="215" name="Google Shape;215;p2"/>
          <p:cNvPicPr preferRelativeResize="0"/>
          <p:nvPr/>
        </p:nvPicPr>
        <p:blipFill rotWithShape="1">
          <a:blip r:embed="rId3">
            <a:alphaModFix/>
          </a:blip>
          <a:srcRect l="0" t="-1" r="79077" b="-1435"/>
          <a:stretch/>
        </p:blipFill>
        <p:spPr>
          <a:xfrm>
            <a:off x="1447800" y="6601480"/>
            <a:ext cx="577776" cy="523220"/>
          </a:xfrm>
          <a:prstGeom prst="rect">
            <a:avLst/>
          </a:prstGeom>
          <a:noFill/>
          <a:ln>
            <a:noFill/>
          </a:ln>
        </p:spPr>
      </p:pic>
      <p:sp>
        <p:nvSpPr>
          <p:cNvPr id="216" name="Google Shape;216;p2"/>
          <p:cNvSpPr txBox="1"/>
          <p:nvPr/>
        </p:nvSpPr>
        <p:spPr>
          <a:xfrm>
            <a:off x="1981201" y="7505700"/>
            <a:ext cx="198119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75B239"/>
                </a:solidFill>
                <a:latin typeface="Century Gothic"/>
                <a:ea typeface="Century Gothic"/>
                <a:cs typeface="Century Gothic"/>
                <a:sym typeface="Century Gothic"/>
              </a:rPr>
              <a:t>Herausforderungen</a:t>
            </a:r>
            <a:endParaRPr/>
          </a:p>
        </p:txBody>
      </p:sp>
      <p:pic>
        <p:nvPicPr>
          <p:cNvPr id="217" name="Google Shape;217;p2"/>
          <p:cNvPicPr preferRelativeResize="0"/>
          <p:nvPr/>
        </p:nvPicPr>
        <p:blipFill rotWithShape="1">
          <a:blip r:embed="rId3">
            <a:alphaModFix/>
          </a:blip>
          <a:srcRect l="0" t="-1" r="79077" b="-1435"/>
          <a:stretch/>
        </p:blipFill>
        <p:spPr>
          <a:xfrm>
            <a:off x="1447800" y="7634574"/>
            <a:ext cx="577776" cy="523220"/>
          </a:xfrm>
          <a:prstGeom prst="rect">
            <a:avLst/>
          </a:prstGeom>
          <a:noFill/>
          <a:ln>
            <a:noFill/>
          </a:ln>
        </p:spPr>
      </p:pic>
      <p:sp>
        <p:nvSpPr>
          <p:cNvPr id="218" name="Google Shape;218;p2"/>
          <p:cNvSpPr txBox="1"/>
          <p:nvPr/>
        </p:nvSpPr>
        <p:spPr>
          <a:xfrm>
            <a:off x="2057789" y="8488811"/>
            <a:ext cx="198119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75B239"/>
                </a:solidFill>
                <a:latin typeface="Century Gothic"/>
                <a:ea typeface="Century Gothic"/>
                <a:cs typeface="Century Gothic"/>
                <a:sym typeface="Century Gothic"/>
              </a:rPr>
              <a:t>Überwachung</a:t>
            </a:r>
            <a:endParaRPr/>
          </a:p>
        </p:txBody>
      </p:sp>
      <p:pic>
        <p:nvPicPr>
          <p:cNvPr id="219" name="Google Shape;219;p2"/>
          <p:cNvPicPr preferRelativeResize="0"/>
          <p:nvPr/>
        </p:nvPicPr>
        <p:blipFill rotWithShape="1">
          <a:blip r:embed="rId3">
            <a:alphaModFix/>
          </a:blip>
          <a:srcRect l="0" t="-1" r="79077" b="-1435"/>
          <a:stretch/>
        </p:blipFill>
        <p:spPr>
          <a:xfrm>
            <a:off x="1486941" y="8503456"/>
            <a:ext cx="577776" cy="523220"/>
          </a:xfrm>
          <a:prstGeom prst="rect">
            <a:avLst/>
          </a:prstGeom>
          <a:noFill/>
          <a:ln>
            <a:noFill/>
          </a:ln>
        </p:spPr>
      </p:pic>
      <p:sp>
        <p:nvSpPr>
          <p:cNvPr id="220" name="Google Shape;220;p2"/>
          <p:cNvSpPr/>
          <p:nvPr/>
        </p:nvSpPr>
        <p:spPr>
          <a:xfrm>
            <a:off x="3886200" y="3557201"/>
            <a:ext cx="8534400" cy="5632311"/>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None/>
            </a:pPr>
            <a:r>
              <a:rPr lang="en-GB" sz="1800" b="0" i="0" u="none" strike="noStrike" cap="none">
                <a:solidFill>
                  <a:schemeClr val="dk1"/>
                </a:solidFill>
                <a:latin typeface="Century Gothic"/>
                <a:ea typeface="Century Gothic"/>
                <a:cs typeface="Century Gothic"/>
                <a:sym typeface="Century Gothic"/>
              </a:rPr>
              <a:t>Sie wissen, wie wichtig es ist, Schüler für die MINT/STEAM-Bildung zu begeistern.</a:t>
            </a:r>
            <a:endParaRPr/>
          </a:p>
          <a:p>
            <a:pPr marL="0" marR="0" lvl="0" indent="0" algn="just" rtl="0">
              <a:lnSpc>
                <a:spcPct val="100000"/>
              </a:lnSpc>
              <a:spcBef>
                <a:spcPts val="0"/>
              </a:spcBef>
              <a:spcAft>
                <a:spcPts val="0"/>
              </a:spcAft>
              <a:buClr>
                <a:schemeClr val="dk1"/>
              </a:buClr>
              <a:buSzPts val="1800"/>
              <a:buFont typeface="Calibri"/>
              <a:buNone/>
            </a:pPr>
            <a:r>
              <a:t/>
            </a:r>
            <a:endParaRPr sz="1800" b="0"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800"/>
              <a:buFont typeface="Calibri"/>
              <a:buNone/>
            </a:pPr>
            <a:r>
              <a:t/>
            </a:r>
            <a:endParaRPr sz="1800">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800"/>
              <a:buFont typeface="Century Gothic"/>
              <a:buNone/>
            </a:pPr>
            <a:r>
              <a:rPr lang="en-GB" sz="1800" b="0" i="0" u="none" strike="noStrike" cap="none">
                <a:solidFill>
                  <a:schemeClr val="dk1"/>
                </a:solidFill>
                <a:latin typeface="Century Gothic"/>
                <a:ea typeface="Century Gothic"/>
                <a:cs typeface="Century Gothic"/>
                <a:sym typeface="Century Gothic"/>
              </a:rPr>
              <a:t>Strategien zur Schaffung einer ansprechenden STEM/STEAM-Lernumgebung zu identifizieren.</a:t>
            </a:r>
            <a:endParaRPr/>
          </a:p>
          <a:p>
            <a:pPr marL="0" marR="0" lvl="0" indent="0" algn="just" rtl="0">
              <a:lnSpc>
                <a:spcPct val="100000"/>
              </a:lnSpc>
              <a:spcBef>
                <a:spcPts val="0"/>
              </a:spcBef>
              <a:spcAft>
                <a:spcPts val="0"/>
              </a:spcAft>
              <a:buClr>
                <a:schemeClr val="dk1"/>
              </a:buClr>
              <a:buSzPts val="1800"/>
              <a:buFont typeface="Calibri"/>
              <a:buNone/>
            </a:pPr>
            <a:r>
              <a:t/>
            </a:r>
            <a:endParaRPr sz="1800">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800"/>
              <a:buFont typeface="Calibri"/>
              <a:buNone/>
            </a:pPr>
            <a:r>
              <a:t/>
            </a:r>
            <a:endParaRPr sz="1800" b="0"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800"/>
              <a:buFont typeface="Century Gothic"/>
              <a:buNone/>
            </a:pPr>
            <a:r>
              <a:rPr lang="en-GB" sz="1800" b="0" i="0" u="none" strike="noStrike" cap="none">
                <a:solidFill>
                  <a:schemeClr val="dk1"/>
                </a:solidFill>
                <a:latin typeface="Century Gothic"/>
                <a:ea typeface="Century Gothic"/>
                <a:cs typeface="Century Gothic"/>
                <a:sym typeface="Century Gothic"/>
              </a:rPr>
              <a:t>Untersuchung von Beispielen für die proaktive Einbeziehung von STEM/STEAM-Prinzipien in den Unterricht.</a:t>
            </a:r>
            <a:endParaRPr/>
          </a:p>
          <a:p>
            <a:pPr marL="0" marR="0" lvl="0" indent="0" algn="just" rtl="0">
              <a:lnSpc>
                <a:spcPct val="100000"/>
              </a:lnSpc>
              <a:spcBef>
                <a:spcPts val="0"/>
              </a:spcBef>
              <a:spcAft>
                <a:spcPts val="0"/>
              </a:spcAft>
              <a:buClr>
                <a:schemeClr val="dk1"/>
              </a:buClr>
              <a:buSzPts val="1800"/>
              <a:buFont typeface="Calibri"/>
              <a:buNone/>
            </a:pPr>
            <a:r>
              <a:t/>
            </a:r>
            <a:endParaRPr sz="1800" b="0"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800"/>
              <a:buFont typeface="Century Gothic"/>
              <a:buNone/>
            </a:pPr>
            <a:r>
              <a:rPr lang="en-GB" sz="1800" b="0" i="0" u="none" strike="noStrike" cap="none">
                <a:solidFill>
                  <a:schemeClr val="dk1"/>
                </a:solidFill>
                <a:latin typeface="Century Gothic"/>
                <a:ea typeface="Century Gothic"/>
                <a:cs typeface="Century Gothic"/>
                <a:sym typeface="Century Gothic"/>
              </a:rPr>
              <a:t>Die Rolle der Technologie bei der Einbindung von Schülern zu verstehen, mit einem Schwerpunkt auf der effektiven Nutzung von technologischen Werkzeugen und Plattformen zur Förderung der Einbindung von Schülern in die MINT/STEAM-Ausbildung.</a:t>
            </a:r>
            <a:endParaRPr/>
          </a:p>
          <a:p>
            <a:pPr marL="0" marR="0" lvl="0" indent="0" algn="just" rtl="0">
              <a:lnSpc>
                <a:spcPct val="100000"/>
              </a:lnSpc>
              <a:spcBef>
                <a:spcPts val="0"/>
              </a:spcBef>
              <a:spcAft>
                <a:spcPts val="0"/>
              </a:spcAft>
              <a:buClr>
                <a:schemeClr val="dk1"/>
              </a:buClr>
              <a:buSzPts val="1800"/>
              <a:buFont typeface="Calibri"/>
              <a:buNone/>
            </a:pPr>
            <a:r>
              <a:t/>
            </a:r>
            <a:endParaRPr sz="1800" b="0"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800"/>
              <a:buFont typeface="Century Gothic"/>
              <a:buNone/>
            </a:pPr>
            <a:r>
              <a:rPr lang="en-GB" sz="1800" b="0" i="0" u="none" strike="noStrike" cap="none">
                <a:solidFill>
                  <a:schemeClr val="dk1"/>
                </a:solidFill>
                <a:latin typeface="Century Gothic"/>
                <a:ea typeface="Century Gothic"/>
                <a:cs typeface="Century Gothic"/>
                <a:sym typeface="Century Gothic"/>
              </a:rPr>
              <a:t>Auseinandersetzung mit den Herausforderungen/Problemen in Bezug auf das Engagement der Schüler in der MINT/STEAM-Ausbildung und Suche nach Lösungen.</a:t>
            </a:r>
            <a:endParaRPr/>
          </a:p>
          <a:p>
            <a:pPr marL="0" marR="0" lvl="0" indent="0" algn="just" rtl="0">
              <a:lnSpc>
                <a:spcPct val="100000"/>
              </a:lnSpc>
              <a:spcBef>
                <a:spcPts val="0"/>
              </a:spcBef>
              <a:spcAft>
                <a:spcPts val="0"/>
              </a:spcAft>
              <a:buClr>
                <a:schemeClr val="dk1"/>
              </a:buClr>
              <a:buSzPts val="1800"/>
              <a:buFont typeface="Calibri"/>
              <a:buNone/>
            </a:pPr>
            <a:r>
              <a:t/>
            </a:r>
            <a:endParaRPr sz="1800" b="0"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800"/>
              <a:buFont typeface="Calibri"/>
              <a:buNone/>
            </a:pPr>
            <a:r>
              <a:t/>
            </a:r>
            <a:endParaRPr sz="1800" b="0"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800"/>
              <a:buFont typeface="Century Gothic"/>
              <a:buNone/>
            </a:pPr>
            <a:r>
              <a:rPr lang="en-GB" sz="1800" b="0" i="0" u="none" strike="noStrike" cap="none">
                <a:solidFill>
                  <a:schemeClr val="dk1"/>
                </a:solidFill>
                <a:latin typeface="Century Gothic"/>
                <a:ea typeface="Century Gothic"/>
                <a:cs typeface="Century Gothic"/>
                <a:sym typeface="Century Gothic"/>
              </a:rPr>
              <a:t>Überwachung und Bewertung des Engagements der Schüler in der MINT/STEAM-Ausbildung.</a:t>
            </a:r>
            <a:endParaRPr/>
          </a:p>
          <a:p>
            <a:pPr marL="0" marR="0" lvl="0" indent="0" algn="l" rtl="0">
              <a:lnSpc>
                <a:spcPct val="100000"/>
              </a:lnSpc>
              <a:spcBef>
                <a:spcPts val="0"/>
              </a:spcBef>
              <a:spcAft>
                <a:spcPts val="0"/>
              </a:spcAft>
              <a:buClr>
                <a:schemeClr val="dk1"/>
              </a:buClr>
              <a:buSzPts val="1800"/>
              <a:buFont typeface="Calibri"/>
              <a:buNone/>
            </a:pPr>
            <a:r>
              <a:t/>
            </a:r>
            <a:endParaRPr sz="1800" b="0" i="0" u="none" strike="noStrike" cap="none">
              <a:solidFill>
                <a:schemeClr val="dk1"/>
              </a:solidFill>
              <a:latin typeface="Arial"/>
              <a:ea typeface="Arial"/>
              <a:cs typeface="Arial"/>
              <a:sym typeface="Arial"/>
            </a:endParaRPr>
          </a:p>
        </p:txBody>
      </p:sp>
      <p:pic>
        <p:nvPicPr>
          <p:cNvPr id="221" name="Google Shape;221;p2" descr="E:\STEM\pobrane (1).jpg"/>
          <p:cNvPicPr preferRelativeResize="0"/>
          <p:nvPr/>
        </p:nvPicPr>
        <p:blipFill rotWithShape="1">
          <a:blip r:embed="rId4">
            <a:alphaModFix/>
          </a:blip>
          <a:srcRect l="0" t="0" r="0" b="0"/>
          <a:stretch/>
        </p:blipFill>
        <p:spPr>
          <a:xfrm>
            <a:off x="12649200" y="3771900"/>
            <a:ext cx="5280660" cy="4191000"/>
          </a:xfrm>
          <a:prstGeom prst="rect">
            <a:avLst/>
          </a:prstGeom>
          <a:noFill/>
          <a:ln>
            <a:noFill/>
          </a:ln>
        </p:spPr>
      </p:pic>
      <p:sp>
        <p:nvSpPr>
          <p:cNvPr id="222" name="Google Shape;222;p2"/>
          <p:cNvSpPr/>
          <p:nvPr/>
        </p:nvSpPr>
        <p:spPr>
          <a:xfrm>
            <a:off x="13030200" y="8267700"/>
            <a:ext cx="436760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https://osainstitute.com/product/stem-vs-steam/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0"/>
          <p:cNvSpPr txBox="1"/>
          <p:nvPr/>
        </p:nvSpPr>
        <p:spPr>
          <a:xfrm>
            <a:off x="1219200" y="1409700"/>
            <a:ext cx="1554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75B239"/>
                </a:solidFill>
                <a:latin typeface="Century Gothic"/>
                <a:ea typeface="Century Gothic"/>
                <a:cs typeface="Century Gothic"/>
                <a:sym typeface="Century Gothic"/>
              </a:rPr>
              <a:t>6. Einheit 6: Zusammenfassung</a:t>
            </a:r>
            <a:endParaRPr/>
          </a:p>
        </p:txBody>
      </p:sp>
      <p:sp>
        <p:nvSpPr>
          <p:cNvPr id="429" name="Google Shape;429;p20"/>
          <p:cNvSpPr txBox="1"/>
          <p:nvPr/>
        </p:nvSpPr>
        <p:spPr>
          <a:xfrm>
            <a:off x="1295400" y="2552700"/>
            <a:ext cx="15240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 </a:t>
            </a:r>
            <a:endParaRPr/>
          </a:p>
        </p:txBody>
      </p:sp>
      <p:sp>
        <p:nvSpPr>
          <p:cNvPr id="430" name="Google Shape;430;p20"/>
          <p:cNvSpPr/>
          <p:nvPr/>
        </p:nvSpPr>
        <p:spPr>
          <a:xfrm>
            <a:off x="1600200" y="2171700"/>
            <a:ext cx="15621000" cy="2677656"/>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262626"/>
              </a:buClr>
              <a:buSzPts val="2400"/>
              <a:buFont typeface="Calibri"/>
              <a:buNone/>
            </a:pPr>
            <a:r>
              <a:rPr lang="en-GB" sz="2400" b="1" i="0" u="none" strike="noStrike" cap="none">
                <a:solidFill>
                  <a:srgbClr val="262626"/>
                </a:solidFill>
                <a:latin typeface="Calibri"/>
                <a:ea typeface="Calibri"/>
                <a:cs typeface="Calibri"/>
                <a:sym typeface="Calibri"/>
              </a:rPr>
              <a:t>Die Idee der MINT-Bildung ist zwar nicht neu, aber die Schulen verändern, passen sich an und modifizieren ihren Ansatz für den Unterricht in diesen Fächern. Junge Menschen sind täglich von Technologie umgeben. Anstatt sich darauf zu konzentrieren, den Schülern den Umgang mit Technologie beizubringen, um sie auf die vierte industrielle Revolution vorzubereiten, sollte die Technologie im Mittelpunkt ihrer Lernaktivitäten stehen, um die Lernergebnisse zu maximieren. Der Übergang zu einem technologie- und kompetenzbasierten Lehrplan hilft Kindern und Jugendlichen, spezifische Fähigkeiten und Denkweisen zu erwerben, die wiederum das notwendige Rüstzeug sind, um die Herausforderungen einer sich rasch verändernden Welt zu meistern und die Schüler auf die Arbeitsplätze von morgen vorzubereiten.</a:t>
            </a:r>
            <a:endParaRPr/>
          </a:p>
        </p:txBody>
      </p:sp>
      <p:sp>
        <p:nvSpPr>
          <p:cNvPr id="431" name="Google Shape;431;p20"/>
          <p:cNvSpPr/>
          <p:nvPr/>
        </p:nvSpPr>
        <p:spPr>
          <a:xfrm>
            <a:off x="1600200" y="4914900"/>
            <a:ext cx="11582400"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https://www.intel.pl/content/www/pl/pl/education/k12/teachers/stem-education.html</a:t>
            </a:r>
            <a:endParaRPr/>
          </a:p>
        </p:txBody>
      </p:sp>
      <p:sp>
        <p:nvSpPr>
          <p:cNvPr id="432" name="Google Shape;432;p20"/>
          <p:cNvSpPr/>
          <p:nvPr/>
        </p:nvSpPr>
        <p:spPr>
          <a:xfrm>
            <a:off x="4953000" y="5829300"/>
            <a:ext cx="8763000" cy="292387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75B239"/>
              </a:buClr>
              <a:buSzPts val="4000"/>
              <a:buFont typeface="Calibri"/>
              <a:buNone/>
            </a:pPr>
            <a:r>
              <a:rPr lang="en-GB" sz="4000" b="1" i="1" u="none" strike="noStrike" cap="none">
                <a:solidFill>
                  <a:srgbClr val="75B239"/>
                </a:solidFill>
                <a:latin typeface="Calibri"/>
                <a:ea typeface="Calibri"/>
                <a:cs typeface="Calibri"/>
                <a:sym typeface="Calibri"/>
              </a:rPr>
              <a:t>Der Unterricht sollte so gestaltet sein, dass das, was angeboten wird, als wertvolles Geschenk und nicht als harte Pflicht empfunden wird.</a:t>
            </a:r>
            <a:endParaRPr/>
          </a:p>
          <a:p>
            <a:pPr marL="0" marR="0" lvl="0" indent="0" algn="ctr" rtl="0">
              <a:lnSpc>
                <a:spcPct val="100000"/>
              </a:lnSpc>
              <a:spcBef>
                <a:spcPts val="0"/>
              </a:spcBef>
              <a:spcAft>
                <a:spcPts val="0"/>
              </a:spcAft>
              <a:buClr>
                <a:srgbClr val="75B239"/>
              </a:buClr>
              <a:buSzPts val="2400"/>
              <a:buFont typeface="Calibri"/>
              <a:buNone/>
            </a:pPr>
            <a:r>
              <a:rPr lang="en-GB" sz="2400" b="1" i="1" u="none" strike="noStrike" cap="none">
                <a:solidFill>
                  <a:srgbClr val="75B239"/>
                </a:solidFill>
                <a:latin typeface="Calibri"/>
                <a:ea typeface="Calibri"/>
                <a:cs typeface="Calibri"/>
                <a:sym typeface="Calibri"/>
              </a:rPr>
              <a:t>Albert Einstein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1"/>
          <p:cNvSpPr/>
          <p:nvPr/>
        </p:nvSpPr>
        <p:spPr>
          <a:xfrm>
            <a:off x="0" y="630"/>
            <a:ext cx="638175" cy="10286365"/>
          </a:xfrm>
          <a:custGeom>
            <a:rect l="l" t="t" r="r" b="b"/>
            <a:pathLst>
              <a:path w="638175" h="10286365" extrusionOk="0">
                <a:moveTo>
                  <a:pt x="0" y="0"/>
                </a:moveTo>
                <a:lnTo>
                  <a:pt x="638175" y="0"/>
                </a:lnTo>
                <a:lnTo>
                  <a:pt x="638175" y="10286369"/>
                </a:lnTo>
                <a:lnTo>
                  <a:pt x="0" y="10286369"/>
                </a:lnTo>
                <a:lnTo>
                  <a:pt x="0" y="0"/>
                </a:lnTo>
                <a:close/>
              </a:path>
            </a:pathLst>
          </a:custGeom>
          <a:solidFill>
            <a:srgbClr val="74B138"/>
          </a:solidFill>
          <a:ln>
            <a:noFill/>
          </a:ln>
        </p:spPr>
        <p:txBody>
          <a:bodyPr spcFirstLastPara="1" wrap="square" lIns="0" tIns="0" rIns="0" bIns="0" anchor="t" anchorCtr="0">
            <a:noAutofit/>
          </a:bodyPr>
          <a:lstStyle/>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1"/>
          <p:cNvSpPr/>
          <p:nvPr/>
        </p:nvSpPr>
        <p:spPr>
          <a:xfrm>
            <a:off x="771246" y="41306"/>
            <a:ext cx="85725" cy="10245725"/>
          </a:xfrm>
          <a:custGeom>
            <a:rect l="l" t="t" r="r" b="b"/>
            <a:pathLst>
              <a:path w="85725" h="10245725" extrusionOk="0">
                <a:moveTo>
                  <a:pt x="85195" y="10245692"/>
                </a:moveTo>
                <a:lnTo>
                  <a:pt x="9127" y="10245692"/>
                </a:lnTo>
                <a:lnTo>
                  <a:pt x="0" y="67"/>
                </a:lnTo>
                <a:lnTo>
                  <a:pt x="76067" y="0"/>
                </a:lnTo>
                <a:lnTo>
                  <a:pt x="85195" y="10245692"/>
                </a:lnTo>
                <a:close/>
              </a:path>
            </a:pathLst>
          </a:custGeom>
          <a:solidFill>
            <a:srgbClr val="74B138"/>
          </a:solidFill>
          <a:ln>
            <a:noFill/>
          </a:ln>
        </p:spPr>
        <p:txBody>
          <a:bodyPr spcFirstLastPara="1" wrap="square" lIns="0" tIns="0" rIns="0" bIns="0" anchor="t" anchorCtr="0">
            <a:noAutofit/>
          </a:bodyPr>
          <a:lstStyle/>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21"/>
          <p:cNvSpPr txBox="1"/>
          <p:nvPr/>
        </p:nvSpPr>
        <p:spPr>
          <a:xfrm>
            <a:off x="5295900" y="3848100"/>
            <a:ext cx="76962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5B239"/>
              </a:buClr>
              <a:buSzPts val="11500"/>
              <a:buFont typeface="Century Gothic"/>
              <a:buNone/>
            </a:pPr>
            <a:r>
              <a:rPr lang="en-GB" sz="11500" b="1">
                <a:solidFill>
                  <a:srgbClr val="75B239"/>
                </a:solidFill>
                <a:latin typeface="Century Gothic"/>
                <a:ea typeface="Century Gothic"/>
                <a:cs typeface="Century Gothic"/>
                <a:sym typeface="Century Gothic"/>
              </a:rPr>
              <a:t>Ich danke </a:t>
            </a:r>
            <a:r>
              <a:rPr lang="en-GB" sz="11500" b="1">
                <a:solidFill>
                  <a:srgbClr val="75B239"/>
                </a:solidFill>
                <a:latin typeface="Helvetica Neue"/>
                <a:ea typeface="Helvetica Neue"/>
                <a:cs typeface="Helvetica Neue"/>
                <a:sym typeface="Helvetica Neue"/>
              </a:rPr>
              <a:t>Ihnen!</a:t>
            </a:r>
            <a:endParaRPr/>
          </a:p>
        </p:txBody>
      </p:sp>
      <p:pic>
        <p:nvPicPr>
          <p:cNvPr id="440" name="Google Shape;440;p21"/>
          <p:cNvPicPr preferRelativeResize="0"/>
          <p:nvPr/>
        </p:nvPicPr>
        <p:blipFill rotWithShape="1">
          <a:blip r:embed="rId3">
            <a:alphaModFix/>
          </a:blip>
          <a:srcRect l="0" t="-1" r="79077" b="-1435"/>
          <a:stretch/>
        </p:blipFill>
        <p:spPr>
          <a:xfrm>
            <a:off x="12801601" y="4229100"/>
            <a:ext cx="1371600" cy="12420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
          <p:cNvSpPr txBox="1"/>
          <p:nvPr/>
        </p:nvSpPr>
        <p:spPr>
          <a:xfrm>
            <a:off x="1524000" y="1503549"/>
            <a:ext cx="946265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rgbClr val="75B239"/>
                </a:solidFill>
                <a:latin typeface="Century Gothic"/>
                <a:ea typeface="Century Gothic"/>
                <a:cs typeface="Century Gothic"/>
                <a:sym typeface="Century Gothic"/>
              </a:rPr>
              <a:t>Index</a:t>
            </a:r>
            <a:endParaRPr/>
          </a:p>
        </p:txBody>
      </p:sp>
      <p:pic>
        <p:nvPicPr>
          <p:cNvPr id="228" name="Google Shape;228;p3"/>
          <p:cNvPicPr preferRelativeResize="0"/>
          <p:nvPr/>
        </p:nvPicPr>
        <p:blipFill rotWithShape="1">
          <a:blip r:embed="rId3">
            <a:alphaModFix/>
          </a:blip>
          <a:srcRect l="0" t="-1" r="79077" b="-1435"/>
          <a:stretch/>
        </p:blipFill>
        <p:spPr>
          <a:xfrm>
            <a:off x="1752600" y="6591300"/>
            <a:ext cx="577776" cy="523220"/>
          </a:xfrm>
          <a:prstGeom prst="rect">
            <a:avLst/>
          </a:prstGeom>
          <a:noFill/>
          <a:ln>
            <a:noFill/>
          </a:ln>
        </p:spPr>
      </p:pic>
      <p:pic>
        <p:nvPicPr>
          <p:cNvPr id="229" name="Google Shape;229;p3"/>
          <p:cNvPicPr preferRelativeResize="0"/>
          <p:nvPr/>
        </p:nvPicPr>
        <p:blipFill rotWithShape="1">
          <a:blip r:embed="rId3">
            <a:alphaModFix/>
          </a:blip>
          <a:srcRect l="0" t="-1" r="79077" b="-1435"/>
          <a:stretch/>
        </p:blipFill>
        <p:spPr>
          <a:xfrm>
            <a:off x="1752600" y="5600700"/>
            <a:ext cx="577776" cy="523220"/>
          </a:xfrm>
          <a:prstGeom prst="rect">
            <a:avLst/>
          </a:prstGeom>
          <a:noFill/>
          <a:ln>
            <a:noFill/>
          </a:ln>
        </p:spPr>
      </p:pic>
      <p:sp>
        <p:nvSpPr>
          <p:cNvPr id="230" name="Google Shape;230;p3"/>
          <p:cNvSpPr txBox="1"/>
          <p:nvPr/>
        </p:nvSpPr>
        <p:spPr>
          <a:xfrm>
            <a:off x="2514600" y="3009900"/>
            <a:ext cx="10896600" cy="53245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Einheit 1: Was ist MINT/STEAM-Bildung?</a:t>
            </a:r>
            <a:endParaRPr/>
          </a:p>
          <a:p>
            <a:pPr marL="0" marR="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Einheit 2: Was sind die Vorteile von MINT/STEAM-Bildung im 21.</a:t>
            </a:r>
            <a:endParaRPr/>
          </a:p>
          <a:p>
            <a:pPr marL="0" marR="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Einheit 3: Bewährte Praktiken bei der Anwendung von MINT/STEAM in der beruflichen Bildung - es funktioniert!</a:t>
            </a:r>
            <a:endParaRPr/>
          </a:p>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Abschnitt 3.1: Projekte und Veranstaltungen des Ministeriums für Bildung und Wissenschaft.</a:t>
            </a:r>
            <a:endParaRPr/>
          </a:p>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Abschnitt 3.2: Verbände und Stiftungen, die die MINT-Bildung fördern.</a:t>
            </a:r>
            <a:endParaRPr/>
          </a:p>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Abschnitt 3.3: MINT-Veranstaltungen.</a:t>
            </a:r>
            <a:endParaRPr/>
          </a:p>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Abschnitt 3.4: Aktivierung von Mädchen/Frauen in der MINT-Bildung.</a:t>
            </a:r>
            <a:endParaRPr/>
          </a:p>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Abschnitt 3.5: MINT-Schulranking.</a:t>
            </a:r>
            <a:endParaRPr/>
          </a:p>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Abschnitt 3.6: Vierte Auflage des STEM PW-Wettbewerbs der Technischen Universität Warschau.</a:t>
            </a:r>
            <a:endParaRPr/>
          </a:p>
          <a:p>
            <a:pPr marL="0" marR="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Referat 4: Technische und fachliche Unterstützung für die MINT-Berufsbildung.</a:t>
            </a:r>
            <a:endParaRPr/>
          </a:p>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Abschnitt 4.1: Microsoft Education.</a:t>
            </a:r>
            <a:endParaRPr/>
          </a:p>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Abschnitt 4.2: Lego MINT-Bildung.</a:t>
            </a:r>
            <a:endParaRPr/>
          </a:p>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Abschnitt 4.3: Intel Foundation.</a:t>
            </a:r>
            <a:endParaRPr/>
          </a:p>
          <a:p>
            <a:pPr marL="0" marR="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Einheit 5: STEM/STEAM und DRONES.</a:t>
            </a:r>
            <a:endParaRPr/>
          </a:p>
          <a:p>
            <a:pPr marL="0" marR="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Einheit 6: Zusammenfassung.</a:t>
            </a:r>
            <a:endParaRPr/>
          </a:p>
          <a:p>
            <a:pPr marL="0" marR="0" lvl="0" indent="0" algn="l" rtl="0">
              <a:spcBef>
                <a:spcPts val="0"/>
              </a:spcBef>
              <a:spcAft>
                <a:spcPts val="0"/>
              </a:spcAft>
              <a:buNone/>
            </a:pPr>
            <a:r>
              <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t/>
            </a:r>
            <a:endParaRPr sz="2000">
              <a:solidFill>
                <a:schemeClr val="dk1"/>
              </a:solidFill>
              <a:latin typeface="Century Gothic"/>
              <a:ea typeface="Century Gothic"/>
              <a:cs typeface="Century Gothic"/>
              <a:sym typeface="Century Gothic"/>
            </a:endParaRPr>
          </a:p>
        </p:txBody>
      </p:sp>
      <p:pic>
        <p:nvPicPr>
          <p:cNvPr id="231" name="Google Shape;231;p3"/>
          <p:cNvPicPr preferRelativeResize="0"/>
          <p:nvPr/>
        </p:nvPicPr>
        <p:blipFill rotWithShape="1">
          <a:blip r:embed="rId3">
            <a:alphaModFix/>
          </a:blip>
          <a:srcRect l="0" t="-1" r="79077" b="-1435"/>
          <a:stretch/>
        </p:blipFill>
        <p:spPr>
          <a:xfrm>
            <a:off x="1828800" y="3543300"/>
            <a:ext cx="577776" cy="523220"/>
          </a:xfrm>
          <a:prstGeom prst="rect">
            <a:avLst/>
          </a:prstGeom>
          <a:noFill/>
          <a:ln>
            <a:noFill/>
          </a:ln>
        </p:spPr>
      </p:pic>
      <p:pic>
        <p:nvPicPr>
          <p:cNvPr id="232" name="Google Shape;232;p3"/>
          <p:cNvPicPr preferRelativeResize="0"/>
          <p:nvPr/>
        </p:nvPicPr>
        <p:blipFill rotWithShape="1">
          <a:blip r:embed="rId3">
            <a:alphaModFix/>
          </a:blip>
          <a:srcRect l="0" t="-1" r="79077" b="-1435"/>
          <a:stretch/>
        </p:blipFill>
        <p:spPr>
          <a:xfrm>
            <a:off x="1828800" y="3009900"/>
            <a:ext cx="577776" cy="523220"/>
          </a:xfrm>
          <a:prstGeom prst="rect">
            <a:avLst/>
          </a:prstGeom>
          <a:noFill/>
          <a:ln>
            <a:noFill/>
          </a:ln>
        </p:spPr>
      </p:pic>
      <p:pic>
        <p:nvPicPr>
          <p:cNvPr id="233" name="Google Shape;233;p3"/>
          <p:cNvPicPr preferRelativeResize="0"/>
          <p:nvPr/>
        </p:nvPicPr>
        <p:blipFill rotWithShape="1">
          <a:blip r:embed="rId3">
            <a:alphaModFix/>
          </a:blip>
          <a:srcRect l="0" t="-1" r="79077" b="-1435"/>
          <a:stretch/>
        </p:blipFill>
        <p:spPr>
          <a:xfrm>
            <a:off x="1752600" y="7277100"/>
            <a:ext cx="577776" cy="5232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
          <p:cNvSpPr txBox="1"/>
          <p:nvPr/>
        </p:nvSpPr>
        <p:spPr>
          <a:xfrm>
            <a:off x="1229590" y="1571938"/>
            <a:ext cx="905740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rgbClr val="75B239"/>
                </a:solidFill>
                <a:latin typeface="Century Gothic"/>
                <a:ea typeface="Century Gothic"/>
                <a:cs typeface="Century Gothic"/>
                <a:sym typeface="Century Gothic"/>
              </a:rPr>
              <a:t> </a:t>
            </a:r>
            <a:endParaRPr/>
          </a:p>
        </p:txBody>
      </p:sp>
      <p:sp>
        <p:nvSpPr>
          <p:cNvPr id="239" name="Google Shape;239;p4"/>
          <p:cNvSpPr txBox="1"/>
          <p:nvPr/>
        </p:nvSpPr>
        <p:spPr>
          <a:xfrm>
            <a:off x="1229590" y="2556723"/>
            <a:ext cx="1362940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t/>
            </a: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pic>
        <p:nvPicPr>
          <p:cNvPr id="240" name="Google Shape;240;p4"/>
          <p:cNvPicPr preferRelativeResize="0"/>
          <p:nvPr/>
        </p:nvPicPr>
        <p:blipFill rotWithShape="1">
          <a:blip r:embed="rId3">
            <a:alphaModFix/>
          </a:blip>
          <a:srcRect l="0" t="44634" r="0" b="23859"/>
          <a:stretch/>
        </p:blipFill>
        <p:spPr>
          <a:xfrm>
            <a:off x="1676400" y="2552700"/>
            <a:ext cx="15849600" cy="2133600"/>
          </a:xfrm>
          <a:prstGeom prst="rect">
            <a:avLst/>
          </a:prstGeom>
          <a:noFill/>
          <a:ln>
            <a:noFill/>
          </a:ln>
        </p:spPr>
      </p:pic>
      <p:sp>
        <p:nvSpPr>
          <p:cNvPr id="241" name="Google Shape;241;p4"/>
          <p:cNvSpPr/>
          <p:nvPr/>
        </p:nvSpPr>
        <p:spPr>
          <a:xfrm>
            <a:off x="1600200" y="5676900"/>
            <a:ext cx="9144000" cy="424731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b="1">
                <a:solidFill>
                  <a:schemeClr val="dk1"/>
                </a:solidFill>
                <a:latin typeface="Calibri"/>
                <a:ea typeface="Calibri"/>
                <a:cs typeface="Calibri"/>
                <a:sym typeface="Calibri"/>
              </a:rPr>
              <a:t>STREAM </a:t>
            </a:r>
            <a:r>
              <a:rPr lang="en-GB" sz="2400">
                <a:solidFill>
                  <a:schemeClr val="dk1"/>
                </a:solidFill>
                <a:latin typeface="Calibri"/>
                <a:ea typeface="Calibri"/>
                <a:cs typeface="Calibri"/>
                <a:sym typeface="Calibri"/>
              </a:rPr>
              <a:t>steht für Wissenschaft, Technologie, Robotik, Ingenieurwesen, Kunst und Mathematik. Das Konzept der </a:t>
            </a:r>
            <a:r>
              <a:rPr lang="en-GB" sz="2400" b="1">
                <a:solidFill>
                  <a:schemeClr val="dk1"/>
                </a:solidFill>
                <a:latin typeface="Calibri"/>
                <a:ea typeface="Calibri"/>
                <a:cs typeface="Calibri"/>
                <a:sym typeface="Calibri"/>
              </a:rPr>
              <a:t>STREAM-Bildung wurde in den USA entwickelt und hieß ursprünglich STEM</a:t>
            </a:r>
            <a:r>
              <a:rPr lang="en-GB" sz="2400">
                <a:solidFill>
                  <a:schemeClr val="dk1"/>
                </a:solidFill>
                <a:latin typeface="Calibri"/>
                <a:ea typeface="Calibri"/>
                <a:cs typeface="Calibri"/>
                <a:sym typeface="Calibri"/>
              </a:rPr>
              <a:t>. </a:t>
            </a:r>
            <a:r>
              <a:rPr lang="en-GB" sz="2400">
                <a:solidFill>
                  <a:schemeClr val="dk1"/>
                </a:solidFill>
                <a:latin typeface="Calibri"/>
                <a:ea typeface="Calibri"/>
                <a:cs typeface="Calibri"/>
                <a:sym typeface="Calibri"/>
              </a:rPr>
              <a:t>Es stand für Science, Technology, Engineering, and Mathematics (Wissenschaft, Technologie, Ingenieurwesen und Mathematik) und </a:t>
            </a:r>
            <a:r>
              <a:rPr lang="en-GB" sz="2400" b="1">
                <a:solidFill>
                  <a:schemeClr val="dk1"/>
                </a:solidFill>
                <a:latin typeface="Calibri"/>
                <a:ea typeface="Calibri"/>
                <a:cs typeface="Calibri"/>
                <a:sym typeface="Calibri"/>
              </a:rPr>
              <a:t>konzentrierte sich </a:t>
            </a:r>
            <a:r>
              <a:rPr lang="en-GB" sz="2400">
                <a:solidFill>
                  <a:schemeClr val="dk1"/>
                </a:solidFill>
                <a:latin typeface="Calibri"/>
                <a:ea typeface="Calibri"/>
                <a:cs typeface="Calibri"/>
                <a:sym typeface="Calibri"/>
              </a:rPr>
              <a:t>hauptsächlich </a:t>
            </a:r>
            <a:r>
              <a:rPr lang="en-GB" sz="2400" b="1">
                <a:solidFill>
                  <a:schemeClr val="dk1"/>
                </a:solidFill>
                <a:latin typeface="Calibri"/>
                <a:ea typeface="Calibri"/>
                <a:cs typeface="Calibri"/>
                <a:sym typeface="Calibri"/>
              </a:rPr>
              <a:t>auf die exakten Wissenschaften</a:t>
            </a:r>
            <a:r>
              <a:rPr lang="en-GB" sz="2400">
                <a:solidFill>
                  <a:schemeClr val="dk1"/>
                </a:solidFill>
                <a:latin typeface="Calibri"/>
                <a:ea typeface="Calibri"/>
                <a:cs typeface="Calibri"/>
                <a:sym typeface="Calibri"/>
              </a:rPr>
              <a:t>.</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Im Laufe der Zeit wurde dem Akronym ein "A" (für "Arts") hinzugefügt, um </a:t>
            </a:r>
            <a:r>
              <a:rPr lang="en-GB" sz="2400" b="1">
                <a:solidFill>
                  <a:schemeClr val="dk1"/>
                </a:solidFill>
                <a:latin typeface="Calibri"/>
                <a:ea typeface="Calibri"/>
                <a:cs typeface="Calibri"/>
                <a:sym typeface="Calibri"/>
              </a:rPr>
              <a:t>die rechte Gehirnhälfte mit </a:t>
            </a:r>
            <a:r>
              <a:rPr lang="en-GB" sz="2400">
                <a:solidFill>
                  <a:schemeClr val="dk1"/>
                </a:solidFill>
                <a:latin typeface="Calibri"/>
                <a:ea typeface="Calibri"/>
                <a:cs typeface="Calibri"/>
                <a:sym typeface="Calibri"/>
              </a:rPr>
              <a:t>einzubeziehen</a:t>
            </a:r>
            <a:r>
              <a:rPr lang="en-GB" sz="2400" b="1">
                <a:solidFill>
                  <a:schemeClr val="dk1"/>
                </a:solidFill>
                <a:latin typeface="Calibri"/>
                <a:ea typeface="Calibri"/>
                <a:cs typeface="Calibri"/>
                <a:sym typeface="Calibri"/>
              </a:rPr>
              <a:t>, und die STEAM-Bildung wurde </a:t>
            </a:r>
            <a:r>
              <a:rPr lang="en-GB" sz="2400">
                <a:solidFill>
                  <a:schemeClr val="dk1"/>
                </a:solidFill>
                <a:latin typeface="Calibri"/>
                <a:ea typeface="Calibri"/>
                <a:cs typeface="Calibri"/>
                <a:sym typeface="Calibri"/>
              </a:rPr>
              <a:t>in vielen Bildungseinrichtungen auf der ganzen Welt </a:t>
            </a:r>
            <a:r>
              <a:rPr lang="en-GB" sz="2400" b="1">
                <a:solidFill>
                  <a:schemeClr val="dk1"/>
                </a:solidFill>
                <a:latin typeface="Calibri"/>
                <a:ea typeface="Calibri"/>
                <a:cs typeface="Calibri"/>
                <a:sym typeface="Calibri"/>
              </a:rPr>
              <a:t>zum führenden Ansatz</a:t>
            </a:r>
            <a:r>
              <a:rPr lang="en-GB" sz="2400">
                <a:solidFill>
                  <a:schemeClr val="dk1"/>
                </a:solidFill>
                <a:latin typeface="Calibri"/>
                <a:ea typeface="Calibri"/>
                <a:cs typeface="Calibri"/>
                <a:sym typeface="Calibri"/>
              </a:rPr>
              <a:t>.</a:t>
            </a:r>
            <a:endParaRPr/>
          </a:p>
          <a:p>
            <a:pPr marL="0" marR="0" lvl="0" indent="0" algn="just" rtl="0">
              <a:spcBef>
                <a:spcPts val="0"/>
              </a:spcBef>
              <a:spcAft>
                <a:spcPts val="0"/>
              </a:spcAft>
              <a:buNone/>
            </a:pPr>
            <a:r>
              <a:rPr lang="en-GB" sz="1800">
                <a:solidFill>
                  <a:schemeClr val="dk1"/>
                </a:solidFill>
                <a:latin typeface="Calibri"/>
                <a:ea typeface="Calibri"/>
                <a:cs typeface="Calibri"/>
                <a:sym typeface="Calibri"/>
              </a:rPr>
              <a:t>.</a:t>
            </a:r>
            <a:endParaRPr/>
          </a:p>
          <a:p>
            <a:pPr marL="0" marR="0" lvl="0" indent="0" algn="l" rtl="0">
              <a:spcBef>
                <a:spcPts val="0"/>
              </a:spcBef>
              <a:spcAft>
                <a:spcPts val="0"/>
              </a:spcAft>
              <a:buNone/>
            </a:pPr>
            <a:br>
              <a:rPr lang="en-GB"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42" name="Google Shape;242;p4"/>
          <p:cNvSpPr txBox="1"/>
          <p:nvPr/>
        </p:nvSpPr>
        <p:spPr>
          <a:xfrm>
            <a:off x="1219200" y="1562100"/>
            <a:ext cx="1554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75B239"/>
                </a:solidFill>
                <a:latin typeface="Century Gothic"/>
                <a:ea typeface="Century Gothic"/>
                <a:cs typeface="Century Gothic"/>
                <a:sym typeface="Century Gothic"/>
              </a:rPr>
              <a:t>1. Einheit 1: Was ist MINT/STEAM-Bildung? </a:t>
            </a:r>
            <a:endParaRPr/>
          </a:p>
        </p:txBody>
      </p:sp>
      <p:sp>
        <p:nvSpPr>
          <p:cNvPr id="243" name="Google Shape;243;p4"/>
          <p:cNvSpPr/>
          <p:nvPr/>
        </p:nvSpPr>
        <p:spPr>
          <a:xfrm>
            <a:off x="1600200" y="4914900"/>
            <a:ext cx="158496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0B050"/>
                </a:solidFill>
                <a:latin typeface="Century Gothic"/>
                <a:ea typeface="Century Gothic"/>
                <a:cs typeface="Century Gothic"/>
                <a:sym typeface="Century Gothic"/>
              </a:rPr>
              <a:t>STREAM-Bildung: Fortschritt beginnt mit Handeln. Wir lehren, wie man denkt, nicht was man denkt.</a:t>
            </a:r>
            <a:endParaRPr/>
          </a:p>
        </p:txBody>
      </p:sp>
      <p:pic>
        <p:nvPicPr>
          <p:cNvPr id="244" name="Google Shape;244;p4"/>
          <p:cNvPicPr preferRelativeResize="0"/>
          <p:nvPr/>
        </p:nvPicPr>
        <p:blipFill rotWithShape="1">
          <a:blip r:embed="rId4">
            <a:alphaModFix/>
          </a:blip>
          <a:srcRect l="0" t="12787" r="672" b="4534"/>
          <a:stretch/>
        </p:blipFill>
        <p:spPr>
          <a:xfrm>
            <a:off x="11582400" y="5676900"/>
            <a:ext cx="5943600" cy="2971800"/>
          </a:xfrm>
          <a:prstGeom prst="rect">
            <a:avLst/>
          </a:prstGeom>
          <a:noFill/>
          <a:ln>
            <a:noFill/>
          </a:ln>
        </p:spPr>
      </p:pic>
      <p:sp>
        <p:nvSpPr>
          <p:cNvPr id="245" name="Google Shape;245;p4"/>
          <p:cNvSpPr/>
          <p:nvPr/>
        </p:nvSpPr>
        <p:spPr>
          <a:xfrm>
            <a:off x="12573000" y="8847266"/>
            <a:ext cx="4648200"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Quelle: https://streamedukacja.pl/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5"/>
          <p:cNvSpPr txBox="1"/>
          <p:nvPr/>
        </p:nvSpPr>
        <p:spPr>
          <a:xfrm>
            <a:off x="1219200" y="1562100"/>
            <a:ext cx="1554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75B239"/>
                </a:solidFill>
                <a:latin typeface="Century Gothic"/>
                <a:ea typeface="Century Gothic"/>
                <a:cs typeface="Century Gothic"/>
                <a:sym typeface="Century Gothic"/>
              </a:rPr>
              <a:t>2. Einheit 2: Was sind die Vorteile von MINT/STEAM-Bildung im 21. </a:t>
            </a:r>
            <a:endParaRPr/>
          </a:p>
        </p:txBody>
      </p:sp>
      <p:sp>
        <p:nvSpPr>
          <p:cNvPr id="251" name="Google Shape;251;p5"/>
          <p:cNvSpPr/>
          <p:nvPr/>
        </p:nvSpPr>
        <p:spPr>
          <a:xfrm>
            <a:off x="1524000" y="3086100"/>
            <a:ext cx="9144000" cy="350865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a:solidFill>
                  <a:schemeClr val="dk1"/>
                </a:solidFill>
                <a:latin typeface="Calibri"/>
                <a:ea typeface="Calibri"/>
                <a:cs typeface="Calibri"/>
                <a:sym typeface="Calibri"/>
              </a:rPr>
              <a:t>STEAM in der beruflichen Bildung zielt darauf ab, die Schüler auf die praktische Anwendung wissenschaftlicher und technischer Kenntnisse vorzubereiten und ihre analytischen Fähigkeiten, ihr logisches Denken, ihre Teamarbeit und ihre Fähigkeit zur Lösung technischer Probleme zu entwickeln. </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Durch praktische Projekte und Erfahrungen erwerben die Studierenden spezifische Kenntnisse und Fähigkeiten, die ihnen in ihrer zukünftigen Karriere in den Bereichen Technik, Ingenieurwesen oder Informatik von Nutzen sein können.</a:t>
            </a:r>
            <a:endParaRPr/>
          </a:p>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5"/>
          <p:cNvSpPr/>
          <p:nvPr/>
        </p:nvSpPr>
        <p:spPr>
          <a:xfrm>
            <a:off x="1524000" y="6134100"/>
            <a:ext cx="15773400"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B050"/>
                </a:solidFill>
                <a:latin typeface="Century Gothic"/>
                <a:ea typeface="Century Gothic"/>
                <a:cs typeface="Century Gothic"/>
                <a:sym typeface="Century Gothic"/>
              </a:rPr>
              <a:t>STEM/STEAM-Bildung im 21. Jahrhundert:</a:t>
            </a:r>
            <a:endParaRPr/>
          </a:p>
          <a:p>
            <a:pPr marL="0" marR="0" lvl="0" indent="0" algn="l" rtl="0">
              <a:spcBef>
                <a:spcPts val="0"/>
              </a:spcBef>
              <a:spcAft>
                <a:spcPts val="0"/>
              </a:spcAft>
              <a:buNone/>
            </a:pPr>
            <a:r>
              <a:t/>
            </a:r>
            <a:endParaRPr sz="2800">
              <a:solidFill>
                <a:srgbClr val="00B050"/>
              </a:solidFill>
              <a:latin typeface="Century Gothic"/>
              <a:ea typeface="Century Gothic"/>
              <a:cs typeface="Century Gothic"/>
              <a:sym typeface="Century Gothic"/>
            </a:endParaRPr>
          </a:p>
          <a:p>
            <a:pPr marL="0" marR="0" lvl="0" indent="-152400" algn="l" rtl="0">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  Entwickelt die sozialen und staatsbürgerlichen Kompetenzen der Schüler</a:t>
            </a:r>
            <a:endParaRPr/>
          </a:p>
          <a:p>
            <a:pPr marL="0" marR="0" lvl="0" indent="-152400" algn="l" rtl="0">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  setzt neue Formen und Methoden des Unterrichts ein </a:t>
            </a:r>
            <a:endParaRPr/>
          </a:p>
          <a:p>
            <a:pPr marL="0" marR="0" lvl="0" indent="-152400" algn="l" rtl="0">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  Lehrt analytisches und kreatives Denken</a:t>
            </a:r>
            <a:endParaRPr/>
          </a:p>
          <a:p>
            <a:pPr marL="0" marR="0" lvl="0" indent="-152400" algn="l" rtl="0">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  Bietet eine natürliche Quelle der Motivation zum Erlernen von Naturwissenschaften, die von vielen Schülern nicht gemocht oder als schwierig angesehen werden </a:t>
            </a:r>
            <a:br>
              <a:rPr lang="en-GB" sz="2400">
                <a:solidFill>
                  <a:schemeClr val="dk1"/>
                </a:solidFill>
                <a:latin typeface="Calibri"/>
                <a:ea typeface="Calibri"/>
                <a:cs typeface="Calibri"/>
                <a:sym typeface="Calibri"/>
              </a:rPr>
            </a:br>
            <a:r>
              <a:rPr lang="en-GB" sz="2400">
                <a:solidFill>
                  <a:schemeClr val="dk1"/>
                </a:solidFill>
                <a:latin typeface="Calibri"/>
                <a:ea typeface="Calibri"/>
                <a:cs typeface="Calibri"/>
                <a:sym typeface="Calibri"/>
              </a:rPr>
              <a:t>   </a:t>
            </a:r>
            <a:br>
              <a:rPr lang="en-GB" sz="2400">
                <a:solidFill>
                  <a:schemeClr val="dk1"/>
                </a:solidFill>
                <a:latin typeface="Calibri"/>
                <a:ea typeface="Calibri"/>
                <a:cs typeface="Calibri"/>
                <a:sym typeface="Calibri"/>
              </a:rPr>
            </a:br>
            <a:r>
              <a:rPr lang="en-GB" sz="2400">
                <a:solidFill>
                  <a:schemeClr val="dk1"/>
                </a:solidFill>
                <a:latin typeface="Calibri"/>
                <a:ea typeface="Calibri"/>
                <a:cs typeface="Calibri"/>
                <a:sym typeface="Calibri"/>
              </a:rPr>
              <a:t>    </a:t>
            </a:r>
            <a:endParaRPr/>
          </a:p>
        </p:txBody>
      </p:sp>
      <p:pic>
        <p:nvPicPr>
          <p:cNvPr id="253" name="Google Shape;253;p5"/>
          <p:cNvPicPr preferRelativeResize="0"/>
          <p:nvPr/>
        </p:nvPicPr>
        <p:blipFill rotWithShape="1">
          <a:blip r:embed="rId3">
            <a:alphaModFix/>
          </a:blip>
          <a:srcRect l="0" t="12459" r="2641" b="4918"/>
          <a:stretch/>
        </p:blipFill>
        <p:spPr>
          <a:xfrm>
            <a:off x="11125200" y="3314700"/>
            <a:ext cx="6248400" cy="3505200"/>
          </a:xfrm>
          <a:prstGeom prst="rect">
            <a:avLst/>
          </a:prstGeom>
          <a:noFill/>
          <a:ln>
            <a:noFill/>
          </a:ln>
        </p:spPr>
      </p:pic>
      <p:sp>
        <p:nvSpPr>
          <p:cNvPr id="254" name="Google Shape;254;p5"/>
          <p:cNvSpPr/>
          <p:nvPr/>
        </p:nvSpPr>
        <p:spPr>
          <a:xfrm>
            <a:off x="12725400" y="6972300"/>
            <a:ext cx="247683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https://stemwszkole.pl/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6"/>
          <p:cNvSpPr txBox="1"/>
          <p:nvPr/>
        </p:nvSpPr>
        <p:spPr>
          <a:xfrm>
            <a:off x="1371600" y="1257300"/>
            <a:ext cx="15544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75B239"/>
                </a:solidFill>
                <a:latin typeface="Century Gothic"/>
                <a:ea typeface="Century Gothic"/>
                <a:cs typeface="Century Gothic"/>
                <a:sym typeface="Century Gothic"/>
              </a:rPr>
              <a:t>2. Einheit 2: Was sind die Vorteile von MINT/STEAM-Bildung im 21. </a:t>
            </a:r>
            <a:endParaRPr/>
          </a:p>
        </p:txBody>
      </p:sp>
      <p:grpSp>
        <p:nvGrpSpPr>
          <p:cNvPr id="260" name="Google Shape;260;p6"/>
          <p:cNvGrpSpPr/>
          <p:nvPr/>
        </p:nvGrpSpPr>
        <p:grpSpPr>
          <a:xfrm>
            <a:off x="6205151" y="2021771"/>
            <a:ext cx="6258696" cy="6929257"/>
            <a:chOff x="3309551" y="2471"/>
            <a:chExt cx="6258696" cy="6929257"/>
          </a:xfrm>
        </p:grpSpPr>
        <p:sp>
          <p:nvSpPr>
            <p:cNvPr id="261" name="Google Shape;261;p6"/>
            <p:cNvSpPr/>
            <p:nvPr/>
          </p:nvSpPr>
          <p:spPr>
            <a:xfrm>
              <a:off x="5476837" y="2505037"/>
              <a:ext cx="1924124" cy="1924124"/>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62" name="Google Shape;262;p6"/>
            <p:cNvSpPr txBox="1"/>
            <p:nvPr/>
          </p:nvSpPr>
          <p:spPr>
            <a:xfrm>
              <a:off x="5758618" y="2786818"/>
              <a:ext cx="1360562" cy="1360562"/>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GB" sz="2200">
                  <a:solidFill>
                    <a:schemeClr val="lt1"/>
                  </a:solidFill>
                  <a:latin typeface="Calibri"/>
                  <a:ea typeface="Calibri"/>
                  <a:cs typeface="Calibri"/>
                  <a:sym typeface="Calibri"/>
                </a:rPr>
                <a:t>MINT-Bereiche </a:t>
              </a:r>
              <a:br>
                <a:rPr lang="en-GB" sz="2200">
                  <a:solidFill>
                    <a:schemeClr val="lt1"/>
                  </a:solidFill>
                  <a:latin typeface="Calibri"/>
                  <a:ea typeface="Calibri"/>
                  <a:cs typeface="Calibri"/>
                  <a:sym typeface="Calibri"/>
                </a:rPr>
              </a:br>
              <a:r>
                <a:rPr lang="en-GB" sz="2200">
                  <a:solidFill>
                    <a:schemeClr val="lt1"/>
                  </a:solidFill>
                  <a:latin typeface="Calibri"/>
                  <a:ea typeface="Calibri"/>
                  <a:cs typeface="Calibri"/>
                  <a:sym typeface="Calibri"/>
                </a:rPr>
                <a:t>in der beruflichen Bildung</a:t>
              </a:r>
              <a:endParaRPr/>
            </a:p>
          </p:txBody>
        </p:sp>
        <p:sp>
          <p:nvSpPr>
            <p:cNvPr id="263" name="Google Shape;263;p6"/>
            <p:cNvSpPr/>
            <p:nvPr/>
          </p:nvSpPr>
          <p:spPr>
            <a:xfrm rot="-5400000">
              <a:off x="6149679" y="2202369"/>
              <a:ext cx="578441" cy="26894"/>
            </a:xfrm>
            <a:custGeom>
              <a:rect l="l" t="t" r="r" b="b"/>
              <a:pathLst>
                <a:path w="120000" h="120000" extrusionOk="0">
                  <a:moveTo>
                    <a:pt x="0" y="60000"/>
                  </a:moveTo>
                  <a:lnTo>
                    <a:pt x="120000" y="60000"/>
                  </a:lnTo>
                </a:path>
              </a:pathLst>
            </a:custGeom>
            <a:noFill/>
            <a:ln w="25400" cap="flat" cmpd="sng">
              <a:solidFill>
                <a:srgbClr val="3B64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64" name="Google Shape;264;p6"/>
            <p:cNvSpPr txBox="1"/>
            <p:nvPr/>
          </p:nvSpPr>
          <p:spPr>
            <a:xfrm rot="-5400000">
              <a:off x="6424438" y="2201355"/>
              <a:ext cx="28922" cy="289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265" name="Google Shape;265;p6"/>
            <p:cNvSpPr/>
            <p:nvPr/>
          </p:nvSpPr>
          <p:spPr>
            <a:xfrm>
              <a:off x="5476837" y="2471"/>
              <a:ext cx="1924124" cy="1924124"/>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66" name="Google Shape;266;p6"/>
            <p:cNvSpPr txBox="1"/>
            <p:nvPr/>
          </p:nvSpPr>
          <p:spPr>
            <a:xfrm>
              <a:off x="5758618" y="284252"/>
              <a:ext cx="1360562" cy="136056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a:solidFill>
                    <a:schemeClr val="lt1"/>
                  </a:solidFill>
                  <a:latin typeface="Calibri"/>
                  <a:ea typeface="Calibri"/>
                  <a:cs typeface="Calibri"/>
                  <a:sym typeface="Calibri"/>
                </a:rPr>
                <a:t>Lehrpläne</a:t>
              </a:r>
              <a:endParaRPr/>
            </a:p>
          </p:txBody>
        </p:sp>
        <p:sp>
          <p:nvSpPr>
            <p:cNvPr id="267" name="Google Shape;267;p6"/>
            <p:cNvSpPr/>
            <p:nvPr/>
          </p:nvSpPr>
          <p:spPr>
            <a:xfrm rot="-1800000">
              <a:off x="7233322" y="2828011"/>
              <a:ext cx="578441" cy="26894"/>
            </a:xfrm>
            <a:custGeom>
              <a:rect l="l" t="t" r="r" b="b"/>
              <a:pathLst>
                <a:path w="120000" h="120000" extrusionOk="0">
                  <a:moveTo>
                    <a:pt x="0" y="60000"/>
                  </a:moveTo>
                  <a:lnTo>
                    <a:pt x="120000" y="60000"/>
                  </a:lnTo>
                </a:path>
              </a:pathLst>
            </a:custGeom>
            <a:noFill/>
            <a:ln w="25400" cap="flat" cmpd="sng">
              <a:solidFill>
                <a:srgbClr val="3B64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68" name="Google Shape;268;p6"/>
            <p:cNvSpPr txBox="1"/>
            <p:nvPr/>
          </p:nvSpPr>
          <p:spPr>
            <a:xfrm rot="-1800000">
              <a:off x="7508081" y="2826997"/>
              <a:ext cx="28922" cy="289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269" name="Google Shape;269;p6"/>
            <p:cNvSpPr/>
            <p:nvPr/>
          </p:nvSpPr>
          <p:spPr>
            <a:xfrm>
              <a:off x="7644123" y="1253754"/>
              <a:ext cx="1924124" cy="1924124"/>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70" name="Google Shape;270;p6"/>
            <p:cNvSpPr txBox="1"/>
            <p:nvPr/>
          </p:nvSpPr>
          <p:spPr>
            <a:xfrm>
              <a:off x="7925904" y="1535535"/>
              <a:ext cx="1360562" cy="136056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a:solidFill>
                    <a:schemeClr val="lt1"/>
                  </a:solidFill>
                  <a:latin typeface="Calibri"/>
                  <a:ea typeface="Calibri"/>
                  <a:cs typeface="Calibri"/>
                  <a:sym typeface="Calibri"/>
                </a:rPr>
                <a:t>Lehrlingsausbildung</a:t>
              </a:r>
              <a:br>
                <a:rPr lang="en-GB" sz="1600">
                  <a:solidFill>
                    <a:schemeClr val="lt1"/>
                  </a:solidFill>
                  <a:latin typeface="Calibri"/>
                  <a:ea typeface="Calibri"/>
                  <a:cs typeface="Calibri"/>
                  <a:sym typeface="Calibri"/>
                </a:rPr>
              </a:br>
              <a:r>
                <a:rPr lang="en-GB" sz="1600">
                  <a:solidFill>
                    <a:schemeClr val="lt1"/>
                  </a:solidFill>
                  <a:latin typeface="Calibri"/>
                  <a:ea typeface="Calibri"/>
                  <a:cs typeface="Calibri"/>
                  <a:sym typeface="Calibri"/>
                </a:rPr>
                <a:t>und Praktika</a:t>
              </a:r>
              <a:endParaRPr/>
            </a:p>
          </p:txBody>
        </p:sp>
        <p:sp>
          <p:nvSpPr>
            <p:cNvPr id="271" name="Google Shape;271;p6"/>
            <p:cNvSpPr/>
            <p:nvPr/>
          </p:nvSpPr>
          <p:spPr>
            <a:xfrm rot="1800000">
              <a:off x="7233322" y="4079294"/>
              <a:ext cx="578441" cy="26894"/>
            </a:xfrm>
            <a:custGeom>
              <a:rect l="l" t="t" r="r" b="b"/>
              <a:pathLst>
                <a:path w="120000" h="120000" extrusionOk="0">
                  <a:moveTo>
                    <a:pt x="0" y="60000"/>
                  </a:moveTo>
                  <a:lnTo>
                    <a:pt x="120000" y="60000"/>
                  </a:lnTo>
                </a:path>
              </a:pathLst>
            </a:custGeom>
            <a:noFill/>
            <a:ln w="25400" cap="flat" cmpd="sng">
              <a:solidFill>
                <a:srgbClr val="3B64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72" name="Google Shape;272;p6"/>
            <p:cNvSpPr txBox="1"/>
            <p:nvPr/>
          </p:nvSpPr>
          <p:spPr>
            <a:xfrm rot="1800000">
              <a:off x="7508081" y="4078280"/>
              <a:ext cx="28922" cy="289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273" name="Google Shape;273;p6"/>
            <p:cNvSpPr/>
            <p:nvPr/>
          </p:nvSpPr>
          <p:spPr>
            <a:xfrm>
              <a:off x="7644123" y="3756320"/>
              <a:ext cx="1924124" cy="1924124"/>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74" name="Google Shape;274;p6"/>
            <p:cNvSpPr txBox="1"/>
            <p:nvPr/>
          </p:nvSpPr>
          <p:spPr>
            <a:xfrm>
              <a:off x="7925904" y="4038101"/>
              <a:ext cx="1360562" cy="136056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a:solidFill>
                    <a:schemeClr val="lt1"/>
                  </a:solidFill>
                  <a:latin typeface="Calibri"/>
                  <a:ea typeface="Calibri"/>
                  <a:cs typeface="Calibri"/>
                  <a:sym typeface="Calibri"/>
                </a:rPr>
                <a:t>Innovative Technologien</a:t>
              </a:r>
              <a:endParaRPr/>
            </a:p>
          </p:txBody>
        </p:sp>
        <p:sp>
          <p:nvSpPr>
            <p:cNvPr id="275" name="Google Shape;275;p6"/>
            <p:cNvSpPr/>
            <p:nvPr/>
          </p:nvSpPr>
          <p:spPr>
            <a:xfrm rot="5400000">
              <a:off x="6149679" y="4704935"/>
              <a:ext cx="578441" cy="26894"/>
            </a:xfrm>
            <a:custGeom>
              <a:rect l="l" t="t" r="r" b="b"/>
              <a:pathLst>
                <a:path w="120000" h="120000" extrusionOk="0">
                  <a:moveTo>
                    <a:pt x="0" y="60000"/>
                  </a:moveTo>
                  <a:lnTo>
                    <a:pt x="120000" y="60000"/>
                  </a:lnTo>
                </a:path>
              </a:pathLst>
            </a:custGeom>
            <a:noFill/>
            <a:ln w="25400" cap="flat" cmpd="sng">
              <a:solidFill>
                <a:srgbClr val="3B64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76" name="Google Shape;276;p6"/>
            <p:cNvSpPr txBox="1"/>
            <p:nvPr/>
          </p:nvSpPr>
          <p:spPr>
            <a:xfrm rot="5400000">
              <a:off x="6424438" y="4703922"/>
              <a:ext cx="28922" cy="289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277" name="Google Shape;277;p6"/>
            <p:cNvSpPr/>
            <p:nvPr/>
          </p:nvSpPr>
          <p:spPr>
            <a:xfrm>
              <a:off x="5476837" y="5007604"/>
              <a:ext cx="1924124" cy="1924124"/>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78" name="Google Shape;278;p6"/>
            <p:cNvSpPr txBox="1"/>
            <p:nvPr/>
          </p:nvSpPr>
          <p:spPr>
            <a:xfrm>
              <a:off x="5758618" y="5289385"/>
              <a:ext cx="1360562" cy="136056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a:solidFill>
                    <a:schemeClr val="lt1"/>
                  </a:solidFill>
                  <a:latin typeface="Calibri"/>
                  <a:ea typeface="Calibri"/>
                  <a:cs typeface="Calibri"/>
                  <a:sym typeface="Calibri"/>
                </a:rPr>
                <a:t>Projekte</a:t>
              </a:r>
              <a:br>
                <a:rPr lang="en-GB" sz="1600">
                  <a:solidFill>
                    <a:schemeClr val="lt1"/>
                  </a:solidFill>
                  <a:latin typeface="Calibri"/>
                  <a:ea typeface="Calibri"/>
                  <a:cs typeface="Calibri"/>
                  <a:sym typeface="Calibri"/>
                </a:rPr>
              </a:br>
              <a:r>
                <a:rPr lang="en-GB" sz="1600">
                  <a:solidFill>
                    <a:schemeClr val="lt1"/>
                  </a:solidFill>
                  <a:latin typeface="Calibri"/>
                  <a:ea typeface="Calibri"/>
                  <a:cs typeface="Calibri"/>
                  <a:sym typeface="Calibri"/>
                </a:rPr>
                <a:t>und Wettbewerbe</a:t>
              </a:r>
              <a:endParaRPr/>
            </a:p>
          </p:txBody>
        </p:sp>
        <p:sp>
          <p:nvSpPr>
            <p:cNvPr id="279" name="Google Shape;279;p6"/>
            <p:cNvSpPr/>
            <p:nvPr/>
          </p:nvSpPr>
          <p:spPr>
            <a:xfrm rot="9000000">
              <a:off x="5066035" y="4079294"/>
              <a:ext cx="578441" cy="26894"/>
            </a:xfrm>
            <a:custGeom>
              <a:rect l="l" t="t" r="r" b="b"/>
              <a:pathLst>
                <a:path w="120000" h="120000" extrusionOk="0">
                  <a:moveTo>
                    <a:pt x="0" y="60000"/>
                  </a:moveTo>
                  <a:lnTo>
                    <a:pt x="120000" y="60000"/>
                  </a:lnTo>
                </a:path>
              </a:pathLst>
            </a:custGeom>
            <a:noFill/>
            <a:ln w="25400" cap="flat" cmpd="sng">
              <a:solidFill>
                <a:srgbClr val="3B64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80" name="Google Shape;280;p6"/>
            <p:cNvSpPr txBox="1"/>
            <p:nvPr/>
          </p:nvSpPr>
          <p:spPr>
            <a:xfrm rot="-1800000">
              <a:off x="5340795" y="4078280"/>
              <a:ext cx="28922" cy="289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281" name="Google Shape;281;p6"/>
            <p:cNvSpPr/>
            <p:nvPr/>
          </p:nvSpPr>
          <p:spPr>
            <a:xfrm>
              <a:off x="3309551" y="3756320"/>
              <a:ext cx="1924124" cy="1924124"/>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82" name="Google Shape;282;p6"/>
            <p:cNvSpPr txBox="1"/>
            <p:nvPr/>
          </p:nvSpPr>
          <p:spPr>
            <a:xfrm>
              <a:off x="3591332" y="4038101"/>
              <a:ext cx="1360562" cy="136056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a:solidFill>
                    <a:schemeClr val="lt1"/>
                  </a:solidFill>
                  <a:latin typeface="Calibri"/>
                  <a:ea typeface="Calibri"/>
                  <a:cs typeface="Calibri"/>
                  <a:sym typeface="Calibri"/>
                </a:rPr>
                <a:t>Partnerprogramme</a:t>
              </a:r>
              <a:endParaRPr/>
            </a:p>
          </p:txBody>
        </p:sp>
        <p:sp>
          <p:nvSpPr>
            <p:cNvPr id="283" name="Google Shape;283;p6"/>
            <p:cNvSpPr/>
            <p:nvPr/>
          </p:nvSpPr>
          <p:spPr>
            <a:xfrm rot="-9000000">
              <a:off x="5066035" y="2828011"/>
              <a:ext cx="578441" cy="26894"/>
            </a:xfrm>
            <a:custGeom>
              <a:rect l="l" t="t" r="r" b="b"/>
              <a:pathLst>
                <a:path w="120000" h="120000" extrusionOk="0">
                  <a:moveTo>
                    <a:pt x="0" y="60000"/>
                  </a:moveTo>
                  <a:lnTo>
                    <a:pt x="120000" y="60000"/>
                  </a:lnTo>
                </a:path>
              </a:pathLst>
            </a:custGeom>
            <a:noFill/>
            <a:ln w="25400" cap="flat" cmpd="sng">
              <a:solidFill>
                <a:srgbClr val="3B64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84" name="Google Shape;284;p6"/>
            <p:cNvSpPr txBox="1"/>
            <p:nvPr/>
          </p:nvSpPr>
          <p:spPr>
            <a:xfrm rot="1800000">
              <a:off x="5340795" y="2826997"/>
              <a:ext cx="28922" cy="289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285" name="Google Shape;285;p6"/>
            <p:cNvSpPr/>
            <p:nvPr/>
          </p:nvSpPr>
          <p:spPr>
            <a:xfrm>
              <a:off x="3309551" y="1253754"/>
              <a:ext cx="1924124" cy="1924124"/>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286" name="Google Shape;286;p6"/>
            <p:cNvSpPr txBox="1"/>
            <p:nvPr/>
          </p:nvSpPr>
          <p:spPr>
            <a:xfrm>
              <a:off x="3591332" y="1535535"/>
              <a:ext cx="1360562" cy="1360562"/>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GB" sz="1400">
                  <a:solidFill>
                    <a:schemeClr val="lt1"/>
                  </a:solidFill>
                  <a:latin typeface="Calibri"/>
                  <a:ea typeface="Calibri"/>
                  <a:cs typeface="Calibri"/>
                  <a:sym typeface="Calibri"/>
                </a:rPr>
                <a:t>Internationale Zusammenarbeit</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7"/>
          <p:cNvSpPr txBox="1"/>
          <p:nvPr/>
        </p:nvSpPr>
        <p:spPr>
          <a:xfrm>
            <a:off x="1219200" y="15621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3. Einheit 3: Bewährte Praktiken bei der Anwendung von MINT/STEAM in der beruflichen Bildung - es funktioniert!</a:t>
            </a:r>
            <a:endParaRPr/>
          </a:p>
        </p:txBody>
      </p:sp>
      <p:sp>
        <p:nvSpPr>
          <p:cNvPr id="292" name="Google Shape;292;p7"/>
          <p:cNvSpPr txBox="1"/>
          <p:nvPr/>
        </p:nvSpPr>
        <p:spPr>
          <a:xfrm>
            <a:off x="1295400" y="2857500"/>
            <a:ext cx="15240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3.1: Projekte und Veranstaltungen des Ministeriums für Bildung und Wissenschaft </a:t>
            </a:r>
            <a:endParaRPr/>
          </a:p>
        </p:txBody>
      </p:sp>
      <p:sp>
        <p:nvSpPr>
          <p:cNvPr id="293" name="Google Shape;293;p7"/>
          <p:cNvSpPr/>
          <p:nvPr/>
        </p:nvSpPr>
        <p:spPr>
          <a:xfrm>
            <a:off x="990600" y="3543300"/>
            <a:ext cx="10515600" cy="2308324"/>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1B1B1B"/>
              </a:buClr>
              <a:buSzPts val="2400"/>
              <a:buFont typeface="Calibri"/>
              <a:buNone/>
            </a:pPr>
            <a:r>
              <a:rPr lang="en-GB" sz="2400" b="1">
                <a:solidFill>
                  <a:srgbClr val="1B1B1B"/>
                </a:solidFill>
                <a:latin typeface="Calibri"/>
                <a:ea typeface="Calibri"/>
                <a:cs typeface="Calibri"/>
                <a:sym typeface="Calibri"/>
              </a:rPr>
              <a:t>Laboratoria Przyszłości [Labore der Zukunft] </a:t>
            </a:r>
            <a:r>
              <a:rPr lang="en-GB" sz="2400">
                <a:solidFill>
                  <a:srgbClr val="1B1B1B"/>
                </a:solidFill>
                <a:latin typeface="Calibri"/>
                <a:ea typeface="Calibri"/>
                <a:cs typeface="Calibri"/>
                <a:sym typeface="Calibri"/>
              </a:rPr>
              <a:t>ist ein Programm des Ministeriums für Kultur und Wissenschaft, das das traditionelle Bildungsmodell um neueste Bildungslösungen im Bereich STEAM ergänzt, um die polnische Jugend besser auf die Herausforderungen der Zukunft vorzubereiten.</a:t>
            </a:r>
            <a:r>
              <a:rPr lang="en-GB" sz="2400" b="0" i="0" u="none" strike="noStrike" cap="none">
                <a:solidFill>
                  <a:srgbClr val="1B1B1B"/>
                </a:solidFill>
                <a:latin typeface="Calibri"/>
                <a:ea typeface="Calibri"/>
                <a:cs typeface="Calibri"/>
                <a:sym typeface="Calibri"/>
              </a:rPr>
              <a:t> Dabei handelt es sich insbesondere um Herausforderungen im Zusammenhang mit dem Arbeitsmarkt und der Bereitschaft, in Berufen der Zukunft zu arbeiten, auch in solchen, die es nach Ansicht von Experten noch nicht gibt. </a:t>
            </a:r>
            <a:endParaRPr/>
          </a:p>
        </p:txBody>
      </p:sp>
      <p:sp>
        <p:nvSpPr>
          <p:cNvPr id="294" name="Google Shape;294;p7"/>
          <p:cNvSpPr/>
          <p:nvPr/>
        </p:nvSpPr>
        <p:spPr>
          <a:xfrm>
            <a:off x="990600" y="6134100"/>
            <a:ext cx="10439400"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b="1">
                <a:solidFill>
                  <a:schemeClr val="dk1"/>
                </a:solidFill>
                <a:latin typeface="Calibri"/>
                <a:ea typeface="Calibri"/>
                <a:cs typeface="Calibri"/>
                <a:sym typeface="Calibri"/>
              </a:rPr>
              <a:t>Mobilne Laboratoria Przyszłości (MLP) [Mobile Labore der Zukunft] </a:t>
            </a:r>
            <a:r>
              <a:rPr lang="en-GB" sz="2400">
                <a:solidFill>
                  <a:schemeClr val="dk1"/>
                </a:solidFill>
                <a:latin typeface="Calibri"/>
                <a:ea typeface="Calibri"/>
                <a:cs typeface="Calibri"/>
                <a:sym typeface="Calibri"/>
              </a:rPr>
              <a:t>sind 16 Busse, die mit moderner Bildungsausrüstung ausgestattet sind und im September 2022 zu einer Tour durch die polnischen Provinzen aufbrechen. Teams von Pädagogen unterrichten mit Leidenschaft interaktive Lektionen für Schüler, zeigen, dass Lernen Spaß machen kann, und unterstützen die Entwicklung von Kompetenzen der Zukunft.</a:t>
            </a:r>
            <a:endParaRPr/>
          </a:p>
        </p:txBody>
      </p:sp>
      <p:pic>
        <p:nvPicPr>
          <p:cNvPr id="295" name="Google Shape;295;p7"/>
          <p:cNvPicPr preferRelativeResize="0"/>
          <p:nvPr/>
        </p:nvPicPr>
        <p:blipFill rotWithShape="1">
          <a:blip r:embed="rId3">
            <a:alphaModFix/>
          </a:blip>
          <a:srcRect l="0" t="12459" r="2641" b="6885"/>
          <a:stretch/>
        </p:blipFill>
        <p:spPr>
          <a:xfrm>
            <a:off x="11887200" y="4152900"/>
            <a:ext cx="6096000" cy="2971800"/>
          </a:xfrm>
          <a:prstGeom prst="rect">
            <a:avLst/>
          </a:prstGeom>
          <a:noFill/>
          <a:ln>
            <a:noFill/>
          </a:ln>
        </p:spPr>
      </p:pic>
      <p:sp>
        <p:nvSpPr>
          <p:cNvPr id="296" name="Google Shape;296;p7"/>
          <p:cNvSpPr/>
          <p:nvPr/>
        </p:nvSpPr>
        <p:spPr>
          <a:xfrm>
            <a:off x="12496800" y="7353300"/>
            <a:ext cx="492423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https://www.gov.pl/web/laboratoria/mobilne-laboratoria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8"/>
          <p:cNvSpPr txBox="1"/>
          <p:nvPr/>
        </p:nvSpPr>
        <p:spPr>
          <a:xfrm>
            <a:off x="1219200" y="15621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3. Einheit 3: Bewährte Praktiken bei der Anwendung von MINT/STEAM in der beruflichen Bildung - es funktioniert!</a:t>
            </a:r>
            <a:endParaRPr/>
          </a:p>
        </p:txBody>
      </p:sp>
      <p:sp>
        <p:nvSpPr>
          <p:cNvPr id="302" name="Google Shape;302;p8"/>
          <p:cNvSpPr txBox="1"/>
          <p:nvPr/>
        </p:nvSpPr>
        <p:spPr>
          <a:xfrm>
            <a:off x="1295400" y="2857500"/>
            <a:ext cx="15240000"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a:solidFill>
                  <a:srgbClr val="75B239"/>
                </a:solidFill>
                <a:latin typeface="Century Gothic"/>
                <a:ea typeface="Century Gothic"/>
                <a:cs typeface="Century Gothic"/>
                <a:sym typeface="Century Gothic"/>
              </a:rPr>
              <a:t>Abschnitt 3.1: Projekte und Veranstaltungen des Ministeriums für Bildung und Wissenschaft </a:t>
            </a:r>
            <a:endParaRPr/>
          </a:p>
        </p:txBody>
      </p:sp>
      <p:sp>
        <p:nvSpPr>
          <p:cNvPr id="303" name="Google Shape;303;p8"/>
          <p:cNvSpPr/>
          <p:nvPr/>
        </p:nvSpPr>
        <p:spPr>
          <a:xfrm>
            <a:off x="1295400" y="3771900"/>
            <a:ext cx="9829800" cy="2308324"/>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1B1B1B"/>
              </a:buClr>
              <a:buSzPts val="2400"/>
              <a:buFont typeface="Calibri"/>
              <a:buNone/>
            </a:pPr>
            <a:r>
              <a:rPr lang="en-GB" sz="2400" b="1" i="0" u="none" strike="noStrike" cap="none">
                <a:solidFill>
                  <a:srgbClr val="1B1B1B"/>
                </a:solidFill>
                <a:latin typeface="Calibri"/>
                <a:ea typeface="Calibri"/>
                <a:cs typeface="Calibri"/>
                <a:sym typeface="Calibri"/>
              </a:rPr>
              <a:t>Liga Robotów [Die Roboterliga] </a:t>
            </a:r>
            <a:r>
              <a:rPr lang="en-GB" sz="2400" i="0" u="none" strike="noStrike" cap="none">
                <a:solidFill>
                  <a:srgbClr val="1B1B1B"/>
                </a:solidFill>
                <a:latin typeface="Calibri"/>
                <a:ea typeface="Calibri"/>
                <a:cs typeface="Calibri"/>
                <a:sym typeface="Calibri"/>
              </a:rPr>
              <a:t>ist ein landesweiter Roboterwettbewerb auf der Grundlage von </a:t>
            </a:r>
            <a:r>
              <a:rPr lang="en-GB" sz="2400" b="0" i="0" u="none" strike="noStrike" cap="none">
                <a:solidFill>
                  <a:srgbClr val="1B1B1B"/>
                </a:solidFill>
                <a:latin typeface="Calibri"/>
                <a:ea typeface="Calibri"/>
                <a:cs typeface="Calibri"/>
                <a:sym typeface="Calibri"/>
              </a:rPr>
              <a:t>STEAM, </a:t>
            </a:r>
            <a:r>
              <a:rPr lang="en-GB" sz="2400" i="0" u="none" strike="noStrike" cap="none">
                <a:solidFill>
                  <a:srgbClr val="1B1B1B"/>
                </a:solidFill>
                <a:latin typeface="Calibri"/>
                <a:ea typeface="Calibri"/>
                <a:cs typeface="Calibri"/>
                <a:sym typeface="Calibri"/>
              </a:rPr>
              <a:t>der zeigen soll, dass </a:t>
            </a:r>
            <a:r>
              <a:rPr lang="en-GB" sz="2400" b="1" i="0" u="none" strike="noStrike" cap="none">
                <a:solidFill>
                  <a:srgbClr val="1B1B1B"/>
                </a:solidFill>
                <a:latin typeface="Calibri"/>
                <a:ea typeface="Calibri"/>
                <a:cs typeface="Calibri"/>
                <a:sym typeface="Calibri"/>
              </a:rPr>
              <a:t>es beim Lernen um Suche, Zusammenarbeit und kritisches Denken geht.</a:t>
            </a:r>
            <a:r>
              <a:rPr lang="en-GB" sz="2400" b="0" i="0" u="none" strike="noStrike" cap="none">
                <a:solidFill>
                  <a:srgbClr val="1B1B1B"/>
                </a:solidFill>
                <a:latin typeface="Calibri"/>
                <a:ea typeface="Calibri"/>
                <a:cs typeface="Calibri"/>
                <a:sym typeface="Calibri"/>
              </a:rPr>
              <a:t> Es kombiniert die neuesten Errungenschaften in den Bereichen Wissenschaft, Ingenieurwesen, Technologie sowie Kunst und Mathematik. Sein Ziel ist es, offene und kreative Köpfe für das 21. </a:t>
            </a:r>
            <a:r>
              <a:rPr lang="en-GB" sz="2400" b="1" i="0" u="none" strike="noStrike" cap="none">
                <a:solidFill>
                  <a:srgbClr val="1B1B1B"/>
                </a:solidFill>
                <a:latin typeface="Calibri"/>
                <a:ea typeface="Calibri"/>
                <a:cs typeface="Calibri"/>
                <a:sym typeface="Calibri"/>
              </a:rPr>
              <a:t>Es ist ein globales Projekt zur Förderung von Talenten.</a:t>
            </a:r>
            <a:endParaRPr/>
          </a:p>
        </p:txBody>
      </p:sp>
      <p:pic>
        <p:nvPicPr>
          <p:cNvPr id="304" name="Google Shape;304;p8"/>
          <p:cNvPicPr preferRelativeResize="0"/>
          <p:nvPr/>
        </p:nvPicPr>
        <p:blipFill rotWithShape="1">
          <a:blip r:embed="rId3">
            <a:alphaModFix/>
          </a:blip>
          <a:srcRect l="18654" t="21987" r="2397" b="18284"/>
          <a:stretch/>
        </p:blipFill>
        <p:spPr>
          <a:xfrm>
            <a:off x="12192000" y="3086100"/>
            <a:ext cx="4933950" cy="2286000"/>
          </a:xfrm>
          <a:prstGeom prst="rect">
            <a:avLst/>
          </a:prstGeom>
          <a:noFill/>
          <a:ln>
            <a:noFill/>
          </a:ln>
        </p:spPr>
      </p:pic>
      <p:sp>
        <p:nvSpPr>
          <p:cNvPr id="305" name="Google Shape;305;p8"/>
          <p:cNvSpPr/>
          <p:nvPr/>
        </p:nvSpPr>
        <p:spPr>
          <a:xfrm>
            <a:off x="13563600" y="5448300"/>
            <a:ext cx="259192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www.gov.pl/ligarobotow</a:t>
            </a:r>
            <a:endParaRPr/>
          </a:p>
        </p:txBody>
      </p:sp>
      <p:sp>
        <p:nvSpPr>
          <p:cNvPr id="306" name="Google Shape;306;p8"/>
          <p:cNvSpPr/>
          <p:nvPr/>
        </p:nvSpPr>
        <p:spPr>
          <a:xfrm>
            <a:off x="1371600" y="6743700"/>
            <a:ext cx="952500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b="1">
                <a:solidFill>
                  <a:schemeClr val="dk1"/>
                </a:solidFill>
                <a:latin typeface="Calibri"/>
                <a:ea typeface="Calibri"/>
                <a:cs typeface="Calibri"/>
                <a:sym typeface="Calibri"/>
              </a:rPr>
              <a:t>Das Hala Laboratoria Przyszłości CRPK</a:t>
            </a:r>
            <a:r>
              <a:rPr lang="en-GB" sz="2400">
                <a:solidFill>
                  <a:schemeClr val="dk1"/>
                </a:solidFill>
                <a:latin typeface="Calibri"/>
                <a:ea typeface="Calibri"/>
                <a:cs typeface="Calibri"/>
                <a:sym typeface="Calibri"/>
              </a:rPr>
              <a:t>, das im Rahmen des Programms "Laboratorien der Zukunft" betrieben wird, ist ein moderner Raum in Warschau, der die Welt der Kultur mit modernen Technologien verbindet. Seine Gründung wurde durch STEAM inspiriert.</a:t>
            </a:r>
            <a:endParaRPr/>
          </a:p>
        </p:txBody>
      </p:sp>
      <p:pic>
        <p:nvPicPr>
          <p:cNvPr id="307" name="Google Shape;307;p8"/>
          <p:cNvPicPr preferRelativeResize="0"/>
          <p:nvPr/>
        </p:nvPicPr>
        <p:blipFill rotWithShape="1">
          <a:blip r:embed="rId4">
            <a:alphaModFix/>
          </a:blip>
          <a:srcRect l="5934" t="12131" r="26219" b="16393"/>
          <a:stretch/>
        </p:blipFill>
        <p:spPr>
          <a:xfrm>
            <a:off x="12268200" y="5829300"/>
            <a:ext cx="4800600" cy="2546497"/>
          </a:xfrm>
          <a:prstGeom prst="rect">
            <a:avLst/>
          </a:prstGeom>
          <a:noFill/>
          <a:ln>
            <a:noFill/>
          </a:ln>
        </p:spPr>
      </p:pic>
      <p:sp>
        <p:nvSpPr>
          <p:cNvPr id="308" name="Google Shape;308;p8"/>
          <p:cNvSpPr/>
          <p:nvPr/>
        </p:nvSpPr>
        <p:spPr>
          <a:xfrm>
            <a:off x="10086314" y="8572500"/>
            <a:ext cx="714464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Calibri"/>
                <a:ea typeface="Calibri"/>
                <a:cs typeface="Calibri"/>
                <a:sym typeface="Calibri"/>
              </a:rPr>
              <a:t>Quelle: https://www.gov.pl/web/laboratoria/oficjalne-otwarcie-hali-laboratoria-przyszlosci-crpk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9"/>
          <p:cNvSpPr txBox="1"/>
          <p:nvPr/>
        </p:nvSpPr>
        <p:spPr>
          <a:xfrm>
            <a:off x="1219200" y="1333500"/>
            <a:ext cx="15544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5B239"/>
                </a:solidFill>
                <a:latin typeface="Century Gothic"/>
                <a:ea typeface="Century Gothic"/>
                <a:cs typeface="Century Gothic"/>
                <a:sym typeface="Century Gothic"/>
              </a:rPr>
              <a:t>3. Einheit 3: Bewährte Praktiken bei der Anwendung von MINT/STEAM in der beruflichen Bildung - es funktioniert!</a:t>
            </a:r>
            <a:endParaRPr/>
          </a:p>
        </p:txBody>
      </p:sp>
      <p:sp>
        <p:nvSpPr>
          <p:cNvPr id="314" name="Google Shape;314;p9"/>
          <p:cNvSpPr txBox="1"/>
          <p:nvPr/>
        </p:nvSpPr>
        <p:spPr>
          <a:xfrm>
            <a:off x="1295400" y="2857500"/>
            <a:ext cx="15240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75B239"/>
                </a:solidFill>
                <a:latin typeface="Century Gothic"/>
                <a:ea typeface="Century Gothic"/>
                <a:cs typeface="Century Gothic"/>
                <a:sym typeface="Century Gothic"/>
              </a:rPr>
              <a:t>Abschnitt 3.1: Projekte und Veranstaltungen des Ministeriums für Bildung und Wissenschaft </a:t>
            </a:r>
            <a:endParaRPr/>
          </a:p>
        </p:txBody>
      </p:sp>
      <p:sp>
        <p:nvSpPr>
          <p:cNvPr id="315" name="Google Shape;315;p9"/>
          <p:cNvSpPr/>
          <p:nvPr/>
        </p:nvSpPr>
        <p:spPr>
          <a:xfrm>
            <a:off x="990600" y="4914900"/>
            <a:ext cx="4038600"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a:solidFill>
                  <a:schemeClr val="dk1"/>
                </a:solidFill>
                <a:latin typeface="Calibri"/>
                <a:ea typeface="Calibri"/>
                <a:cs typeface="Calibri"/>
                <a:sym typeface="Calibri"/>
              </a:rPr>
              <a:t>Offizielle Website des polnischen Ministeriums für Bildung und Wissenschaft. </a:t>
            </a:r>
            <a:endParaRPr/>
          </a:p>
          <a:p>
            <a:pPr marL="0" marR="0" lvl="0" indent="0" algn="just" rtl="0">
              <a:spcBef>
                <a:spcPts val="0"/>
              </a:spcBef>
              <a:spcAft>
                <a:spcPts val="0"/>
              </a:spcAft>
              <a:buNone/>
            </a:pPr>
            <a:r>
              <a:rPr lang="en-GB" sz="2400">
                <a:solidFill>
                  <a:schemeClr val="dk1"/>
                </a:solidFill>
                <a:latin typeface="Calibri"/>
                <a:ea typeface="Calibri"/>
                <a:cs typeface="Calibri"/>
                <a:sym typeface="Calibri"/>
              </a:rPr>
              <a:t>Sie enthält Informationen über Veranstaltungen und Initiativen, die MINT- und STEAM-Projekte im Land unterstützen.</a:t>
            </a:r>
            <a:endParaRPr/>
          </a:p>
        </p:txBody>
      </p:sp>
      <p:pic>
        <p:nvPicPr>
          <p:cNvPr id="316" name="Google Shape;316;p9"/>
          <p:cNvPicPr preferRelativeResize="0"/>
          <p:nvPr/>
        </p:nvPicPr>
        <p:blipFill rotWithShape="1">
          <a:blip r:embed="rId3">
            <a:alphaModFix/>
          </a:blip>
          <a:srcRect l="0" t="11803" r="19365" b="5246"/>
          <a:stretch/>
        </p:blipFill>
        <p:spPr>
          <a:xfrm>
            <a:off x="11049000" y="3543300"/>
            <a:ext cx="6782243" cy="4572000"/>
          </a:xfrm>
          <a:prstGeom prst="rect">
            <a:avLst/>
          </a:prstGeom>
          <a:noFill/>
          <a:ln>
            <a:noFill/>
          </a:ln>
        </p:spPr>
      </p:pic>
      <p:pic>
        <p:nvPicPr>
          <p:cNvPr id="317" name="Google Shape;317;p9"/>
          <p:cNvPicPr preferRelativeResize="0"/>
          <p:nvPr/>
        </p:nvPicPr>
        <p:blipFill rotWithShape="1">
          <a:blip r:embed="rId4">
            <a:alphaModFix/>
          </a:blip>
          <a:srcRect l="0" t="12787" r="19365" b="7212"/>
          <a:stretch/>
        </p:blipFill>
        <p:spPr>
          <a:xfrm>
            <a:off x="5410200" y="4305300"/>
            <a:ext cx="7315643" cy="4419600"/>
          </a:xfrm>
          <a:prstGeom prst="rect">
            <a:avLst/>
          </a:prstGeom>
          <a:noFill/>
          <a:ln>
            <a:noFill/>
          </a:ln>
        </p:spPr>
      </p:pic>
      <p:sp>
        <p:nvSpPr>
          <p:cNvPr id="318" name="Google Shape;318;p9"/>
          <p:cNvSpPr/>
          <p:nvPr/>
        </p:nvSpPr>
        <p:spPr>
          <a:xfrm>
            <a:off x="12954000" y="8496300"/>
            <a:ext cx="382765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Quelle: https://www.gov.pl/web/edukacja-i-nauka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2022-02-01T14:11:31.0000000Z</dcterms:created>
  <dc:creator>Monia Coppola</dc:creator>
  <keywords>, docId:F9EE2911E1D202EF7A59D75F4893D2C7</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2022-02-01T00:00:00Z</vt:filetime>
  </property>
  <property fmtid="{D5CDD505-2E9C-101B-9397-08002B2CF9AE}" pid="3" name="Creator">
    <vt:lpwstr>Canva</vt:lpwstr>
  </property>
  <property fmtid="{D5CDD505-2E9C-101B-9397-08002B2CF9AE}" pid="4" name="LastSaved">
    <vt:filetime>2022-02-01T00:00:00Z</vt:filetime>
  </property>
</Properties>
</file>