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56" r:id="rId3"/>
    <p:sldId id="258" r:id="rId4"/>
    <p:sldId id="261" r:id="rId5"/>
    <p:sldId id="257"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60" r:id="rId2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B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6" d="100"/>
          <a:sy n="76" d="100"/>
        </p:scale>
        <p:origin x="510"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D6E2A1-FE81-4351-99E9-D87A141388BD}" type="doc">
      <dgm:prSet loTypeId="urn:microsoft.com/office/officeart/2005/8/layout/cycle8" loCatId="cycle" qsTypeId="urn:microsoft.com/office/officeart/2005/8/quickstyle/simple1" qsCatId="simple" csTypeId="urn:microsoft.com/office/officeart/2005/8/colors/accent3_2" csCatId="accent3" phldr="1"/>
      <dgm:spPr/>
    </dgm:pt>
    <dgm:pt modelId="{4F74615A-271C-4ECB-9DE8-DBDE59C07397}">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Implementing</a:t>
          </a:r>
          <a:endParaRPr lang="en-US" sz="21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2A39866-7080-4F50-80F7-3B281F5EFE82}" type="parTrans" cxnId="{331305AF-89DD-4B93-B205-02AA362D0B0E}">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7AEE8F1-41DF-41C2-94C6-738A6B6262A8}" type="sibTrans" cxnId="{331305AF-89DD-4B93-B205-02AA362D0B0E}">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3E5F2FAE-4AF2-4004-956C-60B1C0F46F2A}">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Evaluating</a:t>
          </a:r>
        </a:p>
      </dgm:t>
    </dgm:pt>
    <dgm:pt modelId="{5C756A39-E58D-4441-9F38-EBBD5ABDD56A}" type="parTrans" cxnId="{029CAB2B-707E-4039-89F2-7C171852715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A2E56EE1-B6E2-450F-BD44-AE14C20D297B}" type="sibTrans" cxnId="{029CAB2B-707E-4039-89F2-7C171852715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C9536448-14F9-4019-8949-FBD2CC781498}">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Revising</a:t>
          </a:r>
        </a:p>
      </dgm:t>
    </dgm:pt>
    <dgm:pt modelId="{16D98B8B-2C67-4B95-BA27-C7EC14AC3DCA}" type="parTrans" cxnId="{0EBAB05E-948C-4756-8D41-1BE95918C8A1}">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25372C47-BD2E-4E2A-9D12-ACA6E443CFBF}" type="sibTrans" cxnId="{0EBAB05E-948C-4756-8D41-1BE95918C8A1}">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678C774A-2E53-44F3-A0E0-97EB1C14F2E4}">
      <dgm:prSet phldrT="[Testo]" custT="1"/>
      <dgm:spPr/>
      <dgm:t>
        <a:bodyPr/>
        <a:lstStyle/>
        <a:p>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Planning</a:t>
          </a:r>
        </a:p>
      </dgm:t>
    </dgm:pt>
    <dgm:pt modelId="{E443DA35-54AC-4D31-88D2-1F778A30EE57}" type="parTrans" cxnId="{A770CBEC-088A-431D-87B9-CFD7ED5CB52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B37621E6-A324-4CFC-BE0C-2D38546054CC}" type="sibTrans" cxnId="{A770CBEC-088A-431D-87B9-CFD7ED5CB520}">
      <dgm:prSet/>
      <dgm:spPr/>
      <dgm:t>
        <a:bodyPr/>
        <a:lstStyle/>
        <a:p>
          <a:endParaRPr lang="en-US">
            <a:latin typeface="Microsoft Sans Serif" panose="020B0604020202020204" pitchFamily="34" charset="0"/>
            <a:ea typeface="Microsoft Sans Serif" panose="020B0604020202020204" pitchFamily="34" charset="0"/>
            <a:cs typeface="Microsoft Sans Serif" panose="020B0604020202020204" pitchFamily="34" charset="0"/>
          </a:endParaRPr>
        </a:p>
      </dgm:t>
    </dgm:pt>
    <dgm:pt modelId="{EFB9F58E-A69D-467B-B9FF-1EC3430E6BE7}" type="pres">
      <dgm:prSet presAssocID="{87D6E2A1-FE81-4351-99E9-D87A141388BD}" presName="compositeShape" presStyleCnt="0">
        <dgm:presLayoutVars>
          <dgm:chMax val="7"/>
          <dgm:dir/>
          <dgm:resizeHandles val="exact"/>
        </dgm:presLayoutVars>
      </dgm:prSet>
      <dgm:spPr/>
    </dgm:pt>
    <dgm:pt modelId="{FA4DA7FC-C55F-4E5C-84F2-E24265A61651}" type="pres">
      <dgm:prSet presAssocID="{87D6E2A1-FE81-4351-99E9-D87A141388BD}" presName="wedge1" presStyleLbl="node1" presStyleIdx="0" presStyleCnt="4"/>
      <dgm:spPr/>
    </dgm:pt>
    <dgm:pt modelId="{AEB41BCF-118D-46E0-9F89-7F3D6799D74C}" type="pres">
      <dgm:prSet presAssocID="{87D6E2A1-FE81-4351-99E9-D87A141388BD}" presName="dummy1a" presStyleCnt="0"/>
      <dgm:spPr/>
    </dgm:pt>
    <dgm:pt modelId="{A175344A-9486-49A6-BDD9-AC9A83AC2AF8}" type="pres">
      <dgm:prSet presAssocID="{87D6E2A1-FE81-4351-99E9-D87A141388BD}" presName="dummy1b" presStyleCnt="0"/>
      <dgm:spPr/>
    </dgm:pt>
    <dgm:pt modelId="{4F7D51CB-D7E7-4B25-A9CD-D390E3C55BE7}" type="pres">
      <dgm:prSet presAssocID="{87D6E2A1-FE81-4351-99E9-D87A141388BD}" presName="wedge1Tx" presStyleLbl="node1" presStyleIdx="0" presStyleCnt="4">
        <dgm:presLayoutVars>
          <dgm:chMax val="0"/>
          <dgm:chPref val="0"/>
          <dgm:bulletEnabled val="1"/>
        </dgm:presLayoutVars>
      </dgm:prSet>
      <dgm:spPr/>
    </dgm:pt>
    <dgm:pt modelId="{A0E12034-DDE4-46F9-BC9D-8275251FD76C}" type="pres">
      <dgm:prSet presAssocID="{87D6E2A1-FE81-4351-99E9-D87A141388BD}" presName="wedge2" presStyleLbl="node1" presStyleIdx="1" presStyleCnt="4"/>
      <dgm:spPr/>
    </dgm:pt>
    <dgm:pt modelId="{78E3EB3F-4EF7-4CD1-90A8-C521DBAA8371}" type="pres">
      <dgm:prSet presAssocID="{87D6E2A1-FE81-4351-99E9-D87A141388BD}" presName="dummy2a" presStyleCnt="0"/>
      <dgm:spPr/>
    </dgm:pt>
    <dgm:pt modelId="{201C80FC-BE9F-4FC5-8643-4407F4220D3F}" type="pres">
      <dgm:prSet presAssocID="{87D6E2A1-FE81-4351-99E9-D87A141388BD}" presName="dummy2b" presStyleCnt="0"/>
      <dgm:spPr/>
    </dgm:pt>
    <dgm:pt modelId="{F64D0555-5F70-41C7-B06F-67CB6F7BE7FE}" type="pres">
      <dgm:prSet presAssocID="{87D6E2A1-FE81-4351-99E9-D87A141388BD}" presName="wedge2Tx" presStyleLbl="node1" presStyleIdx="1" presStyleCnt="4">
        <dgm:presLayoutVars>
          <dgm:chMax val="0"/>
          <dgm:chPref val="0"/>
          <dgm:bulletEnabled val="1"/>
        </dgm:presLayoutVars>
      </dgm:prSet>
      <dgm:spPr/>
    </dgm:pt>
    <dgm:pt modelId="{9F8445B1-F598-450E-82A7-0770BE4ACCA0}" type="pres">
      <dgm:prSet presAssocID="{87D6E2A1-FE81-4351-99E9-D87A141388BD}" presName="wedge3" presStyleLbl="node1" presStyleIdx="2" presStyleCnt="4"/>
      <dgm:spPr/>
    </dgm:pt>
    <dgm:pt modelId="{09654A80-859F-4A59-8D9A-469BA70748AD}" type="pres">
      <dgm:prSet presAssocID="{87D6E2A1-FE81-4351-99E9-D87A141388BD}" presName="dummy3a" presStyleCnt="0"/>
      <dgm:spPr/>
    </dgm:pt>
    <dgm:pt modelId="{7165FBE9-2359-47FA-88A2-32D437F9F94E}" type="pres">
      <dgm:prSet presAssocID="{87D6E2A1-FE81-4351-99E9-D87A141388BD}" presName="dummy3b" presStyleCnt="0"/>
      <dgm:spPr/>
    </dgm:pt>
    <dgm:pt modelId="{C5E62D21-0114-46CB-86C2-FCCAEA95CA1B}" type="pres">
      <dgm:prSet presAssocID="{87D6E2A1-FE81-4351-99E9-D87A141388BD}" presName="wedge3Tx" presStyleLbl="node1" presStyleIdx="2" presStyleCnt="4">
        <dgm:presLayoutVars>
          <dgm:chMax val="0"/>
          <dgm:chPref val="0"/>
          <dgm:bulletEnabled val="1"/>
        </dgm:presLayoutVars>
      </dgm:prSet>
      <dgm:spPr/>
    </dgm:pt>
    <dgm:pt modelId="{D6CD9F9C-ABD0-462A-A0E7-F3B1BDE9B868}" type="pres">
      <dgm:prSet presAssocID="{87D6E2A1-FE81-4351-99E9-D87A141388BD}" presName="wedge4" presStyleLbl="node1" presStyleIdx="3" presStyleCnt="4"/>
      <dgm:spPr/>
    </dgm:pt>
    <dgm:pt modelId="{8C71DC7A-36CA-475F-ABB6-F024AB2A02B3}" type="pres">
      <dgm:prSet presAssocID="{87D6E2A1-FE81-4351-99E9-D87A141388BD}" presName="dummy4a" presStyleCnt="0"/>
      <dgm:spPr/>
    </dgm:pt>
    <dgm:pt modelId="{E440DD76-11E8-4DF5-9EAC-C74A970BDC68}" type="pres">
      <dgm:prSet presAssocID="{87D6E2A1-FE81-4351-99E9-D87A141388BD}" presName="dummy4b" presStyleCnt="0"/>
      <dgm:spPr/>
    </dgm:pt>
    <dgm:pt modelId="{07C77D7B-3643-41B1-A1A1-AC2A02E0753A}" type="pres">
      <dgm:prSet presAssocID="{87D6E2A1-FE81-4351-99E9-D87A141388BD}" presName="wedge4Tx" presStyleLbl="node1" presStyleIdx="3" presStyleCnt="4">
        <dgm:presLayoutVars>
          <dgm:chMax val="0"/>
          <dgm:chPref val="0"/>
          <dgm:bulletEnabled val="1"/>
        </dgm:presLayoutVars>
      </dgm:prSet>
      <dgm:spPr/>
    </dgm:pt>
    <dgm:pt modelId="{C4474685-AB9B-40C0-A09A-3C6DE9058AA2}" type="pres">
      <dgm:prSet presAssocID="{E7AEE8F1-41DF-41C2-94C6-738A6B6262A8}" presName="arrowWedge1" presStyleLbl="fgSibTrans2D1" presStyleIdx="0" presStyleCnt="4"/>
      <dgm:spPr/>
    </dgm:pt>
    <dgm:pt modelId="{B0DABE49-EC8D-4745-8889-CFAD57094E78}" type="pres">
      <dgm:prSet presAssocID="{A2E56EE1-B6E2-450F-BD44-AE14C20D297B}" presName="arrowWedge2" presStyleLbl="fgSibTrans2D1" presStyleIdx="1" presStyleCnt="4"/>
      <dgm:spPr/>
    </dgm:pt>
    <dgm:pt modelId="{19290F46-0F8F-4942-8654-B64B0F54C9A6}" type="pres">
      <dgm:prSet presAssocID="{25372C47-BD2E-4E2A-9D12-ACA6E443CFBF}" presName="arrowWedge3" presStyleLbl="fgSibTrans2D1" presStyleIdx="2" presStyleCnt="4"/>
      <dgm:spPr/>
    </dgm:pt>
    <dgm:pt modelId="{9FD16F66-8D7D-4D67-B0AF-8F839D1B3326}" type="pres">
      <dgm:prSet presAssocID="{B37621E6-A324-4CFC-BE0C-2D38546054CC}" presName="arrowWedge4" presStyleLbl="fgSibTrans2D1" presStyleIdx="3" presStyleCnt="4"/>
      <dgm:spPr/>
    </dgm:pt>
  </dgm:ptLst>
  <dgm:cxnLst>
    <dgm:cxn modelId="{029CAB2B-707E-4039-89F2-7C1718527150}" srcId="{87D6E2A1-FE81-4351-99E9-D87A141388BD}" destId="{3E5F2FAE-4AF2-4004-956C-60B1C0F46F2A}" srcOrd="1" destOrd="0" parTransId="{5C756A39-E58D-4441-9F38-EBBD5ABDD56A}" sibTransId="{A2E56EE1-B6E2-450F-BD44-AE14C20D297B}"/>
    <dgm:cxn modelId="{0EBAB05E-948C-4756-8D41-1BE95918C8A1}" srcId="{87D6E2A1-FE81-4351-99E9-D87A141388BD}" destId="{C9536448-14F9-4019-8949-FBD2CC781498}" srcOrd="2" destOrd="0" parTransId="{16D98B8B-2C67-4B95-BA27-C7EC14AC3DCA}" sibTransId="{25372C47-BD2E-4E2A-9D12-ACA6E443CFBF}"/>
    <dgm:cxn modelId="{AE699D63-87D2-4F17-B57B-D5C3CA229BDD}" type="presOf" srcId="{4F74615A-271C-4ECB-9DE8-DBDE59C07397}" destId="{4F7D51CB-D7E7-4B25-A9CD-D390E3C55BE7}" srcOrd="1" destOrd="0" presId="urn:microsoft.com/office/officeart/2005/8/layout/cycle8"/>
    <dgm:cxn modelId="{6E325150-4580-4563-ACC1-DD8C036D6E5A}" type="presOf" srcId="{4F74615A-271C-4ECB-9DE8-DBDE59C07397}" destId="{FA4DA7FC-C55F-4E5C-84F2-E24265A61651}" srcOrd="0" destOrd="0" presId="urn:microsoft.com/office/officeart/2005/8/layout/cycle8"/>
    <dgm:cxn modelId="{269FD488-58AA-404E-A88C-000F0B405362}" type="presOf" srcId="{678C774A-2E53-44F3-A0E0-97EB1C14F2E4}" destId="{07C77D7B-3643-41B1-A1A1-AC2A02E0753A}" srcOrd="1" destOrd="0" presId="urn:microsoft.com/office/officeart/2005/8/layout/cycle8"/>
    <dgm:cxn modelId="{3218E898-10FA-480F-B33A-A4D3803FEDB1}" type="presOf" srcId="{87D6E2A1-FE81-4351-99E9-D87A141388BD}" destId="{EFB9F58E-A69D-467B-B9FF-1EC3430E6BE7}" srcOrd="0" destOrd="0" presId="urn:microsoft.com/office/officeart/2005/8/layout/cycle8"/>
    <dgm:cxn modelId="{3BDFF3AC-59FE-49C4-A08B-243FC5C02BF6}" type="presOf" srcId="{C9536448-14F9-4019-8949-FBD2CC781498}" destId="{9F8445B1-F598-450E-82A7-0770BE4ACCA0}" srcOrd="0" destOrd="0" presId="urn:microsoft.com/office/officeart/2005/8/layout/cycle8"/>
    <dgm:cxn modelId="{331305AF-89DD-4B93-B205-02AA362D0B0E}" srcId="{87D6E2A1-FE81-4351-99E9-D87A141388BD}" destId="{4F74615A-271C-4ECB-9DE8-DBDE59C07397}" srcOrd="0" destOrd="0" parTransId="{22A39866-7080-4F50-80F7-3B281F5EFE82}" sibTransId="{E7AEE8F1-41DF-41C2-94C6-738A6B6262A8}"/>
    <dgm:cxn modelId="{B63088B8-DDE7-42D3-8AA9-A13DF3B8D7F7}" type="presOf" srcId="{3E5F2FAE-4AF2-4004-956C-60B1C0F46F2A}" destId="{F64D0555-5F70-41C7-B06F-67CB6F7BE7FE}" srcOrd="1" destOrd="0" presId="urn:microsoft.com/office/officeart/2005/8/layout/cycle8"/>
    <dgm:cxn modelId="{7A59ACE8-1BC7-4F1E-9768-857DDA055D00}" type="presOf" srcId="{C9536448-14F9-4019-8949-FBD2CC781498}" destId="{C5E62D21-0114-46CB-86C2-FCCAEA95CA1B}" srcOrd="1" destOrd="0" presId="urn:microsoft.com/office/officeart/2005/8/layout/cycle8"/>
    <dgm:cxn modelId="{A770CBEC-088A-431D-87B9-CFD7ED5CB520}" srcId="{87D6E2A1-FE81-4351-99E9-D87A141388BD}" destId="{678C774A-2E53-44F3-A0E0-97EB1C14F2E4}" srcOrd="3" destOrd="0" parTransId="{E443DA35-54AC-4D31-88D2-1F778A30EE57}" sibTransId="{B37621E6-A324-4CFC-BE0C-2D38546054CC}"/>
    <dgm:cxn modelId="{EC4813EF-3F8C-4C28-80FD-90980B7058B0}" type="presOf" srcId="{678C774A-2E53-44F3-A0E0-97EB1C14F2E4}" destId="{D6CD9F9C-ABD0-462A-A0E7-F3B1BDE9B868}" srcOrd="0" destOrd="0" presId="urn:microsoft.com/office/officeart/2005/8/layout/cycle8"/>
    <dgm:cxn modelId="{C3F5E3F5-901A-4D2B-9F1A-21D012BF4D53}" type="presOf" srcId="{3E5F2FAE-4AF2-4004-956C-60B1C0F46F2A}" destId="{A0E12034-DDE4-46F9-BC9D-8275251FD76C}" srcOrd="0" destOrd="0" presId="urn:microsoft.com/office/officeart/2005/8/layout/cycle8"/>
    <dgm:cxn modelId="{127E3ECD-41C6-4DE5-B36C-A34A4ECC85FF}" type="presParOf" srcId="{EFB9F58E-A69D-467B-B9FF-1EC3430E6BE7}" destId="{FA4DA7FC-C55F-4E5C-84F2-E24265A61651}" srcOrd="0" destOrd="0" presId="urn:microsoft.com/office/officeart/2005/8/layout/cycle8"/>
    <dgm:cxn modelId="{1CB9CD38-9E20-45FD-B1EF-58BDE98BA772}" type="presParOf" srcId="{EFB9F58E-A69D-467B-B9FF-1EC3430E6BE7}" destId="{AEB41BCF-118D-46E0-9F89-7F3D6799D74C}" srcOrd="1" destOrd="0" presId="urn:microsoft.com/office/officeart/2005/8/layout/cycle8"/>
    <dgm:cxn modelId="{09713C84-44D5-4611-87AC-3C8534755949}" type="presParOf" srcId="{EFB9F58E-A69D-467B-B9FF-1EC3430E6BE7}" destId="{A175344A-9486-49A6-BDD9-AC9A83AC2AF8}" srcOrd="2" destOrd="0" presId="urn:microsoft.com/office/officeart/2005/8/layout/cycle8"/>
    <dgm:cxn modelId="{C195720D-6DD7-483C-BA6D-DBCF2EE02442}" type="presParOf" srcId="{EFB9F58E-A69D-467B-B9FF-1EC3430E6BE7}" destId="{4F7D51CB-D7E7-4B25-A9CD-D390E3C55BE7}" srcOrd="3" destOrd="0" presId="urn:microsoft.com/office/officeart/2005/8/layout/cycle8"/>
    <dgm:cxn modelId="{7AB88578-AFB0-4AAC-8148-291BEAD07810}" type="presParOf" srcId="{EFB9F58E-A69D-467B-B9FF-1EC3430E6BE7}" destId="{A0E12034-DDE4-46F9-BC9D-8275251FD76C}" srcOrd="4" destOrd="0" presId="urn:microsoft.com/office/officeart/2005/8/layout/cycle8"/>
    <dgm:cxn modelId="{D1A13D1D-0C7B-43F0-9EE4-624104F4AD6B}" type="presParOf" srcId="{EFB9F58E-A69D-467B-B9FF-1EC3430E6BE7}" destId="{78E3EB3F-4EF7-4CD1-90A8-C521DBAA8371}" srcOrd="5" destOrd="0" presId="urn:microsoft.com/office/officeart/2005/8/layout/cycle8"/>
    <dgm:cxn modelId="{3C0C2D84-B6C8-433E-8D3F-30594D0A4801}" type="presParOf" srcId="{EFB9F58E-A69D-467B-B9FF-1EC3430E6BE7}" destId="{201C80FC-BE9F-4FC5-8643-4407F4220D3F}" srcOrd="6" destOrd="0" presId="urn:microsoft.com/office/officeart/2005/8/layout/cycle8"/>
    <dgm:cxn modelId="{B3E20B3B-B1F7-4F49-814B-8003D090C554}" type="presParOf" srcId="{EFB9F58E-A69D-467B-B9FF-1EC3430E6BE7}" destId="{F64D0555-5F70-41C7-B06F-67CB6F7BE7FE}" srcOrd="7" destOrd="0" presId="urn:microsoft.com/office/officeart/2005/8/layout/cycle8"/>
    <dgm:cxn modelId="{39003391-1333-4256-8E79-2BF9FB2DFB2D}" type="presParOf" srcId="{EFB9F58E-A69D-467B-B9FF-1EC3430E6BE7}" destId="{9F8445B1-F598-450E-82A7-0770BE4ACCA0}" srcOrd="8" destOrd="0" presId="urn:microsoft.com/office/officeart/2005/8/layout/cycle8"/>
    <dgm:cxn modelId="{F0476A6E-194A-410A-901A-EA69EB1B0960}" type="presParOf" srcId="{EFB9F58E-A69D-467B-B9FF-1EC3430E6BE7}" destId="{09654A80-859F-4A59-8D9A-469BA70748AD}" srcOrd="9" destOrd="0" presId="urn:microsoft.com/office/officeart/2005/8/layout/cycle8"/>
    <dgm:cxn modelId="{E3448CA7-ABF0-4546-9E0B-5EDAD8D74C9E}" type="presParOf" srcId="{EFB9F58E-A69D-467B-B9FF-1EC3430E6BE7}" destId="{7165FBE9-2359-47FA-88A2-32D437F9F94E}" srcOrd="10" destOrd="0" presId="urn:microsoft.com/office/officeart/2005/8/layout/cycle8"/>
    <dgm:cxn modelId="{512F94EE-A315-489C-847F-B2C9902AC07E}" type="presParOf" srcId="{EFB9F58E-A69D-467B-B9FF-1EC3430E6BE7}" destId="{C5E62D21-0114-46CB-86C2-FCCAEA95CA1B}" srcOrd="11" destOrd="0" presId="urn:microsoft.com/office/officeart/2005/8/layout/cycle8"/>
    <dgm:cxn modelId="{D3658FDD-D1C9-4878-B1CF-4B962BB27701}" type="presParOf" srcId="{EFB9F58E-A69D-467B-B9FF-1EC3430E6BE7}" destId="{D6CD9F9C-ABD0-462A-A0E7-F3B1BDE9B868}" srcOrd="12" destOrd="0" presId="urn:microsoft.com/office/officeart/2005/8/layout/cycle8"/>
    <dgm:cxn modelId="{461F0544-69B2-44A4-AEF1-B2927FC4C1B7}" type="presParOf" srcId="{EFB9F58E-A69D-467B-B9FF-1EC3430E6BE7}" destId="{8C71DC7A-36CA-475F-ABB6-F024AB2A02B3}" srcOrd="13" destOrd="0" presId="urn:microsoft.com/office/officeart/2005/8/layout/cycle8"/>
    <dgm:cxn modelId="{BE1643A3-9E90-473B-87C3-D3479011CA87}" type="presParOf" srcId="{EFB9F58E-A69D-467B-B9FF-1EC3430E6BE7}" destId="{E440DD76-11E8-4DF5-9EAC-C74A970BDC68}" srcOrd="14" destOrd="0" presId="urn:microsoft.com/office/officeart/2005/8/layout/cycle8"/>
    <dgm:cxn modelId="{45A5B6F3-A924-4FC4-B807-63278C267685}" type="presParOf" srcId="{EFB9F58E-A69D-467B-B9FF-1EC3430E6BE7}" destId="{07C77D7B-3643-41B1-A1A1-AC2A02E0753A}" srcOrd="15" destOrd="0" presId="urn:microsoft.com/office/officeart/2005/8/layout/cycle8"/>
    <dgm:cxn modelId="{6FF6FF2F-FD3F-4366-9126-E47FF84CBE40}" type="presParOf" srcId="{EFB9F58E-A69D-467B-B9FF-1EC3430E6BE7}" destId="{C4474685-AB9B-40C0-A09A-3C6DE9058AA2}" srcOrd="16" destOrd="0" presId="urn:microsoft.com/office/officeart/2005/8/layout/cycle8"/>
    <dgm:cxn modelId="{7CC9F6F7-EF47-479E-BB48-260C5C3BC4A1}" type="presParOf" srcId="{EFB9F58E-A69D-467B-B9FF-1EC3430E6BE7}" destId="{B0DABE49-EC8D-4745-8889-CFAD57094E78}" srcOrd="17" destOrd="0" presId="urn:microsoft.com/office/officeart/2005/8/layout/cycle8"/>
    <dgm:cxn modelId="{88EBA623-F099-4E39-BA16-9B6C56115338}" type="presParOf" srcId="{EFB9F58E-A69D-467B-B9FF-1EC3430E6BE7}" destId="{19290F46-0F8F-4942-8654-B64B0F54C9A6}" srcOrd="18" destOrd="0" presId="urn:microsoft.com/office/officeart/2005/8/layout/cycle8"/>
    <dgm:cxn modelId="{F8815CE5-35C2-49C3-8070-0B738C21EF98}" type="presParOf" srcId="{EFB9F58E-A69D-467B-B9FF-1EC3430E6BE7}" destId="{9FD16F66-8D7D-4D67-B0AF-8F839D1B3326}" srcOrd="19"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4DA7FC-C55F-4E5C-84F2-E24265A61651}">
      <dsp:nvSpPr>
        <dsp:cNvPr id="0" name=""/>
        <dsp:cNvSpPr/>
      </dsp:nvSpPr>
      <dsp:spPr>
        <a:xfrm>
          <a:off x="2028549" y="330162"/>
          <a:ext cx="4437888" cy="4437888"/>
        </a:xfrm>
        <a:prstGeom prst="pie">
          <a:avLst>
            <a:gd name="adj1" fmla="val 16200000"/>
            <a:gd name="adj2" fmla="val 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Implementing</a:t>
          </a:r>
          <a:endParaRPr lang="en-US" sz="2100" b="1" kern="1200" dirty="0">
            <a:latin typeface="Microsoft Sans Serif" panose="020B0604020202020204" pitchFamily="34" charset="0"/>
            <a:ea typeface="Microsoft Sans Serif" panose="020B0604020202020204" pitchFamily="34" charset="0"/>
            <a:cs typeface="Microsoft Sans Serif" panose="020B0604020202020204" pitchFamily="34" charset="0"/>
          </a:endParaRPr>
        </a:p>
      </dsp:txBody>
      <dsp:txXfrm>
        <a:off x="4384328" y="1249968"/>
        <a:ext cx="1637792" cy="1215136"/>
      </dsp:txXfrm>
    </dsp:sp>
    <dsp:sp modelId="{A0E12034-DDE4-46F9-BC9D-8275251FD76C}">
      <dsp:nvSpPr>
        <dsp:cNvPr id="0" name=""/>
        <dsp:cNvSpPr/>
      </dsp:nvSpPr>
      <dsp:spPr>
        <a:xfrm>
          <a:off x="2028549" y="479149"/>
          <a:ext cx="4437888" cy="4437888"/>
        </a:xfrm>
        <a:prstGeom prst="pie">
          <a:avLst>
            <a:gd name="adj1" fmla="val 0"/>
            <a:gd name="adj2" fmla="val 54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Evaluating</a:t>
          </a:r>
        </a:p>
      </dsp:txBody>
      <dsp:txXfrm>
        <a:off x="4384328" y="2782096"/>
        <a:ext cx="1637792" cy="1215136"/>
      </dsp:txXfrm>
    </dsp:sp>
    <dsp:sp modelId="{9F8445B1-F598-450E-82A7-0770BE4ACCA0}">
      <dsp:nvSpPr>
        <dsp:cNvPr id="0" name=""/>
        <dsp:cNvSpPr/>
      </dsp:nvSpPr>
      <dsp:spPr>
        <a:xfrm>
          <a:off x="1879562" y="479149"/>
          <a:ext cx="4437888" cy="4437888"/>
        </a:xfrm>
        <a:prstGeom prst="pie">
          <a:avLst>
            <a:gd name="adj1" fmla="val 5400000"/>
            <a:gd name="adj2" fmla="val 108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Revising</a:t>
          </a:r>
        </a:p>
      </dsp:txBody>
      <dsp:txXfrm>
        <a:off x="2323879" y="2782096"/>
        <a:ext cx="1637792" cy="1215136"/>
      </dsp:txXfrm>
    </dsp:sp>
    <dsp:sp modelId="{D6CD9F9C-ABD0-462A-A0E7-F3B1BDE9B868}">
      <dsp:nvSpPr>
        <dsp:cNvPr id="0" name=""/>
        <dsp:cNvSpPr/>
      </dsp:nvSpPr>
      <dsp:spPr>
        <a:xfrm>
          <a:off x="1879562" y="330162"/>
          <a:ext cx="4437888" cy="4437888"/>
        </a:xfrm>
        <a:prstGeom prst="pie">
          <a:avLst>
            <a:gd name="adj1" fmla="val 108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Microsoft Sans Serif" panose="020B0604020202020204" pitchFamily="34" charset="0"/>
              <a:ea typeface="Microsoft Sans Serif" panose="020B0604020202020204" pitchFamily="34" charset="0"/>
              <a:cs typeface="Microsoft Sans Serif" panose="020B0604020202020204" pitchFamily="34" charset="0"/>
            </a:rPr>
            <a:t>Planning</a:t>
          </a:r>
        </a:p>
      </dsp:txBody>
      <dsp:txXfrm>
        <a:off x="2323879" y="1249968"/>
        <a:ext cx="1637792" cy="1215136"/>
      </dsp:txXfrm>
    </dsp:sp>
    <dsp:sp modelId="{C4474685-AB9B-40C0-A09A-3C6DE9058AA2}">
      <dsp:nvSpPr>
        <dsp:cNvPr id="0" name=""/>
        <dsp:cNvSpPr/>
      </dsp:nvSpPr>
      <dsp:spPr>
        <a:xfrm>
          <a:off x="1753822" y="55436"/>
          <a:ext cx="4987340" cy="4987340"/>
        </a:xfrm>
        <a:prstGeom prst="circularArrow">
          <a:avLst>
            <a:gd name="adj1" fmla="val 5085"/>
            <a:gd name="adj2" fmla="val 327528"/>
            <a:gd name="adj3" fmla="val 21272472"/>
            <a:gd name="adj4" fmla="val 162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DABE49-EC8D-4745-8889-CFAD57094E78}">
      <dsp:nvSpPr>
        <dsp:cNvPr id="0" name=""/>
        <dsp:cNvSpPr/>
      </dsp:nvSpPr>
      <dsp:spPr>
        <a:xfrm>
          <a:off x="1753822" y="204422"/>
          <a:ext cx="4987340" cy="4987340"/>
        </a:xfrm>
        <a:prstGeom prst="circularArrow">
          <a:avLst>
            <a:gd name="adj1" fmla="val 5085"/>
            <a:gd name="adj2" fmla="val 327528"/>
            <a:gd name="adj3" fmla="val 5072472"/>
            <a:gd name="adj4" fmla="val 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290F46-0F8F-4942-8654-B64B0F54C9A6}">
      <dsp:nvSpPr>
        <dsp:cNvPr id="0" name=""/>
        <dsp:cNvSpPr/>
      </dsp:nvSpPr>
      <dsp:spPr>
        <a:xfrm>
          <a:off x="1604836" y="204422"/>
          <a:ext cx="4987340" cy="4987340"/>
        </a:xfrm>
        <a:prstGeom prst="circularArrow">
          <a:avLst>
            <a:gd name="adj1" fmla="val 5085"/>
            <a:gd name="adj2" fmla="val 327528"/>
            <a:gd name="adj3" fmla="val 10472472"/>
            <a:gd name="adj4" fmla="val 54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D16F66-8D7D-4D67-B0AF-8F839D1B3326}">
      <dsp:nvSpPr>
        <dsp:cNvPr id="0" name=""/>
        <dsp:cNvSpPr/>
      </dsp:nvSpPr>
      <dsp:spPr>
        <a:xfrm>
          <a:off x="1604836" y="55436"/>
          <a:ext cx="4987340" cy="4987340"/>
        </a:xfrm>
        <a:prstGeom prst="circularArrow">
          <a:avLst>
            <a:gd name="adj1" fmla="val 5085"/>
            <a:gd name="adj2" fmla="val 327528"/>
            <a:gd name="adj3" fmla="val 15872472"/>
            <a:gd name="adj4" fmla="val 10800000"/>
            <a:gd name="adj5" fmla="val 5932"/>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379B4-1C07-4D15-932E-246E0F83C548}"/>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98BE560-3A98-4572-9827-B2E8F640BBB8}"/>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1C7A91-A759-4B54-8383-77889307073B}"/>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778896C-AE94-4D4C-95DE-98EF0E648A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2C3D9E4-4EBA-496A-9DD1-8F7092446A87}"/>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E7790DB-D680-43FB-AF89-FCC2B633DDAC}"/>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8" name="Marcador de pie de página 7">
            <a:extLst>
              <a:ext uri="{FF2B5EF4-FFF2-40B4-BE49-F238E27FC236}">
                <a16:creationId xmlns:a16="http://schemas.microsoft.com/office/drawing/2014/main" id="{4617222B-BE51-482B-BA2E-EB39AC5CFF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FDCE16C3-DA6D-41E3-AD39-8F32E97BA05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84561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093A3F-9129-4451-83AB-A63F9CE1AEFD}"/>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F0DF4D5-E289-4B98-88A1-45A89FCFEDA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4" name="Marcador de pie de página 3">
            <a:extLst>
              <a:ext uri="{FF2B5EF4-FFF2-40B4-BE49-F238E27FC236}">
                <a16:creationId xmlns:a16="http://schemas.microsoft.com/office/drawing/2014/main" id="{86208C41-13EF-4402-9187-E5BFB0DCF5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A9584DCE-CA46-4CDC-8DFB-D6B70D709688}"/>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30327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240B059-6684-46D2-8430-107ADA6DA67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3" name="Marcador de pie de página 2">
            <a:extLst>
              <a:ext uri="{FF2B5EF4-FFF2-40B4-BE49-F238E27FC236}">
                <a16:creationId xmlns:a16="http://schemas.microsoft.com/office/drawing/2014/main" id="{DC78B675-5858-4FDD-A471-FE91AE6C973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A57FF813-BE02-496F-99F0-B07A4132E8C2}"/>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99292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666AD-6CB7-4000-BF5F-0EC4800684FB}"/>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DCA4AD3-04B0-457C-8539-181B8CEF2A0A}"/>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AFEFE05-0179-406A-915E-465CDD31972B}"/>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BF3DDC-FF30-461B-AF9A-FFD52D4C48AA}"/>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6" name="Marcador de pie de página 5">
            <a:extLst>
              <a:ext uri="{FF2B5EF4-FFF2-40B4-BE49-F238E27FC236}">
                <a16:creationId xmlns:a16="http://schemas.microsoft.com/office/drawing/2014/main" id="{6932B3CC-CE5A-4375-80AD-F50A21FB8B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1CBB358E-3631-4137-80DA-F1169735AA6C}"/>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733073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C8F71-821B-4DDD-9A9E-2276A46F1B6C}"/>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7F30694-BDAB-4158-9F58-A816230CDE2C}"/>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61C7BC6-8AE8-4948-AC95-B4E586A9480A}"/>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372B5CB-458D-4FBF-B67D-CD384338ACE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6" name="Marcador de pie de página 5">
            <a:extLst>
              <a:ext uri="{FF2B5EF4-FFF2-40B4-BE49-F238E27FC236}">
                <a16:creationId xmlns:a16="http://schemas.microsoft.com/office/drawing/2014/main" id="{8CD7EEA8-9033-4B45-B699-9D22F5564B4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2DC0DC3-857C-4636-9EF3-176A87D26A6F}"/>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362599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5D7254-0017-4063-8FFE-014AED9F7289}"/>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D9A3F45-2404-42BF-A3CB-475AC9F8A6D5}"/>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650FDFF-2557-4C4E-ADA7-16C7E4AF073D}"/>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5" name="Marcador de pie de página 4">
            <a:extLst>
              <a:ext uri="{FF2B5EF4-FFF2-40B4-BE49-F238E27FC236}">
                <a16:creationId xmlns:a16="http://schemas.microsoft.com/office/drawing/2014/main" id="{D626823A-1E88-4D82-BE42-0D33555E926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530B1C89-968A-408A-8419-8AC375AC2C33}"/>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338961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78A8CC-23FC-4BF2-B5A2-A5518DA061CA}"/>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128C344-1DCA-40CB-A46B-4EAA87979B7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60669FF-4B2F-4E91-98D6-A98605384568}"/>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5" name="Marcador de pie de página 4">
            <a:extLst>
              <a:ext uri="{FF2B5EF4-FFF2-40B4-BE49-F238E27FC236}">
                <a16:creationId xmlns:a16="http://schemas.microsoft.com/office/drawing/2014/main" id="{C758AB9B-993A-4EE5-BAB5-F4E797F51AC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525BFB-6BC5-416B-940E-3351575D2E4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4770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971A2526-BB42-44A7-9BFA-739BA3875256}"/>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8" name="Imagen 7">
            <a:extLst>
              <a:ext uri="{FF2B5EF4-FFF2-40B4-BE49-F238E27FC236}">
                <a16:creationId xmlns:a16="http://schemas.microsoft.com/office/drawing/2014/main" id="{0C4D580D-FCED-46CE-BDAF-687D96276B9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pic>
        <p:nvPicPr>
          <p:cNvPr id="10" name="Imagen 9">
            <a:extLst>
              <a:ext uri="{FF2B5EF4-FFF2-40B4-BE49-F238E27FC236}">
                <a16:creationId xmlns:a16="http://schemas.microsoft.com/office/drawing/2014/main" id="{C8AAE7A4-C0ED-4F3B-BDD6-BC856696A33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154296" y="647700"/>
            <a:ext cx="3295504" cy="61555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0B98F2-BEDB-4281-A58E-69FBA4A6DC57}"/>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7BD7875-FD6A-4BA9-81F5-04CB572F54F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B58FCA3-7355-42E6-82A8-A1A130D2FB9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5" name="Marcador de pie de página 4">
            <a:extLst>
              <a:ext uri="{FF2B5EF4-FFF2-40B4-BE49-F238E27FC236}">
                <a16:creationId xmlns:a16="http://schemas.microsoft.com/office/drawing/2014/main" id="{D464FD0A-4DAE-4F76-AC47-852A5E3DF94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D56F499-A829-43A7-9EDB-0514C0F951DB}"/>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2370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EBF64-7382-4B70-8EAF-D40744FB7F77}"/>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2034208-54B0-473B-881D-D34B2BD76C37}"/>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8ADF1CD-13DE-4849-9D7C-B397D5DFB7A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5" name="Marcador de pie de página 4">
            <a:extLst>
              <a:ext uri="{FF2B5EF4-FFF2-40B4-BE49-F238E27FC236}">
                <a16:creationId xmlns:a16="http://schemas.microsoft.com/office/drawing/2014/main" id="{C2E59AAE-1950-401F-9AB2-84CC881858D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7687717-E9C2-4CE0-AED6-EE5BA78160D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63652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EBD07-13C2-48F7-9BDE-0F9895C53EF9}"/>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7522C64-162F-43E5-9B2B-10410DCCCBEF}"/>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2B5C9A9-8115-4934-AFD3-0420E5E515A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5" name="Marcador de pie de página 4">
            <a:extLst>
              <a:ext uri="{FF2B5EF4-FFF2-40B4-BE49-F238E27FC236}">
                <a16:creationId xmlns:a16="http://schemas.microsoft.com/office/drawing/2014/main" id="{7983A882-97DF-4225-8523-AD256D6F5ACE}"/>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A7105E9D-5629-4048-A634-EA7D8375BE80}"/>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32688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C4495-5040-4BF3-AF0F-4DAD9B61EB9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000E858-2DAA-401C-809B-D1D0E73A7BF7}"/>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5AAAA95-7460-4D7A-9CCE-A42C7A993C56}"/>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A787C5E-0EF9-40A0-9903-3482FE527D3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15/06/2023</a:t>
            </a:fld>
            <a:endParaRPr lang="es-ES"/>
          </a:p>
        </p:txBody>
      </p:sp>
      <p:sp>
        <p:nvSpPr>
          <p:cNvPr id="6" name="Marcador de pie de página 5">
            <a:extLst>
              <a:ext uri="{FF2B5EF4-FFF2-40B4-BE49-F238E27FC236}">
                <a16:creationId xmlns:a16="http://schemas.microsoft.com/office/drawing/2014/main" id="{29D2B744-F62B-47F2-9E1E-D9D33BA179F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27FF26E6-11B4-44BA-94F8-BAC05D22D8C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8861771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7" name="bg object 17"/>
          <p:cNvSpPr/>
          <p:nvPr/>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
        <p:nvSpPr>
          <p:cNvPr id="9" name="CuadroTexto 8">
            <a:extLst>
              <a:ext uri="{FF2B5EF4-FFF2-40B4-BE49-F238E27FC236}">
                <a16:creationId xmlns:a16="http://schemas.microsoft.com/office/drawing/2014/main" id="{67A40CEB-C860-46C0-9FC4-B7B3446FC83F}"/>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10" name="Imagen 9">
            <a:extLst>
              <a:ext uri="{FF2B5EF4-FFF2-40B4-BE49-F238E27FC236}">
                <a16:creationId xmlns:a16="http://schemas.microsoft.com/office/drawing/2014/main" id="{82BEF812-CEEA-4FDB-A982-FFFAD796BFA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ECA2F5EC-8223-4977-8D49-4EAE8F41115E}"/>
              </a:ext>
            </a:extLst>
          </p:cNvPr>
          <p:cNvSpPr txBox="1"/>
          <p:nvPr userDrawn="1"/>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8" name="Imagen 7">
            <a:extLst>
              <a:ext uri="{FF2B5EF4-FFF2-40B4-BE49-F238E27FC236}">
                <a16:creationId xmlns:a16="http://schemas.microsoft.com/office/drawing/2014/main" id="{176DBB90-06CC-47F8-90E1-9C0D4C4039A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sp>
        <p:nvSpPr>
          <p:cNvPr id="9" name="bg object 16">
            <a:extLst>
              <a:ext uri="{FF2B5EF4-FFF2-40B4-BE49-F238E27FC236}">
                <a16:creationId xmlns:a16="http://schemas.microsoft.com/office/drawing/2014/main" id="{6E0D0EE0-4BE0-4E74-A49D-EA1F919D42AC}"/>
              </a:ext>
            </a:extLst>
          </p:cNvPr>
          <p:cNvSpPr/>
          <p:nvPr userDrawn="1"/>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0" name="bg object 17">
            <a:extLst>
              <a:ext uri="{FF2B5EF4-FFF2-40B4-BE49-F238E27FC236}">
                <a16:creationId xmlns:a16="http://schemas.microsoft.com/office/drawing/2014/main" id="{9A78C2F4-F608-4536-B6A9-CB535B264D12}"/>
              </a:ext>
            </a:extLst>
          </p:cNvPr>
          <p:cNvSpPr/>
          <p:nvPr userDrawn="1"/>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Tree>
    <p:extLst>
      <p:ext uri="{BB962C8B-B14F-4D97-AF65-F5344CB8AC3E}">
        <p14:creationId xmlns:p14="http://schemas.microsoft.com/office/powerpoint/2010/main" val="324972913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cedefop.europa.eu/en/themes" TargetMode="External"/><Relationship Id="rId2" Type="http://schemas.openxmlformats.org/officeDocument/2006/relationships/hyperlink" Target="https://www.cedefop.europa.eu/en/publications-and-reports" TargetMode="External"/><Relationship Id="rId1" Type="http://schemas.openxmlformats.org/officeDocument/2006/relationships/slideLayout" Target="../slideLayouts/slideLayout5.xml"/><Relationship Id="rId4" Type="http://schemas.openxmlformats.org/officeDocument/2006/relationships/hyperlink" Target="https://eur-lex.europa.eu/legal-content/EN/ALL/?uri=CELEX:32009H0708%2802%29"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cedefop.europa.eu/en/online-tools"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s://eures.ec.europa.eu/eures-services_en"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esco.ec.europa.eu/en/about-esco/what-esco"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education.ec.europa.eu/sites/default/files/document-library-docs/european-approach-micro-credentials-higher-education-consultation-group-output-final-report.pdf"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unesdoc.unesco.org/in/documentViewer.xhtml?v=2.1.196&amp;id=p::usmarcdef_0000381668&amp;file=/in/rest/annotationSVC/DownloadWatermarkedAttachment/attach_import_2da68a70-ba6a-4af4-8381-bbef7425253c%3F_%3D381668eng.pdf&amp;locale=en&amp;multi=true&amp;ark=/ark:/48223/pf0000381668/PDF/381668eng.pdf#%5B%7B%22num%22%3A47%2C%22gen%22%3A0%7D%2C%7B%22name%22%3A%22XYZ%22%7D%2C67%2C771%2C0%5D"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ec.europa.eu/social/main.jsp?catId=1546&amp;langId=en" TargetMode="Externa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social/BlobServlet?docId=25471&amp;langId=en" TargetMode="External"/><Relationship Id="rId2" Type="http://schemas.openxmlformats.org/officeDocument/2006/relationships/hyperlink" Target="https://ec.europa.eu/social/BlobServlet?docId=25470&amp;langId=en"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europa.eu/europass/en/description-eight-eqf-levels"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sp>
        <p:nvSpPr>
          <p:cNvPr id="4" name="CuadroTexto 3">
            <a:extLst>
              <a:ext uri="{FF2B5EF4-FFF2-40B4-BE49-F238E27FC236}">
                <a16:creationId xmlns:a16="http://schemas.microsoft.com/office/drawing/2014/main" id="{C333D515-40D9-40AB-8BE9-86E3A1984B29}"/>
              </a:ext>
            </a:extLst>
          </p:cNvPr>
          <p:cNvSpPr txBox="1"/>
          <p:nvPr/>
        </p:nvSpPr>
        <p:spPr>
          <a:xfrm>
            <a:off x="1534562" y="6591300"/>
            <a:ext cx="15218875" cy="76944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44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Resources </a:t>
            </a:r>
            <a:r>
              <a:rPr lang="es-ES" sz="4400" b="1" spc="-114" dirty="0" err="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for</a:t>
            </a:r>
            <a:r>
              <a:rPr lang="es-ES" sz="44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 </a:t>
            </a:r>
            <a:r>
              <a:rPr lang="es-ES" sz="4400" b="1" spc="-114" dirty="0" err="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Vocational</a:t>
            </a:r>
            <a:r>
              <a:rPr lang="es-ES" sz="44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 Education teaching and training</a:t>
            </a:r>
            <a:endParaRPr kumimoji="0" lang="en-ID" sz="4400" b="1" i="0" u="none" strike="noStrike" kern="1200" cap="none" spc="0" normalizeH="0" baseline="0" noProof="0" dirty="0">
              <a:ln>
                <a:noFill/>
              </a:ln>
              <a:solidFill>
                <a:srgbClr val="75B239"/>
              </a:solidFill>
              <a:effectLst/>
              <a:uLnTx/>
              <a:uFillTx/>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1DAA2F93-7657-40AF-885B-4DEEA3034CDF}"/>
              </a:ext>
            </a:extLst>
          </p:cNvPr>
          <p:cNvSpPr txBox="1"/>
          <p:nvPr/>
        </p:nvSpPr>
        <p:spPr>
          <a:xfrm>
            <a:off x="4436660" y="9242612"/>
            <a:ext cx="13013140" cy="615553"/>
          </a:xfrm>
          <a:prstGeom prst="rect">
            <a:avLst/>
          </a:prstGeom>
          <a:noFill/>
        </p:spPr>
        <p:txBody>
          <a:bodyPr wrap="square">
            <a:spAutoFit/>
          </a:bodyPr>
          <a:lstStyle/>
          <a:p>
            <a:pPr algn="just"/>
            <a:r>
              <a:rPr lang="en-US" sz="170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700" dirty="0"/>
          </a:p>
        </p:txBody>
      </p:sp>
      <p:pic>
        <p:nvPicPr>
          <p:cNvPr id="8" name="Imagen 7">
            <a:extLst>
              <a:ext uri="{FF2B5EF4-FFF2-40B4-BE49-F238E27FC236}">
                <a16:creationId xmlns:a16="http://schemas.microsoft.com/office/drawing/2014/main" id="{A3D3CBD7-1C82-42C7-85C6-57C71E15EE6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860" y="9242612"/>
            <a:ext cx="3352800" cy="704088"/>
          </a:xfrm>
          <a:prstGeom prst="rect">
            <a:avLst/>
          </a:prstGeom>
        </p:spPr>
      </p:pic>
      <p:pic>
        <p:nvPicPr>
          <p:cNvPr id="10" name="Imagen 9">
            <a:extLst>
              <a:ext uri="{FF2B5EF4-FFF2-40B4-BE49-F238E27FC236}">
                <a16:creationId xmlns:a16="http://schemas.microsoft.com/office/drawing/2014/main" id="{8742D52D-8541-46C6-B7F3-79615794D6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8251" y="2781300"/>
            <a:ext cx="13631498" cy="2546169"/>
          </a:xfrm>
          <a:prstGeom prst="rect">
            <a:avLst/>
          </a:prstGeom>
        </p:spPr>
      </p:pic>
      <p:sp>
        <p:nvSpPr>
          <p:cNvPr id="11" name="CuadroTexto 10">
            <a:extLst>
              <a:ext uri="{FF2B5EF4-FFF2-40B4-BE49-F238E27FC236}">
                <a16:creationId xmlns:a16="http://schemas.microsoft.com/office/drawing/2014/main" id="{E10A5014-CA9D-B35B-E9D6-018A78961E2A}"/>
              </a:ext>
            </a:extLst>
          </p:cNvPr>
          <p:cNvSpPr txBox="1"/>
          <p:nvPr/>
        </p:nvSpPr>
        <p:spPr>
          <a:xfrm>
            <a:off x="1833562" y="7795224"/>
            <a:ext cx="14620875" cy="400110"/>
          </a:xfrm>
          <a:prstGeom prst="rect">
            <a:avLst/>
          </a:prstGeom>
          <a:noFill/>
        </p:spPr>
        <p:txBody>
          <a:bodyPr wrap="square">
            <a:spAutoFit/>
          </a:bodyPr>
          <a:lstStyle/>
          <a:p>
            <a:pPr marL="12700" algn="ctr">
              <a:lnSpc>
                <a:spcPct val="100000"/>
              </a:lnSpc>
              <a:spcBef>
                <a:spcPts val="100"/>
              </a:spcBef>
            </a:pPr>
            <a:r>
              <a:rPr lang="en-US" sz="2000" b="1" spc="-65" dirty="0">
                <a:latin typeface="Century Gothic" panose="020B0502020202020204" pitchFamily="34" charset="0"/>
                <a:ea typeface="Microsoft Sans Serif" panose="020B0604020202020204" pitchFamily="34" charset="0"/>
                <a:cs typeface="Microsoft Sans Serif" panose="020B0604020202020204" pitchFamily="34" charset="0"/>
              </a:rPr>
              <a:t>Co-developed by IDP European Consultants &amp; </a:t>
            </a:r>
            <a:r>
              <a:rPr lang="fr-FR" sz="2000" b="1" spc="-65" dirty="0">
                <a:latin typeface="Century Gothic" panose="020B0502020202020204" pitchFamily="34" charset="0"/>
                <a:ea typeface="Microsoft Sans Serif" panose="020B0604020202020204" pitchFamily="34" charset="0"/>
                <a:cs typeface="Microsoft Sans Serif" panose="020B0604020202020204" pitchFamily="34" charset="0"/>
              </a:rPr>
              <a:t>Institut de Haute Formation aux Politiques Communautaires </a:t>
            </a:r>
            <a:r>
              <a:rPr lang="fr-FR" sz="2000" b="1" spc="-65" dirty="0" err="1">
                <a:latin typeface="Century Gothic" panose="020B0502020202020204" pitchFamily="34" charset="0"/>
                <a:ea typeface="Microsoft Sans Serif" panose="020B0604020202020204" pitchFamily="34" charset="0"/>
                <a:cs typeface="Microsoft Sans Serif" panose="020B0604020202020204" pitchFamily="34" charset="0"/>
              </a:rPr>
              <a:t>asbl</a:t>
            </a:r>
            <a:endParaRPr lang="en-US" sz="2000" b="1" spc="-65"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EQF</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5163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Leanirng outcomes are defined in terms of Knowedlge, Skills and Autonomy</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7" name="CasellaDiTesto 16">
            <a:extLst>
              <a:ext uri="{FF2B5EF4-FFF2-40B4-BE49-F238E27FC236}">
                <a16:creationId xmlns:a16="http://schemas.microsoft.com/office/drawing/2014/main" id="{D4046CD7-468F-9F8F-4F48-80F919664157}"/>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Source: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European Union</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graphicFrame>
        <p:nvGraphicFramePr>
          <p:cNvPr id="4" name="Tabella 4">
            <a:extLst>
              <a:ext uri="{FF2B5EF4-FFF2-40B4-BE49-F238E27FC236}">
                <a16:creationId xmlns:a16="http://schemas.microsoft.com/office/drawing/2014/main" id="{1DD85156-367C-1A44-F786-201928F43120}"/>
              </a:ext>
            </a:extLst>
          </p:cNvPr>
          <p:cNvGraphicFramePr>
            <a:graphicFrameLocks noGrp="1"/>
          </p:cNvGraphicFramePr>
          <p:nvPr>
            <p:extLst>
              <p:ext uri="{D42A27DB-BD31-4B8C-83A1-F6EECF244321}">
                <p14:modId xmlns:p14="http://schemas.microsoft.com/office/powerpoint/2010/main" val="1842777708"/>
              </p:ext>
            </p:extLst>
          </p:nvPr>
        </p:nvGraphicFramePr>
        <p:xfrm>
          <a:off x="1308370" y="1389380"/>
          <a:ext cx="15684232" cy="7716520"/>
        </p:xfrm>
        <a:graphic>
          <a:graphicData uri="http://schemas.openxmlformats.org/drawingml/2006/table">
            <a:tbl>
              <a:tblPr firstRow="1" bandRow="1">
                <a:tableStyleId>{5C22544A-7EE6-4342-B048-85BDC9FD1C3A}</a:tableStyleId>
              </a:tblPr>
              <a:tblGrid>
                <a:gridCol w="1663430">
                  <a:extLst>
                    <a:ext uri="{9D8B030D-6E8A-4147-A177-3AD203B41FA5}">
                      <a16:colId xmlns:a16="http://schemas.microsoft.com/office/drawing/2014/main" val="2691060388"/>
                    </a:ext>
                  </a:extLst>
                </a:gridCol>
                <a:gridCol w="4495800">
                  <a:extLst>
                    <a:ext uri="{9D8B030D-6E8A-4147-A177-3AD203B41FA5}">
                      <a16:colId xmlns:a16="http://schemas.microsoft.com/office/drawing/2014/main" val="2530101303"/>
                    </a:ext>
                  </a:extLst>
                </a:gridCol>
                <a:gridCol w="5105400">
                  <a:extLst>
                    <a:ext uri="{9D8B030D-6E8A-4147-A177-3AD203B41FA5}">
                      <a16:colId xmlns:a16="http://schemas.microsoft.com/office/drawing/2014/main" val="2238254238"/>
                    </a:ext>
                  </a:extLst>
                </a:gridCol>
                <a:gridCol w="4419602">
                  <a:extLst>
                    <a:ext uri="{9D8B030D-6E8A-4147-A177-3AD203B41FA5}">
                      <a16:colId xmlns:a16="http://schemas.microsoft.com/office/drawing/2014/main" val="1588053952"/>
                    </a:ext>
                  </a:extLst>
                </a:gridCol>
              </a:tblGrid>
              <a:tr h="370840">
                <a:tc>
                  <a:txBody>
                    <a:bodyPr/>
                    <a:lstStyle/>
                    <a:p>
                      <a:pPr algn="ctr"/>
                      <a:r>
                        <a:rPr lang="en-US" sz="1800" dirty="0"/>
                        <a:t>Level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en-US" sz="1800" dirty="0"/>
                        <a:t>Knowledge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en-US" sz="1800" dirty="0"/>
                        <a:t>Skills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tc>
                  <a:txBody>
                    <a:bodyPr/>
                    <a:lstStyle/>
                    <a:p>
                      <a:pPr algn="ctr"/>
                      <a:r>
                        <a:rPr lang="en-US" sz="1800" dirty="0"/>
                        <a:t>Responsibility</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B050"/>
                    </a:solidFill>
                  </a:tcPr>
                </a:tc>
                <a:extLst>
                  <a:ext uri="{0D108BD9-81ED-4DB2-BD59-A6C34878D82A}">
                    <a16:rowId xmlns:a16="http://schemas.microsoft.com/office/drawing/2014/main" val="627374561"/>
                  </a:ext>
                </a:extLst>
              </a:tr>
              <a:tr h="370840">
                <a:tc>
                  <a:txBody>
                    <a:bodyPr/>
                    <a:lstStyle/>
                    <a:p>
                      <a:pPr algn="ctr"/>
                      <a:r>
                        <a:rPr lang="en-US" sz="1800" dirty="0"/>
                        <a:t>1</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US" sz="1400" dirty="0"/>
                        <a:t>Basic general knowledge</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Basic skills required to carry out simple tasks</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Work or study under direct supervision in a structured context</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40621219"/>
                  </a:ext>
                </a:extLst>
              </a:tr>
              <a:tr h="370840">
                <a:tc>
                  <a:txBody>
                    <a:bodyPr/>
                    <a:lstStyle/>
                    <a:p>
                      <a:pPr algn="ctr"/>
                      <a:r>
                        <a:rPr lang="en-US" sz="1800" dirty="0"/>
                        <a:t>2</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Basic factual knowledge of a field of work or study</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Basic cognitive and practical skills required to use relevant information in order to carry out tasks and to solve routine problems using simple rules and tools</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Work or study under supervision with some autonomy</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03507677"/>
                  </a:ext>
                </a:extLst>
              </a:tr>
              <a:tr h="370840">
                <a:tc>
                  <a:txBody>
                    <a:bodyPr/>
                    <a:lstStyle/>
                    <a:p>
                      <a:pPr algn="ctr"/>
                      <a:r>
                        <a:rPr lang="en-US" sz="1800" dirty="0"/>
                        <a:t>3</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Knowledge of facts, principles, processes and general concepts, in a field of work or study</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A range of cognitive and practical skills required to accomplish tasks and solve problems by selecting and applying basic methods, tools, materials and information</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Take responsibility for completion of tasks in work or study; adapt own behaviour to circumstances in solving problems</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99238576"/>
                  </a:ext>
                </a:extLst>
              </a:tr>
              <a:tr h="370840">
                <a:tc>
                  <a:txBody>
                    <a:bodyPr/>
                    <a:lstStyle/>
                    <a:p>
                      <a:pPr algn="ctr"/>
                      <a:r>
                        <a:rPr lang="en-US" sz="1800" dirty="0"/>
                        <a:t>4</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Factual and theoretical knowledge in broad contexts within a field of work or study	</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A range of cognitive and practical skills required to generate solutions to specific problems in a field of work or study</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Exercise self-management within the guidelines of work or study contexts that are usually predictable, but are subject to change; supervise the routine work of others, taking some responsibility for the evaluation and improvement of work or study activities</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29914257"/>
                  </a:ext>
                </a:extLst>
              </a:tr>
              <a:tr h="370840">
                <a:tc>
                  <a:txBody>
                    <a:bodyPr/>
                    <a:lstStyle/>
                    <a:p>
                      <a:pPr algn="ctr"/>
                      <a:r>
                        <a:rPr lang="en-US" sz="1800" dirty="0"/>
                        <a:t>5</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Comprehensive, specialised, factual and theoretical knowledge within a field of work or study and an awareness of the boundaries of that knowledge</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A comprehensive range of cognitive and practical skills required to develop creative solutions to abstract problems</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Exercise management and supervision in contexts of work or study activities where there is unpredictable change; review and develop performance of self and others</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70188090"/>
                  </a:ext>
                </a:extLst>
              </a:tr>
              <a:tr h="370840">
                <a:tc>
                  <a:txBody>
                    <a:bodyPr/>
                    <a:lstStyle/>
                    <a:p>
                      <a:pPr algn="ctr"/>
                      <a:r>
                        <a:rPr lang="en-US" sz="1800" dirty="0"/>
                        <a:t>6</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Advanced knowledge of a field of work or study, involving a critical understanding of theories and principles</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Advanced skills, demonstrating mastery and innovation, required to solve complex and unpredictable problems in a specialised field of work or study	</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Manage complex technical or professional activities or projects, taking responsibility for decision-making in unpredictable work or study contexts; take responsibility for managing professional development of individuals and groups</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98197626"/>
                  </a:ext>
                </a:extLst>
              </a:tr>
              <a:tr h="370840">
                <a:tc>
                  <a:txBody>
                    <a:bodyPr/>
                    <a:lstStyle/>
                    <a:p>
                      <a:pPr algn="ctr"/>
                      <a:r>
                        <a:rPr lang="en-US" sz="1800" dirty="0"/>
                        <a:t>7</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Highly specialised knowledge, some of which is at the forefront of knowledge in a field of work or study, as the basis for original thinking and/or research. Critical awareness of knowledge issues in a field and at the interface between different fields</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Specialised problem-solving skills required in research and/or innovation in order to develop new knowledge and procedures and to integrate knowledge from different fields</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Manage and transform work or study contexts that are complex, unpredictable and require new strategic approaches; take responsibility for contributing to professional knowledge and practice and/or for reviewing the strategic performance of teams</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6048624"/>
                  </a:ext>
                </a:extLst>
              </a:tr>
              <a:tr h="370840">
                <a:tc>
                  <a:txBody>
                    <a:bodyPr/>
                    <a:lstStyle/>
                    <a:p>
                      <a:pPr algn="ctr"/>
                      <a:r>
                        <a:rPr lang="en-US" sz="1800" dirty="0"/>
                        <a:t>8</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Knowledge at the most advanced frontier of a field of work or study and at the interface between fields</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The most advanced and specialised skills and techniques, including synthesis and evaluation, required to solve critical problems in research and/or innovation and to extend and redefine existing knowledge or professional practice</a:t>
                      </a:r>
                      <a:endParaRPr lang="en-US"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r>
                        <a:rPr lang="en-GB" sz="1400" dirty="0"/>
                        <a:t>Demonstrate substantial authority, innovation, autonomy, scholarly and professional integrity and sustained commitment to the development of new ideas or processes at the forefront of work or study contexts including research</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15507337"/>
                  </a:ext>
                </a:extLst>
              </a:tr>
            </a:tbl>
          </a:graphicData>
        </a:graphic>
      </p:graphicFrame>
    </p:spTree>
    <p:extLst>
      <p:ext uri="{BB962C8B-B14F-4D97-AF65-F5344CB8AC3E}">
        <p14:creationId xmlns:p14="http://schemas.microsoft.com/office/powerpoint/2010/main" val="165650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CEDEFOP – EU centre for the development of 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The go-to database for Vocational Education and Training</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832092"/>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CEDEFOP is the EU agency for the development of education and training. The agency’s official website provides for several strategic resources for VET providers across Europe.</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These kind of resources goes from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publication and reports</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to operative online tools available for the use of professionals from the most vary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3"/>
              </a:rPr>
              <a:t>themes</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Most importantly, in cooperation with the European Commission, CEDEFOPS proactively operates to give concrete application to EU Parliament &amp; Council’s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4"/>
              </a:rPr>
              <a:t>2009 ECVET recommendation</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 a common EU instrument to help individuals in transfer and accumulate their learning outcomes across EU.</a:t>
            </a:r>
          </a:p>
        </p:txBody>
      </p:sp>
    </p:spTree>
    <p:extLst>
      <p:ext uri="{BB962C8B-B14F-4D97-AF65-F5344CB8AC3E}">
        <p14:creationId xmlns:p14="http://schemas.microsoft.com/office/powerpoint/2010/main" val="1806269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CEDEFOP – EU centre for the development of 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Online tools</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graphicFrame>
        <p:nvGraphicFramePr>
          <p:cNvPr id="6" name="Tabella 6">
            <a:extLst>
              <a:ext uri="{FF2B5EF4-FFF2-40B4-BE49-F238E27FC236}">
                <a16:creationId xmlns:a16="http://schemas.microsoft.com/office/drawing/2014/main" id="{41864F5E-279A-7C10-8045-A2824375CA68}"/>
              </a:ext>
            </a:extLst>
          </p:cNvPr>
          <p:cNvGraphicFramePr>
            <a:graphicFrameLocks noGrp="1"/>
          </p:cNvGraphicFramePr>
          <p:nvPr>
            <p:extLst>
              <p:ext uri="{D42A27DB-BD31-4B8C-83A1-F6EECF244321}">
                <p14:modId xmlns:p14="http://schemas.microsoft.com/office/powerpoint/2010/main" val="4147975693"/>
              </p:ext>
            </p:extLst>
          </p:nvPr>
        </p:nvGraphicFramePr>
        <p:xfrm>
          <a:off x="1295400" y="3333958"/>
          <a:ext cx="16014972" cy="4846320"/>
        </p:xfrm>
        <a:graphic>
          <a:graphicData uri="http://schemas.openxmlformats.org/drawingml/2006/table">
            <a:tbl>
              <a:tblPr firstRow="1" bandRow="1">
                <a:tableStyleId>{5C22544A-7EE6-4342-B048-85BDC9FD1C3A}</a:tableStyleId>
              </a:tblPr>
              <a:tblGrid>
                <a:gridCol w="4003743">
                  <a:extLst>
                    <a:ext uri="{9D8B030D-6E8A-4147-A177-3AD203B41FA5}">
                      <a16:colId xmlns:a16="http://schemas.microsoft.com/office/drawing/2014/main" val="2429657558"/>
                    </a:ext>
                  </a:extLst>
                </a:gridCol>
                <a:gridCol w="4003743">
                  <a:extLst>
                    <a:ext uri="{9D8B030D-6E8A-4147-A177-3AD203B41FA5}">
                      <a16:colId xmlns:a16="http://schemas.microsoft.com/office/drawing/2014/main" val="422068623"/>
                    </a:ext>
                  </a:extLst>
                </a:gridCol>
                <a:gridCol w="4003743">
                  <a:extLst>
                    <a:ext uri="{9D8B030D-6E8A-4147-A177-3AD203B41FA5}">
                      <a16:colId xmlns:a16="http://schemas.microsoft.com/office/drawing/2014/main" val="984131545"/>
                    </a:ext>
                  </a:extLst>
                </a:gridCol>
                <a:gridCol w="4003743">
                  <a:extLst>
                    <a:ext uri="{9D8B030D-6E8A-4147-A177-3AD203B41FA5}">
                      <a16:colId xmlns:a16="http://schemas.microsoft.com/office/drawing/2014/main" val="4170603486"/>
                    </a:ext>
                  </a:extLst>
                </a:gridCol>
              </a:tblGrid>
              <a:tr h="395236">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CEDEFOP European Database on apprenticeship schemes</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Financing Adult Learning Database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National Qualification Frameworks online tools</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Skills-OVATE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860477595"/>
                  </a:ext>
                </a:extLst>
              </a:tr>
              <a:tr h="39523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European database on validation of non-formal and informal lea</a:t>
                      </a:r>
                      <a:r>
                        <a:rPr lang="es-ES"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Online </a:t>
                      </a:r>
                      <a:r>
                        <a:rPr lang="es-ES" sz="2400" b="1" dirty="0" err="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tools</a:t>
                      </a:r>
                      <a:endParaRPr lang="en-AU" sz="24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a:p>
                      <a:r>
                        <a:rPr lang="en-US" sz="2200" b="0" dirty="0" err="1">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rning</a:t>
                      </a:r>
                      <a:endPar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Financing Apprenticeship Database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Opinion Survey on VET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Terminology of European education and training policy</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657733687"/>
                  </a:ext>
                </a:extLst>
              </a:tr>
              <a:tr h="395236">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European Skills and Job survey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Key Indicators on VET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Resource for guidance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VET in Europe database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61132848"/>
                  </a:ext>
                </a:extLst>
              </a:tr>
              <a:tr h="395236">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European Skills Index</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Matching Skills</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Skills forecast </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VET toolkit for empowering NEETs</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968359420"/>
                  </a:ext>
                </a:extLst>
              </a:tr>
              <a:tr h="395236">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European VET policy Dashboard</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Mobility Scoreboard Database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Skills Intelligence</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US" sz="2200" b="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VET toolkit for tackling early leaving</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489139093"/>
                  </a:ext>
                </a:extLst>
              </a:tr>
            </a:tbl>
          </a:graphicData>
        </a:graphic>
      </p:graphicFrame>
      <p:sp>
        <p:nvSpPr>
          <p:cNvPr id="8" name="CasellaDiTesto 7">
            <a:extLst>
              <a:ext uri="{FF2B5EF4-FFF2-40B4-BE49-F238E27FC236}">
                <a16:creationId xmlns:a16="http://schemas.microsoft.com/office/drawing/2014/main" id="{2ED07C71-9B16-FB4F-C278-2699D485D067}"/>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Source: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CEDEFOP</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4095740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EURES – The EU cooperation network for employment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Facilitating the free movement of workers</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5" name="CasellaDiTesto 4">
            <a:extLst>
              <a:ext uri="{FF2B5EF4-FFF2-40B4-BE49-F238E27FC236}">
                <a16:creationId xmlns:a16="http://schemas.microsoft.com/office/drawing/2014/main" id="{88E0C101-E662-F6B1-3E3E-0AAF73E825D4}"/>
              </a:ext>
            </a:extLst>
          </p:cNvPr>
          <p:cNvSpPr txBox="1"/>
          <p:nvPr/>
        </p:nvSpPr>
        <p:spPr>
          <a:xfrm>
            <a:off x="1295400" y="5829300"/>
            <a:ext cx="13182600" cy="2884745"/>
          </a:xfrm>
          <a:prstGeom prst="rect">
            <a:avLst/>
          </a:prstGeom>
          <a:solidFill>
            <a:srgbClr val="00B050"/>
          </a:solidFill>
        </p:spPr>
        <p:txBody>
          <a:bodyPr wrap="square" rtlCol="0">
            <a:spAutoFit/>
          </a:bodyPr>
          <a:lstStyle/>
          <a:p>
            <a:endParaRPr lang="en-US" dirty="0"/>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447645"/>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EURES helps workers and job-seekers across Europe to find their ideal job, and employers to find their ideal candidates. VET providers can leverage on the EURES portal to ease the matching of demand and offer, and ease the transition into the job market of their students. More specifically, EURES’ services focus on the following:</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Matching of job vacancies and CVs on the EURES portal</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Information and guidance and other support services for workers and employers</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Access to information on living and working conditions in the EU member states, such as taxation, pensions, health insurance and social security</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Specific support services for frontier workers and employers in cross-border regions</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Support to specific groups in the context of the EURES Targeted Mobility Schemes</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Support to dynamic recruitment events through the European (Online) Job Days platform</a:t>
            </a:r>
          </a:p>
          <a:p>
            <a:pPr marL="285750" indent="-285750">
              <a:buFont typeface="Arial" panose="020B0604020202020204" pitchFamily="34" charset="0"/>
              <a:buChar char="•"/>
              <a:defRPr/>
            </a:pPr>
            <a:r>
              <a:rPr lang="en-GB" altLang="es-E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Information on and access to post-recruitment assistance, such as language training and support with integration in the destination country</a:t>
            </a:r>
          </a:p>
        </p:txBody>
      </p:sp>
      <p:sp>
        <p:nvSpPr>
          <p:cNvPr id="6" name="CasellaDiTesto 5">
            <a:extLst>
              <a:ext uri="{FF2B5EF4-FFF2-40B4-BE49-F238E27FC236}">
                <a16:creationId xmlns:a16="http://schemas.microsoft.com/office/drawing/2014/main" id="{A113FD9A-7002-BCF1-583C-012FF44C7752}"/>
              </a:ext>
            </a:extLst>
          </p:cNvPr>
          <p:cNvSpPr txBox="1"/>
          <p:nvPr/>
        </p:nvSpPr>
        <p:spPr>
          <a:xfrm>
            <a:off x="1333500" y="8773496"/>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Source: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EURES</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75841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EUROPASS – </a:t>
            </a:r>
            <a:r>
              <a:rPr lang="es-ES" sz="4800" b="1" dirty="0" err="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learning</a:t>
            </a:r>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 and working in EU</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The EUROPASS’ use for VET providers</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401205"/>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As we saw for EURES, EUROPASS is also another resource made available by the EU to ease the transition and movement of workers and job seekers in the labour market.</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EUROPASS makes available a large cluster of services and resources that people can look into to prepare for their next big step in life.</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Hence, VET providers themselves need to be very proficient and familiar with the kind of scale and scope of such resources to transfer their knowledge at best to their students.</a:t>
            </a:r>
          </a:p>
        </p:txBody>
      </p:sp>
      <p:sp>
        <p:nvSpPr>
          <p:cNvPr id="7" name="CasellaDiTesto 6">
            <a:extLst>
              <a:ext uri="{FF2B5EF4-FFF2-40B4-BE49-F238E27FC236}">
                <a16:creationId xmlns:a16="http://schemas.microsoft.com/office/drawing/2014/main" id="{9F24C978-BB80-4232-533E-B7616B2F2668}"/>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Source: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Europass</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4245328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 Skills, Competences, Qualifications &amp; Occupations</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The ESCO framework</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262979"/>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ESCO is the official EU framework for the classification of Skills, Competences and Occupations. In practical terms, ESCO is used as the official glossary to describe in details all possible professionals occupations and the kind of skills and competences associated to them and that should be detained by workers.</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The objectives of this standardization is to ease the mobility of workers and job seekers across the EU while supporting at the same time a much better and more integrated international labour market.</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For VET providers, the use of ESCO is strategically relevant as it contributes to better frame the kind of learning outcomes that are needed by workers to access that job opportunity</a:t>
            </a:r>
          </a:p>
        </p:txBody>
      </p:sp>
    </p:spTree>
    <p:extLst>
      <p:ext uri="{BB962C8B-B14F-4D97-AF65-F5344CB8AC3E}">
        <p14:creationId xmlns:p14="http://schemas.microsoft.com/office/powerpoint/2010/main" val="4057594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EU Skills, Competences, Qualifications &amp; Occupations</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Why is ESCO needed and what is its use</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7" name="CasellaDiTesto 6">
            <a:extLst>
              <a:ext uri="{FF2B5EF4-FFF2-40B4-BE49-F238E27FC236}">
                <a16:creationId xmlns:a16="http://schemas.microsoft.com/office/drawing/2014/main" id="{9F24C978-BB80-4232-533E-B7616B2F2668}"/>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Source: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ESCO</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
        <p:nvSpPr>
          <p:cNvPr id="5" name="CuadroTexto 3">
            <a:extLst>
              <a:ext uri="{FF2B5EF4-FFF2-40B4-BE49-F238E27FC236}">
                <a16:creationId xmlns:a16="http://schemas.microsoft.com/office/drawing/2014/main" id="{F2807C5C-3A26-C873-590D-E7F5C358BC32}"/>
              </a:ext>
            </a:extLst>
          </p:cNvPr>
          <p:cNvSpPr txBox="1"/>
          <p:nvPr/>
        </p:nvSpPr>
        <p:spPr>
          <a:xfrm>
            <a:off x="1295400" y="3292713"/>
            <a:ext cx="7543800" cy="5262979"/>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ESCO classifications can help people to understand precisely:</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…what knowledge and skills are usually required when working in a specific occupation;</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…what knowledge, skills and competences are obtained as a result of a specific qualification;</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…what qualifications are demanded or often requested by employers from those searching for work in a specific occupation.</a:t>
            </a:r>
          </a:p>
        </p:txBody>
      </p:sp>
      <p:sp>
        <p:nvSpPr>
          <p:cNvPr id="6" name="CuadroTexto 3">
            <a:extLst>
              <a:ext uri="{FF2B5EF4-FFF2-40B4-BE49-F238E27FC236}">
                <a16:creationId xmlns:a16="http://schemas.microsoft.com/office/drawing/2014/main" id="{2EF981D0-4FAA-82B0-59A1-6660ED884C73}"/>
              </a:ext>
            </a:extLst>
          </p:cNvPr>
          <p:cNvSpPr txBox="1"/>
          <p:nvPr/>
        </p:nvSpPr>
        <p:spPr>
          <a:xfrm>
            <a:off x="8991600" y="3292713"/>
            <a:ext cx="7543800" cy="5262979"/>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ESCO contributes to generate several opportunities:</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…connects people and jobs, by providing for those key words that helps CVs in standing out</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…connects employment to education, by helping educators in gaining insights on the most in-demand skills and competences</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…connects the cross-national labour market &amp; increases the mobility opportunities of job-seekers and workers</a:t>
            </a:r>
          </a:p>
        </p:txBody>
      </p:sp>
      <p:cxnSp>
        <p:nvCxnSpPr>
          <p:cNvPr id="8" name="Connettore diritto 7">
            <a:extLst>
              <a:ext uri="{FF2B5EF4-FFF2-40B4-BE49-F238E27FC236}">
                <a16:creationId xmlns:a16="http://schemas.microsoft.com/office/drawing/2014/main" id="{5F2DA2D4-6BE3-7715-468B-FCB36C8820BD}"/>
              </a:ext>
            </a:extLst>
          </p:cNvPr>
          <p:cNvCxnSpPr/>
          <p:nvPr/>
        </p:nvCxnSpPr>
        <p:spPr>
          <a:xfrm>
            <a:off x="8915400" y="3162300"/>
            <a:ext cx="0" cy="59655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854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Micro-credentials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The new “big thing” of the education and training ecosystem</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693866"/>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Since the late beginning of the new decade, the EU has been particularly vocal of a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renewed approach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to education and training supported by the implementation and operationalisation of micro-credentials. </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Unlike traditional training programmes (e.g., diplomas and degrees, etc) micro-credentials-based training and education initiatives works on a very specific filed of learning and the learning outcomes associated to it can be achieved over a sensibly shortened period of time. </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Micro-credentials are becoming increasingly more popular in EU and at international level due to the higher degrees of flexibility they seem to guarantee and the befits of their practical use in very narrowed-focus education fields do not require extensive training programmes.</a:t>
            </a:r>
          </a:p>
        </p:txBody>
      </p:sp>
    </p:spTree>
    <p:extLst>
      <p:ext uri="{BB962C8B-B14F-4D97-AF65-F5344CB8AC3E}">
        <p14:creationId xmlns:p14="http://schemas.microsoft.com/office/powerpoint/2010/main" val="3329524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Micro-credentials </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2115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Still a new-born concept</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262979"/>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The concept of micro-credential is still in a very early stage of development and no consensus on the very definition of micro-credential still exists.</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The best reference available as of 2023 comes from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UNESCO</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as per which a micro-credential:</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Is a record of focused learning achievement verifying what the learner knows, understands or can do</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Includes assessment based on clearly defined standards and is awarded by a trusted provider</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Has standalone value and may also contribute to or complement other micro-credentials or macro-credentials, including through recognition of prior learning</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Meets the standards required by relevant quality assurance</a:t>
            </a:r>
          </a:p>
        </p:txBody>
      </p:sp>
    </p:spTree>
    <p:extLst>
      <p:ext uri="{BB962C8B-B14F-4D97-AF65-F5344CB8AC3E}">
        <p14:creationId xmlns:p14="http://schemas.microsoft.com/office/powerpoint/2010/main" val="505878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419100"/>
            <a:ext cx="9462656"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Summing up</a:t>
            </a:r>
          </a:p>
        </p:txBody>
      </p:sp>
      <p:grpSp>
        <p:nvGrpSpPr>
          <p:cNvPr id="23" name="Gruppo 22">
            <a:extLst>
              <a:ext uri="{FF2B5EF4-FFF2-40B4-BE49-F238E27FC236}">
                <a16:creationId xmlns:a16="http://schemas.microsoft.com/office/drawing/2014/main" id="{B071CC5C-B22E-F2E8-4AA7-D82865B354AE}"/>
              </a:ext>
            </a:extLst>
          </p:cNvPr>
          <p:cNvGrpSpPr/>
          <p:nvPr/>
        </p:nvGrpSpPr>
        <p:grpSpPr>
          <a:xfrm>
            <a:off x="1676402" y="1485900"/>
            <a:ext cx="15697198" cy="1075556"/>
            <a:chOff x="1676402" y="2476500"/>
            <a:chExt cx="15697198" cy="1075556"/>
          </a:xfrm>
        </p:grpSpPr>
        <p:grpSp>
          <p:nvGrpSpPr>
            <p:cNvPr id="5" name="Group 3">
              <a:extLst>
                <a:ext uri="{FF2B5EF4-FFF2-40B4-BE49-F238E27FC236}">
                  <a16:creationId xmlns:a16="http://schemas.microsoft.com/office/drawing/2014/main" id="{D3361825-8B1B-08E5-DA1C-487C1C05F0E8}"/>
                </a:ext>
              </a:extLst>
            </p:cNvPr>
            <p:cNvGrpSpPr/>
            <p:nvPr/>
          </p:nvGrpSpPr>
          <p:grpSpPr>
            <a:xfrm>
              <a:off x="2438400" y="2476500"/>
              <a:ext cx="14935200" cy="1075556"/>
              <a:chOff x="6420992" y="1321255"/>
              <a:chExt cx="14935200" cy="1075556"/>
            </a:xfrm>
          </p:grpSpPr>
          <p:sp>
            <p:nvSpPr>
              <p:cNvPr id="6" name="TextBox 7">
                <a:extLst>
                  <a:ext uri="{FF2B5EF4-FFF2-40B4-BE49-F238E27FC236}">
                    <a16:creationId xmlns:a16="http://schemas.microsoft.com/office/drawing/2014/main" id="{5CAEF54C-C895-D771-7062-4E4546BAFC59}"/>
                  </a:ext>
                </a:extLst>
              </p:cNvPr>
              <p:cNvSpPr txBox="1"/>
              <p:nvPr/>
            </p:nvSpPr>
            <p:spPr>
              <a:xfrm>
                <a:off x="6420994" y="1750480"/>
                <a:ext cx="14935198" cy="646331"/>
              </a:xfrm>
              <a:prstGeom prst="rect">
                <a:avLst/>
              </a:prstGeom>
              <a:noFill/>
            </p:spPr>
            <p:txBody>
              <a:bodyPr wrap="square" rtlCol="0">
                <a:spAutoFit/>
              </a:bodyPr>
              <a:lstStyle/>
              <a:p>
                <a:pPr>
                  <a:defRPr/>
                </a:pPr>
                <a:r>
                  <a:rPr lang="en-GB" altLang="es-ES" dirty="0">
                    <a:latin typeface="Century Gothic" panose="020B0502020202020204" pitchFamily="34" charset="0"/>
                    <a:ea typeface="Microsoft Sans Serif" panose="020B0604020202020204" pitchFamily="34" charset="0"/>
                    <a:cs typeface="Microsoft Sans Serif" panose="020B0604020202020204" pitchFamily="34" charset="0"/>
                  </a:rPr>
                  <a:t>The European Quality Assurance (QA) Reference Framework for Vocational Education and Training (EQAVET) is the standard EU wide framework to support and strengthen QA mechanisms in VET provision.</a:t>
                </a:r>
              </a:p>
            </p:txBody>
          </p:sp>
          <p:sp>
            <p:nvSpPr>
              <p:cNvPr id="7" name="TextBox 8">
                <a:extLst>
                  <a:ext uri="{FF2B5EF4-FFF2-40B4-BE49-F238E27FC236}">
                    <a16:creationId xmlns:a16="http://schemas.microsoft.com/office/drawing/2014/main" id="{C3FCEDDE-2061-C319-6B6A-16A18E214717}"/>
                  </a:ext>
                </a:extLst>
              </p:cNvPr>
              <p:cNvSpPr txBox="1"/>
              <p:nvPr/>
            </p:nvSpPr>
            <p:spPr>
              <a:xfrm>
                <a:off x="6420992" y="1321255"/>
                <a:ext cx="5124925"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EQAVET</a:t>
                </a:r>
                <a:endParaRPr lang="ko-KR" altLang="en-US" sz="2000" b="1" dirty="0">
                  <a:latin typeface="Century Gothic" panose="020B0502020202020204" pitchFamily="34" charset="0"/>
                  <a:cs typeface="Microsoft Sans Serif" panose="020B0604020202020204" pitchFamily="34" charset="0"/>
                </a:endParaRPr>
              </a:p>
            </p:txBody>
          </p:sp>
        </p:gr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2613337"/>
              <a:ext cx="577776" cy="523220"/>
            </a:xfrm>
            <a:prstGeom prst="rect">
              <a:avLst/>
            </a:prstGeom>
          </p:spPr>
        </p:pic>
      </p:grpSp>
      <p:grpSp>
        <p:nvGrpSpPr>
          <p:cNvPr id="24" name="Gruppo 23">
            <a:extLst>
              <a:ext uri="{FF2B5EF4-FFF2-40B4-BE49-F238E27FC236}">
                <a16:creationId xmlns:a16="http://schemas.microsoft.com/office/drawing/2014/main" id="{873E16A3-F2FC-B5FA-122C-04060C068DF7}"/>
              </a:ext>
            </a:extLst>
          </p:cNvPr>
          <p:cNvGrpSpPr/>
          <p:nvPr/>
        </p:nvGrpSpPr>
        <p:grpSpPr>
          <a:xfrm>
            <a:off x="1676402" y="2561728"/>
            <a:ext cx="15697197" cy="1060437"/>
            <a:chOff x="1676402" y="3954535"/>
            <a:chExt cx="15697197" cy="1060437"/>
          </a:xfrm>
        </p:grpSpPr>
        <p:grpSp>
          <p:nvGrpSpPr>
            <p:cNvPr id="8" name="Group 3">
              <a:extLst>
                <a:ext uri="{FF2B5EF4-FFF2-40B4-BE49-F238E27FC236}">
                  <a16:creationId xmlns:a16="http://schemas.microsoft.com/office/drawing/2014/main" id="{C7E2AC99-4D31-4CA6-4F32-B108052440D9}"/>
                </a:ext>
              </a:extLst>
            </p:cNvPr>
            <p:cNvGrpSpPr/>
            <p:nvPr/>
          </p:nvGrpSpPr>
          <p:grpSpPr>
            <a:xfrm>
              <a:off x="2438400" y="3954535"/>
              <a:ext cx="14935199" cy="1060437"/>
              <a:chOff x="6420993" y="1336374"/>
              <a:chExt cx="14935199" cy="1060437"/>
            </a:xfrm>
          </p:grpSpPr>
          <p:sp>
            <p:nvSpPr>
              <p:cNvPr id="9" name="TextBox 7">
                <a:extLst>
                  <a:ext uri="{FF2B5EF4-FFF2-40B4-BE49-F238E27FC236}">
                    <a16:creationId xmlns:a16="http://schemas.microsoft.com/office/drawing/2014/main" id="{5D5D6B3D-3614-181A-8C34-CCE1A3E84452}"/>
                  </a:ext>
                </a:extLst>
              </p:cNvPr>
              <p:cNvSpPr txBox="1"/>
              <p:nvPr/>
            </p:nvSpPr>
            <p:spPr>
              <a:xfrm>
                <a:off x="6420994" y="1750480"/>
                <a:ext cx="14935198" cy="646331"/>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The EQF is a transnational framework used to increase the comparability, transparency and international transferability of people’s qualifications at cross-national level. </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0" name="TextBox 8">
                <a:extLst>
                  <a:ext uri="{FF2B5EF4-FFF2-40B4-BE49-F238E27FC236}">
                    <a16:creationId xmlns:a16="http://schemas.microsoft.com/office/drawing/2014/main" id="{8AA6509C-A3E0-6E43-834B-752F6269495E}"/>
                  </a:ext>
                </a:extLst>
              </p:cNvPr>
              <p:cNvSpPr txBox="1"/>
              <p:nvPr/>
            </p:nvSpPr>
            <p:spPr>
              <a:xfrm>
                <a:off x="6420993" y="1336374"/>
                <a:ext cx="5124925"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EQF</a:t>
                </a:r>
                <a:endParaRPr lang="ko-KR" altLang="en-US" sz="2000" b="1" dirty="0">
                  <a:latin typeface="Century Gothic" panose="020B0502020202020204" pitchFamily="34" charset="0"/>
                  <a:cs typeface="Microsoft Sans Serif" panose="020B0604020202020204" pitchFamily="34" charset="0"/>
                </a:endParaRPr>
              </a:p>
            </p:txBody>
          </p:sp>
        </p:grpSp>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4101236"/>
              <a:ext cx="577776" cy="523220"/>
            </a:xfrm>
            <a:prstGeom prst="rect">
              <a:avLst/>
            </a:prstGeom>
          </p:spPr>
        </p:pic>
      </p:grpSp>
      <p:grpSp>
        <p:nvGrpSpPr>
          <p:cNvPr id="25" name="Gruppo 24">
            <a:extLst>
              <a:ext uri="{FF2B5EF4-FFF2-40B4-BE49-F238E27FC236}">
                <a16:creationId xmlns:a16="http://schemas.microsoft.com/office/drawing/2014/main" id="{B28F6EC1-4AB7-C5BF-A161-00A0D9AA860E}"/>
              </a:ext>
            </a:extLst>
          </p:cNvPr>
          <p:cNvGrpSpPr/>
          <p:nvPr/>
        </p:nvGrpSpPr>
        <p:grpSpPr>
          <a:xfrm>
            <a:off x="1676402" y="3622437"/>
            <a:ext cx="15697197" cy="1370998"/>
            <a:chOff x="1676402" y="5386283"/>
            <a:chExt cx="15697197" cy="1370998"/>
          </a:xfrm>
        </p:grpSpPr>
        <p:grpSp>
          <p:nvGrpSpPr>
            <p:cNvPr id="11" name="Group 3">
              <a:extLst>
                <a:ext uri="{FF2B5EF4-FFF2-40B4-BE49-F238E27FC236}">
                  <a16:creationId xmlns:a16="http://schemas.microsoft.com/office/drawing/2014/main" id="{F105584E-7C67-4E78-3577-6D70D2441EE0}"/>
                </a:ext>
              </a:extLst>
            </p:cNvPr>
            <p:cNvGrpSpPr/>
            <p:nvPr/>
          </p:nvGrpSpPr>
          <p:grpSpPr>
            <a:xfrm>
              <a:off x="2438400" y="5386283"/>
              <a:ext cx="14935199" cy="1370998"/>
              <a:chOff x="6420993" y="1302812"/>
              <a:chExt cx="14935199" cy="1370998"/>
            </a:xfrm>
          </p:grpSpPr>
          <p:sp>
            <p:nvSpPr>
              <p:cNvPr id="12" name="TextBox 7">
                <a:extLst>
                  <a:ext uri="{FF2B5EF4-FFF2-40B4-BE49-F238E27FC236}">
                    <a16:creationId xmlns:a16="http://schemas.microsoft.com/office/drawing/2014/main" id="{AC55E695-0A0D-7F0E-AD01-A7E41CA308E1}"/>
                  </a:ext>
                </a:extLst>
              </p:cNvPr>
              <p:cNvSpPr txBox="1"/>
              <p:nvPr/>
            </p:nvSpPr>
            <p:spPr>
              <a:xfrm>
                <a:off x="6420994" y="1750480"/>
                <a:ext cx="14935198" cy="923330"/>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CEDEFOP is the EU agency for the development of education and training. The agency’s official website provides for several strategic resources for VET providers across Europe.</a:t>
                </a:r>
              </a:p>
              <a:p>
                <a:endParaRPr lang="en-GB"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3" name="TextBox 8">
                <a:extLst>
                  <a:ext uri="{FF2B5EF4-FFF2-40B4-BE49-F238E27FC236}">
                    <a16:creationId xmlns:a16="http://schemas.microsoft.com/office/drawing/2014/main" id="{CE9B3B11-9146-352A-9F6A-D66CAA439541}"/>
                  </a:ext>
                </a:extLst>
              </p:cNvPr>
              <p:cNvSpPr txBox="1"/>
              <p:nvPr/>
            </p:nvSpPr>
            <p:spPr>
              <a:xfrm>
                <a:off x="6420993" y="1302812"/>
                <a:ext cx="8915399"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CEDEFOP – EU centre for the development of VET</a:t>
                </a:r>
              </a:p>
            </p:txBody>
          </p:sp>
        </p:grpSp>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5513657"/>
              <a:ext cx="577776" cy="523220"/>
            </a:xfrm>
            <a:prstGeom prst="rect">
              <a:avLst/>
            </a:prstGeom>
          </p:spPr>
        </p:pic>
      </p:grpSp>
      <p:grpSp>
        <p:nvGrpSpPr>
          <p:cNvPr id="26" name="Gruppo 25">
            <a:extLst>
              <a:ext uri="{FF2B5EF4-FFF2-40B4-BE49-F238E27FC236}">
                <a16:creationId xmlns:a16="http://schemas.microsoft.com/office/drawing/2014/main" id="{F3D0CE51-C705-301C-6467-9589772EC9B9}"/>
              </a:ext>
            </a:extLst>
          </p:cNvPr>
          <p:cNvGrpSpPr/>
          <p:nvPr/>
        </p:nvGrpSpPr>
        <p:grpSpPr>
          <a:xfrm>
            <a:off x="1676402" y="4716708"/>
            <a:ext cx="15697197" cy="1093999"/>
            <a:chOff x="1679645" y="6678421"/>
            <a:chExt cx="15697197" cy="1093999"/>
          </a:xfrm>
        </p:grpSpPr>
        <p:grpSp>
          <p:nvGrpSpPr>
            <p:cNvPr id="2" name="Group 3">
              <a:extLst>
                <a:ext uri="{FF2B5EF4-FFF2-40B4-BE49-F238E27FC236}">
                  <a16:creationId xmlns:a16="http://schemas.microsoft.com/office/drawing/2014/main" id="{A940A922-4FCD-DC8C-172F-4E2C65CDF92F}"/>
                </a:ext>
              </a:extLst>
            </p:cNvPr>
            <p:cNvGrpSpPr/>
            <p:nvPr/>
          </p:nvGrpSpPr>
          <p:grpSpPr>
            <a:xfrm>
              <a:off x="2441643" y="6678421"/>
              <a:ext cx="14935199" cy="1093999"/>
              <a:chOff x="6420993" y="1302812"/>
              <a:chExt cx="14935199" cy="1093999"/>
            </a:xfrm>
          </p:grpSpPr>
          <p:sp>
            <p:nvSpPr>
              <p:cNvPr id="3" name="TextBox 7">
                <a:extLst>
                  <a:ext uri="{FF2B5EF4-FFF2-40B4-BE49-F238E27FC236}">
                    <a16:creationId xmlns:a16="http://schemas.microsoft.com/office/drawing/2014/main" id="{19D130D2-39A7-973A-BCFC-10331401C0FD}"/>
                  </a:ext>
                </a:extLst>
              </p:cNvPr>
              <p:cNvSpPr txBox="1"/>
              <p:nvPr/>
            </p:nvSpPr>
            <p:spPr>
              <a:xfrm>
                <a:off x="6420994" y="1750480"/>
                <a:ext cx="14935198" cy="646331"/>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EURES helps workers and job-seekers across Europe to find their ideal job, and employers to find their ideal candidates. VET providers can leverage on the EURES portal to ease the matching of labour’s demand and offer.</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7" name="TextBox 8">
                <a:extLst>
                  <a:ext uri="{FF2B5EF4-FFF2-40B4-BE49-F238E27FC236}">
                    <a16:creationId xmlns:a16="http://schemas.microsoft.com/office/drawing/2014/main" id="{15C3BCF9-AD06-3A84-5D46-269D2986E7C7}"/>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EURES – The EU cooperation network for employment</a:t>
                </a:r>
              </a:p>
            </p:txBody>
          </p:sp>
        </p:grpSp>
        <p:pic>
          <p:nvPicPr>
            <p:cNvPr id="18" name="Imagen 15">
              <a:extLst>
                <a:ext uri="{FF2B5EF4-FFF2-40B4-BE49-F238E27FC236}">
                  <a16:creationId xmlns:a16="http://schemas.microsoft.com/office/drawing/2014/main" id="{55C5F9C2-CF4E-3C4F-1F1B-FE45E74EE32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9645" y="6805795"/>
              <a:ext cx="577776" cy="523220"/>
            </a:xfrm>
            <a:prstGeom prst="rect">
              <a:avLst/>
            </a:prstGeom>
          </p:spPr>
        </p:pic>
      </p:grpSp>
      <p:grpSp>
        <p:nvGrpSpPr>
          <p:cNvPr id="27" name="Gruppo 26">
            <a:extLst>
              <a:ext uri="{FF2B5EF4-FFF2-40B4-BE49-F238E27FC236}">
                <a16:creationId xmlns:a16="http://schemas.microsoft.com/office/drawing/2014/main" id="{522C429E-D69F-3F5B-6828-24352EBD1433}"/>
              </a:ext>
            </a:extLst>
          </p:cNvPr>
          <p:cNvGrpSpPr/>
          <p:nvPr/>
        </p:nvGrpSpPr>
        <p:grpSpPr>
          <a:xfrm>
            <a:off x="1676402" y="5810979"/>
            <a:ext cx="15544798" cy="1093999"/>
            <a:chOff x="1676402" y="7804820"/>
            <a:chExt cx="15544798" cy="1093999"/>
          </a:xfrm>
        </p:grpSpPr>
        <p:grpSp>
          <p:nvGrpSpPr>
            <p:cNvPr id="19" name="Group 3">
              <a:extLst>
                <a:ext uri="{FF2B5EF4-FFF2-40B4-BE49-F238E27FC236}">
                  <a16:creationId xmlns:a16="http://schemas.microsoft.com/office/drawing/2014/main" id="{B9B67927-B48C-AD93-117A-9C5C633ACEAA}"/>
                </a:ext>
              </a:extLst>
            </p:cNvPr>
            <p:cNvGrpSpPr/>
            <p:nvPr/>
          </p:nvGrpSpPr>
          <p:grpSpPr>
            <a:xfrm>
              <a:off x="2438400" y="7804820"/>
              <a:ext cx="14782800" cy="1093999"/>
              <a:chOff x="6420993" y="1302812"/>
              <a:chExt cx="14782800" cy="1093999"/>
            </a:xfrm>
          </p:grpSpPr>
          <p:sp>
            <p:nvSpPr>
              <p:cNvPr id="20" name="TextBox 7">
                <a:extLst>
                  <a:ext uri="{FF2B5EF4-FFF2-40B4-BE49-F238E27FC236}">
                    <a16:creationId xmlns:a16="http://schemas.microsoft.com/office/drawing/2014/main" id="{9367DCE7-354F-1CF6-A01F-68723FF2E914}"/>
                  </a:ext>
                </a:extLst>
              </p:cNvPr>
              <p:cNvSpPr txBox="1"/>
              <p:nvPr/>
            </p:nvSpPr>
            <p:spPr>
              <a:xfrm>
                <a:off x="6420994" y="1750480"/>
                <a:ext cx="14782799" cy="646331"/>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EUROPASS makes available a large cluster of services and resources that people can look into to prepare for their next big step in life. </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21" name="TextBox 8">
                <a:extLst>
                  <a:ext uri="{FF2B5EF4-FFF2-40B4-BE49-F238E27FC236}">
                    <a16:creationId xmlns:a16="http://schemas.microsoft.com/office/drawing/2014/main" id="{F07A5552-7558-3F5D-CA74-76358D228895}"/>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EUROPASS – leanirng and working in EU</a:t>
                </a:r>
              </a:p>
            </p:txBody>
          </p:sp>
        </p:grpSp>
        <p:pic>
          <p:nvPicPr>
            <p:cNvPr id="22" name="Imagen 15">
              <a:extLst>
                <a:ext uri="{FF2B5EF4-FFF2-40B4-BE49-F238E27FC236}">
                  <a16:creationId xmlns:a16="http://schemas.microsoft.com/office/drawing/2014/main" id="{1E647202-47D1-BE02-EF92-0609A52CC3F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28" name="Gruppo 27">
            <a:extLst>
              <a:ext uri="{FF2B5EF4-FFF2-40B4-BE49-F238E27FC236}">
                <a16:creationId xmlns:a16="http://schemas.microsoft.com/office/drawing/2014/main" id="{A30ABFC9-863D-EC67-397E-9AE074713B6C}"/>
              </a:ext>
            </a:extLst>
          </p:cNvPr>
          <p:cNvGrpSpPr/>
          <p:nvPr/>
        </p:nvGrpSpPr>
        <p:grpSpPr>
          <a:xfrm>
            <a:off x="1676402" y="6905250"/>
            <a:ext cx="15544798" cy="1093999"/>
            <a:chOff x="1676402" y="7804820"/>
            <a:chExt cx="15544798" cy="1093999"/>
          </a:xfrm>
        </p:grpSpPr>
        <p:grpSp>
          <p:nvGrpSpPr>
            <p:cNvPr id="29" name="Group 3">
              <a:extLst>
                <a:ext uri="{FF2B5EF4-FFF2-40B4-BE49-F238E27FC236}">
                  <a16:creationId xmlns:a16="http://schemas.microsoft.com/office/drawing/2014/main" id="{E208E423-0F04-15B7-3593-6CC9B8426FEB}"/>
                </a:ext>
              </a:extLst>
            </p:cNvPr>
            <p:cNvGrpSpPr/>
            <p:nvPr/>
          </p:nvGrpSpPr>
          <p:grpSpPr>
            <a:xfrm>
              <a:off x="2438400" y="7804820"/>
              <a:ext cx="14782800" cy="1093999"/>
              <a:chOff x="6420993" y="1302812"/>
              <a:chExt cx="14782800" cy="1093999"/>
            </a:xfrm>
          </p:grpSpPr>
          <p:sp>
            <p:nvSpPr>
              <p:cNvPr id="31" name="TextBox 7">
                <a:extLst>
                  <a:ext uri="{FF2B5EF4-FFF2-40B4-BE49-F238E27FC236}">
                    <a16:creationId xmlns:a16="http://schemas.microsoft.com/office/drawing/2014/main" id="{19599A69-DBE8-367A-1693-86F821EA6C7F}"/>
                  </a:ext>
                </a:extLst>
              </p:cNvPr>
              <p:cNvSpPr txBox="1"/>
              <p:nvPr/>
            </p:nvSpPr>
            <p:spPr>
              <a:xfrm>
                <a:off x="6420994" y="1750480"/>
                <a:ext cx="14782799" cy="646331"/>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ESCO is the official EU framework for the classification of Skills, Competences and Occupations. The objectives of this standardization is to ease the mobility of workers and job seekers across the EU</a:t>
                </a:r>
                <a:endParaRPr lang="en-AU"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2" name="TextBox 8">
                <a:extLst>
                  <a:ext uri="{FF2B5EF4-FFF2-40B4-BE49-F238E27FC236}">
                    <a16:creationId xmlns:a16="http://schemas.microsoft.com/office/drawing/2014/main" id="{DA5B99AD-312A-61AF-90FA-4CA59DC7EF93}"/>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EU Skills, Competences, Qualifications &amp; Occupations</a:t>
                </a:r>
              </a:p>
            </p:txBody>
          </p:sp>
        </p:grpSp>
        <p:pic>
          <p:nvPicPr>
            <p:cNvPr id="30" name="Imagen 15">
              <a:extLst>
                <a:ext uri="{FF2B5EF4-FFF2-40B4-BE49-F238E27FC236}">
                  <a16:creationId xmlns:a16="http://schemas.microsoft.com/office/drawing/2014/main" id="{26ACCD31-0516-5CE3-AF67-534714A563E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33" name="Gruppo 32">
            <a:extLst>
              <a:ext uri="{FF2B5EF4-FFF2-40B4-BE49-F238E27FC236}">
                <a16:creationId xmlns:a16="http://schemas.microsoft.com/office/drawing/2014/main" id="{DB61C7B3-BBD4-2CAB-0F27-E217FBE2D1DF}"/>
              </a:ext>
            </a:extLst>
          </p:cNvPr>
          <p:cNvGrpSpPr/>
          <p:nvPr/>
        </p:nvGrpSpPr>
        <p:grpSpPr>
          <a:xfrm>
            <a:off x="1676402" y="7999522"/>
            <a:ext cx="15697197" cy="1093999"/>
            <a:chOff x="1676402" y="7804820"/>
            <a:chExt cx="15697197" cy="1093999"/>
          </a:xfrm>
        </p:grpSpPr>
        <p:grpSp>
          <p:nvGrpSpPr>
            <p:cNvPr id="34" name="Group 3">
              <a:extLst>
                <a:ext uri="{FF2B5EF4-FFF2-40B4-BE49-F238E27FC236}">
                  <a16:creationId xmlns:a16="http://schemas.microsoft.com/office/drawing/2014/main" id="{709FD3D8-3D17-036D-5620-1C279DE75FB1}"/>
                </a:ext>
              </a:extLst>
            </p:cNvPr>
            <p:cNvGrpSpPr/>
            <p:nvPr/>
          </p:nvGrpSpPr>
          <p:grpSpPr>
            <a:xfrm>
              <a:off x="2438400" y="7804820"/>
              <a:ext cx="14935199" cy="1093999"/>
              <a:chOff x="6420993" y="1302812"/>
              <a:chExt cx="14935199" cy="1093999"/>
            </a:xfrm>
          </p:grpSpPr>
          <p:sp>
            <p:nvSpPr>
              <p:cNvPr id="36" name="TextBox 7">
                <a:extLst>
                  <a:ext uri="{FF2B5EF4-FFF2-40B4-BE49-F238E27FC236}">
                    <a16:creationId xmlns:a16="http://schemas.microsoft.com/office/drawing/2014/main" id="{C67DB796-835E-D9DE-ED48-B70BC065D6C5}"/>
                  </a:ext>
                </a:extLst>
              </p:cNvPr>
              <p:cNvSpPr txBox="1"/>
              <p:nvPr/>
            </p:nvSpPr>
            <p:spPr>
              <a:xfrm>
                <a:off x="6420994" y="1750480"/>
                <a:ext cx="14935198" cy="646331"/>
              </a:xfrm>
              <a:prstGeom prst="rect">
                <a:avLst/>
              </a:prstGeom>
              <a:noFill/>
            </p:spPr>
            <p:txBody>
              <a:bodyPr wrap="square" rtlCol="0">
                <a:spAutoFit/>
              </a:bodyPr>
              <a:lstStyle/>
              <a:p>
                <a:r>
                  <a:rPr lang="en-GB" dirty="0">
                    <a:latin typeface="Century Gothic" panose="020B0502020202020204" pitchFamily="34" charset="0"/>
                    <a:ea typeface="Microsoft Sans Serif" panose="020B0604020202020204" pitchFamily="34" charset="0"/>
                    <a:cs typeface="Microsoft Sans Serif" panose="020B0604020202020204" pitchFamily="34" charset="0"/>
                  </a:rPr>
                  <a:t>micro-credentials-based training and education initiatives works on a very specific filed of learning and the learning outcomes associated to it can be achieved over a sensibly shortened period of time. </a:t>
                </a:r>
              </a:p>
            </p:txBody>
          </p:sp>
          <p:sp>
            <p:nvSpPr>
              <p:cNvPr id="37" name="TextBox 8">
                <a:extLst>
                  <a:ext uri="{FF2B5EF4-FFF2-40B4-BE49-F238E27FC236}">
                    <a16:creationId xmlns:a16="http://schemas.microsoft.com/office/drawing/2014/main" id="{DA90813B-48A3-163F-5EF9-AF54797AB4F5}"/>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b="1" dirty="0">
                    <a:latin typeface="Century Gothic" panose="020B0502020202020204" pitchFamily="34" charset="0"/>
                    <a:ea typeface="Microsoft Sans Serif" panose="020B0604020202020204" pitchFamily="34" charset="0"/>
                    <a:cs typeface="Microsoft Sans Serif" panose="020B0604020202020204" pitchFamily="34" charset="0"/>
                  </a:rPr>
                  <a:t>Micro-credentials </a:t>
                </a:r>
              </a:p>
            </p:txBody>
          </p:sp>
        </p:grpSp>
        <p:pic>
          <p:nvPicPr>
            <p:cNvPr id="35" name="Imagen 15">
              <a:extLst>
                <a:ext uri="{FF2B5EF4-FFF2-40B4-BE49-F238E27FC236}">
                  <a16:creationId xmlns:a16="http://schemas.microsoft.com/office/drawing/2014/main" id="{5053C0A4-9EA6-A40B-14E0-6FD48A2538E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spTree>
    <p:extLst>
      <p:ext uri="{BB962C8B-B14F-4D97-AF65-F5344CB8AC3E}">
        <p14:creationId xmlns:p14="http://schemas.microsoft.com/office/powerpoint/2010/main" val="425128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44958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Abstract</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4401205"/>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Several resources are made available by EU institutions to help and sustain the roll-out of effective and impactful Vocational Education and Training programmes (VET) across EU and in both formal, non-formal and informal learning environments. </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The content available in this training units provides for VET professionals some key essentials that they should implement withing their daily practices – and in accordance with the latest developments in the matter of education and training, teaching, upskilling and re-skilling of people. </a:t>
            </a:r>
          </a:p>
          <a:p>
            <a:endParaRPr lang="es-ES" sz="2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sp>
        <p:nvSpPr>
          <p:cNvPr id="5" name="CuadroTexto 4">
            <a:extLst>
              <a:ext uri="{FF2B5EF4-FFF2-40B4-BE49-F238E27FC236}">
                <a16:creationId xmlns:a16="http://schemas.microsoft.com/office/drawing/2014/main" id="{F70FEDC1-F472-4558-867A-C3B677E86823}"/>
              </a:ext>
            </a:extLst>
          </p:cNvPr>
          <p:cNvSpPr txBox="1"/>
          <p:nvPr/>
        </p:nvSpPr>
        <p:spPr>
          <a:xfrm>
            <a:off x="5295900" y="3848100"/>
            <a:ext cx="7696200" cy="1862048"/>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115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Thank</a:t>
            </a:r>
            <a:r>
              <a:rPr lang="en-AU" sz="11500" b="1" spc="-114"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 you!</a:t>
            </a:r>
            <a:endParaRPr kumimoji="0" lang="en-AU" sz="11500" b="1" i="0" u="none" strike="noStrike" kern="1200" cap="none" spc="0" normalizeH="0" baseline="0" dirty="0">
              <a:ln>
                <a:noFill/>
              </a:ln>
              <a:solidFill>
                <a:srgbClr val="75B239"/>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EB8B90EC-E8ED-40F1-B252-7A5B8AB04DD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801601" y="4229100"/>
            <a:ext cx="1371600" cy="1242087"/>
          </a:xfrm>
          <a:prstGeom prst="rect">
            <a:avLst/>
          </a:prstGeom>
        </p:spPr>
      </p:pic>
    </p:spTree>
    <p:extLst>
      <p:ext uri="{BB962C8B-B14F-4D97-AF65-F5344CB8AC3E}">
        <p14:creationId xmlns:p14="http://schemas.microsoft.com/office/powerpoint/2010/main" val="45535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419100"/>
            <a:ext cx="9462656" cy="830997"/>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Index</a:t>
            </a:r>
          </a:p>
        </p:txBody>
      </p:sp>
      <p:grpSp>
        <p:nvGrpSpPr>
          <p:cNvPr id="23" name="Gruppo 22">
            <a:extLst>
              <a:ext uri="{FF2B5EF4-FFF2-40B4-BE49-F238E27FC236}">
                <a16:creationId xmlns:a16="http://schemas.microsoft.com/office/drawing/2014/main" id="{B071CC5C-B22E-F2E8-4AA7-D82865B354AE}"/>
              </a:ext>
            </a:extLst>
          </p:cNvPr>
          <p:cNvGrpSpPr/>
          <p:nvPr/>
        </p:nvGrpSpPr>
        <p:grpSpPr>
          <a:xfrm>
            <a:off x="1676402" y="1485900"/>
            <a:ext cx="9982198" cy="829335"/>
            <a:chOff x="1676402" y="2476500"/>
            <a:chExt cx="9982198" cy="829335"/>
          </a:xfrm>
        </p:grpSpPr>
        <p:grpSp>
          <p:nvGrpSpPr>
            <p:cNvPr id="5" name="Group 3">
              <a:extLst>
                <a:ext uri="{FF2B5EF4-FFF2-40B4-BE49-F238E27FC236}">
                  <a16:creationId xmlns:a16="http://schemas.microsoft.com/office/drawing/2014/main" id="{D3361825-8B1B-08E5-DA1C-487C1C05F0E8}"/>
                </a:ext>
              </a:extLst>
            </p:cNvPr>
            <p:cNvGrpSpPr/>
            <p:nvPr/>
          </p:nvGrpSpPr>
          <p:grpSpPr>
            <a:xfrm>
              <a:off x="2438400" y="2476500"/>
              <a:ext cx="9220200" cy="829335"/>
              <a:chOff x="6420992" y="1321255"/>
              <a:chExt cx="9220200" cy="829335"/>
            </a:xfrm>
          </p:grpSpPr>
          <p:sp>
            <p:nvSpPr>
              <p:cNvPr id="6" name="TextBox 7">
                <a:extLst>
                  <a:ext uri="{FF2B5EF4-FFF2-40B4-BE49-F238E27FC236}">
                    <a16:creationId xmlns:a16="http://schemas.microsoft.com/office/drawing/2014/main" id="{5CAEF54C-C895-D771-7062-4E4546BAFC59}"/>
                  </a:ext>
                </a:extLst>
              </p:cNvPr>
              <p:cNvSpPr txBox="1"/>
              <p:nvPr/>
            </p:nvSpPr>
            <p:spPr>
              <a:xfrm>
                <a:off x="6420994" y="1750480"/>
                <a:ext cx="9220198"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The Quality Assurance Framework for VET provision</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7" name="TextBox 8">
                <a:extLst>
                  <a:ext uri="{FF2B5EF4-FFF2-40B4-BE49-F238E27FC236}">
                    <a16:creationId xmlns:a16="http://schemas.microsoft.com/office/drawing/2014/main" id="{C3FCEDDE-2061-C319-6B6A-16A18E214717}"/>
                  </a:ext>
                </a:extLst>
              </p:cNvPr>
              <p:cNvSpPr txBox="1"/>
              <p:nvPr/>
            </p:nvSpPr>
            <p:spPr>
              <a:xfrm>
                <a:off x="6420992" y="1321255"/>
                <a:ext cx="5124925"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EQAVET</a:t>
                </a:r>
                <a:endParaRPr lang="ko-KR" altLang="en-US" sz="2000" dirty="0">
                  <a:latin typeface="Century Gothic" panose="020B0502020202020204" pitchFamily="34" charset="0"/>
                  <a:cs typeface="Microsoft Sans Serif" panose="020B0604020202020204" pitchFamily="34" charset="0"/>
                </a:endParaRPr>
              </a:p>
            </p:txBody>
          </p:sp>
        </p:gr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2613337"/>
              <a:ext cx="577776" cy="523220"/>
            </a:xfrm>
            <a:prstGeom prst="rect">
              <a:avLst/>
            </a:prstGeom>
          </p:spPr>
        </p:pic>
      </p:grpSp>
      <p:grpSp>
        <p:nvGrpSpPr>
          <p:cNvPr id="24" name="Gruppo 23">
            <a:extLst>
              <a:ext uri="{FF2B5EF4-FFF2-40B4-BE49-F238E27FC236}">
                <a16:creationId xmlns:a16="http://schemas.microsoft.com/office/drawing/2014/main" id="{873E16A3-F2FC-B5FA-122C-04060C068DF7}"/>
              </a:ext>
            </a:extLst>
          </p:cNvPr>
          <p:cNvGrpSpPr/>
          <p:nvPr/>
        </p:nvGrpSpPr>
        <p:grpSpPr>
          <a:xfrm>
            <a:off x="1676402" y="2561728"/>
            <a:ext cx="9677398" cy="814216"/>
            <a:chOff x="1676402" y="3954535"/>
            <a:chExt cx="9677398" cy="814216"/>
          </a:xfrm>
        </p:grpSpPr>
        <p:grpSp>
          <p:nvGrpSpPr>
            <p:cNvPr id="8" name="Group 3">
              <a:extLst>
                <a:ext uri="{FF2B5EF4-FFF2-40B4-BE49-F238E27FC236}">
                  <a16:creationId xmlns:a16="http://schemas.microsoft.com/office/drawing/2014/main" id="{C7E2AC99-4D31-4CA6-4F32-B108052440D9}"/>
                </a:ext>
              </a:extLst>
            </p:cNvPr>
            <p:cNvGrpSpPr/>
            <p:nvPr/>
          </p:nvGrpSpPr>
          <p:grpSpPr>
            <a:xfrm>
              <a:off x="2438400" y="3954535"/>
              <a:ext cx="8915400" cy="814216"/>
              <a:chOff x="6420993" y="1336374"/>
              <a:chExt cx="8915400" cy="814216"/>
            </a:xfrm>
          </p:grpSpPr>
          <p:sp>
            <p:nvSpPr>
              <p:cNvPr id="9" name="TextBox 7">
                <a:extLst>
                  <a:ext uri="{FF2B5EF4-FFF2-40B4-BE49-F238E27FC236}">
                    <a16:creationId xmlns:a16="http://schemas.microsoft.com/office/drawing/2014/main" id="{5D5D6B3D-3614-181A-8C34-CCE1A3E84452}"/>
                  </a:ext>
                </a:extLst>
              </p:cNvPr>
              <p:cNvSpPr txBox="1"/>
              <p:nvPr/>
            </p:nvSpPr>
            <p:spPr>
              <a:xfrm>
                <a:off x="6420994" y="1750480"/>
                <a:ext cx="8915399"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The European Qualification Framework</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0" name="TextBox 8">
                <a:extLst>
                  <a:ext uri="{FF2B5EF4-FFF2-40B4-BE49-F238E27FC236}">
                    <a16:creationId xmlns:a16="http://schemas.microsoft.com/office/drawing/2014/main" id="{8AA6509C-A3E0-6E43-834B-752F6269495E}"/>
                  </a:ext>
                </a:extLst>
              </p:cNvPr>
              <p:cNvSpPr txBox="1"/>
              <p:nvPr/>
            </p:nvSpPr>
            <p:spPr>
              <a:xfrm>
                <a:off x="6420993" y="1336374"/>
                <a:ext cx="5124925"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EQF</a:t>
                </a:r>
                <a:endParaRPr lang="ko-KR" altLang="en-US" sz="2000" dirty="0">
                  <a:latin typeface="Century Gothic" panose="020B0502020202020204" pitchFamily="34" charset="0"/>
                  <a:cs typeface="Microsoft Sans Serif" panose="020B0604020202020204" pitchFamily="34" charset="0"/>
                </a:endParaRPr>
              </a:p>
            </p:txBody>
          </p:sp>
        </p:grpSp>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4101236"/>
              <a:ext cx="577776" cy="523220"/>
            </a:xfrm>
            <a:prstGeom prst="rect">
              <a:avLst/>
            </a:prstGeom>
          </p:spPr>
        </p:pic>
      </p:grpSp>
      <p:grpSp>
        <p:nvGrpSpPr>
          <p:cNvPr id="25" name="Gruppo 24">
            <a:extLst>
              <a:ext uri="{FF2B5EF4-FFF2-40B4-BE49-F238E27FC236}">
                <a16:creationId xmlns:a16="http://schemas.microsoft.com/office/drawing/2014/main" id="{B28F6EC1-4AB7-C5BF-A161-00A0D9AA860E}"/>
              </a:ext>
            </a:extLst>
          </p:cNvPr>
          <p:cNvGrpSpPr/>
          <p:nvPr/>
        </p:nvGrpSpPr>
        <p:grpSpPr>
          <a:xfrm>
            <a:off x="1676402" y="3622437"/>
            <a:ext cx="12344398" cy="847778"/>
            <a:chOff x="1676402" y="5386283"/>
            <a:chExt cx="12344398" cy="847778"/>
          </a:xfrm>
        </p:grpSpPr>
        <p:grpSp>
          <p:nvGrpSpPr>
            <p:cNvPr id="11" name="Group 3">
              <a:extLst>
                <a:ext uri="{FF2B5EF4-FFF2-40B4-BE49-F238E27FC236}">
                  <a16:creationId xmlns:a16="http://schemas.microsoft.com/office/drawing/2014/main" id="{F105584E-7C67-4E78-3577-6D70D2441EE0}"/>
                </a:ext>
              </a:extLst>
            </p:cNvPr>
            <p:cNvGrpSpPr/>
            <p:nvPr/>
          </p:nvGrpSpPr>
          <p:grpSpPr>
            <a:xfrm>
              <a:off x="2438400" y="5386283"/>
              <a:ext cx="11582400" cy="847778"/>
              <a:chOff x="6420993" y="1302812"/>
              <a:chExt cx="11582400" cy="847778"/>
            </a:xfrm>
          </p:grpSpPr>
          <p:sp>
            <p:nvSpPr>
              <p:cNvPr id="12" name="TextBox 7">
                <a:extLst>
                  <a:ext uri="{FF2B5EF4-FFF2-40B4-BE49-F238E27FC236}">
                    <a16:creationId xmlns:a16="http://schemas.microsoft.com/office/drawing/2014/main" id="{AC55E695-0A0D-7F0E-AD01-A7E41CA308E1}"/>
                  </a:ext>
                </a:extLst>
              </p:cNvPr>
              <p:cNvSpPr txBox="1"/>
              <p:nvPr/>
            </p:nvSpPr>
            <p:spPr>
              <a:xfrm>
                <a:off x="6420994" y="1750480"/>
                <a:ext cx="11582399"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The go-to database for Vocational Education and Training</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3" name="TextBox 8">
                <a:extLst>
                  <a:ext uri="{FF2B5EF4-FFF2-40B4-BE49-F238E27FC236}">
                    <a16:creationId xmlns:a16="http://schemas.microsoft.com/office/drawing/2014/main" id="{CE9B3B11-9146-352A-9F6A-D66CAA439541}"/>
                  </a:ext>
                </a:extLst>
              </p:cNvPr>
              <p:cNvSpPr txBox="1"/>
              <p:nvPr/>
            </p:nvSpPr>
            <p:spPr>
              <a:xfrm>
                <a:off x="6420993" y="1302812"/>
                <a:ext cx="8915399"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CEDEFOP – EU centre for the development of VET</a:t>
                </a:r>
              </a:p>
            </p:txBody>
          </p:sp>
        </p:grpSp>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5513657"/>
              <a:ext cx="577776" cy="523220"/>
            </a:xfrm>
            <a:prstGeom prst="rect">
              <a:avLst/>
            </a:prstGeom>
          </p:spPr>
        </p:pic>
      </p:grpSp>
      <p:grpSp>
        <p:nvGrpSpPr>
          <p:cNvPr id="26" name="Gruppo 25">
            <a:extLst>
              <a:ext uri="{FF2B5EF4-FFF2-40B4-BE49-F238E27FC236}">
                <a16:creationId xmlns:a16="http://schemas.microsoft.com/office/drawing/2014/main" id="{F3D0CE51-C705-301C-6467-9589772EC9B9}"/>
              </a:ext>
            </a:extLst>
          </p:cNvPr>
          <p:cNvGrpSpPr/>
          <p:nvPr/>
        </p:nvGrpSpPr>
        <p:grpSpPr>
          <a:xfrm>
            <a:off x="1676402" y="4716708"/>
            <a:ext cx="12722155" cy="847778"/>
            <a:chOff x="1679645" y="6678421"/>
            <a:chExt cx="12722155" cy="847778"/>
          </a:xfrm>
        </p:grpSpPr>
        <p:grpSp>
          <p:nvGrpSpPr>
            <p:cNvPr id="2" name="Group 3">
              <a:extLst>
                <a:ext uri="{FF2B5EF4-FFF2-40B4-BE49-F238E27FC236}">
                  <a16:creationId xmlns:a16="http://schemas.microsoft.com/office/drawing/2014/main" id="{A940A922-4FCD-DC8C-172F-4E2C65CDF92F}"/>
                </a:ext>
              </a:extLst>
            </p:cNvPr>
            <p:cNvGrpSpPr/>
            <p:nvPr/>
          </p:nvGrpSpPr>
          <p:grpSpPr>
            <a:xfrm>
              <a:off x="2441643" y="6678421"/>
              <a:ext cx="11960157" cy="847778"/>
              <a:chOff x="6420993" y="1302812"/>
              <a:chExt cx="11960157" cy="847778"/>
            </a:xfrm>
          </p:grpSpPr>
          <p:sp>
            <p:nvSpPr>
              <p:cNvPr id="3" name="TextBox 7">
                <a:extLst>
                  <a:ext uri="{FF2B5EF4-FFF2-40B4-BE49-F238E27FC236}">
                    <a16:creationId xmlns:a16="http://schemas.microsoft.com/office/drawing/2014/main" id="{19D130D2-39A7-973A-BCFC-10331401C0FD}"/>
                  </a:ext>
                </a:extLst>
              </p:cNvPr>
              <p:cNvSpPr txBox="1"/>
              <p:nvPr/>
            </p:nvSpPr>
            <p:spPr>
              <a:xfrm>
                <a:off x="6420994" y="1750480"/>
                <a:ext cx="11582399"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Facilitating the free movement of workers</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17" name="TextBox 8">
                <a:extLst>
                  <a:ext uri="{FF2B5EF4-FFF2-40B4-BE49-F238E27FC236}">
                    <a16:creationId xmlns:a16="http://schemas.microsoft.com/office/drawing/2014/main" id="{15C3BCF9-AD06-3A84-5D46-269D2986E7C7}"/>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EURES – The EU cooperation network for employment</a:t>
                </a:r>
              </a:p>
            </p:txBody>
          </p:sp>
        </p:grpSp>
        <p:pic>
          <p:nvPicPr>
            <p:cNvPr id="18" name="Imagen 15">
              <a:extLst>
                <a:ext uri="{FF2B5EF4-FFF2-40B4-BE49-F238E27FC236}">
                  <a16:creationId xmlns:a16="http://schemas.microsoft.com/office/drawing/2014/main" id="{55C5F9C2-CF4E-3C4F-1F1B-FE45E74EE32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9645" y="6805795"/>
              <a:ext cx="577776" cy="523220"/>
            </a:xfrm>
            <a:prstGeom prst="rect">
              <a:avLst/>
            </a:prstGeom>
          </p:spPr>
        </p:pic>
      </p:grpSp>
      <p:grpSp>
        <p:nvGrpSpPr>
          <p:cNvPr id="27" name="Gruppo 26">
            <a:extLst>
              <a:ext uri="{FF2B5EF4-FFF2-40B4-BE49-F238E27FC236}">
                <a16:creationId xmlns:a16="http://schemas.microsoft.com/office/drawing/2014/main" id="{522C429E-D69F-3F5B-6828-24352EBD1433}"/>
              </a:ext>
            </a:extLst>
          </p:cNvPr>
          <p:cNvGrpSpPr/>
          <p:nvPr/>
        </p:nvGrpSpPr>
        <p:grpSpPr>
          <a:xfrm>
            <a:off x="1676402" y="5810979"/>
            <a:ext cx="12722155" cy="847778"/>
            <a:chOff x="1676402" y="7804820"/>
            <a:chExt cx="12722155" cy="847778"/>
          </a:xfrm>
        </p:grpSpPr>
        <p:grpSp>
          <p:nvGrpSpPr>
            <p:cNvPr id="19" name="Group 3">
              <a:extLst>
                <a:ext uri="{FF2B5EF4-FFF2-40B4-BE49-F238E27FC236}">
                  <a16:creationId xmlns:a16="http://schemas.microsoft.com/office/drawing/2014/main" id="{B9B67927-B48C-AD93-117A-9C5C633ACEAA}"/>
                </a:ext>
              </a:extLst>
            </p:cNvPr>
            <p:cNvGrpSpPr/>
            <p:nvPr/>
          </p:nvGrpSpPr>
          <p:grpSpPr>
            <a:xfrm>
              <a:off x="2438400" y="7804820"/>
              <a:ext cx="11960157" cy="847778"/>
              <a:chOff x="6420993" y="1302812"/>
              <a:chExt cx="11960157" cy="847778"/>
            </a:xfrm>
          </p:grpSpPr>
          <p:sp>
            <p:nvSpPr>
              <p:cNvPr id="20" name="TextBox 7">
                <a:extLst>
                  <a:ext uri="{FF2B5EF4-FFF2-40B4-BE49-F238E27FC236}">
                    <a16:creationId xmlns:a16="http://schemas.microsoft.com/office/drawing/2014/main" id="{9367DCE7-354F-1CF6-A01F-68723FF2E914}"/>
                  </a:ext>
                </a:extLst>
              </p:cNvPr>
              <p:cNvSpPr txBox="1"/>
              <p:nvPr/>
            </p:nvSpPr>
            <p:spPr>
              <a:xfrm>
                <a:off x="6420994" y="1750480"/>
                <a:ext cx="11582399"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The EUROPASS’ use for VET providers</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21" name="TextBox 8">
                <a:extLst>
                  <a:ext uri="{FF2B5EF4-FFF2-40B4-BE49-F238E27FC236}">
                    <a16:creationId xmlns:a16="http://schemas.microsoft.com/office/drawing/2014/main" id="{F07A5552-7558-3F5D-CA74-76358D228895}"/>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EUROPASS – </a:t>
                </a:r>
                <a:r>
                  <a:rPr lang="es-ES" sz="2000" dirty="0" err="1">
                    <a:latin typeface="Century Gothic" panose="020B0502020202020204" pitchFamily="34" charset="0"/>
                    <a:ea typeface="Microsoft Sans Serif" panose="020B0604020202020204" pitchFamily="34" charset="0"/>
                    <a:cs typeface="Microsoft Sans Serif" panose="020B0604020202020204" pitchFamily="34" charset="0"/>
                  </a:rPr>
                  <a:t>learning</a:t>
                </a:r>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 and working in EU</a:t>
                </a:r>
              </a:p>
            </p:txBody>
          </p:sp>
        </p:grpSp>
        <p:pic>
          <p:nvPicPr>
            <p:cNvPr id="22" name="Imagen 15">
              <a:extLst>
                <a:ext uri="{FF2B5EF4-FFF2-40B4-BE49-F238E27FC236}">
                  <a16:creationId xmlns:a16="http://schemas.microsoft.com/office/drawing/2014/main" id="{1E647202-47D1-BE02-EF92-0609A52CC3F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28" name="Gruppo 27">
            <a:extLst>
              <a:ext uri="{FF2B5EF4-FFF2-40B4-BE49-F238E27FC236}">
                <a16:creationId xmlns:a16="http://schemas.microsoft.com/office/drawing/2014/main" id="{A30ABFC9-863D-EC67-397E-9AE074713B6C}"/>
              </a:ext>
            </a:extLst>
          </p:cNvPr>
          <p:cNvGrpSpPr/>
          <p:nvPr/>
        </p:nvGrpSpPr>
        <p:grpSpPr>
          <a:xfrm>
            <a:off x="1676402" y="6905250"/>
            <a:ext cx="12722155" cy="847778"/>
            <a:chOff x="1676402" y="7804820"/>
            <a:chExt cx="12722155" cy="847778"/>
          </a:xfrm>
        </p:grpSpPr>
        <p:grpSp>
          <p:nvGrpSpPr>
            <p:cNvPr id="29" name="Group 3">
              <a:extLst>
                <a:ext uri="{FF2B5EF4-FFF2-40B4-BE49-F238E27FC236}">
                  <a16:creationId xmlns:a16="http://schemas.microsoft.com/office/drawing/2014/main" id="{E208E423-0F04-15B7-3593-6CC9B8426FEB}"/>
                </a:ext>
              </a:extLst>
            </p:cNvPr>
            <p:cNvGrpSpPr/>
            <p:nvPr/>
          </p:nvGrpSpPr>
          <p:grpSpPr>
            <a:xfrm>
              <a:off x="2438400" y="7804820"/>
              <a:ext cx="11960157" cy="847778"/>
              <a:chOff x="6420993" y="1302812"/>
              <a:chExt cx="11960157" cy="847778"/>
            </a:xfrm>
          </p:grpSpPr>
          <p:sp>
            <p:nvSpPr>
              <p:cNvPr id="31" name="TextBox 7">
                <a:extLst>
                  <a:ext uri="{FF2B5EF4-FFF2-40B4-BE49-F238E27FC236}">
                    <a16:creationId xmlns:a16="http://schemas.microsoft.com/office/drawing/2014/main" id="{19599A69-DBE8-367A-1693-86F821EA6C7F}"/>
                  </a:ext>
                </a:extLst>
              </p:cNvPr>
              <p:cNvSpPr txBox="1"/>
              <p:nvPr/>
            </p:nvSpPr>
            <p:spPr>
              <a:xfrm>
                <a:off x="6420994" y="1750480"/>
                <a:ext cx="11582399" cy="400110"/>
              </a:xfrm>
              <a:prstGeom prst="rect">
                <a:avLst/>
              </a:prstGeom>
              <a:noFill/>
            </p:spPr>
            <p:txBody>
              <a:bodyPr wrap="square"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The ESCO framework</a:t>
                </a:r>
                <a:endParaRPr lang="en-AU" sz="20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2" name="TextBox 8">
                <a:extLst>
                  <a:ext uri="{FF2B5EF4-FFF2-40B4-BE49-F238E27FC236}">
                    <a16:creationId xmlns:a16="http://schemas.microsoft.com/office/drawing/2014/main" id="{DA5B99AD-312A-61AF-90FA-4CA59DC7EF93}"/>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EU Skills, Competences, Qualifications &amp; Occupations</a:t>
                </a:r>
              </a:p>
            </p:txBody>
          </p:sp>
        </p:grpSp>
        <p:pic>
          <p:nvPicPr>
            <p:cNvPr id="30" name="Imagen 15">
              <a:extLst>
                <a:ext uri="{FF2B5EF4-FFF2-40B4-BE49-F238E27FC236}">
                  <a16:creationId xmlns:a16="http://schemas.microsoft.com/office/drawing/2014/main" id="{26ACCD31-0516-5CE3-AF67-534714A563E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grpSp>
        <p:nvGrpSpPr>
          <p:cNvPr id="33" name="Gruppo 32">
            <a:extLst>
              <a:ext uri="{FF2B5EF4-FFF2-40B4-BE49-F238E27FC236}">
                <a16:creationId xmlns:a16="http://schemas.microsoft.com/office/drawing/2014/main" id="{DB61C7B3-BBD4-2CAB-0F27-E217FBE2D1DF}"/>
              </a:ext>
            </a:extLst>
          </p:cNvPr>
          <p:cNvGrpSpPr/>
          <p:nvPr/>
        </p:nvGrpSpPr>
        <p:grpSpPr>
          <a:xfrm>
            <a:off x="1676402" y="7999522"/>
            <a:ext cx="12722155" cy="847778"/>
            <a:chOff x="1676402" y="7804820"/>
            <a:chExt cx="12722155" cy="847778"/>
          </a:xfrm>
        </p:grpSpPr>
        <p:grpSp>
          <p:nvGrpSpPr>
            <p:cNvPr id="34" name="Group 3">
              <a:extLst>
                <a:ext uri="{FF2B5EF4-FFF2-40B4-BE49-F238E27FC236}">
                  <a16:creationId xmlns:a16="http://schemas.microsoft.com/office/drawing/2014/main" id="{709FD3D8-3D17-036D-5620-1C279DE75FB1}"/>
                </a:ext>
              </a:extLst>
            </p:cNvPr>
            <p:cNvGrpSpPr/>
            <p:nvPr/>
          </p:nvGrpSpPr>
          <p:grpSpPr>
            <a:xfrm>
              <a:off x="2438400" y="7804820"/>
              <a:ext cx="11960157" cy="847778"/>
              <a:chOff x="6420993" y="1302812"/>
              <a:chExt cx="11960157" cy="847778"/>
            </a:xfrm>
          </p:grpSpPr>
          <p:sp>
            <p:nvSpPr>
              <p:cNvPr id="36" name="TextBox 7">
                <a:extLst>
                  <a:ext uri="{FF2B5EF4-FFF2-40B4-BE49-F238E27FC236}">
                    <a16:creationId xmlns:a16="http://schemas.microsoft.com/office/drawing/2014/main" id="{C67DB796-835E-D9DE-ED48-B70BC065D6C5}"/>
                  </a:ext>
                </a:extLst>
              </p:cNvPr>
              <p:cNvSpPr txBox="1"/>
              <p:nvPr/>
            </p:nvSpPr>
            <p:spPr>
              <a:xfrm>
                <a:off x="6420994" y="1750480"/>
                <a:ext cx="11582399" cy="400110"/>
              </a:xfrm>
              <a:prstGeom prst="rect">
                <a:avLst/>
              </a:prstGeom>
              <a:noFill/>
            </p:spPr>
            <p:txBody>
              <a:bodyPr wrap="square" rtlCol="0">
                <a:spAutoFit/>
              </a:bodyPr>
              <a:lstStyle/>
              <a:p>
                <a:r>
                  <a:rPr lang="en-GB" sz="2000" dirty="0">
                    <a:latin typeface="Century Gothic" panose="020B0502020202020204" pitchFamily="34" charset="0"/>
                    <a:ea typeface="Microsoft Sans Serif" panose="020B0604020202020204" pitchFamily="34" charset="0"/>
                    <a:cs typeface="Microsoft Sans Serif" panose="020B0604020202020204" pitchFamily="34" charset="0"/>
                  </a:rPr>
                  <a:t>The new “big thing” of the education and training ecosystem</a:t>
                </a:r>
              </a:p>
            </p:txBody>
          </p:sp>
          <p:sp>
            <p:nvSpPr>
              <p:cNvPr id="37" name="TextBox 8">
                <a:extLst>
                  <a:ext uri="{FF2B5EF4-FFF2-40B4-BE49-F238E27FC236}">
                    <a16:creationId xmlns:a16="http://schemas.microsoft.com/office/drawing/2014/main" id="{DA90813B-48A3-163F-5EF9-AF54797AB4F5}"/>
                  </a:ext>
                </a:extLst>
              </p:cNvPr>
              <p:cNvSpPr txBox="1"/>
              <p:nvPr/>
            </p:nvSpPr>
            <p:spPr>
              <a:xfrm>
                <a:off x="6420993" y="1302812"/>
                <a:ext cx="11960157" cy="400110"/>
              </a:xfrm>
              <a:prstGeom prst="rect">
                <a:avLst/>
              </a:prstGeom>
              <a:noFill/>
            </p:spPr>
            <p:txBody>
              <a:bodyPr wrap="square" lIns="108000" rIns="108000" rtlCol="0">
                <a:spAutoFit/>
              </a:bodyPr>
              <a:lstStyle/>
              <a:p>
                <a:r>
                  <a:rPr lang="es-ES" sz="2000" dirty="0">
                    <a:latin typeface="Century Gothic" panose="020B0502020202020204" pitchFamily="34" charset="0"/>
                    <a:ea typeface="Microsoft Sans Serif" panose="020B0604020202020204" pitchFamily="34" charset="0"/>
                    <a:cs typeface="Microsoft Sans Serif" panose="020B0604020202020204" pitchFamily="34" charset="0"/>
                  </a:rPr>
                  <a:t>Micro-credentials </a:t>
                </a:r>
              </a:p>
            </p:txBody>
          </p:sp>
        </p:grpSp>
        <p:pic>
          <p:nvPicPr>
            <p:cNvPr id="35" name="Imagen 15">
              <a:extLst>
                <a:ext uri="{FF2B5EF4-FFF2-40B4-BE49-F238E27FC236}">
                  <a16:creationId xmlns:a16="http://schemas.microsoft.com/office/drawing/2014/main" id="{5053C0A4-9EA6-A40B-14E0-6FD48A2538E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76402" y="7932194"/>
              <a:ext cx="577776" cy="523220"/>
            </a:xfrm>
            <a:prstGeom prst="rect">
              <a:avLst/>
            </a:prstGeom>
          </p:spPr>
        </p:pic>
      </p:grpSp>
      <p:cxnSp>
        <p:nvCxnSpPr>
          <p:cNvPr id="38" name="Connettore diritto 37">
            <a:extLst>
              <a:ext uri="{FF2B5EF4-FFF2-40B4-BE49-F238E27FC236}">
                <a16:creationId xmlns:a16="http://schemas.microsoft.com/office/drawing/2014/main" id="{547E4DD5-0186-B73F-9265-BEE23FF1F07F}"/>
              </a:ext>
            </a:extLst>
          </p:cNvPr>
          <p:cNvCxnSpPr>
            <a:cxnSpLocks/>
          </p:cNvCxnSpPr>
          <p:nvPr/>
        </p:nvCxnSpPr>
        <p:spPr>
          <a:xfrm>
            <a:off x="2438400" y="788670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Connettore diritto 39">
            <a:extLst>
              <a:ext uri="{FF2B5EF4-FFF2-40B4-BE49-F238E27FC236}">
                <a16:creationId xmlns:a16="http://schemas.microsoft.com/office/drawing/2014/main" id="{04D59C1B-0D59-A600-B15A-A60B8C131AFA}"/>
              </a:ext>
            </a:extLst>
          </p:cNvPr>
          <p:cNvCxnSpPr>
            <a:cxnSpLocks/>
          </p:cNvCxnSpPr>
          <p:nvPr/>
        </p:nvCxnSpPr>
        <p:spPr>
          <a:xfrm>
            <a:off x="2438400" y="570982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Connettore diritto 40">
            <a:extLst>
              <a:ext uri="{FF2B5EF4-FFF2-40B4-BE49-F238E27FC236}">
                <a16:creationId xmlns:a16="http://schemas.microsoft.com/office/drawing/2014/main" id="{C79A13DF-9D33-FACC-4A3A-6F0FDADA6808}"/>
              </a:ext>
            </a:extLst>
          </p:cNvPr>
          <p:cNvCxnSpPr>
            <a:cxnSpLocks/>
          </p:cNvCxnSpPr>
          <p:nvPr/>
        </p:nvCxnSpPr>
        <p:spPr>
          <a:xfrm>
            <a:off x="2438400" y="462138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2" name="Connettore diritto 41">
            <a:extLst>
              <a:ext uri="{FF2B5EF4-FFF2-40B4-BE49-F238E27FC236}">
                <a16:creationId xmlns:a16="http://schemas.microsoft.com/office/drawing/2014/main" id="{F20419F9-4417-ED62-D085-CDCE3970518E}"/>
              </a:ext>
            </a:extLst>
          </p:cNvPr>
          <p:cNvCxnSpPr>
            <a:cxnSpLocks/>
          </p:cNvCxnSpPr>
          <p:nvPr/>
        </p:nvCxnSpPr>
        <p:spPr>
          <a:xfrm>
            <a:off x="2438400" y="353294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70949F9C-F0CD-668D-B5FC-F31E0A2461E9}"/>
              </a:ext>
            </a:extLst>
          </p:cNvPr>
          <p:cNvCxnSpPr>
            <a:cxnSpLocks/>
          </p:cNvCxnSpPr>
          <p:nvPr/>
        </p:nvCxnSpPr>
        <p:spPr>
          <a:xfrm>
            <a:off x="2438400" y="244450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Connettore diritto 43">
            <a:extLst>
              <a:ext uri="{FF2B5EF4-FFF2-40B4-BE49-F238E27FC236}">
                <a16:creationId xmlns:a16="http://schemas.microsoft.com/office/drawing/2014/main" id="{F9B1BC00-D495-B472-0925-5DE6D037233C}"/>
              </a:ext>
            </a:extLst>
          </p:cNvPr>
          <p:cNvCxnSpPr>
            <a:cxnSpLocks/>
          </p:cNvCxnSpPr>
          <p:nvPr/>
        </p:nvCxnSpPr>
        <p:spPr>
          <a:xfrm>
            <a:off x="2438400" y="6798260"/>
            <a:ext cx="647700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2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835E2D6-EA23-4312-A54C-03AD2E73DACE}"/>
              </a:ext>
            </a:extLst>
          </p:cNvPr>
          <p:cNvSpPr txBox="1"/>
          <p:nvPr/>
        </p:nvSpPr>
        <p:spPr>
          <a:xfrm>
            <a:off x="1229590" y="1571938"/>
            <a:ext cx="9057409" cy="830997"/>
          </a:xfrm>
          <a:prstGeom prst="rect">
            <a:avLst/>
          </a:prstGeom>
          <a:noFill/>
        </p:spPr>
        <p:txBody>
          <a:bodyPr wrap="square" rtlCol="0">
            <a:spAutoFit/>
          </a:bodyPr>
          <a:lstStyle/>
          <a:p>
            <a:r>
              <a:rPr lang="en-GB"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Objectives &amp; Goals </a:t>
            </a:r>
          </a:p>
        </p:txBody>
      </p:sp>
      <p:sp>
        <p:nvSpPr>
          <p:cNvPr id="3" name="CuadroTexto 2">
            <a:extLst>
              <a:ext uri="{FF2B5EF4-FFF2-40B4-BE49-F238E27FC236}">
                <a16:creationId xmlns:a16="http://schemas.microsoft.com/office/drawing/2014/main" id="{17869811-73F4-4578-94E4-A5B3320749D8}"/>
              </a:ext>
            </a:extLst>
          </p:cNvPr>
          <p:cNvSpPr txBox="1"/>
          <p:nvPr/>
        </p:nvSpPr>
        <p:spPr>
          <a:xfrm>
            <a:off x="1229590" y="2556723"/>
            <a:ext cx="13629409" cy="4893647"/>
          </a:xfrm>
          <a:prstGeom prst="rect">
            <a:avLst/>
          </a:prstGeom>
          <a:noFill/>
        </p:spPr>
        <p:txBody>
          <a:bodyPr wrap="square" rtlCol="0">
            <a:spAutoFit/>
          </a:bodyPr>
          <a:lstStyle/>
          <a:p>
            <a:r>
              <a:rPr lang="en-GB" sz="2400" dirty="0">
                <a:effectLst/>
                <a:latin typeface="Century Gothic" panose="020B0502020202020204" pitchFamily="34" charset="0"/>
                <a:ea typeface="Microsoft Sans Serif" panose="020B0604020202020204" pitchFamily="34" charset="0"/>
                <a:cs typeface="Microsoft Sans Serif" panose="020B0604020202020204" pitchFamily="34" charset="0"/>
              </a:rPr>
              <a:t>By embedding the recommended resources listed in this training units, professionals (teachers and educators operating within the VET ecosystem) will be better positioned to provide for high-quality training, deliver a better learning experience for students, and increase the overall impact of the training and education session overall.</a:t>
            </a:r>
          </a:p>
          <a:p>
            <a:endParaRPr lang="en-GB" sz="2400" dirty="0">
              <a:latin typeface="Century Gothic" panose="020B0502020202020204" pitchFamily="34" charset="0"/>
              <a:ea typeface="Microsoft Sans Serif" panose="020B0604020202020204" pitchFamily="34" charset="0"/>
              <a:cs typeface="Microsoft Sans Serif" panose="020B0604020202020204" pitchFamily="34" charset="0"/>
            </a:endParaRPr>
          </a:p>
          <a:p>
            <a:r>
              <a:rPr lang="en-GB" sz="2400" dirty="0">
                <a:effectLst/>
                <a:latin typeface="Century Gothic" panose="020B0502020202020204" pitchFamily="34" charset="0"/>
                <a:ea typeface="Microsoft Sans Serif" panose="020B0604020202020204" pitchFamily="34" charset="0"/>
                <a:cs typeface="Microsoft Sans Serif" panose="020B0604020202020204" pitchFamily="34" charset="0"/>
              </a:rPr>
              <a:t>The guidelines and principles here recommended apply independently to the specific and technical content of the training, and apply transversally to reach for e standardized level of education standards across Europe and training fields.</a:t>
            </a:r>
          </a:p>
          <a:p>
            <a:endParaRPr lang="en-GB" sz="2400" dirty="0">
              <a:latin typeface="Century Gothic" panose="020B0502020202020204" pitchFamily="34" charset="0"/>
              <a:ea typeface="Microsoft Sans Serif" panose="020B0604020202020204" pitchFamily="34" charset="0"/>
              <a:cs typeface="Microsoft Sans Serif" panose="020B0604020202020204" pitchFamily="34" charset="0"/>
            </a:endParaRPr>
          </a:p>
          <a:p>
            <a:r>
              <a:rPr lang="en-GB" sz="2400" dirty="0">
                <a:effectLst/>
                <a:latin typeface="Century Gothic" panose="020B0502020202020204" pitchFamily="34" charset="0"/>
                <a:ea typeface="Microsoft Sans Serif" panose="020B0604020202020204" pitchFamily="34" charset="0"/>
                <a:cs typeface="Microsoft Sans Serif" panose="020B0604020202020204" pitchFamily="34" charset="0"/>
              </a:rPr>
              <a:t>Users might gain great benefits from their application, and they can most definitely replicate their roll-out and into-practice implementation regardless of the underlying context.</a:t>
            </a:r>
          </a:p>
          <a:p>
            <a:endParaRPr lang="en-AU" sz="24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The Quality Assurance framework for VET provision</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693866"/>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The European Quality Assurance (QA) Reference Framework for Vocational Education and Training (EQAVET) is the standard EU wide framework to support and strengthen QA mechanisms in VET provision.</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The EQAVET framework is inspired by the traditional DEMING cycle (planning → implementation → checking → revising → planning → etc.).</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Uses and application of the EQAVET are many and diverse, the framework maintains its relevance in all typical settings in which:</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New VET programmes/procedures are designed</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Existing VET programmes/procedures are revised and/or updated</a:t>
            </a:r>
          </a:p>
          <a:p>
            <a:pPr marL="457200" indent="-457200">
              <a:buFont typeface="Arial" panose="020B0604020202020204" pitchFamily="34" charset="0"/>
              <a:buChar cha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Well-established VET programmes/procedures are monitored and evaluated with regards to their effectiveness and the impact achieved up to that moment</a:t>
            </a:r>
          </a:p>
        </p:txBody>
      </p:sp>
    </p:spTree>
    <p:extLst>
      <p:ext uri="{BB962C8B-B14F-4D97-AF65-F5344CB8AC3E}">
        <p14:creationId xmlns:p14="http://schemas.microsoft.com/office/powerpoint/2010/main" val="2053939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 visual representation</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graphicFrame>
        <p:nvGraphicFramePr>
          <p:cNvPr id="5" name="Diagramma 4">
            <a:extLst>
              <a:ext uri="{FF2B5EF4-FFF2-40B4-BE49-F238E27FC236}">
                <a16:creationId xmlns:a16="http://schemas.microsoft.com/office/drawing/2014/main" id="{2357AD6A-0AE5-02F0-1C6A-0A01C0095156}"/>
              </a:ext>
            </a:extLst>
          </p:cNvPr>
          <p:cNvGraphicFramePr/>
          <p:nvPr>
            <p:extLst>
              <p:ext uri="{D42A27DB-BD31-4B8C-83A1-F6EECF244321}">
                <p14:modId xmlns:p14="http://schemas.microsoft.com/office/powerpoint/2010/main" val="1182847056"/>
              </p:ext>
            </p:extLst>
          </p:nvPr>
        </p:nvGraphicFramePr>
        <p:xfrm>
          <a:off x="4800600" y="3233501"/>
          <a:ext cx="8382000" cy="528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600D86CF-FC80-05EE-3E72-982CCDDE28F6}"/>
              </a:ext>
            </a:extLst>
          </p:cNvPr>
          <p:cNvSpPr txBox="1"/>
          <p:nvPr/>
        </p:nvSpPr>
        <p:spPr>
          <a:xfrm>
            <a:off x="1990928" y="5904284"/>
            <a:ext cx="4191000" cy="2246769"/>
          </a:xfrm>
          <a:prstGeom prst="rect">
            <a:avLst/>
          </a:prstGeom>
          <a:solidFill>
            <a:srgbClr val="00B050"/>
          </a:solidFill>
          <a:ln w="38100">
            <a:solidFill>
              <a:srgbClr val="00B050"/>
            </a:solidFill>
          </a:ln>
        </p:spPr>
        <p:txBody>
          <a:bodyPr wrap="square" rtlCol="0">
            <a:spAutoFit/>
          </a:bodyPr>
          <a:lstStyle/>
          <a:p>
            <a:r>
              <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Developing procedures in order to achieve the targeted outcomes and/or new objectives – after the processing of feedback, key STKHs involved conduct discussion and analysis in order to devise procedures for change</a:t>
            </a:r>
          </a:p>
        </p:txBody>
      </p:sp>
      <p:sp>
        <p:nvSpPr>
          <p:cNvPr id="8" name="CasellaDiTesto 7">
            <a:extLst>
              <a:ext uri="{FF2B5EF4-FFF2-40B4-BE49-F238E27FC236}">
                <a16:creationId xmlns:a16="http://schemas.microsoft.com/office/drawing/2014/main" id="{DB24FD55-7817-2C53-FD14-892D007593DA}"/>
              </a:ext>
            </a:extLst>
          </p:cNvPr>
          <p:cNvSpPr txBox="1"/>
          <p:nvPr/>
        </p:nvSpPr>
        <p:spPr>
          <a:xfrm>
            <a:off x="1968230" y="3229448"/>
            <a:ext cx="4191000" cy="2246769"/>
          </a:xfrm>
          <a:prstGeom prst="rect">
            <a:avLst/>
          </a:prstGeom>
          <a:solidFill>
            <a:srgbClr val="00B050"/>
          </a:solidFill>
          <a:ln w="38100">
            <a:solidFill>
              <a:srgbClr val="00B050"/>
            </a:solidFill>
          </a:ln>
        </p:spPr>
        <p:txBody>
          <a:bodyPr wrap="square" rtlCol="0">
            <a:spAutoFit/>
          </a:bodyPr>
          <a:lstStyle/>
          <a:p>
            <a:r>
              <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Setting up clear, appropriate and measurable goals and objectives in terms of policies, procedures, task and human resources – including other specific requirement for the smooth operation of the offer, e.g., budget</a:t>
            </a:r>
          </a:p>
        </p:txBody>
      </p:sp>
      <p:sp>
        <p:nvSpPr>
          <p:cNvPr id="9" name="CasellaDiTesto 8">
            <a:extLst>
              <a:ext uri="{FF2B5EF4-FFF2-40B4-BE49-F238E27FC236}">
                <a16:creationId xmlns:a16="http://schemas.microsoft.com/office/drawing/2014/main" id="{1AA4511B-EE73-FB23-64A4-849646B87022}"/>
              </a:ext>
            </a:extLst>
          </p:cNvPr>
          <p:cNvSpPr txBox="1"/>
          <p:nvPr/>
        </p:nvSpPr>
        <p:spPr>
          <a:xfrm>
            <a:off x="11734800" y="5908337"/>
            <a:ext cx="4191000" cy="1631216"/>
          </a:xfrm>
          <a:prstGeom prst="rect">
            <a:avLst/>
          </a:prstGeom>
          <a:solidFill>
            <a:srgbClr val="00B050"/>
          </a:solidFill>
          <a:ln w="38100">
            <a:solidFill>
              <a:srgbClr val="00B050"/>
            </a:solidFill>
          </a:ln>
        </p:spPr>
        <p:txBody>
          <a:bodyPr wrap="square" rtlCol="0">
            <a:spAutoFit/>
          </a:bodyPr>
          <a:lstStyle/>
          <a:p>
            <a:r>
              <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Designing mechanism for the evaluation of achievements and outcomes by collecting and processing data in order to make informed assessment</a:t>
            </a:r>
          </a:p>
        </p:txBody>
      </p:sp>
      <p:sp>
        <p:nvSpPr>
          <p:cNvPr id="10" name="CasellaDiTesto 9">
            <a:extLst>
              <a:ext uri="{FF2B5EF4-FFF2-40B4-BE49-F238E27FC236}">
                <a16:creationId xmlns:a16="http://schemas.microsoft.com/office/drawing/2014/main" id="{3EB3CD37-3A3A-1371-481D-943F956A8B15}"/>
              </a:ext>
            </a:extLst>
          </p:cNvPr>
          <p:cNvSpPr txBox="1"/>
          <p:nvPr/>
        </p:nvSpPr>
        <p:spPr>
          <a:xfrm>
            <a:off x="11712102" y="3233501"/>
            <a:ext cx="4191000" cy="2246769"/>
          </a:xfrm>
          <a:prstGeom prst="rect">
            <a:avLst/>
          </a:prstGeom>
          <a:solidFill>
            <a:srgbClr val="00B050"/>
          </a:solidFill>
          <a:ln w="38100">
            <a:solidFill>
              <a:srgbClr val="00B050"/>
            </a:solidFill>
          </a:ln>
        </p:spPr>
        <p:txBody>
          <a:bodyPr wrap="square" rtlCol="0">
            <a:spAutoFit/>
          </a:bodyPr>
          <a:lstStyle/>
          <a:p>
            <a:r>
              <a:rPr lang="en-US" sz="2000" dirty="0">
                <a:solidFill>
                  <a:schemeClr val="bg1"/>
                </a:solidFill>
                <a:latin typeface="Microsoft Sans Serif" panose="020B0604020202020204" pitchFamily="34" charset="0"/>
                <a:ea typeface="Microsoft Sans Serif" panose="020B0604020202020204" pitchFamily="34" charset="0"/>
                <a:cs typeface="Microsoft Sans Serif" panose="020B0604020202020204" pitchFamily="34" charset="0"/>
              </a:rPr>
              <a:t>Establishing procedures to ensure the achievement of goals and objectives, e.g. development of partnerships, involvement of stakeholders, allocation of resources, and organizational or operational procedures</a:t>
            </a:r>
          </a:p>
        </p:txBody>
      </p:sp>
      <p:sp>
        <p:nvSpPr>
          <p:cNvPr id="11" name="CasellaDiTesto 10">
            <a:extLst>
              <a:ext uri="{FF2B5EF4-FFF2-40B4-BE49-F238E27FC236}">
                <a16:creationId xmlns:a16="http://schemas.microsoft.com/office/drawing/2014/main" id="{608EB67C-7878-75BC-D2EE-B882E5345B9E}"/>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Source: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7"/>
              </a:rPr>
              <a:t>European Commission</a:t>
            </a: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79676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EQAVET</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 two-folded application dimension</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7543800" cy="4832092"/>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System level</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The application at System level of the EQAVET framework helps member states and regional authorities in better understanding the effective quality and impact of their VET systems. </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Specific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indicators</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exist per each framework’s cycle to support the long-term improvement of the VET ecosystem as a whole.</a:t>
            </a:r>
          </a:p>
        </p:txBody>
      </p:sp>
      <p:sp>
        <p:nvSpPr>
          <p:cNvPr id="5" name="CuadroTexto 3">
            <a:extLst>
              <a:ext uri="{FF2B5EF4-FFF2-40B4-BE49-F238E27FC236}">
                <a16:creationId xmlns:a16="http://schemas.microsoft.com/office/drawing/2014/main" id="{D5737F8A-536C-D977-5AB4-6928D1E7C36F}"/>
              </a:ext>
            </a:extLst>
          </p:cNvPr>
          <p:cNvSpPr txBox="1"/>
          <p:nvPr/>
        </p:nvSpPr>
        <p:spPr>
          <a:xfrm>
            <a:off x="8991600" y="3292713"/>
            <a:ext cx="7543800" cy="4832092"/>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Practice level</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The application at Practice level of the EQUAVET framework helps education and training professionals in better adapting their offer to high-demand skills from the labour marker.</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Specific </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hlinkClick r:id="rId3"/>
              </a:rPr>
              <a:t>indicators</a:t>
            </a: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 exist per each framework’s cycle to increase the flexibility and responsiveness of VET professionals</a:t>
            </a:r>
          </a:p>
        </p:txBody>
      </p:sp>
      <p:cxnSp>
        <p:nvCxnSpPr>
          <p:cNvPr id="7" name="Connettore diritto 6">
            <a:extLst>
              <a:ext uri="{FF2B5EF4-FFF2-40B4-BE49-F238E27FC236}">
                <a16:creationId xmlns:a16="http://schemas.microsoft.com/office/drawing/2014/main" id="{9CC8F14F-D2C6-42E0-7F64-1E7ACB04B7BF}"/>
              </a:ext>
            </a:extLst>
          </p:cNvPr>
          <p:cNvCxnSpPr/>
          <p:nvPr/>
        </p:nvCxnSpPr>
        <p:spPr>
          <a:xfrm>
            <a:off x="8915400" y="3162300"/>
            <a:ext cx="0" cy="59655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95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EQF</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0040186"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The European Qualification Framework</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3182600" cy="5262979"/>
          </a:xfrm>
          <a:prstGeom prst="rect">
            <a:avLst/>
          </a:prstGeom>
          <a:noFill/>
        </p:spPr>
        <p:txBody>
          <a:bodyPr wrap="square" rtlCol="0">
            <a:spAutoFit/>
          </a:bodyPr>
          <a:lstStyle/>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The EQF is a transnational framework used to increase the comparability, transparency and international transferability of people’s qualifications at cross-national level. The EQF is currently adopted by all EU Member States and other 11 countries* and provides for a very comprehensive mapping of all possible ranks of qualifications.</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Eight learning-outcomes based levels of qualifications are foreseen, with level 1 and level 8 as respectively the lowest and highest level of qualifications possible.</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When designing and strategizing the content of training programmes, and learning outcomes desired, VET providers are recommended to look into the EQF and compare what is the positioning of their offer.</a:t>
            </a:r>
          </a:p>
        </p:txBody>
      </p:sp>
      <p:sp>
        <p:nvSpPr>
          <p:cNvPr id="5" name="CasellaDiTesto 4">
            <a:extLst>
              <a:ext uri="{FF2B5EF4-FFF2-40B4-BE49-F238E27FC236}">
                <a16:creationId xmlns:a16="http://schemas.microsoft.com/office/drawing/2014/main" id="{588ACB24-85E8-9913-C045-ED11DEE379D1}"/>
              </a:ext>
            </a:extLst>
          </p:cNvPr>
          <p:cNvSpPr txBox="1"/>
          <p:nvPr/>
        </p:nvSpPr>
        <p:spPr>
          <a:xfrm>
            <a:off x="1295400" y="8724900"/>
            <a:ext cx="160149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*Iceland, Liechtenstein and Norway, Albania, North Macedonia, Montenegro, Serbia and Türkiye, Bosnia &amp; Herzegovina, Kosovo and Switzerland.</a:t>
            </a:r>
          </a:p>
        </p:txBody>
      </p:sp>
    </p:spTree>
    <p:extLst>
      <p:ext uri="{BB962C8B-B14F-4D97-AF65-F5344CB8AC3E}">
        <p14:creationId xmlns:p14="http://schemas.microsoft.com/office/powerpoint/2010/main" val="2262055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764000" cy="830997"/>
          </a:xfrm>
          <a:prstGeom prst="rect">
            <a:avLst/>
          </a:prstGeom>
          <a:noFill/>
        </p:spPr>
        <p:txBody>
          <a:bodyPr wrap="square" rtlCol="0">
            <a:spAutoFit/>
          </a:bodyPr>
          <a:lstStyle/>
          <a:p>
            <a:r>
              <a:rPr lang="es-ES"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EQF</a:t>
            </a: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5163800" cy="523220"/>
          </a:xfrm>
          <a:prstGeom prst="rect">
            <a:avLst/>
          </a:prstGeom>
          <a:noFill/>
        </p:spPr>
        <p:txBody>
          <a:bodyPr wrap="square" rtlCol="0">
            <a:spAutoFit/>
          </a:bodyPr>
          <a:lstStyle/>
          <a:p>
            <a:r>
              <a:rPr lang="es-ES"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Leanirng outcomes are defined in terms of Knowedlge, Skills and Autonomy</a:t>
            </a:r>
            <a:endParaRPr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6" name="CuadroTexto 3">
            <a:extLst>
              <a:ext uri="{FF2B5EF4-FFF2-40B4-BE49-F238E27FC236}">
                <a16:creationId xmlns:a16="http://schemas.microsoft.com/office/drawing/2014/main" id="{66183089-3327-993B-8645-7C32C87E2356}"/>
              </a:ext>
            </a:extLst>
          </p:cNvPr>
          <p:cNvSpPr txBox="1"/>
          <p:nvPr/>
        </p:nvSpPr>
        <p:spPr>
          <a:xfrm>
            <a:off x="1295400" y="3292713"/>
            <a:ext cx="4534709" cy="2246769"/>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Knowledge</a:t>
            </a:r>
          </a:p>
          <a:p>
            <a:pPr>
              <a:defRPr/>
            </a:pPr>
            <a:endPar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In the context of EQF, knowledge is described as theoretical and/or factual.</a:t>
            </a:r>
          </a:p>
        </p:txBody>
      </p:sp>
      <p:sp>
        <p:nvSpPr>
          <p:cNvPr id="7" name="CuadroTexto 3">
            <a:extLst>
              <a:ext uri="{FF2B5EF4-FFF2-40B4-BE49-F238E27FC236}">
                <a16:creationId xmlns:a16="http://schemas.microsoft.com/office/drawing/2014/main" id="{20B336EB-F026-EE11-1FFB-BCFEA7749E08}"/>
              </a:ext>
            </a:extLst>
          </p:cNvPr>
          <p:cNvSpPr txBox="1"/>
          <p:nvPr/>
        </p:nvSpPr>
        <p:spPr>
          <a:xfrm>
            <a:off x="7181445" y="3292713"/>
            <a:ext cx="4534709" cy="4832092"/>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Skills</a:t>
            </a:r>
          </a:p>
          <a:p>
            <a:pPr>
              <a:defRPr/>
            </a:pPr>
            <a:endPar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In the context of EQF, skills are described as cognitive (involving the use of logical, intuitive and creative thinking) and practical (involving manual dexterity and the use of methods, materials, tools and instruments).</a:t>
            </a:r>
          </a:p>
        </p:txBody>
      </p:sp>
      <p:cxnSp>
        <p:nvCxnSpPr>
          <p:cNvPr id="8" name="Connettore diritto 7">
            <a:extLst>
              <a:ext uri="{FF2B5EF4-FFF2-40B4-BE49-F238E27FC236}">
                <a16:creationId xmlns:a16="http://schemas.microsoft.com/office/drawing/2014/main" id="{13D9AC99-D575-E920-2A0A-460CBECAF18F}"/>
              </a:ext>
            </a:extLst>
          </p:cNvPr>
          <p:cNvCxnSpPr>
            <a:cxnSpLocks/>
          </p:cNvCxnSpPr>
          <p:nvPr/>
        </p:nvCxnSpPr>
        <p:spPr>
          <a:xfrm>
            <a:off x="6505777" y="3292713"/>
            <a:ext cx="0" cy="4670187"/>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CuadroTexto 3">
            <a:extLst>
              <a:ext uri="{FF2B5EF4-FFF2-40B4-BE49-F238E27FC236}">
                <a16:creationId xmlns:a16="http://schemas.microsoft.com/office/drawing/2014/main" id="{D891F569-CF11-1867-BB38-F1EB7F1EA4B5}"/>
              </a:ext>
            </a:extLst>
          </p:cNvPr>
          <p:cNvSpPr txBox="1"/>
          <p:nvPr/>
        </p:nvSpPr>
        <p:spPr>
          <a:xfrm>
            <a:off x="13067489" y="3257856"/>
            <a:ext cx="4534709" cy="3970318"/>
          </a:xfrm>
          <a:prstGeom prst="rect">
            <a:avLst/>
          </a:prstGeom>
          <a:noFill/>
        </p:spPr>
        <p:txBody>
          <a:bodyPr wrap="square" rtlCol="0">
            <a:spAutoFit/>
          </a:bodyPr>
          <a:lstStyle/>
          <a:p>
            <a:pPr>
              <a:defRPr/>
            </a:pPr>
            <a:r>
              <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Responsibility</a:t>
            </a:r>
          </a:p>
          <a:p>
            <a:pPr>
              <a:defRPr/>
            </a:pPr>
            <a:endParaRPr lang="en-GB" altLang="es-ES" sz="2800" b="1" u="sng"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p>
            <a:pPr>
              <a:defRPr/>
            </a:pPr>
            <a:r>
              <a:rPr lang="en-GB" altLang="es-ES" sz="2800" dirty="0">
                <a:latin typeface="Microsoft Sans Serif" panose="020B0604020202020204" pitchFamily="34" charset="0"/>
                <a:ea typeface="Microsoft Sans Serif" panose="020B0604020202020204" pitchFamily="34" charset="0"/>
                <a:cs typeface="Microsoft Sans Serif" panose="020B0604020202020204" pitchFamily="34" charset="0"/>
              </a:rPr>
              <a:t>In the context of the EQF responsibility and autonomy is described as the ability of the learner to apply knowledge and skills autonomously and with responsibility</a:t>
            </a:r>
          </a:p>
        </p:txBody>
      </p:sp>
      <p:cxnSp>
        <p:nvCxnSpPr>
          <p:cNvPr id="12" name="Connettore diritto 11">
            <a:extLst>
              <a:ext uri="{FF2B5EF4-FFF2-40B4-BE49-F238E27FC236}">
                <a16:creationId xmlns:a16="http://schemas.microsoft.com/office/drawing/2014/main" id="{A181B99C-8589-6886-7F79-7C567E85E060}"/>
              </a:ext>
            </a:extLst>
          </p:cNvPr>
          <p:cNvCxnSpPr>
            <a:cxnSpLocks/>
          </p:cNvCxnSpPr>
          <p:nvPr/>
        </p:nvCxnSpPr>
        <p:spPr>
          <a:xfrm>
            <a:off x="12391822" y="3257856"/>
            <a:ext cx="0" cy="486694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CasellaDiTesto 16">
            <a:extLst>
              <a:ext uri="{FF2B5EF4-FFF2-40B4-BE49-F238E27FC236}">
                <a16:creationId xmlns:a16="http://schemas.microsoft.com/office/drawing/2014/main" id="{D4046CD7-468F-9F8F-4F48-80F919664157}"/>
              </a:ext>
            </a:extLst>
          </p:cNvPr>
          <p:cNvSpPr txBox="1"/>
          <p:nvPr/>
        </p:nvSpPr>
        <p:spPr>
          <a:xfrm>
            <a:off x="1295400" y="8688421"/>
            <a:ext cx="6032770" cy="369332"/>
          </a:xfrm>
          <a:prstGeom prst="rect">
            <a:avLst/>
          </a:prstGeom>
          <a:noFill/>
        </p:spPr>
        <p:txBody>
          <a:bodyPr wrap="square" rtlCol="0">
            <a:spAutoFit/>
          </a:bodyPr>
          <a:lstStyle/>
          <a:p>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Source: </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hlinkClick r:id="rId2"/>
              </a:rPr>
              <a:t>European Union</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p>
        </p:txBody>
      </p:sp>
    </p:spTree>
    <p:extLst>
      <p:ext uri="{BB962C8B-B14F-4D97-AF65-F5344CB8AC3E}">
        <p14:creationId xmlns:p14="http://schemas.microsoft.com/office/powerpoint/2010/main" val="1909944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427</TotalTime>
  <Words>2798</Words>
  <Application>Microsoft Office PowerPoint</Application>
  <PresentationFormat>Personalizado</PresentationFormat>
  <Paragraphs>223</Paragraphs>
  <Slides>20</Slides>
  <Notes>0</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20</vt:i4>
      </vt:variant>
    </vt:vector>
  </HeadingPairs>
  <TitlesOfParts>
    <vt:vector size="27" baseType="lpstr">
      <vt:lpstr>Arial</vt:lpstr>
      <vt:lpstr>Calibri</vt:lpstr>
      <vt:lpstr>Calibri Light</vt:lpstr>
      <vt:lpstr>Century Gothic</vt:lpstr>
      <vt:lpstr>Microsoft Sans Serif</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Diseño sin nombre</dc:title>
  <dc:creator>Monia Coppola</dc:creator>
  <cp:keywords>DAE3Hts2lAc,BAEXurJiHZU</cp:keywords>
  <cp:lastModifiedBy>Roberta Albertazzi</cp:lastModifiedBy>
  <cp:revision>24</cp:revision>
  <dcterms:created xsi:type="dcterms:W3CDTF">2022-02-01T14:11:31Z</dcterms:created>
  <dcterms:modified xsi:type="dcterms:W3CDTF">2023-06-15T09:54:06Z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2022-02-01T00:00:00Z</vt:filetime>
  </property>
  <property fmtid="{D5CDD505-2E9C-101B-9397-08002B2CF9AE}" pid="3" name="Creator">
    <vt:lpwstr>Canva</vt:lpwstr>
  </property>
  <property fmtid="{D5CDD505-2E9C-101B-9397-08002B2CF9AE}" pid="4" name="LastSaved">
    <vt:filetime>2022-02-01T00:00:00Z</vt:filetime>
  </property>
</Properties>
</file>