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8" r:id="rId4"/>
    <p:sldId id="261" r:id="rId5"/>
    <p:sldId id="257"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60" r:id="rId2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58" d="100"/>
          <a:sy n="58" d="100"/>
        </p:scale>
        <p:origin x="542"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a Majdecka" userId="4106f3134e70b368" providerId="LiveId" clId="{81ED7F1B-E105-412D-9A5C-6A1DC516B31D}"/>
    <pc:docChg chg="modSld">
      <pc:chgData name="Marta Majdecka" userId="4106f3134e70b368" providerId="LiveId" clId="{81ED7F1B-E105-412D-9A5C-6A1DC516B31D}" dt="2023-07-15T05:50:08.356" v="90" actId="255"/>
      <pc:docMkLst>
        <pc:docMk/>
      </pc:docMkLst>
      <pc:sldChg chg="modSp mod">
        <pc:chgData name="Marta Majdecka" userId="4106f3134e70b368" providerId="LiveId" clId="{81ED7F1B-E105-412D-9A5C-6A1DC516B31D}" dt="2023-07-15T05:35:44.066" v="0" actId="1076"/>
        <pc:sldMkLst>
          <pc:docMk/>
          <pc:sldMk cId="0" sldId="256"/>
        </pc:sldMkLst>
        <pc:spChg chg="mod">
          <ac:chgData name="Marta Majdecka" userId="4106f3134e70b368" providerId="LiveId" clId="{81ED7F1B-E105-412D-9A5C-6A1DC516B31D}" dt="2023-07-15T05:35:44.066" v="0" actId="1076"/>
          <ac:spMkLst>
            <pc:docMk/>
            <pc:sldMk cId="0" sldId="256"/>
            <ac:spMk id="4" creationId="{C333D515-40D9-40AB-8BE9-86E3A1984B29}"/>
          </ac:spMkLst>
        </pc:spChg>
      </pc:sldChg>
      <pc:sldChg chg="modSp mod">
        <pc:chgData name="Marta Majdecka" userId="4106f3134e70b368" providerId="LiveId" clId="{81ED7F1B-E105-412D-9A5C-6A1DC516B31D}" dt="2023-07-15T05:49:12.076" v="86" actId="255"/>
        <pc:sldMkLst>
          <pc:docMk/>
          <pc:sldMk cId="455352858" sldId="260"/>
        </pc:sldMkLst>
        <pc:spChg chg="mod">
          <ac:chgData name="Marta Majdecka" userId="4106f3134e70b368" providerId="LiveId" clId="{81ED7F1B-E105-412D-9A5C-6A1DC516B31D}" dt="2023-07-15T05:49:12.076" v="86" actId="255"/>
          <ac:spMkLst>
            <pc:docMk/>
            <pc:sldMk cId="455352858" sldId="260"/>
            <ac:spMk id="5" creationId="{F70FEDC1-F472-4558-867A-C3B677E86823}"/>
          </ac:spMkLst>
        </pc:spChg>
      </pc:sldChg>
      <pc:sldChg chg="modSp mod">
        <pc:chgData name="Marta Majdecka" userId="4106f3134e70b368" providerId="LiveId" clId="{81ED7F1B-E105-412D-9A5C-6A1DC516B31D}" dt="2023-07-15T05:36:32.876" v="5" actId="20577"/>
        <pc:sldMkLst>
          <pc:docMk/>
          <pc:sldMk cId="207521404" sldId="261"/>
        </pc:sldMkLst>
        <pc:spChg chg="mod">
          <ac:chgData name="Marta Majdecka" userId="4106f3134e70b368" providerId="LiveId" clId="{81ED7F1B-E105-412D-9A5C-6A1DC516B31D}" dt="2023-07-15T05:36:32.876" v="5" actId="20577"/>
          <ac:spMkLst>
            <pc:docMk/>
            <pc:sldMk cId="207521404" sldId="261"/>
            <ac:spMk id="36" creationId="{C67DB796-835E-D9DE-ED48-B70BC065D6C5}"/>
          </ac:spMkLst>
        </pc:spChg>
      </pc:sldChg>
      <pc:sldChg chg="modSp mod">
        <pc:chgData name="Marta Majdecka" userId="4106f3134e70b368" providerId="LiveId" clId="{81ED7F1B-E105-412D-9A5C-6A1DC516B31D}" dt="2023-07-15T05:37:50.304" v="7" actId="255"/>
        <pc:sldMkLst>
          <pc:docMk/>
          <pc:sldMk cId="2053939734" sldId="262"/>
        </pc:sldMkLst>
        <pc:spChg chg="mod">
          <ac:chgData name="Marta Majdecka" userId="4106f3134e70b368" providerId="LiveId" clId="{81ED7F1B-E105-412D-9A5C-6A1DC516B31D}" dt="2023-07-15T05:37:40.802" v="6" actId="14100"/>
          <ac:spMkLst>
            <pc:docMk/>
            <pc:sldMk cId="2053939734" sldId="262"/>
            <ac:spMk id="3" creationId="{0DEB9C1B-94C7-491A-A49F-85CD6EBCB4AB}"/>
          </ac:spMkLst>
        </pc:spChg>
        <pc:spChg chg="mod">
          <ac:chgData name="Marta Majdecka" userId="4106f3134e70b368" providerId="LiveId" clId="{81ED7F1B-E105-412D-9A5C-6A1DC516B31D}" dt="2023-07-15T05:37:50.304" v="7" actId="255"/>
          <ac:spMkLst>
            <pc:docMk/>
            <pc:sldMk cId="2053939734" sldId="262"/>
            <ac:spMk id="4" creationId="{EFE60D09-57EE-2D55-25B8-09E0D46B9026}"/>
          </ac:spMkLst>
        </pc:spChg>
      </pc:sldChg>
      <pc:sldChg chg="modSp mod">
        <pc:chgData name="Marta Majdecka" userId="4106f3134e70b368" providerId="LiveId" clId="{81ED7F1B-E105-412D-9A5C-6A1DC516B31D}" dt="2023-07-15T05:39:04.280" v="11" actId="255"/>
        <pc:sldMkLst>
          <pc:docMk/>
          <pc:sldMk cId="796763107" sldId="264"/>
        </pc:sldMkLst>
        <pc:spChg chg="mod">
          <ac:chgData name="Marta Majdecka" userId="4106f3134e70b368" providerId="LiveId" clId="{81ED7F1B-E105-412D-9A5C-6A1DC516B31D}" dt="2023-07-15T05:38:24.672" v="8" actId="255"/>
          <ac:spMkLst>
            <pc:docMk/>
            <pc:sldMk cId="796763107" sldId="264"/>
            <ac:spMk id="7" creationId="{600D86CF-FC80-05EE-3E72-982CCDDE28F6}"/>
          </ac:spMkLst>
        </pc:spChg>
        <pc:spChg chg="mod">
          <ac:chgData name="Marta Majdecka" userId="4106f3134e70b368" providerId="LiveId" clId="{81ED7F1B-E105-412D-9A5C-6A1DC516B31D}" dt="2023-07-15T05:38:57.413" v="10" actId="255"/>
          <ac:spMkLst>
            <pc:docMk/>
            <pc:sldMk cId="796763107" sldId="264"/>
            <ac:spMk id="8" creationId="{DB24FD55-7817-2C53-FD14-892D007593DA}"/>
          </ac:spMkLst>
        </pc:spChg>
        <pc:spChg chg="mod">
          <ac:chgData name="Marta Majdecka" userId="4106f3134e70b368" providerId="LiveId" clId="{81ED7F1B-E105-412D-9A5C-6A1DC516B31D}" dt="2023-07-15T05:39:04.280" v="11" actId="255"/>
          <ac:spMkLst>
            <pc:docMk/>
            <pc:sldMk cId="796763107" sldId="264"/>
            <ac:spMk id="9" creationId="{1AA4511B-EE73-FB23-64A4-849646B87022}"/>
          </ac:spMkLst>
        </pc:spChg>
        <pc:spChg chg="mod">
          <ac:chgData name="Marta Majdecka" userId="4106f3134e70b368" providerId="LiveId" clId="{81ED7F1B-E105-412D-9A5C-6A1DC516B31D}" dt="2023-07-15T05:38:33.572" v="9" actId="255"/>
          <ac:spMkLst>
            <pc:docMk/>
            <pc:sldMk cId="796763107" sldId="264"/>
            <ac:spMk id="10" creationId="{3EB3CD37-3A3A-1371-481D-943F956A8B15}"/>
          </ac:spMkLst>
        </pc:spChg>
      </pc:sldChg>
      <pc:sldChg chg="modSp mod">
        <pc:chgData name="Marta Majdecka" userId="4106f3134e70b368" providerId="LiveId" clId="{81ED7F1B-E105-412D-9A5C-6A1DC516B31D}" dt="2023-07-15T05:40:02.136" v="24" actId="255"/>
        <pc:sldMkLst>
          <pc:docMk/>
          <pc:sldMk cId="1718952027" sldId="265"/>
        </pc:sldMkLst>
        <pc:spChg chg="mod">
          <ac:chgData name="Marta Majdecka" userId="4106f3134e70b368" providerId="LiveId" clId="{81ED7F1B-E105-412D-9A5C-6A1DC516B31D}" dt="2023-07-15T05:39:54.873" v="23" actId="255"/>
          <ac:spMkLst>
            <pc:docMk/>
            <pc:sldMk cId="1718952027" sldId="265"/>
            <ac:spMk id="4" creationId="{EFE60D09-57EE-2D55-25B8-09E0D46B9026}"/>
          </ac:spMkLst>
        </pc:spChg>
        <pc:spChg chg="mod">
          <ac:chgData name="Marta Majdecka" userId="4106f3134e70b368" providerId="LiveId" clId="{81ED7F1B-E105-412D-9A5C-6A1DC516B31D}" dt="2023-07-15T05:40:02.136" v="24" actId="255"/>
          <ac:spMkLst>
            <pc:docMk/>
            <pc:sldMk cId="1718952027" sldId="265"/>
            <ac:spMk id="5" creationId="{D5737F8A-536C-D977-5AB4-6928D1E7C36F}"/>
          </ac:spMkLst>
        </pc:spChg>
      </pc:sldChg>
      <pc:sldChg chg="modSp mod">
        <pc:chgData name="Marta Majdecka" userId="4106f3134e70b368" providerId="LiveId" clId="{81ED7F1B-E105-412D-9A5C-6A1DC516B31D}" dt="2023-07-15T05:40:28.603" v="25" actId="255"/>
        <pc:sldMkLst>
          <pc:docMk/>
          <pc:sldMk cId="2262055466" sldId="266"/>
        </pc:sldMkLst>
        <pc:spChg chg="mod">
          <ac:chgData name="Marta Majdecka" userId="4106f3134e70b368" providerId="LiveId" clId="{81ED7F1B-E105-412D-9A5C-6A1DC516B31D}" dt="2023-07-15T05:40:28.603" v="25" actId="255"/>
          <ac:spMkLst>
            <pc:docMk/>
            <pc:sldMk cId="2262055466" sldId="266"/>
            <ac:spMk id="4" creationId="{EFE60D09-57EE-2D55-25B8-09E0D46B9026}"/>
          </ac:spMkLst>
        </pc:spChg>
      </pc:sldChg>
      <pc:sldChg chg="modSp mod">
        <pc:chgData name="Marta Majdecka" userId="4106f3134e70b368" providerId="LiveId" clId="{81ED7F1B-E105-412D-9A5C-6A1DC516B31D}" dt="2023-07-15T05:42:33.445" v="56" actId="20577"/>
        <pc:sldMkLst>
          <pc:docMk/>
          <pc:sldMk cId="1909944539" sldId="267"/>
        </pc:sldMkLst>
        <pc:spChg chg="mod">
          <ac:chgData name="Marta Majdecka" userId="4106f3134e70b368" providerId="LiveId" clId="{81ED7F1B-E105-412D-9A5C-6A1DC516B31D}" dt="2023-07-15T05:42:33.445" v="56" actId="20577"/>
          <ac:spMkLst>
            <pc:docMk/>
            <pc:sldMk cId="1909944539" sldId="267"/>
            <ac:spMk id="3" creationId="{0DEB9C1B-94C7-491A-A49F-85CD6EBCB4AB}"/>
          </ac:spMkLst>
        </pc:spChg>
        <pc:spChg chg="mod">
          <ac:chgData name="Marta Majdecka" userId="4106f3134e70b368" providerId="LiveId" clId="{81ED7F1B-E105-412D-9A5C-6A1DC516B31D}" dt="2023-07-15T05:42:15.539" v="55" actId="20577"/>
          <ac:spMkLst>
            <pc:docMk/>
            <pc:sldMk cId="1909944539" sldId="267"/>
            <ac:spMk id="11" creationId="{D891F569-CF11-1867-BB38-F1EB7F1EA4B5}"/>
          </ac:spMkLst>
        </pc:spChg>
      </pc:sldChg>
      <pc:sldChg chg="modSp mod">
        <pc:chgData name="Marta Majdecka" userId="4106f3134e70b368" providerId="LiveId" clId="{81ED7F1B-E105-412D-9A5C-6A1DC516B31D}" dt="2023-07-15T05:43:42.500" v="57" actId="255"/>
        <pc:sldMkLst>
          <pc:docMk/>
          <pc:sldMk cId="1656501983" sldId="268"/>
        </pc:sldMkLst>
        <pc:graphicFrameChg chg="modGraphic">
          <ac:chgData name="Marta Majdecka" userId="4106f3134e70b368" providerId="LiveId" clId="{81ED7F1B-E105-412D-9A5C-6A1DC516B31D}" dt="2023-07-15T05:43:42.500" v="57" actId="255"/>
          <ac:graphicFrameMkLst>
            <pc:docMk/>
            <pc:sldMk cId="1656501983" sldId="268"/>
            <ac:graphicFrameMk id="4" creationId="{1DD85156-367C-1A44-F786-201928F43120}"/>
          </ac:graphicFrameMkLst>
        </pc:graphicFrameChg>
      </pc:sldChg>
      <pc:sldChg chg="modSp mod">
        <pc:chgData name="Marta Majdecka" userId="4106f3134e70b368" providerId="LiveId" clId="{81ED7F1B-E105-412D-9A5C-6A1DC516B31D}" dt="2023-07-15T05:45:10.107" v="62" actId="255"/>
        <pc:sldMkLst>
          <pc:docMk/>
          <pc:sldMk cId="1806269081" sldId="269"/>
        </pc:sldMkLst>
        <pc:spChg chg="mod">
          <ac:chgData name="Marta Majdecka" userId="4106f3134e70b368" providerId="LiveId" clId="{81ED7F1B-E105-412D-9A5C-6A1DC516B31D}" dt="2023-07-15T05:44:54.631" v="60" actId="255"/>
          <ac:spMkLst>
            <pc:docMk/>
            <pc:sldMk cId="1806269081" sldId="269"/>
            <ac:spMk id="2" creationId="{ACA074F1-00FA-4C00-B9FF-E50F84EF0B24}"/>
          </ac:spMkLst>
        </pc:spChg>
        <pc:spChg chg="mod">
          <ac:chgData name="Marta Majdecka" userId="4106f3134e70b368" providerId="LiveId" clId="{81ED7F1B-E105-412D-9A5C-6A1DC516B31D}" dt="2023-07-15T05:44:59.211" v="61" actId="14100"/>
          <ac:spMkLst>
            <pc:docMk/>
            <pc:sldMk cId="1806269081" sldId="269"/>
            <ac:spMk id="3" creationId="{0DEB9C1B-94C7-491A-A49F-85CD6EBCB4AB}"/>
          </ac:spMkLst>
        </pc:spChg>
        <pc:spChg chg="mod">
          <ac:chgData name="Marta Majdecka" userId="4106f3134e70b368" providerId="LiveId" clId="{81ED7F1B-E105-412D-9A5C-6A1DC516B31D}" dt="2023-07-15T05:45:10.107" v="62" actId="255"/>
          <ac:spMkLst>
            <pc:docMk/>
            <pc:sldMk cId="1806269081" sldId="269"/>
            <ac:spMk id="4" creationId="{EFE60D09-57EE-2D55-25B8-09E0D46B9026}"/>
          </ac:spMkLst>
        </pc:spChg>
      </pc:sldChg>
      <pc:sldChg chg="modSp mod">
        <pc:chgData name="Marta Majdecka" userId="4106f3134e70b368" providerId="LiveId" clId="{81ED7F1B-E105-412D-9A5C-6A1DC516B31D}" dt="2023-07-15T05:45:51.905" v="68" actId="255"/>
        <pc:sldMkLst>
          <pc:docMk/>
          <pc:sldMk cId="4095740460" sldId="270"/>
        </pc:sldMkLst>
        <pc:spChg chg="mod">
          <ac:chgData name="Marta Majdecka" userId="4106f3134e70b368" providerId="LiveId" clId="{81ED7F1B-E105-412D-9A5C-6A1DC516B31D}" dt="2023-07-15T05:45:34.970" v="65" actId="255"/>
          <ac:spMkLst>
            <pc:docMk/>
            <pc:sldMk cId="4095740460" sldId="270"/>
            <ac:spMk id="2" creationId="{ACA074F1-00FA-4C00-B9FF-E50F84EF0B24}"/>
          </ac:spMkLst>
        </pc:spChg>
        <pc:graphicFrameChg chg="modGraphic">
          <ac:chgData name="Marta Majdecka" userId="4106f3134e70b368" providerId="LiveId" clId="{81ED7F1B-E105-412D-9A5C-6A1DC516B31D}" dt="2023-07-15T05:45:51.905" v="68" actId="255"/>
          <ac:graphicFrameMkLst>
            <pc:docMk/>
            <pc:sldMk cId="4095740460" sldId="270"/>
            <ac:graphicFrameMk id="6" creationId="{41864F5E-279A-7C10-8045-A2824375CA68}"/>
          </ac:graphicFrameMkLst>
        </pc:graphicFrameChg>
      </pc:sldChg>
      <pc:sldChg chg="modSp mod">
        <pc:chgData name="Marta Majdecka" userId="4106f3134e70b368" providerId="LiveId" clId="{81ED7F1B-E105-412D-9A5C-6A1DC516B31D}" dt="2023-07-15T05:46:22.886" v="69" actId="1076"/>
        <pc:sldMkLst>
          <pc:docMk/>
          <pc:sldMk cId="4245328247" sldId="272"/>
        </pc:sldMkLst>
        <pc:spChg chg="mod">
          <ac:chgData name="Marta Majdecka" userId="4106f3134e70b368" providerId="LiveId" clId="{81ED7F1B-E105-412D-9A5C-6A1DC516B31D}" dt="2023-07-15T05:46:22.886" v="69" actId="1076"/>
          <ac:spMkLst>
            <pc:docMk/>
            <pc:sldMk cId="4245328247" sldId="272"/>
            <ac:spMk id="4" creationId="{EFE60D09-57EE-2D55-25B8-09E0D46B9026}"/>
          </ac:spMkLst>
        </pc:spChg>
      </pc:sldChg>
      <pc:sldChg chg="modSp mod">
        <pc:chgData name="Marta Majdecka" userId="4106f3134e70b368" providerId="LiveId" clId="{81ED7F1B-E105-412D-9A5C-6A1DC516B31D}" dt="2023-07-15T05:50:08.356" v="90" actId="255"/>
        <pc:sldMkLst>
          <pc:docMk/>
          <pc:sldMk cId="4057594760" sldId="273"/>
        </pc:sldMkLst>
        <pc:spChg chg="mod">
          <ac:chgData name="Marta Majdecka" userId="4106f3134e70b368" providerId="LiveId" clId="{81ED7F1B-E105-412D-9A5C-6A1DC516B31D}" dt="2023-07-15T05:50:08.356" v="90" actId="255"/>
          <ac:spMkLst>
            <pc:docMk/>
            <pc:sldMk cId="4057594760" sldId="273"/>
            <ac:spMk id="4" creationId="{EFE60D09-57EE-2D55-25B8-09E0D46B9026}"/>
          </ac:spMkLst>
        </pc:spChg>
      </pc:sldChg>
      <pc:sldChg chg="modSp mod">
        <pc:chgData name="Marta Majdecka" userId="4106f3134e70b368" providerId="LiveId" clId="{81ED7F1B-E105-412D-9A5C-6A1DC516B31D}" dt="2023-07-15T05:49:55.048" v="89" actId="255"/>
        <pc:sldMkLst>
          <pc:docMk/>
          <pc:sldMk cId="2237854470" sldId="274"/>
        </pc:sldMkLst>
        <pc:spChg chg="mod">
          <ac:chgData name="Marta Majdecka" userId="4106f3134e70b368" providerId="LiveId" clId="{81ED7F1B-E105-412D-9A5C-6A1DC516B31D}" dt="2023-07-15T05:49:55.048" v="89" actId="255"/>
          <ac:spMkLst>
            <pc:docMk/>
            <pc:sldMk cId="2237854470" sldId="274"/>
            <ac:spMk id="5" creationId="{F2807C5C-3A26-C873-590D-E7F5C358BC32}"/>
          </ac:spMkLst>
        </pc:spChg>
        <pc:spChg chg="mod">
          <ac:chgData name="Marta Majdecka" userId="4106f3134e70b368" providerId="LiveId" clId="{81ED7F1B-E105-412D-9A5C-6A1DC516B31D}" dt="2023-07-15T05:49:47.196" v="88" actId="255"/>
          <ac:spMkLst>
            <pc:docMk/>
            <pc:sldMk cId="2237854470" sldId="274"/>
            <ac:spMk id="6" creationId="{2EF981D0-4FAA-82B0-59A1-6660ED884C73}"/>
          </ac:spMkLst>
        </pc:spChg>
      </pc:sldChg>
      <pc:sldChg chg="modSp mod">
        <pc:chgData name="Marta Majdecka" userId="4106f3134e70b368" providerId="LiveId" clId="{81ED7F1B-E105-412D-9A5C-6A1DC516B31D}" dt="2023-07-15T05:47:04.639" v="76" actId="255"/>
        <pc:sldMkLst>
          <pc:docMk/>
          <pc:sldMk cId="3329524020" sldId="275"/>
        </pc:sldMkLst>
        <pc:spChg chg="mod">
          <ac:chgData name="Marta Majdecka" userId="4106f3134e70b368" providerId="LiveId" clId="{81ED7F1B-E105-412D-9A5C-6A1DC516B31D}" dt="2023-07-15T05:46:59.010" v="75" actId="14100"/>
          <ac:spMkLst>
            <pc:docMk/>
            <pc:sldMk cId="3329524020" sldId="275"/>
            <ac:spMk id="3" creationId="{0DEB9C1B-94C7-491A-A49F-85CD6EBCB4AB}"/>
          </ac:spMkLst>
        </pc:spChg>
        <pc:spChg chg="mod">
          <ac:chgData name="Marta Majdecka" userId="4106f3134e70b368" providerId="LiveId" clId="{81ED7F1B-E105-412D-9A5C-6A1DC516B31D}" dt="2023-07-15T05:47:04.639" v="76" actId="255"/>
          <ac:spMkLst>
            <pc:docMk/>
            <pc:sldMk cId="3329524020" sldId="275"/>
            <ac:spMk id="4" creationId="{EFE60D09-57EE-2D55-25B8-09E0D46B9026}"/>
          </ac:spMkLst>
        </pc:spChg>
      </pc:sldChg>
      <pc:sldChg chg="modSp mod">
        <pc:chgData name="Marta Majdecka" userId="4106f3134e70b368" providerId="LiveId" clId="{81ED7F1B-E105-412D-9A5C-6A1DC516B31D}" dt="2023-07-15T05:47:43.589" v="77" actId="255"/>
        <pc:sldMkLst>
          <pc:docMk/>
          <pc:sldMk cId="505878672" sldId="276"/>
        </pc:sldMkLst>
        <pc:spChg chg="mod">
          <ac:chgData name="Marta Majdecka" userId="4106f3134e70b368" providerId="LiveId" clId="{81ED7F1B-E105-412D-9A5C-6A1DC516B31D}" dt="2023-07-15T05:47:43.589" v="77" actId="255"/>
          <ac:spMkLst>
            <pc:docMk/>
            <pc:sldMk cId="505878672" sldId="276"/>
            <ac:spMk id="4" creationId="{EFE60D09-57EE-2D55-25B8-09E0D46B9026}"/>
          </ac:spMkLst>
        </pc:spChg>
      </pc:sldChg>
      <pc:sldChg chg="modSp mod">
        <pc:chgData name="Marta Majdecka" userId="4106f3134e70b368" providerId="LiveId" clId="{81ED7F1B-E105-412D-9A5C-6A1DC516B31D}" dt="2023-07-15T05:48:56.167" v="84" actId="255"/>
        <pc:sldMkLst>
          <pc:docMk/>
          <pc:sldMk cId="4251287357" sldId="277"/>
        </pc:sldMkLst>
        <pc:spChg chg="mod">
          <ac:chgData name="Marta Majdecka" userId="4106f3134e70b368" providerId="LiveId" clId="{81ED7F1B-E105-412D-9A5C-6A1DC516B31D}" dt="2023-07-15T05:48:05.060" v="78" actId="255"/>
          <ac:spMkLst>
            <pc:docMk/>
            <pc:sldMk cId="4251287357" sldId="277"/>
            <ac:spMk id="3" creationId="{19D130D2-39A7-973A-BCFC-10331401C0FD}"/>
          </ac:spMkLst>
        </pc:spChg>
        <pc:spChg chg="mod">
          <ac:chgData name="Marta Majdecka" userId="4106f3134e70b368" providerId="LiveId" clId="{81ED7F1B-E105-412D-9A5C-6A1DC516B31D}" dt="2023-07-15T05:48:19.888" v="79" actId="255"/>
          <ac:spMkLst>
            <pc:docMk/>
            <pc:sldMk cId="4251287357" sldId="277"/>
            <ac:spMk id="6" creationId="{5CAEF54C-C895-D771-7062-4E4546BAFC59}"/>
          </ac:spMkLst>
        </pc:spChg>
        <pc:spChg chg="mod">
          <ac:chgData name="Marta Majdecka" userId="4106f3134e70b368" providerId="LiveId" clId="{81ED7F1B-E105-412D-9A5C-6A1DC516B31D}" dt="2023-07-15T05:48:25.344" v="80" actId="255"/>
          <ac:spMkLst>
            <pc:docMk/>
            <pc:sldMk cId="4251287357" sldId="277"/>
            <ac:spMk id="9" creationId="{5D5D6B3D-3614-181A-8C34-CCE1A3E84452}"/>
          </ac:spMkLst>
        </pc:spChg>
        <pc:spChg chg="mod">
          <ac:chgData name="Marta Majdecka" userId="4106f3134e70b368" providerId="LiveId" clId="{81ED7F1B-E105-412D-9A5C-6A1DC516B31D}" dt="2023-07-15T05:48:32.159" v="81" actId="255"/>
          <ac:spMkLst>
            <pc:docMk/>
            <pc:sldMk cId="4251287357" sldId="277"/>
            <ac:spMk id="12" creationId="{AC55E695-0A0D-7F0E-AD01-A7E41CA308E1}"/>
          </ac:spMkLst>
        </pc:spChg>
        <pc:spChg chg="mod">
          <ac:chgData name="Marta Majdecka" userId="4106f3134e70b368" providerId="LiveId" clId="{81ED7F1B-E105-412D-9A5C-6A1DC516B31D}" dt="2023-07-15T05:48:40.542" v="82" actId="255"/>
          <ac:spMkLst>
            <pc:docMk/>
            <pc:sldMk cId="4251287357" sldId="277"/>
            <ac:spMk id="20" creationId="{9367DCE7-354F-1CF6-A01F-68723FF2E914}"/>
          </ac:spMkLst>
        </pc:spChg>
        <pc:spChg chg="mod">
          <ac:chgData name="Marta Majdecka" userId="4106f3134e70b368" providerId="LiveId" clId="{81ED7F1B-E105-412D-9A5C-6A1DC516B31D}" dt="2023-07-15T05:48:47.862" v="83" actId="255"/>
          <ac:spMkLst>
            <pc:docMk/>
            <pc:sldMk cId="4251287357" sldId="277"/>
            <ac:spMk id="31" creationId="{19599A69-DBE8-367A-1693-86F821EA6C7F}"/>
          </ac:spMkLst>
        </pc:spChg>
        <pc:spChg chg="mod">
          <ac:chgData name="Marta Majdecka" userId="4106f3134e70b368" providerId="LiveId" clId="{81ED7F1B-E105-412D-9A5C-6A1DC516B31D}" dt="2023-07-15T05:48:56.167" v="84" actId="255"/>
          <ac:spMkLst>
            <pc:docMk/>
            <pc:sldMk cId="4251287357" sldId="277"/>
            <ac:spMk id="36" creationId="{C67DB796-835E-D9DE-ED48-B70BC065D6C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D6E2A1-FE81-4351-99E9-D87A141388BD}" type="doc">
      <dgm:prSet loTypeId="urn:microsoft.com/office/officeart/2005/8/layout/cycle8" loCatId="cycle" qsTypeId="urn:microsoft.com/office/officeart/2005/8/quickstyle/simple1" qsCatId="simple" csTypeId="urn:microsoft.com/office/officeart/2005/8/colors/accent3_2" csCatId="accent3" phldr="1"/>
      <dgm:spPr/>
    </dgm:pt>
    <dgm:pt modelId="{4F74615A-271C-4ECB-9DE8-DBDE59C07397}">
      <dgm:prSet phldrT="[Testo]" custT="1"/>
      <dgm:spPr/>
      <dgm:t>
        <a:bodyPr/>
        <a:lstStyle/>
        <a:p>
          <a:r>
            <a:rPr lang="pl-PL" sz="2000" b="1">
              <a:latin typeface="Microsoft Sans Serif" panose="020B0604020202020204" pitchFamily="34" charset="0"/>
              <a:ea typeface="Microsoft Sans Serif" panose="020B0604020202020204" pitchFamily="34" charset="0"/>
              <a:cs typeface="Microsoft Sans Serif" panose="020B0604020202020204" pitchFamily="34" charset="0"/>
            </a:rPr>
            <a:t>Wdrażanie</a:t>
          </a:r>
        </a:p>
      </dgm:t>
    </dgm:pt>
    <dgm:pt modelId="{22A39866-7080-4F50-80F7-3B281F5EFE82}" type="parTrans" cxnId="{331305AF-89DD-4B93-B205-02AA362D0B0E}">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7AEE8F1-41DF-41C2-94C6-738A6B6262A8}" type="sibTrans" cxnId="{331305AF-89DD-4B93-B205-02AA362D0B0E}">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3E5F2FAE-4AF2-4004-956C-60B1C0F46F2A}">
      <dgm:prSet phldrT="[Testo]" custT="1"/>
      <dgm:spPr/>
      <dgm:t>
        <a:bodyPr/>
        <a:lstStyle/>
        <a:p>
          <a:r>
            <a:rPr lang="pl-PL" sz="2000" b="1">
              <a:latin typeface="Microsoft Sans Serif" panose="020B0604020202020204" pitchFamily="34" charset="0"/>
              <a:ea typeface="Microsoft Sans Serif" panose="020B0604020202020204" pitchFamily="34" charset="0"/>
              <a:cs typeface="Microsoft Sans Serif" panose="020B0604020202020204" pitchFamily="34" charset="0"/>
            </a:rPr>
            <a:t>Sprawdzanie</a:t>
          </a:r>
        </a:p>
      </dgm:t>
    </dgm:pt>
    <dgm:pt modelId="{5C756A39-E58D-4441-9F38-EBBD5ABDD56A}" type="parTrans" cxnId="{029CAB2B-707E-4039-89F2-7C171852715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A2E56EE1-B6E2-450F-BD44-AE14C20D297B}" type="sibTrans" cxnId="{029CAB2B-707E-4039-89F2-7C171852715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C9536448-14F9-4019-8949-FBD2CC781498}">
      <dgm:prSet phldrT="[Testo]" custT="1"/>
      <dgm:spPr/>
      <dgm:t>
        <a:bodyPr/>
        <a:lstStyle/>
        <a:p>
          <a:r>
            <a:rPr lang="pl-PL" sz="2000" b="1">
              <a:latin typeface="Microsoft Sans Serif" panose="020B0604020202020204" pitchFamily="34" charset="0"/>
              <a:ea typeface="Microsoft Sans Serif" panose="020B0604020202020204" pitchFamily="34" charset="0"/>
              <a:cs typeface="Microsoft Sans Serif" panose="020B0604020202020204" pitchFamily="34" charset="0"/>
            </a:rPr>
            <a:t>Weryfikacja</a:t>
          </a:r>
        </a:p>
      </dgm:t>
    </dgm:pt>
    <dgm:pt modelId="{16D98B8B-2C67-4B95-BA27-C7EC14AC3DCA}" type="parTrans" cxnId="{0EBAB05E-948C-4756-8D41-1BE95918C8A1}">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5372C47-BD2E-4E2A-9D12-ACA6E443CFBF}" type="sibTrans" cxnId="{0EBAB05E-948C-4756-8D41-1BE95918C8A1}">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678C774A-2E53-44F3-A0E0-97EB1C14F2E4}">
      <dgm:prSet phldrT="[Testo]" custT="1"/>
      <dgm:spPr/>
      <dgm:t>
        <a:bodyPr/>
        <a:lstStyle/>
        <a:p>
          <a:r>
            <a:rPr lang="pl-PL" sz="2000" b="1">
              <a:latin typeface="Microsoft Sans Serif" panose="020B0604020202020204" pitchFamily="34" charset="0"/>
              <a:ea typeface="Microsoft Sans Serif" panose="020B0604020202020204" pitchFamily="34" charset="0"/>
              <a:cs typeface="Microsoft Sans Serif" panose="020B0604020202020204" pitchFamily="34" charset="0"/>
            </a:rPr>
            <a:t>Planowanie</a:t>
          </a:r>
        </a:p>
      </dgm:t>
    </dgm:pt>
    <dgm:pt modelId="{E443DA35-54AC-4D31-88D2-1F778A30EE57}" type="parTrans" cxnId="{A770CBEC-088A-431D-87B9-CFD7ED5CB52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B37621E6-A324-4CFC-BE0C-2D38546054CC}" type="sibTrans" cxnId="{A770CBEC-088A-431D-87B9-CFD7ED5CB52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FB9F58E-A69D-467B-B9FF-1EC3430E6BE7}" type="pres">
      <dgm:prSet presAssocID="{87D6E2A1-FE81-4351-99E9-D87A141388BD}" presName="compositeShape" presStyleCnt="0">
        <dgm:presLayoutVars>
          <dgm:chMax val="7"/>
          <dgm:dir/>
          <dgm:resizeHandles val="exact"/>
        </dgm:presLayoutVars>
      </dgm:prSet>
      <dgm:spPr/>
    </dgm:pt>
    <dgm:pt modelId="{FA4DA7FC-C55F-4E5C-84F2-E24265A61651}" type="pres">
      <dgm:prSet presAssocID="{87D6E2A1-FE81-4351-99E9-D87A141388BD}" presName="wedge1" presStyleLbl="node1" presStyleIdx="0" presStyleCnt="4"/>
      <dgm:spPr/>
    </dgm:pt>
    <dgm:pt modelId="{AEB41BCF-118D-46E0-9F89-7F3D6799D74C}" type="pres">
      <dgm:prSet presAssocID="{87D6E2A1-FE81-4351-99E9-D87A141388BD}" presName="dummy1a" presStyleCnt="0"/>
      <dgm:spPr/>
    </dgm:pt>
    <dgm:pt modelId="{A175344A-9486-49A6-BDD9-AC9A83AC2AF8}" type="pres">
      <dgm:prSet presAssocID="{87D6E2A1-FE81-4351-99E9-D87A141388BD}" presName="dummy1b" presStyleCnt="0"/>
      <dgm:spPr/>
    </dgm:pt>
    <dgm:pt modelId="{4F7D51CB-D7E7-4B25-A9CD-D390E3C55BE7}" type="pres">
      <dgm:prSet presAssocID="{87D6E2A1-FE81-4351-99E9-D87A141388BD}" presName="wedge1Tx" presStyleLbl="node1" presStyleIdx="0" presStyleCnt="4">
        <dgm:presLayoutVars>
          <dgm:chMax val="0"/>
          <dgm:chPref val="0"/>
          <dgm:bulletEnabled val="1"/>
        </dgm:presLayoutVars>
      </dgm:prSet>
      <dgm:spPr/>
    </dgm:pt>
    <dgm:pt modelId="{A0E12034-DDE4-46F9-BC9D-8275251FD76C}" type="pres">
      <dgm:prSet presAssocID="{87D6E2A1-FE81-4351-99E9-D87A141388BD}" presName="wedge2" presStyleLbl="node1" presStyleIdx="1" presStyleCnt="4"/>
      <dgm:spPr/>
    </dgm:pt>
    <dgm:pt modelId="{78E3EB3F-4EF7-4CD1-90A8-C521DBAA8371}" type="pres">
      <dgm:prSet presAssocID="{87D6E2A1-FE81-4351-99E9-D87A141388BD}" presName="dummy2a" presStyleCnt="0"/>
      <dgm:spPr/>
    </dgm:pt>
    <dgm:pt modelId="{201C80FC-BE9F-4FC5-8643-4407F4220D3F}" type="pres">
      <dgm:prSet presAssocID="{87D6E2A1-FE81-4351-99E9-D87A141388BD}" presName="dummy2b" presStyleCnt="0"/>
      <dgm:spPr/>
    </dgm:pt>
    <dgm:pt modelId="{F64D0555-5F70-41C7-B06F-67CB6F7BE7FE}" type="pres">
      <dgm:prSet presAssocID="{87D6E2A1-FE81-4351-99E9-D87A141388BD}" presName="wedge2Tx" presStyleLbl="node1" presStyleIdx="1" presStyleCnt="4">
        <dgm:presLayoutVars>
          <dgm:chMax val="0"/>
          <dgm:chPref val="0"/>
          <dgm:bulletEnabled val="1"/>
        </dgm:presLayoutVars>
      </dgm:prSet>
      <dgm:spPr/>
    </dgm:pt>
    <dgm:pt modelId="{9F8445B1-F598-450E-82A7-0770BE4ACCA0}" type="pres">
      <dgm:prSet presAssocID="{87D6E2A1-FE81-4351-99E9-D87A141388BD}" presName="wedge3" presStyleLbl="node1" presStyleIdx="2" presStyleCnt="4"/>
      <dgm:spPr/>
    </dgm:pt>
    <dgm:pt modelId="{09654A80-859F-4A59-8D9A-469BA70748AD}" type="pres">
      <dgm:prSet presAssocID="{87D6E2A1-FE81-4351-99E9-D87A141388BD}" presName="dummy3a" presStyleCnt="0"/>
      <dgm:spPr/>
    </dgm:pt>
    <dgm:pt modelId="{7165FBE9-2359-47FA-88A2-32D437F9F94E}" type="pres">
      <dgm:prSet presAssocID="{87D6E2A1-FE81-4351-99E9-D87A141388BD}" presName="dummy3b" presStyleCnt="0"/>
      <dgm:spPr/>
    </dgm:pt>
    <dgm:pt modelId="{C5E62D21-0114-46CB-86C2-FCCAEA95CA1B}" type="pres">
      <dgm:prSet presAssocID="{87D6E2A1-FE81-4351-99E9-D87A141388BD}" presName="wedge3Tx" presStyleLbl="node1" presStyleIdx="2" presStyleCnt="4">
        <dgm:presLayoutVars>
          <dgm:chMax val="0"/>
          <dgm:chPref val="0"/>
          <dgm:bulletEnabled val="1"/>
        </dgm:presLayoutVars>
      </dgm:prSet>
      <dgm:spPr/>
    </dgm:pt>
    <dgm:pt modelId="{D6CD9F9C-ABD0-462A-A0E7-F3B1BDE9B868}" type="pres">
      <dgm:prSet presAssocID="{87D6E2A1-FE81-4351-99E9-D87A141388BD}" presName="wedge4" presStyleLbl="node1" presStyleIdx="3" presStyleCnt="4"/>
      <dgm:spPr/>
    </dgm:pt>
    <dgm:pt modelId="{8C71DC7A-36CA-475F-ABB6-F024AB2A02B3}" type="pres">
      <dgm:prSet presAssocID="{87D6E2A1-FE81-4351-99E9-D87A141388BD}" presName="dummy4a" presStyleCnt="0"/>
      <dgm:spPr/>
    </dgm:pt>
    <dgm:pt modelId="{E440DD76-11E8-4DF5-9EAC-C74A970BDC68}" type="pres">
      <dgm:prSet presAssocID="{87D6E2A1-FE81-4351-99E9-D87A141388BD}" presName="dummy4b" presStyleCnt="0"/>
      <dgm:spPr/>
    </dgm:pt>
    <dgm:pt modelId="{07C77D7B-3643-41B1-A1A1-AC2A02E0753A}" type="pres">
      <dgm:prSet presAssocID="{87D6E2A1-FE81-4351-99E9-D87A141388BD}" presName="wedge4Tx" presStyleLbl="node1" presStyleIdx="3" presStyleCnt="4">
        <dgm:presLayoutVars>
          <dgm:chMax val="0"/>
          <dgm:chPref val="0"/>
          <dgm:bulletEnabled val="1"/>
        </dgm:presLayoutVars>
      </dgm:prSet>
      <dgm:spPr/>
    </dgm:pt>
    <dgm:pt modelId="{C4474685-AB9B-40C0-A09A-3C6DE9058AA2}" type="pres">
      <dgm:prSet presAssocID="{E7AEE8F1-41DF-41C2-94C6-738A6B6262A8}" presName="arrowWedge1" presStyleLbl="fgSibTrans2D1" presStyleIdx="0" presStyleCnt="4"/>
      <dgm:spPr/>
    </dgm:pt>
    <dgm:pt modelId="{B0DABE49-EC8D-4745-8889-CFAD57094E78}" type="pres">
      <dgm:prSet presAssocID="{A2E56EE1-B6E2-450F-BD44-AE14C20D297B}" presName="arrowWedge2" presStyleLbl="fgSibTrans2D1" presStyleIdx="1" presStyleCnt="4"/>
      <dgm:spPr/>
    </dgm:pt>
    <dgm:pt modelId="{19290F46-0F8F-4942-8654-B64B0F54C9A6}" type="pres">
      <dgm:prSet presAssocID="{25372C47-BD2E-4E2A-9D12-ACA6E443CFBF}" presName="arrowWedge3" presStyleLbl="fgSibTrans2D1" presStyleIdx="2" presStyleCnt="4"/>
      <dgm:spPr/>
    </dgm:pt>
    <dgm:pt modelId="{9FD16F66-8D7D-4D67-B0AF-8F839D1B3326}" type="pres">
      <dgm:prSet presAssocID="{B37621E6-A324-4CFC-BE0C-2D38546054CC}" presName="arrowWedge4" presStyleLbl="fgSibTrans2D1" presStyleIdx="3" presStyleCnt="4"/>
      <dgm:spPr/>
    </dgm:pt>
  </dgm:ptLst>
  <dgm:cxnLst>
    <dgm:cxn modelId="{029CAB2B-707E-4039-89F2-7C1718527150}" srcId="{87D6E2A1-FE81-4351-99E9-D87A141388BD}" destId="{3E5F2FAE-4AF2-4004-956C-60B1C0F46F2A}" srcOrd="1" destOrd="0" parTransId="{5C756A39-E58D-4441-9F38-EBBD5ABDD56A}" sibTransId="{A2E56EE1-B6E2-450F-BD44-AE14C20D297B}"/>
    <dgm:cxn modelId="{0EBAB05E-948C-4756-8D41-1BE95918C8A1}" srcId="{87D6E2A1-FE81-4351-99E9-D87A141388BD}" destId="{C9536448-14F9-4019-8949-FBD2CC781498}" srcOrd="2" destOrd="0" parTransId="{16D98B8B-2C67-4B95-BA27-C7EC14AC3DCA}" sibTransId="{25372C47-BD2E-4E2A-9D12-ACA6E443CFBF}"/>
    <dgm:cxn modelId="{AE699D63-87D2-4F17-B57B-D5C3CA229BDD}" type="presOf" srcId="{4F74615A-271C-4ECB-9DE8-DBDE59C07397}" destId="{4F7D51CB-D7E7-4B25-A9CD-D390E3C55BE7}" srcOrd="1" destOrd="0" presId="urn:microsoft.com/office/officeart/2005/8/layout/cycle8"/>
    <dgm:cxn modelId="{6E325150-4580-4563-ACC1-DD8C036D6E5A}" type="presOf" srcId="{4F74615A-271C-4ECB-9DE8-DBDE59C07397}" destId="{FA4DA7FC-C55F-4E5C-84F2-E24265A61651}" srcOrd="0" destOrd="0" presId="urn:microsoft.com/office/officeart/2005/8/layout/cycle8"/>
    <dgm:cxn modelId="{269FD488-58AA-404E-A88C-000F0B405362}" type="presOf" srcId="{678C774A-2E53-44F3-A0E0-97EB1C14F2E4}" destId="{07C77D7B-3643-41B1-A1A1-AC2A02E0753A}" srcOrd="1" destOrd="0" presId="urn:microsoft.com/office/officeart/2005/8/layout/cycle8"/>
    <dgm:cxn modelId="{3218E898-10FA-480F-B33A-A4D3803FEDB1}" type="presOf" srcId="{87D6E2A1-FE81-4351-99E9-D87A141388BD}" destId="{EFB9F58E-A69D-467B-B9FF-1EC3430E6BE7}" srcOrd="0" destOrd="0" presId="urn:microsoft.com/office/officeart/2005/8/layout/cycle8"/>
    <dgm:cxn modelId="{3BDFF3AC-59FE-49C4-A08B-243FC5C02BF6}" type="presOf" srcId="{C9536448-14F9-4019-8949-FBD2CC781498}" destId="{9F8445B1-F598-450E-82A7-0770BE4ACCA0}" srcOrd="0" destOrd="0" presId="urn:microsoft.com/office/officeart/2005/8/layout/cycle8"/>
    <dgm:cxn modelId="{331305AF-89DD-4B93-B205-02AA362D0B0E}" srcId="{87D6E2A1-FE81-4351-99E9-D87A141388BD}" destId="{4F74615A-271C-4ECB-9DE8-DBDE59C07397}" srcOrd="0" destOrd="0" parTransId="{22A39866-7080-4F50-80F7-3B281F5EFE82}" sibTransId="{E7AEE8F1-41DF-41C2-94C6-738A6B6262A8}"/>
    <dgm:cxn modelId="{B63088B8-DDE7-42D3-8AA9-A13DF3B8D7F7}" type="presOf" srcId="{3E5F2FAE-4AF2-4004-956C-60B1C0F46F2A}" destId="{F64D0555-5F70-41C7-B06F-67CB6F7BE7FE}" srcOrd="1" destOrd="0" presId="urn:microsoft.com/office/officeart/2005/8/layout/cycle8"/>
    <dgm:cxn modelId="{7A59ACE8-1BC7-4F1E-9768-857DDA055D00}" type="presOf" srcId="{C9536448-14F9-4019-8949-FBD2CC781498}" destId="{C5E62D21-0114-46CB-86C2-FCCAEA95CA1B}" srcOrd="1" destOrd="0" presId="urn:microsoft.com/office/officeart/2005/8/layout/cycle8"/>
    <dgm:cxn modelId="{A770CBEC-088A-431D-87B9-CFD7ED5CB520}" srcId="{87D6E2A1-FE81-4351-99E9-D87A141388BD}" destId="{678C774A-2E53-44F3-A0E0-97EB1C14F2E4}" srcOrd="3" destOrd="0" parTransId="{E443DA35-54AC-4D31-88D2-1F778A30EE57}" sibTransId="{B37621E6-A324-4CFC-BE0C-2D38546054CC}"/>
    <dgm:cxn modelId="{EC4813EF-3F8C-4C28-80FD-90980B7058B0}" type="presOf" srcId="{678C774A-2E53-44F3-A0E0-97EB1C14F2E4}" destId="{D6CD9F9C-ABD0-462A-A0E7-F3B1BDE9B868}" srcOrd="0" destOrd="0" presId="urn:microsoft.com/office/officeart/2005/8/layout/cycle8"/>
    <dgm:cxn modelId="{C3F5E3F5-901A-4D2B-9F1A-21D012BF4D53}" type="presOf" srcId="{3E5F2FAE-4AF2-4004-956C-60B1C0F46F2A}" destId="{A0E12034-DDE4-46F9-BC9D-8275251FD76C}" srcOrd="0" destOrd="0" presId="urn:microsoft.com/office/officeart/2005/8/layout/cycle8"/>
    <dgm:cxn modelId="{127E3ECD-41C6-4DE5-B36C-A34A4ECC85FF}" type="presParOf" srcId="{EFB9F58E-A69D-467B-B9FF-1EC3430E6BE7}" destId="{FA4DA7FC-C55F-4E5C-84F2-E24265A61651}" srcOrd="0" destOrd="0" presId="urn:microsoft.com/office/officeart/2005/8/layout/cycle8"/>
    <dgm:cxn modelId="{1CB9CD38-9E20-45FD-B1EF-58BDE98BA772}" type="presParOf" srcId="{EFB9F58E-A69D-467B-B9FF-1EC3430E6BE7}" destId="{AEB41BCF-118D-46E0-9F89-7F3D6799D74C}" srcOrd="1" destOrd="0" presId="urn:microsoft.com/office/officeart/2005/8/layout/cycle8"/>
    <dgm:cxn modelId="{09713C84-44D5-4611-87AC-3C8534755949}" type="presParOf" srcId="{EFB9F58E-A69D-467B-B9FF-1EC3430E6BE7}" destId="{A175344A-9486-49A6-BDD9-AC9A83AC2AF8}" srcOrd="2" destOrd="0" presId="urn:microsoft.com/office/officeart/2005/8/layout/cycle8"/>
    <dgm:cxn modelId="{C195720D-6DD7-483C-BA6D-DBCF2EE02442}" type="presParOf" srcId="{EFB9F58E-A69D-467B-B9FF-1EC3430E6BE7}" destId="{4F7D51CB-D7E7-4B25-A9CD-D390E3C55BE7}" srcOrd="3" destOrd="0" presId="urn:microsoft.com/office/officeart/2005/8/layout/cycle8"/>
    <dgm:cxn modelId="{7AB88578-AFB0-4AAC-8148-291BEAD07810}" type="presParOf" srcId="{EFB9F58E-A69D-467B-B9FF-1EC3430E6BE7}" destId="{A0E12034-DDE4-46F9-BC9D-8275251FD76C}" srcOrd="4" destOrd="0" presId="urn:microsoft.com/office/officeart/2005/8/layout/cycle8"/>
    <dgm:cxn modelId="{D1A13D1D-0C7B-43F0-9EE4-624104F4AD6B}" type="presParOf" srcId="{EFB9F58E-A69D-467B-B9FF-1EC3430E6BE7}" destId="{78E3EB3F-4EF7-4CD1-90A8-C521DBAA8371}" srcOrd="5" destOrd="0" presId="urn:microsoft.com/office/officeart/2005/8/layout/cycle8"/>
    <dgm:cxn modelId="{3C0C2D84-B6C8-433E-8D3F-30594D0A4801}" type="presParOf" srcId="{EFB9F58E-A69D-467B-B9FF-1EC3430E6BE7}" destId="{201C80FC-BE9F-4FC5-8643-4407F4220D3F}" srcOrd="6" destOrd="0" presId="urn:microsoft.com/office/officeart/2005/8/layout/cycle8"/>
    <dgm:cxn modelId="{B3E20B3B-B1F7-4F49-814B-8003D090C554}" type="presParOf" srcId="{EFB9F58E-A69D-467B-B9FF-1EC3430E6BE7}" destId="{F64D0555-5F70-41C7-B06F-67CB6F7BE7FE}" srcOrd="7" destOrd="0" presId="urn:microsoft.com/office/officeart/2005/8/layout/cycle8"/>
    <dgm:cxn modelId="{39003391-1333-4256-8E79-2BF9FB2DFB2D}" type="presParOf" srcId="{EFB9F58E-A69D-467B-B9FF-1EC3430E6BE7}" destId="{9F8445B1-F598-450E-82A7-0770BE4ACCA0}" srcOrd="8" destOrd="0" presId="urn:microsoft.com/office/officeart/2005/8/layout/cycle8"/>
    <dgm:cxn modelId="{F0476A6E-194A-410A-901A-EA69EB1B0960}" type="presParOf" srcId="{EFB9F58E-A69D-467B-B9FF-1EC3430E6BE7}" destId="{09654A80-859F-4A59-8D9A-469BA70748AD}" srcOrd="9" destOrd="0" presId="urn:microsoft.com/office/officeart/2005/8/layout/cycle8"/>
    <dgm:cxn modelId="{E3448CA7-ABF0-4546-9E0B-5EDAD8D74C9E}" type="presParOf" srcId="{EFB9F58E-A69D-467B-B9FF-1EC3430E6BE7}" destId="{7165FBE9-2359-47FA-88A2-32D437F9F94E}" srcOrd="10" destOrd="0" presId="urn:microsoft.com/office/officeart/2005/8/layout/cycle8"/>
    <dgm:cxn modelId="{512F94EE-A315-489C-847F-B2C9902AC07E}" type="presParOf" srcId="{EFB9F58E-A69D-467B-B9FF-1EC3430E6BE7}" destId="{C5E62D21-0114-46CB-86C2-FCCAEA95CA1B}" srcOrd="11" destOrd="0" presId="urn:microsoft.com/office/officeart/2005/8/layout/cycle8"/>
    <dgm:cxn modelId="{D3658FDD-D1C9-4878-B1CF-4B962BB27701}" type="presParOf" srcId="{EFB9F58E-A69D-467B-B9FF-1EC3430E6BE7}" destId="{D6CD9F9C-ABD0-462A-A0E7-F3B1BDE9B868}" srcOrd="12" destOrd="0" presId="urn:microsoft.com/office/officeart/2005/8/layout/cycle8"/>
    <dgm:cxn modelId="{461F0544-69B2-44A4-AEF1-B2927FC4C1B7}" type="presParOf" srcId="{EFB9F58E-A69D-467B-B9FF-1EC3430E6BE7}" destId="{8C71DC7A-36CA-475F-ABB6-F024AB2A02B3}" srcOrd="13" destOrd="0" presId="urn:microsoft.com/office/officeart/2005/8/layout/cycle8"/>
    <dgm:cxn modelId="{BE1643A3-9E90-473B-87C3-D3479011CA87}" type="presParOf" srcId="{EFB9F58E-A69D-467B-B9FF-1EC3430E6BE7}" destId="{E440DD76-11E8-4DF5-9EAC-C74A970BDC68}" srcOrd="14" destOrd="0" presId="urn:microsoft.com/office/officeart/2005/8/layout/cycle8"/>
    <dgm:cxn modelId="{45A5B6F3-A924-4FC4-B807-63278C267685}" type="presParOf" srcId="{EFB9F58E-A69D-467B-B9FF-1EC3430E6BE7}" destId="{07C77D7B-3643-41B1-A1A1-AC2A02E0753A}" srcOrd="15" destOrd="0" presId="urn:microsoft.com/office/officeart/2005/8/layout/cycle8"/>
    <dgm:cxn modelId="{6FF6FF2F-FD3F-4366-9126-E47FF84CBE40}" type="presParOf" srcId="{EFB9F58E-A69D-467B-B9FF-1EC3430E6BE7}" destId="{C4474685-AB9B-40C0-A09A-3C6DE9058AA2}" srcOrd="16" destOrd="0" presId="urn:microsoft.com/office/officeart/2005/8/layout/cycle8"/>
    <dgm:cxn modelId="{7CC9F6F7-EF47-479E-BB48-260C5C3BC4A1}" type="presParOf" srcId="{EFB9F58E-A69D-467B-B9FF-1EC3430E6BE7}" destId="{B0DABE49-EC8D-4745-8889-CFAD57094E78}" srcOrd="17" destOrd="0" presId="urn:microsoft.com/office/officeart/2005/8/layout/cycle8"/>
    <dgm:cxn modelId="{88EBA623-F099-4E39-BA16-9B6C56115338}" type="presParOf" srcId="{EFB9F58E-A69D-467B-B9FF-1EC3430E6BE7}" destId="{19290F46-0F8F-4942-8654-B64B0F54C9A6}" srcOrd="18" destOrd="0" presId="urn:microsoft.com/office/officeart/2005/8/layout/cycle8"/>
    <dgm:cxn modelId="{F8815CE5-35C2-49C3-8070-0B738C21EF98}" type="presParOf" srcId="{EFB9F58E-A69D-467B-B9FF-1EC3430E6BE7}" destId="{9FD16F66-8D7D-4D67-B0AF-8F839D1B3326}"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DA7FC-C55F-4E5C-84F2-E24265A61651}">
      <dsp:nvSpPr>
        <dsp:cNvPr id="0" name=""/>
        <dsp:cNvSpPr/>
      </dsp:nvSpPr>
      <dsp:spPr>
        <a:xfrm>
          <a:off x="2028549" y="330162"/>
          <a:ext cx="4437888" cy="4437888"/>
        </a:xfrm>
        <a:prstGeom prst="pie">
          <a:avLst>
            <a:gd name="adj1" fmla="val 16200000"/>
            <a:gd name="adj2" fmla="val 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b="1" kern="1200">
              <a:latin typeface="Microsoft Sans Serif" panose="020B0604020202020204" pitchFamily="34" charset="0"/>
              <a:ea typeface="Microsoft Sans Serif" panose="020B0604020202020204" pitchFamily="34" charset="0"/>
              <a:cs typeface="Microsoft Sans Serif" panose="020B0604020202020204" pitchFamily="34" charset="0"/>
            </a:rPr>
            <a:t>Wdrażanie</a:t>
          </a:r>
        </a:p>
      </dsp:txBody>
      <dsp:txXfrm>
        <a:off x="4384328" y="1249968"/>
        <a:ext cx="1637792" cy="1215136"/>
      </dsp:txXfrm>
    </dsp:sp>
    <dsp:sp modelId="{A0E12034-DDE4-46F9-BC9D-8275251FD76C}">
      <dsp:nvSpPr>
        <dsp:cNvPr id="0" name=""/>
        <dsp:cNvSpPr/>
      </dsp:nvSpPr>
      <dsp:spPr>
        <a:xfrm>
          <a:off x="2028549" y="479149"/>
          <a:ext cx="4437888" cy="4437888"/>
        </a:xfrm>
        <a:prstGeom prst="pie">
          <a:avLst>
            <a:gd name="adj1" fmla="val 0"/>
            <a:gd name="adj2" fmla="val 54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b="1" kern="1200">
              <a:latin typeface="Microsoft Sans Serif" panose="020B0604020202020204" pitchFamily="34" charset="0"/>
              <a:ea typeface="Microsoft Sans Serif" panose="020B0604020202020204" pitchFamily="34" charset="0"/>
              <a:cs typeface="Microsoft Sans Serif" panose="020B0604020202020204" pitchFamily="34" charset="0"/>
            </a:rPr>
            <a:t>Sprawdzanie</a:t>
          </a:r>
        </a:p>
      </dsp:txBody>
      <dsp:txXfrm>
        <a:off x="4384328" y="2782096"/>
        <a:ext cx="1637792" cy="1215136"/>
      </dsp:txXfrm>
    </dsp:sp>
    <dsp:sp modelId="{9F8445B1-F598-450E-82A7-0770BE4ACCA0}">
      <dsp:nvSpPr>
        <dsp:cNvPr id="0" name=""/>
        <dsp:cNvSpPr/>
      </dsp:nvSpPr>
      <dsp:spPr>
        <a:xfrm>
          <a:off x="1879562" y="479149"/>
          <a:ext cx="4437888" cy="4437888"/>
        </a:xfrm>
        <a:prstGeom prst="pie">
          <a:avLst>
            <a:gd name="adj1" fmla="val 5400000"/>
            <a:gd name="adj2" fmla="val 108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b="1" kern="1200">
              <a:latin typeface="Microsoft Sans Serif" panose="020B0604020202020204" pitchFamily="34" charset="0"/>
              <a:ea typeface="Microsoft Sans Serif" panose="020B0604020202020204" pitchFamily="34" charset="0"/>
              <a:cs typeface="Microsoft Sans Serif" panose="020B0604020202020204" pitchFamily="34" charset="0"/>
            </a:rPr>
            <a:t>Weryfikacja</a:t>
          </a:r>
        </a:p>
      </dsp:txBody>
      <dsp:txXfrm>
        <a:off x="2323879" y="2782096"/>
        <a:ext cx="1637792" cy="1215136"/>
      </dsp:txXfrm>
    </dsp:sp>
    <dsp:sp modelId="{D6CD9F9C-ABD0-462A-A0E7-F3B1BDE9B868}">
      <dsp:nvSpPr>
        <dsp:cNvPr id="0" name=""/>
        <dsp:cNvSpPr/>
      </dsp:nvSpPr>
      <dsp:spPr>
        <a:xfrm>
          <a:off x="1879562" y="330162"/>
          <a:ext cx="4437888" cy="4437888"/>
        </a:xfrm>
        <a:prstGeom prst="pie">
          <a:avLst>
            <a:gd name="adj1" fmla="val 108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b="1" kern="1200">
              <a:latin typeface="Microsoft Sans Serif" panose="020B0604020202020204" pitchFamily="34" charset="0"/>
              <a:ea typeface="Microsoft Sans Serif" panose="020B0604020202020204" pitchFamily="34" charset="0"/>
              <a:cs typeface="Microsoft Sans Serif" panose="020B0604020202020204" pitchFamily="34" charset="0"/>
            </a:rPr>
            <a:t>Planowanie</a:t>
          </a:r>
        </a:p>
      </dsp:txBody>
      <dsp:txXfrm>
        <a:off x="2323879" y="1249968"/>
        <a:ext cx="1637792" cy="1215136"/>
      </dsp:txXfrm>
    </dsp:sp>
    <dsp:sp modelId="{C4474685-AB9B-40C0-A09A-3C6DE9058AA2}">
      <dsp:nvSpPr>
        <dsp:cNvPr id="0" name=""/>
        <dsp:cNvSpPr/>
      </dsp:nvSpPr>
      <dsp:spPr>
        <a:xfrm>
          <a:off x="1753822" y="55436"/>
          <a:ext cx="4987340" cy="4987340"/>
        </a:xfrm>
        <a:prstGeom prst="circularArrow">
          <a:avLst>
            <a:gd name="adj1" fmla="val 5085"/>
            <a:gd name="adj2" fmla="val 327528"/>
            <a:gd name="adj3" fmla="val 21272472"/>
            <a:gd name="adj4" fmla="val 162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DABE49-EC8D-4745-8889-CFAD57094E78}">
      <dsp:nvSpPr>
        <dsp:cNvPr id="0" name=""/>
        <dsp:cNvSpPr/>
      </dsp:nvSpPr>
      <dsp:spPr>
        <a:xfrm>
          <a:off x="1753822" y="204422"/>
          <a:ext cx="4987340" cy="4987340"/>
        </a:xfrm>
        <a:prstGeom prst="circularArrow">
          <a:avLst>
            <a:gd name="adj1" fmla="val 5085"/>
            <a:gd name="adj2" fmla="val 327528"/>
            <a:gd name="adj3" fmla="val 5072472"/>
            <a:gd name="adj4" fmla="val 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290F46-0F8F-4942-8654-B64B0F54C9A6}">
      <dsp:nvSpPr>
        <dsp:cNvPr id="0" name=""/>
        <dsp:cNvSpPr/>
      </dsp:nvSpPr>
      <dsp:spPr>
        <a:xfrm>
          <a:off x="1604836" y="204422"/>
          <a:ext cx="4987340" cy="4987340"/>
        </a:xfrm>
        <a:prstGeom prst="circularArrow">
          <a:avLst>
            <a:gd name="adj1" fmla="val 5085"/>
            <a:gd name="adj2" fmla="val 327528"/>
            <a:gd name="adj3" fmla="val 10472472"/>
            <a:gd name="adj4" fmla="val 54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D16F66-8D7D-4D67-B0AF-8F839D1B3326}">
      <dsp:nvSpPr>
        <dsp:cNvPr id="0" name=""/>
        <dsp:cNvSpPr/>
      </dsp:nvSpPr>
      <dsp:spPr>
        <a:xfrm>
          <a:off x="1604836" y="55436"/>
          <a:ext cx="4987340" cy="4987340"/>
        </a:xfrm>
        <a:prstGeom prst="circularArrow">
          <a:avLst>
            <a:gd name="adj1" fmla="val 5085"/>
            <a:gd name="adj2" fmla="val 327528"/>
            <a:gd name="adj3" fmla="val 15872472"/>
            <a:gd name="adj4" fmla="val 108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7/15/2023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379B4-1C07-4D15-932E-246E0F83C548}"/>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98BE560-3A98-4572-9827-B2E8F640BBB8}"/>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1C7A91-A759-4B54-8383-77889307073B}"/>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778896C-AE94-4D4C-95DE-98EF0E648A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3D9E4-4EBA-496A-9DD1-8F7092446A8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7790DB-D680-43FB-AF89-FCC2B633DDAC}"/>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8" name="Marcador de pie de página 7">
            <a:extLst>
              <a:ext uri="{FF2B5EF4-FFF2-40B4-BE49-F238E27FC236}">
                <a16:creationId xmlns:a16="http://schemas.microsoft.com/office/drawing/2014/main" id="{4617222B-BE51-482B-BA2E-EB39AC5CFF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FDCE16C3-DA6D-41E3-AD39-8F32E97BA05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284561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93A3F-9129-4451-83AB-A63F9CE1AEF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F0DF4D5-E289-4B98-88A1-45A89FCFEDA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4" name="Marcador de pie de página 3">
            <a:extLst>
              <a:ext uri="{FF2B5EF4-FFF2-40B4-BE49-F238E27FC236}">
                <a16:creationId xmlns:a16="http://schemas.microsoft.com/office/drawing/2014/main" id="{86208C41-13EF-4402-9187-E5BFB0DCF5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A9584DCE-CA46-4CDC-8DFB-D6B70D709688}"/>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30327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240B059-6684-46D2-8430-107ADA6DA67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3" name="Marcador de pie de página 2">
            <a:extLst>
              <a:ext uri="{FF2B5EF4-FFF2-40B4-BE49-F238E27FC236}">
                <a16:creationId xmlns:a16="http://schemas.microsoft.com/office/drawing/2014/main" id="{DC78B675-5858-4FDD-A471-FE91AE6C973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A57FF813-BE02-496F-99F0-B07A4132E8C2}"/>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299292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66AD-6CB7-4000-BF5F-0EC4800684FB}"/>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A4AD3-04B0-457C-8539-181B8CEF2A0A}"/>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AFEFE05-0179-406A-915E-465CDD31972B}"/>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BF3DDC-FF30-461B-AF9A-FFD52D4C48AA}"/>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6" name="Marcador de pie de página 5">
            <a:extLst>
              <a:ext uri="{FF2B5EF4-FFF2-40B4-BE49-F238E27FC236}">
                <a16:creationId xmlns:a16="http://schemas.microsoft.com/office/drawing/2014/main" id="{6932B3CC-CE5A-4375-80AD-F50A21FB8B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1CBB358E-3631-4137-80DA-F1169735AA6C}"/>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733073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8F71-821B-4DDD-9A9E-2276A46F1B6C}"/>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F30694-BDAB-4158-9F58-A816230CDE2C}"/>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61C7BC6-8AE8-4948-AC95-B4E586A9480A}"/>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72B5CB-458D-4FBF-B67D-CD384338ACE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6" name="Marcador de pie de página 5">
            <a:extLst>
              <a:ext uri="{FF2B5EF4-FFF2-40B4-BE49-F238E27FC236}">
                <a16:creationId xmlns:a16="http://schemas.microsoft.com/office/drawing/2014/main" id="{8CD7EEA8-9033-4B45-B699-9D22F5564B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2DC0DC3-857C-4636-9EF3-176A87D26A6F}"/>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362599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D7254-0017-4063-8FFE-014AED9F7289}"/>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9A3F45-2404-42BF-A3CB-475AC9F8A6D5}"/>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50FDFF-2557-4C4E-ADA7-16C7E4AF073D}"/>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5" name="Marcador de pie de página 4">
            <a:extLst>
              <a:ext uri="{FF2B5EF4-FFF2-40B4-BE49-F238E27FC236}">
                <a16:creationId xmlns:a16="http://schemas.microsoft.com/office/drawing/2014/main" id="{D626823A-1E88-4D82-BE42-0D33555E926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530B1C89-968A-408A-8419-8AC375AC2C33}"/>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133896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78A8CC-23FC-4BF2-B5A2-A5518DA061CA}"/>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128C344-1DCA-40CB-A46B-4EAA87979B7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60669FF-4B2F-4E91-98D6-A98605384568}"/>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5" name="Marcador de pie de página 4">
            <a:extLst>
              <a:ext uri="{FF2B5EF4-FFF2-40B4-BE49-F238E27FC236}">
                <a16:creationId xmlns:a16="http://schemas.microsoft.com/office/drawing/2014/main" id="{C758AB9B-993A-4EE5-BAB5-F4E797F51AC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525BFB-6BC5-416B-940E-3351575D2E4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24770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7/15/2023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7/15/2023</a:t>
            </a:fld>
            <a:endParaRPr lang="en-US"/>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7/15/2023</a:t>
            </a:fld>
            <a:endParaRPr lang="en-US"/>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971A2526-BB42-44A7-9BFA-739BA3875256}"/>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8" name="Imagen 7">
            <a:extLst>
              <a:ext uri="{FF2B5EF4-FFF2-40B4-BE49-F238E27FC236}">
                <a16:creationId xmlns:a16="http://schemas.microsoft.com/office/drawing/2014/main" id="{0C4D580D-FCED-46CE-BDAF-687D96276B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pic>
        <p:nvPicPr>
          <p:cNvPr id="10" name="Imagen 9">
            <a:extLst>
              <a:ext uri="{FF2B5EF4-FFF2-40B4-BE49-F238E27FC236}">
                <a16:creationId xmlns:a16="http://schemas.microsoft.com/office/drawing/2014/main" id="{C8AAE7A4-C0ED-4F3B-BDD6-BC856696A33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154296" y="647700"/>
            <a:ext cx="3295504" cy="6155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B98F2-BEDB-4281-A58E-69FBA4A6DC57}"/>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BD7875-FD6A-4BA9-81F5-04CB572F54F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B58FCA3-7355-42E6-82A8-A1A130D2FB9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5" name="Marcador de pie de página 4">
            <a:extLst>
              <a:ext uri="{FF2B5EF4-FFF2-40B4-BE49-F238E27FC236}">
                <a16:creationId xmlns:a16="http://schemas.microsoft.com/office/drawing/2014/main" id="{D464FD0A-4DAE-4F76-AC47-852A5E3DF94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D56F499-A829-43A7-9EDB-0514C0F951DB}"/>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1237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EBF64-7382-4B70-8EAF-D40744FB7F77}"/>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034208-54B0-473B-881D-D34B2BD76C37}"/>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ADF1CD-13DE-4849-9D7C-B397D5DFB7A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5" name="Marcador de pie de página 4">
            <a:extLst>
              <a:ext uri="{FF2B5EF4-FFF2-40B4-BE49-F238E27FC236}">
                <a16:creationId xmlns:a16="http://schemas.microsoft.com/office/drawing/2014/main" id="{C2E59AAE-1950-401F-9AB2-84CC881858D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7687717-E9C2-4CE0-AED6-EE5BA78160D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16365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EBD07-13C2-48F7-9BDE-0F9895C53EF9}"/>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7522C64-162F-43E5-9B2B-10410DCCCBEF}"/>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B5C9A9-8115-4934-AFD3-0420E5E515A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5" name="Marcador de pie de página 4">
            <a:extLst>
              <a:ext uri="{FF2B5EF4-FFF2-40B4-BE49-F238E27FC236}">
                <a16:creationId xmlns:a16="http://schemas.microsoft.com/office/drawing/2014/main" id="{7983A882-97DF-4225-8523-AD256D6F5ACE}"/>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A7105E9D-5629-4048-A634-EA7D8375BE80}"/>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132688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C4495-5040-4BF3-AF0F-4DAD9B61EB9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000E858-2DAA-401C-809B-D1D0E73A7BF7}"/>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5AAAA95-7460-4D7A-9CCE-A42C7A993C56}"/>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787C5E-0EF9-40A0-9903-3482FE527D3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15/07/2023</a:t>
            </a:fld>
            <a:endParaRPr lang="es-ES"/>
          </a:p>
        </p:txBody>
      </p:sp>
      <p:sp>
        <p:nvSpPr>
          <p:cNvPr id="6" name="Marcador de pie de página 5">
            <a:extLst>
              <a:ext uri="{FF2B5EF4-FFF2-40B4-BE49-F238E27FC236}">
                <a16:creationId xmlns:a16="http://schemas.microsoft.com/office/drawing/2014/main" id="{29D2B744-F62B-47F2-9E1E-D9D33BA179F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27FF26E6-11B4-44BA-94F8-BAC05D22D8C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a:t>
            </a:fld>
            <a:endParaRPr lang="es-ES"/>
          </a:p>
        </p:txBody>
      </p:sp>
    </p:spTree>
    <p:extLst>
      <p:ext uri="{BB962C8B-B14F-4D97-AF65-F5344CB8AC3E}">
        <p14:creationId xmlns:p14="http://schemas.microsoft.com/office/powerpoint/2010/main" val="28861771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7" name="bg object 17"/>
          <p:cNvSpPr/>
          <p:nvPr/>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9" name="CuadroTexto 8">
            <a:extLst>
              <a:ext uri="{FF2B5EF4-FFF2-40B4-BE49-F238E27FC236}">
                <a16:creationId xmlns:a16="http://schemas.microsoft.com/office/drawing/2014/main" id="{67A40CEB-C860-46C0-9FC4-B7B3446FC83F}"/>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10" name="Imagen 9">
            <a:extLst>
              <a:ext uri="{FF2B5EF4-FFF2-40B4-BE49-F238E27FC236}">
                <a16:creationId xmlns:a16="http://schemas.microsoft.com/office/drawing/2014/main" id="{82BEF812-CEEA-4FDB-A982-FFFAD796BFA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ECA2F5EC-8223-4977-8D49-4EAE8F41115E}"/>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8" name="Imagen 7">
            <a:extLst>
              <a:ext uri="{FF2B5EF4-FFF2-40B4-BE49-F238E27FC236}">
                <a16:creationId xmlns:a16="http://schemas.microsoft.com/office/drawing/2014/main" id="{176DBB90-06CC-47F8-90E1-9C0D4C4039A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sp>
        <p:nvSpPr>
          <p:cNvPr id="9" name="bg object 16">
            <a:extLst>
              <a:ext uri="{FF2B5EF4-FFF2-40B4-BE49-F238E27FC236}">
                <a16:creationId xmlns:a16="http://schemas.microsoft.com/office/drawing/2014/main" id="{6E0D0EE0-4BE0-4E74-A49D-EA1F919D42AC}"/>
              </a:ext>
            </a:extLst>
          </p:cNvPr>
          <p:cNvSpPr/>
          <p:nvPr userDrawn="1"/>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0" name="bg object 17">
            <a:extLst>
              <a:ext uri="{FF2B5EF4-FFF2-40B4-BE49-F238E27FC236}">
                <a16:creationId xmlns:a16="http://schemas.microsoft.com/office/drawing/2014/main" id="{9A78C2F4-F608-4536-B6A9-CB535B264D12}"/>
              </a:ext>
            </a:extLst>
          </p:cNvPr>
          <p:cNvSpPr/>
          <p:nvPr userDrawn="1"/>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Tree>
    <p:extLst>
      <p:ext uri="{BB962C8B-B14F-4D97-AF65-F5344CB8AC3E}">
        <p14:creationId xmlns:p14="http://schemas.microsoft.com/office/powerpoint/2010/main" val="32497291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cedefop.europa.eu/en/themes" TargetMode="External"/><Relationship Id="rId2" Type="http://schemas.openxmlformats.org/officeDocument/2006/relationships/hyperlink" Target="https://www.cedefop.europa.eu/en/publications-and-reports" TargetMode="External"/><Relationship Id="rId1" Type="http://schemas.openxmlformats.org/officeDocument/2006/relationships/slideLayout" Target="../slideLayouts/slideLayout5.xml"/><Relationship Id="rId4" Type="http://schemas.openxmlformats.org/officeDocument/2006/relationships/hyperlink" Target="https://eur-lex.europa.eu/legal-content/EN/ALL/?uri=CELEX:32009H0708%2802%29"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cedefop.europa.eu/en/online-tools"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eures.ec.europa.eu/eures-services_en"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esco.ec.europa.eu/en/about-esco/what-esco"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education.ec.europa.eu/sites/default/files/document-library-docs/european-approach-micro-credentials-higher-education-consultation-group-output-final-report.pdf"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unesdoc.unesco.org/in/documentViewer.xhtml?v=2.1.196&amp;id=p::usmarcdef_0000381668&amp;file=/in/rest/annotationSVC/DownloadWatermarkedAttachment/attach_import_2da68a70-ba6a-4af4-8381-bbef7425253c%3F_%3D381668eng.pdf&amp;locale=en&amp;multi=true&amp;ark=/ark:/48223/pf0000381668/PDF/381668eng.pdf#%5B%7B%22num%22%3A47%2C%22gen%22%3A0%7D%2C%7B%22name%22%3A%22XYZ%22%7D%2C67%2C771%2C0%5D"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ec.europa.eu/social/main.jsp?catId=1546&amp;langId=en" TargetMode="Externa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social/BlobServlet?docId=25471&amp;langId=en" TargetMode="External"/><Relationship Id="rId2" Type="http://schemas.openxmlformats.org/officeDocument/2006/relationships/hyperlink" Target="https://ec.europa.eu/social/BlobServlet?docId=25470&amp;langId=en"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4" name="CuadroTexto 3">
            <a:extLst>
              <a:ext uri="{FF2B5EF4-FFF2-40B4-BE49-F238E27FC236}">
                <a16:creationId xmlns:a16="http://schemas.microsoft.com/office/drawing/2014/main" id="{C333D515-40D9-40AB-8BE9-86E3A1984B29}"/>
              </a:ext>
            </a:extLst>
          </p:cNvPr>
          <p:cNvSpPr txBox="1"/>
          <p:nvPr/>
        </p:nvSpPr>
        <p:spPr>
          <a:xfrm>
            <a:off x="1534561" y="6171656"/>
            <a:ext cx="15218875"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4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Zasoby do nauczania i szkolenia w kształceniu zawodowym</a:t>
            </a:r>
          </a:p>
        </p:txBody>
      </p:sp>
      <p:sp>
        <p:nvSpPr>
          <p:cNvPr id="7" name="CuadroTexto 6">
            <a:extLst>
              <a:ext uri="{FF2B5EF4-FFF2-40B4-BE49-F238E27FC236}">
                <a16:creationId xmlns:a16="http://schemas.microsoft.com/office/drawing/2014/main" id="{1DAA2F93-7657-40AF-885B-4DEEA3034CDF}"/>
              </a:ext>
            </a:extLst>
          </p:cNvPr>
          <p:cNvSpPr txBox="1"/>
          <p:nvPr/>
        </p:nvSpPr>
        <p:spPr>
          <a:xfrm>
            <a:off x="4436660" y="9242612"/>
            <a:ext cx="13013140" cy="615553"/>
          </a:xfrm>
          <a:prstGeom prst="rect">
            <a:avLst/>
          </a:prstGeom>
          <a:noFill/>
        </p:spPr>
        <p:txBody>
          <a:bodyPr wrap="square">
            <a:spAutoFit/>
          </a:bodyPr>
          <a:lstStyle/>
          <a:p>
            <a:pPr algn="just"/>
            <a:r>
              <a:rPr lang="pl-PL" sz="1700" b="0" i="0" u="none" strike="noStrike">
                <a:solidFill>
                  <a:srgbClr val="000000"/>
                </a:solidFill>
              </a:rPr>
              <a:t>„Wsparcie Komisji Europejskiej dla powstania niniejszej publikacji nie oznacza poparcia dla treści, które odzwierciedlają jedynie poglądy autorów, a Komisja nie ponosi odpowiedzialności za jakiekolwiek wykorzystanie zawartych w niej informacji”.</a:t>
            </a:r>
          </a:p>
        </p:txBody>
      </p:sp>
      <p:pic>
        <p:nvPicPr>
          <p:cNvPr id="8" name="Imagen 7">
            <a:extLst>
              <a:ext uri="{FF2B5EF4-FFF2-40B4-BE49-F238E27FC236}">
                <a16:creationId xmlns:a16="http://schemas.microsoft.com/office/drawing/2014/main" id="{A3D3CBD7-1C82-42C7-85C6-57C71E15EE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pic>
        <p:nvPicPr>
          <p:cNvPr id="10" name="Imagen 9">
            <a:extLst>
              <a:ext uri="{FF2B5EF4-FFF2-40B4-BE49-F238E27FC236}">
                <a16:creationId xmlns:a16="http://schemas.microsoft.com/office/drawing/2014/main" id="{8742D52D-8541-46C6-B7F3-79615794D6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8251" y="2781300"/>
            <a:ext cx="13631498" cy="2546169"/>
          </a:xfrm>
          <a:prstGeom prst="rect">
            <a:avLst/>
          </a:prstGeom>
        </p:spPr>
      </p:pic>
      <p:sp>
        <p:nvSpPr>
          <p:cNvPr id="11" name="CuadroTexto 10">
            <a:extLst>
              <a:ext uri="{FF2B5EF4-FFF2-40B4-BE49-F238E27FC236}">
                <a16:creationId xmlns:a16="http://schemas.microsoft.com/office/drawing/2014/main" id="{E10A5014-CA9D-B35B-E9D6-018A78961E2A}"/>
              </a:ext>
            </a:extLst>
          </p:cNvPr>
          <p:cNvSpPr txBox="1"/>
          <p:nvPr/>
        </p:nvSpPr>
        <p:spPr>
          <a:xfrm>
            <a:off x="1833562" y="7795224"/>
            <a:ext cx="14620875" cy="400110"/>
          </a:xfrm>
          <a:prstGeom prst="rect">
            <a:avLst/>
          </a:prstGeom>
          <a:noFill/>
        </p:spPr>
        <p:txBody>
          <a:bodyPr wrap="square">
            <a:spAutoFit/>
          </a:bodyPr>
          <a:lstStyle/>
          <a:p>
            <a:pPr marL="12700" algn="ctr">
              <a:lnSpc>
                <a:spcPct val="100000"/>
              </a:lnSpc>
              <a:spcBef>
                <a:spcPts val="100"/>
              </a:spcBef>
            </a:pPr>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IDP </a:t>
            </a:r>
            <a:r>
              <a:rPr lang="pl-PL" sz="2000" b="1" dirty="0" err="1">
                <a:latin typeface="Century Gothic" panose="020B0502020202020204" pitchFamily="34" charset="0"/>
                <a:ea typeface="Microsoft Sans Serif" panose="020B0604020202020204" pitchFamily="34" charset="0"/>
                <a:cs typeface="Microsoft Sans Serif" panose="020B0604020202020204" pitchFamily="34" charset="0"/>
              </a:rPr>
              <a:t>European</a:t>
            </a:r>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 </a:t>
            </a:r>
            <a:r>
              <a:rPr lang="pl-PL" sz="2000" b="1" dirty="0" err="1">
                <a:latin typeface="Century Gothic" panose="020B0502020202020204" pitchFamily="34" charset="0"/>
                <a:ea typeface="Microsoft Sans Serif" panose="020B0604020202020204" pitchFamily="34" charset="0"/>
                <a:cs typeface="Microsoft Sans Serif" panose="020B0604020202020204" pitchFamily="34" charset="0"/>
              </a:rPr>
              <a:t>Consultants</a:t>
            </a:r>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 oraz </a:t>
            </a:r>
            <a:r>
              <a:rPr lang="pl-PL" sz="2000" b="1" dirty="0" err="1">
                <a:latin typeface="Century Gothic" panose="020B0502020202020204" pitchFamily="34" charset="0"/>
                <a:ea typeface="Microsoft Sans Serif" panose="020B0604020202020204" pitchFamily="34" charset="0"/>
                <a:cs typeface="Microsoft Sans Serif" panose="020B0604020202020204" pitchFamily="34" charset="0"/>
              </a:rPr>
              <a:t>Institut</a:t>
            </a:r>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 de </a:t>
            </a:r>
            <a:r>
              <a:rPr lang="pl-PL" sz="2000" b="1" dirty="0" err="1">
                <a:latin typeface="Century Gothic" panose="020B0502020202020204" pitchFamily="34" charset="0"/>
                <a:ea typeface="Microsoft Sans Serif" panose="020B0604020202020204" pitchFamily="34" charset="0"/>
                <a:cs typeface="Microsoft Sans Serif" panose="020B0604020202020204" pitchFamily="34" charset="0"/>
              </a:rPr>
              <a:t>Haute</a:t>
            </a:r>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 </a:t>
            </a:r>
            <a:r>
              <a:rPr lang="pl-PL" sz="2000" b="1" dirty="0" err="1">
                <a:latin typeface="Century Gothic" panose="020B0502020202020204" pitchFamily="34" charset="0"/>
                <a:ea typeface="Microsoft Sans Serif" panose="020B0604020202020204" pitchFamily="34" charset="0"/>
                <a:cs typeface="Microsoft Sans Serif" panose="020B0604020202020204" pitchFamily="34" charset="0"/>
              </a:rPr>
              <a:t>Formation</a:t>
            </a:r>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 </a:t>
            </a:r>
            <a:r>
              <a:rPr lang="pl-PL" sz="2000" b="1" dirty="0" err="1">
                <a:latin typeface="Century Gothic" panose="020B0502020202020204" pitchFamily="34" charset="0"/>
                <a:ea typeface="Microsoft Sans Serif" panose="020B0604020202020204" pitchFamily="34" charset="0"/>
                <a:cs typeface="Microsoft Sans Serif" panose="020B0604020202020204" pitchFamily="34" charset="0"/>
              </a:rPr>
              <a:t>aux</a:t>
            </a:r>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 </a:t>
            </a:r>
            <a:r>
              <a:rPr lang="pl-PL" sz="2000" b="1" dirty="0" err="1">
                <a:latin typeface="Century Gothic" panose="020B0502020202020204" pitchFamily="34" charset="0"/>
                <a:ea typeface="Microsoft Sans Serif" panose="020B0604020202020204" pitchFamily="34" charset="0"/>
                <a:cs typeface="Microsoft Sans Serif" panose="020B0604020202020204" pitchFamily="34" charset="0"/>
              </a:rPr>
              <a:t>Politiques</a:t>
            </a:r>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 </a:t>
            </a:r>
            <a:r>
              <a:rPr lang="pl-PL" sz="2000" b="1" dirty="0" err="1">
                <a:latin typeface="Century Gothic" panose="020B0502020202020204" pitchFamily="34" charset="0"/>
                <a:ea typeface="Microsoft Sans Serif" panose="020B0604020202020204" pitchFamily="34" charset="0"/>
                <a:cs typeface="Microsoft Sans Serif" panose="020B0604020202020204" pitchFamily="34" charset="0"/>
              </a:rPr>
              <a:t>Communautaires</a:t>
            </a:r>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 </a:t>
            </a:r>
            <a:r>
              <a:rPr lang="pl-PL" sz="2000" b="1" dirty="0" err="1">
                <a:latin typeface="Century Gothic" panose="020B0502020202020204" pitchFamily="34" charset="0"/>
                <a:ea typeface="Microsoft Sans Serif" panose="020B0604020202020204" pitchFamily="34" charset="0"/>
                <a:cs typeface="Microsoft Sans Serif" panose="020B0604020202020204" pitchFamily="34" charset="0"/>
              </a:rPr>
              <a:t>asbl</a:t>
            </a:r>
            <a:endParaRPr lang="pl-PL" sz="2000" b="1"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ERK</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163800"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Efekty uczenia się są opisywane w kategoriach wiedzy, umiejętności i kompetencji społeczno-personalnych</a:t>
            </a:r>
          </a:p>
        </p:txBody>
      </p:sp>
      <p:sp>
        <p:nvSpPr>
          <p:cNvPr id="17" name="CasellaDiTesto 16">
            <a:extLst>
              <a:ext uri="{FF2B5EF4-FFF2-40B4-BE49-F238E27FC236}">
                <a16:creationId xmlns:a16="http://schemas.microsoft.com/office/drawing/2014/main" id="{D4046CD7-468F-9F8F-4F48-80F919664157}"/>
              </a:ext>
            </a:extLst>
          </p:cNvPr>
          <p:cNvSpPr txBox="1"/>
          <p:nvPr/>
        </p:nvSpPr>
        <p:spPr>
          <a:xfrm>
            <a:off x="1295400" y="8688421"/>
            <a:ext cx="6032770" cy="369332"/>
          </a:xfrm>
          <a:prstGeom prst="rect">
            <a:avLst/>
          </a:prstGeom>
          <a:noFill/>
        </p:spPr>
        <p:txBody>
          <a:bodyPr wrap="square" rtlCol="0">
            <a:spAutoFit/>
          </a:bodyPr>
          <a:lstStyle/>
          <a:p>
            <a:r>
              <a:rPr lang="pl-PL">
                <a:latin typeface="Microsoft Sans Serif" panose="020B0604020202020204" pitchFamily="34" charset="0"/>
                <a:ea typeface="Microsoft Sans Serif" panose="020B0604020202020204" pitchFamily="34" charset="0"/>
                <a:cs typeface="Microsoft Sans Serif" panose="020B0604020202020204" pitchFamily="34" charset="0"/>
              </a:rPr>
              <a:t>Źródło: </a:t>
            </a:r>
            <a:r>
              <a:rPr lang="pl-PL">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Unia Europejska</a:t>
            </a:r>
            <a:r>
              <a:rPr lang="pl-P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graphicFrame>
        <p:nvGraphicFramePr>
          <p:cNvPr id="4" name="Tabella 4">
            <a:extLst>
              <a:ext uri="{FF2B5EF4-FFF2-40B4-BE49-F238E27FC236}">
                <a16:creationId xmlns:a16="http://schemas.microsoft.com/office/drawing/2014/main" id="{1DD85156-367C-1A44-F786-201928F43120}"/>
              </a:ext>
            </a:extLst>
          </p:cNvPr>
          <p:cNvGraphicFramePr>
            <a:graphicFrameLocks noGrp="1"/>
          </p:cNvGraphicFramePr>
          <p:nvPr>
            <p:extLst>
              <p:ext uri="{D42A27DB-BD31-4B8C-83A1-F6EECF244321}">
                <p14:modId xmlns:p14="http://schemas.microsoft.com/office/powerpoint/2010/main" val="1037733815"/>
              </p:ext>
            </p:extLst>
          </p:nvPr>
        </p:nvGraphicFramePr>
        <p:xfrm>
          <a:off x="1308370" y="1389380"/>
          <a:ext cx="15684232" cy="7640320"/>
        </p:xfrm>
        <a:graphic>
          <a:graphicData uri="http://schemas.openxmlformats.org/drawingml/2006/table">
            <a:tbl>
              <a:tblPr firstRow="1" bandRow="1">
                <a:tableStyleId>{5C22544A-7EE6-4342-B048-85BDC9FD1C3A}</a:tableStyleId>
              </a:tblPr>
              <a:tblGrid>
                <a:gridCol w="1663430">
                  <a:extLst>
                    <a:ext uri="{9D8B030D-6E8A-4147-A177-3AD203B41FA5}">
                      <a16:colId xmlns:a16="http://schemas.microsoft.com/office/drawing/2014/main" val="2691060388"/>
                    </a:ext>
                  </a:extLst>
                </a:gridCol>
                <a:gridCol w="4495800">
                  <a:extLst>
                    <a:ext uri="{9D8B030D-6E8A-4147-A177-3AD203B41FA5}">
                      <a16:colId xmlns:a16="http://schemas.microsoft.com/office/drawing/2014/main" val="2530101303"/>
                    </a:ext>
                  </a:extLst>
                </a:gridCol>
                <a:gridCol w="5105400">
                  <a:extLst>
                    <a:ext uri="{9D8B030D-6E8A-4147-A177-3AD203B41FA5}">
                      <a16:colId xmlns:a16="http://schemas.microsoft.com/office/drawing/2014/main" val="2238254238"/>
                    </a:ext>
                  </a:extLst>
                </a:gridCol>
                <a:gridCol w="4419602">
                  <a:extLst>
                    <a:ext uri="{9D8B030D-6E8A-4147-A177-3AD203B41FA5}">
                      <a16:colId xmlns:a16="http://schemas.microsoft.com/office/drawing/2014/main" val="1588053952"/>
                    </a:ext>
                  </a:extLst>
                </a:gridCol>
              </a:tblGrid>
              <a:tr h="370840">
                <a:tc>
                  <a:txBody>
                    <a:bodyPr/>
                    <a:lstStyle/>
                    <a:p>
                      <a:pPr algn="ctr"/>
                      <a:r>
                        <a:rPr lang="pl-PL" sz="1800"/>
                        <a:t>Poziom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pl-PL" sz="1800"/>
                        <a:t>Wiedza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pl-PL" sz="1800"/>
                        <a:t>Umiejętności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pl-PL" sz="1800"/>
                        <a:t>Odpowiedzialność/autonomia</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627374561"/>
                  </a:ext>
                </a:extLst>
              </a:tr>
              <a:tr h="370840">
                <a:tc>
                  <a:txBody>
                    <a:bodyPr/>
                    <a:lstStyle/>
                    <a:p>
                      <a:pPr algn="ctr"/>
                      <a:r>
                        <a:rPr lang="pl-PL" sz="1800"/>
                        <a:t>1</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Podstawowa wiedza ogólna</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Podstawowe umiejętności wymagane do realizacji prostych zadań</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Praca lub nauka pod bezpośrednim nadzorem w zorganizowanym kontekście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40621219"/>
                  </a:ext>
                </a:extLst>
              </a:tr>
              <a:tr h="370840">
                <a:tc>
                  <a:txBody>
                    <a:bodyPr/>
                    <a:lstStyle/>
                    <a:p>
                      <a:pPr algn="ctr"/>
                      <a:r>
                        <a:rPr lang="pl-PL" sz="1800"/>
                        <a:t>2</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Podstawowa wiedza faktograficzna w danej dziedzinie pracy lub nauki</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Podstawowe kognitywne i praktyczne umiejętności potrzebne do korzystania z istotnych informacji w celu realizacji zadań i rozwiązywania rutynowych problemów przy użyciu prostych zasad i narzędzi</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Praca lub nauka pod nadzorem, o pewnym stopniu autonomii</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03507677"/>
                  </a:ext>
                </a:extLst>
              </a:tr>
              <a:tr h="370840">
                <a:tc>
                  <a:txBody>
                    <a:bodyPr/>
                    <a:lstStyle/>
                    <a:p>
                      <a:pPr algn="ctr"/>
                      <a:r>
                        <a:rPr lang="pl-PL" sz="1800"/>
                        <a:t>3</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Znajomość faktów, zasad, procesów i pojęć ogólnych w danej dziedzinie pracy lub nauki</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Zestaw umiejętności kognitywnych i praktycznych potrzebnych do realizacji zadań i rozwiązywania problemów poprzez wybieranie i stosowanie podstawowych metod, narzędzi, materiałów i informacji</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Ponoszenie odpowiedzialności za realizację zadań w pracy lub nauce; dostosowywanie własnego zachowania do okoliczności w rozwiązywaniu problemów</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99238576"/>
                  </a:ext>
                </a:extLst>
              </a:tr>
              <a:tr h="370840">
                <a:tc>
                  <a:txBody>
                    <a:bodyPr/>
                    <a:lstStyle/>
                    <a:p>
                      <a:pPr algn="ctr"/>
                      <a:r>
                        <a:rPr lang="pl-PL" sz="1800"/>
                        <a:t>4</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Faktograficzna i teoretyczna wiedza w szerszym kontekście danej dziedziny pracy lub nauki	</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Zakres umiejętności kognitywnych i praktycznych potrzebnych do generowania rozwiązań określonych problemów w danej dziedzinie pracy lub nauki</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Samodzielna organizacja w ramach wytycznych dotyczących kontekstów związanych z pracą lub nauką, zazwyczaj przewidywalnych, ale podlegających zmianom; nadzorowanie rutynowej pracy innych, ponoszenie pewnej odpowiedzialności za ocenę i doskonalenie działań związanych z pracą lub nauką</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29914257"/>
                  </a:ext>
                </a:extLst>
              </a:tr>
              <a:tr h="370840">
                <a:tc>
                  <a:txBody>
                    <a:bodyPr/>
                    <a:lstStyle/>
                    <a:p>
                      <a:pPr algn="ctr"/>
                      <a:r>
                        <a:rPr lang="pl-PL" sz="1800"/>
                        <a:t>5</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Obszerna, specjalistyczna, faktograficzna i teoretyczna wiedza w danej dziedzinie pracy lub nauki i świadomość granic tej wiedzy</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Rozległy zakres umiejętności kognitywnych i praktycznych potrzebnych do kreatywnego rozwiązywania abstrakcyjnych problemów</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Zarządzanie i nadzór w kontekstach pracy i nauki podlegających nieprzewidywalnym zmianom; analizowanie i rozwijanie osiągnięć pracy własnej oraz innych osób</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70188090"/>
                  </a:ext>
                </a:extLst>
              </a:tr>
              <a:tr h="370840">
                <a:tc>
                  <a:txBody>
                    <a:bodyPr/>
                    <a:lstStyle/>
                    <a:p>
                      <a:pPr algn="ctr"/>
                      <a:r>
                        <a:rPr lang="pl-PL" sz="1800"/>
                        <a:t>6</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Zaawansowana wiedza w danej dziedzinie pracy i nauki obejmująca krytyczne rozumienie teorii i zasad</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Zaawansowane umiejętności, wykazywanie się biegłością i innowacyjnością potrzebną do rozwiązania złożonych i nieprzewidywalnych problemów w specjalistycznej dziedzinie pracy lub nauki	</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Zarządzanie złożonymi technicznymi lub zawodowymi działaniami lub projektami, ponoszenie odpowiedzialności za podejmowanie decyzji w nieprzewidywalnych kontekstach związanych z pracą lub nauką; ponoszenie odpowiedzialności za zarządzanie rozwojem zawodowym jednostek i grup</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98197626"/>
                  </a:ext>
                </a:extLst>
              </a:tr>
              <a:tr h="370840">
                <a:tc>
                  <a:txBody>
                    <a:bodyPr/>
                    <a:lstStyle/>
                    <a:p>
                      <a:pPr algn="ctr"/>
                      <a:r>
                        <a:rPr lang="pl-PL" sz="1800"/>
                        <a:t>7</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Wysoce wyspecjalizowana wiedza, której część stanowi najnowszą wiedzę w danej dziedzinie pracy lub nauki, będąca podstawą oryginalnego myślenia lub badań Krytyczna świadomość zagadnień w zakresie wiedzy w danej dziedzinie oraz na styku różnych dziedzin</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Specjalistyczne umiejętności rozwiązywania problemów potrzebne do badań lub działalności innowacyjnej w celu tworzenia nowej wiedzy i procedur oraz integrowania wiedzy z różnych dziedzin</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Zarządzanie i przekształcanie kontekstów związanych z pracą lub nauką, które są złożone, nieprzewidywalne i wymagają nowych podejść strategicznych; ponoszenie odpowiedzialności za przyczynianie się do rozwoju wiedzy i praktyki zawodowej lub za dokonywanie przeglądu strategicznych wyników zespołów</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6048624"/>
                  </a:ext>
                </a:extLst>
              </a:tr>
              <a:tr h="370840">
                <a:tc>
                  <a:txBody>
                    <a:bodyPr/>
                    <a:lstStyle/>
                    <a:p>
                      <a:pPr algn="ctr"/>
                      <a:r>
                        <a:rPr lang="pl-PL" sz="1800"/>
                        <a:t>8</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Wiedza na najbardziej zaawansowanym poziomie w danej dziedzinie pracy lub nauki oraz na styku różnych dziedzin</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a:t>Najbardziej zaawansowane i wyspecjalizowane umiejętności i techniki, w tym synteza i ocena, potrzebne do rozwiązywania krytycznych problemów w badaniach lub działalności innowacyjnej oraz do poszerzania i ponownego określania istniejącej wiedzy lub praktyki zawodowej</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pl-PL" sz="1300" dirty="0"/>
                        <a:t>Wykazywanie się znaczącym autorytetem, innowacyjnością, autonomią, etyką naukową i zawodową oraz trwałym zaangażowaniem w rozwój nowych idei i procesów w najważniejszych kontekstach pracy zawodowej lub nauki, w tym badań</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5507337"/>
                  </a:ext>
                </a:extLst>
              </a:tr>
            </a:tbl>
          </a:graphicData>
        </a:graphic>
      </p:graphicFrame>
    </p:spTree>
    <p:extLst>
      <p:ext uri="{BB962C8B-B14F-4D97-AF65-F5344CB8AC3E}">
        <p14:creationId xmlns:p14="http://schemas.microsoft.com/office/powerpoint/2010/main" val="165650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707886"/>
          </a:xfrm>
          <a:prstGeom prst="rect">
            <a:avLst/>
          </a:prstGeom>
          <a:noFill/>
        </p:spPr>
        <p:txBody>
          <a:bodyPr wrap="square" rtlCol="0">
            <a:spAutoFit/>
          </a:bodyPr>
          <a:lstStyle/>
          <a:p>
            <a:r>
              <a:rPr lang="pl-PL"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CEDEFOP – Europejskie Centrum Rozwoju Kształcenia Zawodowego</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877800" cy="523220"/>
          </a:xfrm>
          <a:prstGeom prst="rect">
            <a:avLst/>
          </a:prstGeom>
          <a:noFill/>
        </p:spPr>
        <p:txBody>
          <a:bodyPr wrap="square" rtlCol="0">
            <a:spAutoFit/>
          </a:bodyPr>
          <a:lstStyle/>
          <a:p>
            <a:r>
              <a:rPr lang="pl-PL"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Główna baza danych dotycząca kształcenia i szkolenia zawodowego</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893647"/>
          </a:xfrm>
          <a:prstGeom prst="rect">
            <a:avLst/>
          </a:prstGeom>
          <a:noFill/>
        </p:spPr>
        <p:txBody>
          <a:bodyPr wrap="square" rtlCol="0">
            <a:spAutoFit/>
          </a:bodyPr>
          <a:lstStyle/>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CEDEFOP jest agencją UE ds. rozwoju polityki w zakresie kształcenia i szkolenia. Oficjalna strona internetowa agencji zawiera szereg strategicznych zasobów dla organizatorów kształcenia i szkolenia zawodowego w całej Europie.</a:t>
            </a:r>
          </a:p>
          <a:p>
            <a:pPr>
              <a:defRPr/>
            </a:pPr>
            <a:endParaRPr lang="en-GB" altLang="es-ES" sz="2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Obejmują one </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publikacje i raporty</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 aż po przydatne narzędzia online dla profesjonalistów, dotyczące najróżniejszych </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3"/>
              </a:rPr>
              <a:t>tematów</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defRPr/>
            </a:pPr>
            <a:endParaRPr lang="en-GB" altLang="es-ES" sz="2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Co najważniejsze, we współpracy z Komisją Europejską, CEDEFOP aktywnie działa na rzecz praktycznego wdrażania </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4"/>
              </a:rPr>
              <a:t>Zalecenia Parlamentu Europejskiego i Rady w sprawie ustanowienia europejskiego systemu transferu osiągnięć w kształceniu i szkoleniu zawodowym (ECVET) z 2009 r.</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 – wspólnego instrumentu UE mającego na celu pomoc jednostkom w gromadzeniu efektów uczenia się i ich przenoszeniu w całej UE.</a:t>
            </a:r>
          </a:p>
        </p:txBody>
      </p:sp>
    </p:spTree>
    <p:extLst>
      <p:ext uri="{BB962C8B-B14F-4D97-AF65-F5344CB8AC3E}">
        <p14:creationId xmlns:p14="http://schemas.microsoft.com/office/powerpoint/2010/main" val="1806269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707886"/>
          </a:xfrm>
          <a:prstGeom prst="rect">
            <a:avLst/>
          </a:prstGeom>
          <a:noFill/>
        </p:spPr>
        <p:txBody>
          <a:bodyPr wrap="square" rtlCol="0">
            <a:spAutoFit/>
          </a:bodyPr>
          <a:lstStyle/>
          <a:p>
            <a:r>
              <a:rPr lang="pl-PL"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CEDEFOP – Europejskie Centrum Rozwoju Kształcenia Zawodowego</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Narzędzia internetowe</a:t>
            </a:r>
          </a:p>
        </p:txBody>
      </p:sp>
      <p:graphicFrame>
        <p:nvGraphicFramePr>
          <p:cNvPr id="6" name="Tabella 6">
            <a:extLst>
              <a:ext uri="{FF2B5EF4-FFF2-40B4-BE49-F238E27FC236}">
                <a16:creationId xmlns:a16="http://schemas.microsoft.com/office/drawing/2014/main" id="{41864F5E-279A-7C10-8045-A2824375CA68}"/>
              </a:ext>
            </a:extLst>
          </p:cNvPr>
          <p:cNvGraphicFramePr>
            <a:graphicFrameLocks noGrp="1"/>
          </p:cNvGraphicFramePr>
          <p:nvPr>
            <p:extLst>
              <p:ext uri="{D42A27DB-BD31-4B8C-83A1-F6EECF244321}">
                <p14:modId xmlns:p14="http://schemas.microsoft.com/office/powerpoint/2010/main" val="4183825859"/>
              </p:ext>
            </p:extLst>
          </p:nvPr>
        </p:nvGraphicFramePr>
        <p:xfrm>
          <a:off x="1295400" y="3333958"/>
          <a:ext cx="16014972" cy="5379720"/>
        </p:xfrm>
        <a:graphic>
          <a:graphicData uri="http://schemas.openxmlformats.org/drawingml/2006/table">
            <a:tbl>
              <a:tblPr firstRow="1" bandRow="1">
                <a:tableStyleId>{5C22544A-7EE6-4342-B048-85BDC9FD1C3A}</a:tableStyleId>
              </a:tblPr>
              <a:tblGrid>
                <a:gridCol w="4003743">
                  <a:extLst>
                    <a:ext uri="{9D8B030D-6E8A-4147-A177-3AD203B41FA5}">
                      <a16:colId xmlns:a16="http://schemas.microsoft.com/office/drawing/2014/main" val="2429657558"/>
                    </a:ext>
                  </a:extLst>
                </a:gridCol>
                <a:gridCol w="4003743">
                  <a:extLst>
                    <a:ext uri="{9D8B030D-6E8A-4147-A177-3AD203B41FA5}">
                      <a16:colId xmlns:a16="http://schemas.microsoft.com/office/drawing/2014/main" val="422068623"/>
                    </a:ext>
                  </a:extLst>
                </a:gridCol>
                <a:gridCol w="4003743">
                  <a:extLst>
                    <a:ext uri="{9D8B030D-6E8A-4147-A177-3AD203B41FA5}">
                      <a16:colId xmlns:a16="http://schemas.microsoft.com/office/drawing/2014/main" val="984131545"/>
                    </a:ext>
                  </a:extLst>
                </a:gridCol>
                <a:gridCol w="4003743">
                  <a:extLst>
                    <a:ext uri="{9D8B030D-6E8A-4147-A177-3AD203B41FA5}">
                      <a16:colId xmlns:a16="http://schemas.microsoft.com/office/drawing/2014/main" val="4170603486"/>
                    </a:ext>
                  </a:extLst>
                </a:gridCol>
              </a:tblGrid>
              <a:tr h="395236">
                <a:tc>
                  <a:txBody>
                    <a:bodyPr/>
                    <a:lstStyle/>
                    <a:p>
                      <a:r>
                        <a:rPr lang="pl-PL" sz="19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CEDEFOP – europejska baza danych poświęcona programom praktyk zawodowych</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Baza danych na temat finansowania kształcenia dorosłych</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Narzędzie online dotyczące krajowych ram kwalifikacji (NQF)</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Narzędzie online do analizy wakatów w Europie (Skills-OVATE)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60477595"/>
                  </a:ext>
                </a:extLst>
              </a:tr>
              <a:tr h="39523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Europejska baza danych na temat walidacji uczenia się pozaformalnego</a:t>
                      </a:r>
                    </a:p>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i nieformalnego</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Baza danych na temat finansowania praktyk zawodowych</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Badanie opinii na temat kształcenia i szkolenia zawodowego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Terminologia z zakresu europejskiej polityki dotyczącej edukacji i szkoleń</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57733687"/>
                  </a:ext>
                </a:extLst>
              </a:tr>
              <a:tr h="395236">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Europejskie badanie opinii na temat umiejętności i zawodów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Kluczowe wskaźniki dotyczące VET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Zasoby pomocnicze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Baza danych na temat VET w Europie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61132848"/>
                  </a:ext>
                </a:extLst>
              </a:tr>
              <a:tr h="395236">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Europejski wskaźnik umiejętności</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Narzędzie Matching Skills</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Prognozowanie zapotrzebowania na umiejętności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Zestaw narzędzi w zakresie kształcenia i szkolenia zawodowego służący wzmocnieniu pozycji młodzieży NEET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968359420"/>
                  </a:ext>
                </a:extLst>
              </a:tr>
              <a:tr h="395236">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Zestawienie wskaźników europejskiej polityki w zakresie kształcenia i szkolenia zawodowego</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Baza danych dotycząca tablicy wyników mobilności</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Gromadzenie informacji na temat umiejętności</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pl-PL" sz="19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Zestaw narzędzi do przeciwdziałania przedwczesnemu kończeniu nauki</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489139093"/>
                  </a:ext>
                </a:extLst>
              </a:tr>
            </a:tbl>
          </a:graphicData>
        </a:graphic>
      </p:graphicFrame>
      <p:sp>
        <p:nvSpPr>
          <p:cNvPr id="8" name="CasellaDiTesto 7">
            <a:extLst>
              <a:ext uri="{FF2B5EF4-FFF2-40B4-BE49-F238E27FC236}">
                <a16:creationId xmlns:a16="http://schemas.microsoft.com/office/drawing/2014/main" id="{2ED07C71-9B16-FB4F-C278-2699D485D067}"/>
              </a:ext>
            </a:extLst>
          </p:cNvPr>
          <p:cNvSpPr txBox="1"/>
          <p:nvPr/>
        </p:nvSpPr>
        <p:spPr>
          <a:xfrm>
            <a:off x="1295400" y="8688421"/>
            <a:ext cx="6032770" cy="369332"/>
          </a:xfrm>
          <a:prstGeom prst="rect">
            <a:avLst/>
          </a:prstGeom>
          <a:noFill/>
        </p:spPr>
        <p:txBody>
          <a:bodyPr wrap="square" rtlCol="0">
            <a:spAutoFit/>
          </a:bodyPr>
          <a:lstStyle/>
          <a:p>
            <a:r>
              <a:rPr lang="pl-PL">
                <a:latin typeface="Microsoft Sans Serif" panose="020B0604020202020204" pitchFamily="34" charset="0"/>
                <a:ea typeface="Microsoft Sans Serif" panose="020B0604020202020204" pitchFamily="34" charset="0"/>
                <a:cs typeface="Microsoft Sans Serif" panose="020B0604020202020204" pitchFamily="34" charset="0"/>
              </a:rPr>
              <a:t>Źródło: </a:t>
            </a:r>
            <a:r>
              <a:rPr lang="pl-PL">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CEDEFOP</a:t>
            </a:r>
            <a:r>
              <a:rPr lang="pl-P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4095740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EURES – europejska sieć współpracy służb zatrudnienia</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Ułatwianie swobodnego przepływu pracowników</a:t>
            </a:r>
          </a:p>
        </p:txBody>
      </p:sp>
      <p:sp>
        <p:nvSpPr>
          <p:cNvPr id="5" name="CasellaDiTesto 4">
            <a:extLst>
              <a:ext uri="{FF2B5EF4-FFF2-40B4-BE49-F238E27FC236}">
                <a16:creationId xmlns:a16="http://schemas.microsoft.com/office/drawing/2014/main" id="{88E0C101-E662-F6B1-3E3E-0AAF73E825D4}"/>
              </a:ext>
            </a:extLst>
          </p:cNvPr>
          <p:cNvSpPr txBox="1"/>
          <p:nvPr/>
        </p:nvSpPr>
        <p:spPr>
          <a:xfrm>
            <a:off x="1295400" y="5829300"/>
            <a:ext cx="13182600" cy="2884745"/>
          </a:xfrm>
          <a:prstGeom prst="rect">
            <a:avLst/>
          </a:prstGeom>
          <a:solidFill>
            <a:srgbClr val="00B050"/>
          </a:solidFill>
        </p:spPr>
        <p:txBody>
          <a:bodyPr wrap="square" rtlCol="0">
            <a:spAutoFit/>
          </a:bodyPr>
          <a:lstStyle/>
          <a:p>
            <a:endParaRPr lang="en-US" dirty="0"/>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447645"/>
          </a:xfrm>
          <a:prstGeom prst="rect">
            <a:avLst/>
          </a:prstGeom>
          <a:noFill/>
        </p:spPr>
        <p:txBody>
          <a:bodyPr wrap="square" rtlCol="0">
            <a:spAutoFit/>
          </a:bodyPr>
          <a:lstStyle/>
          <a:p>
            <a:pPr>
              <a:defRPr/>
            </a:pPr>
            <a:r>
              <a:rPr lang="pl-PL" sz="2800">
                <a:latin typeface="Microsoft Sans Serif" panose="020B0604020202020204" pitchFamily="34" charset="0"/>
                <a:ea typeface="Microsoft Sans Serif" panose="020B0604020202020204" pitchFamily="34" charset="0"/>
                <a:cs typeface="Microsoft Sans Serif" panose="020B0604020202020204" pitchFamily="34" charset="0"/>
              </a:rPr>
              <a:t>EURES pomaga osobom poszukującym pracy w znalezieniu zatrudnienia i pracodawcom w rekrutacji pracowników z całej Europy. Organizatorzy kształcenia i szkolenia zawodowego mogą korzystać z portalu EURES, aby dopasowywać swoją ofertę do zapotrzebowania oraz ułatwiać swoim uczniom wejście na rynek pracy. Usługi EURES obejmują w szczególności:</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a:pPr>
            <a:r>
              <a:rPr lang="pl-PL" sz="200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dopasowanie ofert zatrudnienia i CV na portalu EURES,</a:t>
            </a:r>
          </a:p>
          <a:p>
            <a:pPr marL="285750" indent="-285750">
              <a:buFont typeface="Arial" panose="020B0604020202020204" pitchFamily="34" charset="0"/>
              <a:buChar char="•"/>
              <a:defRPr/>
            </a:pPr>
            <a:r>
              <a:rPr lang="pl-PL" sz="200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informowanie i doradztwo oraz inne usługi wsparcia dla pracowników i pracodawców,</a:t>
            </a:r>
          </a:p>
          <a:p>
            <a:pPr marL="285750" indent="-285750">
              <a:buFont typeface="Arial" panose="020B0604020202020204" pitchFamily="34" charset="0"/>
              <a:buChar char="•"/>
              <a:defRPr/>
            </a:pPr>
            <a:r>
              <a:rPr lang="pl-PL" sz="200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dostęp do informacji o warunkach życia i pracy w państwach członkowskich UE, takich jak podatki, emerytury, ubezpieczenia zdrowotne i ubezpieczenia społeczne,</a:t>
            </a:r>
          </a:p>
          <a:p>
            <a:pPr marL="285750" indent="-285750">
              <a:buFont typeface="Arial" panose="020B0604020202020204" pitchFamily="34" charset="0"/>
              <a:buChar char="•"/>
              <a:defRPr/>
            </a:pPr>
            <a:r>
              <a:rPr lang="pl-PL" sz="200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specjalne usługi wsparcia dla pracowników przygranicznych i pracodawców w regionach transgranicznych,</a:t>
            </a:r>
          </a:p>
          <a:p>
            <a:pPr marL="285750" indent="-285750">
              <a:buFont typeface="Arial" panose="020B0604020202020204" pitchFamily="34" charset="0"/>
              <a:buChar char="•"/>
              <a:defRPr/>
            </a:pPr>
            <a:r>
              <a:rPr lang="pl-PL" sz="200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wsparcie dla konkretnych grup w ramach EURES Targeted Mobility Schemes,</a:t>
            </a:r>
          </a:p>
          <a:p>
            <a:pPr marL="285750" indent="-285750">
              <a:buFont typeface="Arial" panose="020B0604020202020204" pitchFamily="34" charset="0"/>
              <a:buChar char="•"/>
              <a:defRPr/>
            </a:pPr>
            <a:r>
              <a:rPr lang="pl-PL" sz="200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wsparcie dynamicznych wydarzeń rekrutacyjnych za pośrednictwem platformy Europejskich Dni Pracy (online),</a:t>
            </a:r>
          </a:p>
          <a:p>
            <a:pPr marL="285750" indent="-285750">
              <a:buFont typeface="Arial" panose="020B0604020202020204" pitchFamily="34" charset="0"/>
              <a:buChar char="•"/>
              <a:defRPr/>
            </a:pPr>
            <a:r>
              <a:rPr lang="pl-PL" sz="200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informowanie o pomocy po rekrutacji i dostęp do takiej pomocy, jak np. szkolenie językowe i pomoc w integracji w kraju docelowym.</a:t>
            </a:r>
          </a:p>
        </p:txBody>
      </p:sp>
      <p:sp>
        <p:nvSpPr>
          <p:cNvPr id="6" name="CasellaDiTesto 5">
            <a:extLst>
              <a:ext uri="{FF2B5EF4-FFF2-40B4-BE49-F238E27FC236}">
                <a16:creationId xmlns:a16="http://schemas.microsoft.com/office/drawing/2014/main" id="{A113FD9A-7002-BCF1-583C-012FF44C7752}"/>
              </a:ext>
            </a:extLst>
          </p:cNvPr>
          <p:cNvSpPr txBox="1"/>
          <p:nvPr/>
        </p:nvSpPr>
        <p:spPr>
          <a:xfrm>
            <a:off x="1333500" y="8773496"/>
            <a:ext cx="6032770" cy="369332"/>
          </a:xfrm>
          <a:prstGeom prst="rect">
            <a:avLst/>
          </a:prstGeom>
          <a:noFill/>
        </p:spPr>
        <p:txBody>
          <a:bodyPr wrap="square" rtlCol="0">
            <a:spAutoFit/>
          </a:bodyPr>
          <a:lstStyle/>
          <a:p>
            <a:r>
              <a:rPr lang="pl-PL">
                <a:latin typeface="Microsoft Sans Serif" panose="020B0604020202020204" pitchFamily="34" charset="0"/>
                <a:ea typeface="Microsoft Sans Serif" panose="020B0604020202020204" pitchFamily="34" charset="0"/>
                <a:cs typeface="Microsoft Sans Serif" panose="020B0604020202020204" pitchFamily="34" charset="0"/>
              </a:rPr>
              <a:t>Źródło: </a:t>
            </a:r>
            <a:r>
              <a:rPr lang="pl-PL">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EURES</a:t>
            </a:r>
            <a:r>
              <a:rPr lang="pl-P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75841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EUROPASS – nauka i praca w UE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Wykorzystanie platformy EUROPASS przez organizatorów kształcenia i szkolenia zawodowego</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716860"/>
            <a:ext cx="13182600" cy="4401205"/>
          </a:xfrm>
          <a:prstGeom prst="rect">
            <a:avLst/>
          </a:prstGeom>
          <a:noFill/>
        </p:spPr>
        <p:txBody>
          <a:bodyPr wrap="square" rtlCol="0">
            <a:spAutoFit/>
          </a:bodyPr>
          <a:lstStyle/>
          <a:p>
            <a:pPr>
              <a:defRPr/>
            </a:pPr>
            <a:r>
              <a:rPr lang="pl-PL" sz="2800" dirty="0">
                <a:latin typeface="Microsoft Sans Serif" panose="020B0604020202020204" pitchFamily="34" charset="0"/>
                <a:ea typeface="Microsoft Sans Serif" panose="020B0604020202020204" pitchFamily="34" charset="0"/>
                <a:cs typeface="Microsoft Sans Serif" panose="020B0604020202020204" pitchFamily="34" charset="0"/>
              </a:rPr>
              <a:t>Podobnie jak EURES, EUROPASS jest kolejnym zasobem udostępnionym przez UE w celu ułatwienia zatrudniania i przemieszczania się pracowników i osób poszukujących pracy.</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800" dirty="0">
                <a:latin typeface="Microsoft Sans Serif" panose="020B0604020202020204" pitchFamily="34" charset="0"/>
                <a:ea typeface="Microsoft Sans Serif" panose="020B0604020202020204" pitchFamily="34" charset="0"/>
                <a:cs typeface="Microsoft Sans Serif" panose="020B0604020202020204" pitchFamily="34" charset="0"/>
              </a:rPr>
              <a:t>EUROPASS udostępnia duży zestaw usług i zasobów, z których można korzystać, aby przygotować się do kolejnego ważnego kroku w swoim życiu zawodowym.</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800" dirty="0">
                <a:latin typeface="Microsoft Sans Serif" panose="020B0604020202020204" pitchFamily="34" charset="0"/>
                <a:ea typeface="Microsoft Sans Serif" panose="020B0604020202020204" pitchFamily="34" charset="0"/>
                <a:cs typeface="Microsoft Sans Serif" panose="020B0604020202020204" pitchFamily="34" charset="0"/>
              </a:rPr>
              <a:t>W związku z tym organizatorzy kształcenia i szkolenia zawodowego powinni bardzo dobrze znać skalę i zakres tych zasobów, a także biegle poruszać się po nich, aby jak najlepiej przekazać tę wiedzę swoim uczniom.</a:t>
            </a:r>
          </a:p>
        </p:txBody>
      </p:sp>
      <p:sp>
        <p:nvSpPr>
          <p:cNvPr id="7" name="CasellaDiTesto 6">
            <a:extLst>
              <a:ext uri="{FF2B5EF4-FFF2-40B4-BE49-F238E27FC236}">
                <a16:creationId xmlns:a16="http://schemas.microsoft.com/office/drawing/2014/main" id="{9F24C978-BB80-4232-533E-B7616B2F2668}"/>
              </a:ext>
            </a:extLst>
          </p:cNvPr>
          <p:cNvSpPr txBox="1"/>
          <p:nvPr/>
        </p:nvSpPr>
        <p:spPr>
          <a:xfrm>
            <a:off x="1295400" y="8688421"/>
            <a:ext cx="6032770" cy="369332"/>
          </a:xfrm>
          <a:prstGeom prst="rect">
            <a:avLst/>
          </a:prstGeom>
          <a:noFill/>
        </p:spPr>
        <p:txBody>
          <a:bodyPr wrap="square" rtlCol="0">
            <a:spAutoFit/>
          </a:bodyPr>
          <a:lstStyle/>
          <a:p>
            <a:r>
              <a:rPr lang="pl-PL">
                <a:latin typeface="Microsoft Sans Serif" panose="020B0604020202020204" pitchFamily="34" charset="0"/>
                <a:ea typeface="Microsoft Sans Serif" panose="020B0604020202020204" pitchFamily="34" charset="0"/>
                <a:cs typeface="Microsoft Sans Serif" panose="020B0604020202020204" pitchFamily="34" charset="0"/>
              </a:rPr>
              <a:t>Źródło: </a:t>
            </a:r>
            <a:r>
              <a:rPr lang="pl-PL">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Europass</a:t>
            </a:r>
            <a:r>
              <a:rPr lang="pl-P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4245328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Umiejętności, kompetencje, kwalifikacje i zawody w UE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Klasyfikacja ESCO</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493812"/>
          </a:xfrm>
          <a:prstGeom prst="rect">
            <a:avLst/>
          </a:prstGeom>
          <a:noFill/>
        </p:spPr>
        <p:txBody>
          <a:bodyPr wrap="square" rtlCol="0">
            <a:spAutoFit/>
          </a:bodyPr>
          <a:lstStyle/>
          <a:p>
            <a:pPr>
              <a:defRPr/>
            </a:pP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rPr>
              <a:t>ESCO to oficjalne unijne ramy klasyfikacji umiejętności, kompetencji, kwalifikacji i zawodów. W praktyce ESCO służy jako oficjalny glosariusz opisujący szczegółowo wszystkie możliwe zawody oraz rodzaje umiejętności i kompetencji z nimi związanych, które powinni posiadać pracownicy.</a:t>
            </a:r>
          </a:p>
          <a:p>
            <a:pPr>
              <a:defRPr/>
            </a:pPr>
            <a:endParaRPr lang="en-GB" altLang="es-ES" sz="27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rPr>
              <a:t>Celem tej ujednoliconej taksonomii jest ułatwienie mobilności pracowników i osób poszukujących pracy w całej UE przy jednoczesnym wspieraniu rozwoju lepszego i bardziej zintegrowanego międzynarodowego rynku pracy.</a:t>
            </a:r>
          </a:p>
          <a:p>
            <a:pPr>
              <a:defRPr/>
            </a:pPr>
            <a:endParaRPr lang="en-GB" altLang="es-ES" sz="27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rPr>
              <a:t>Dla organizatorów kształcenia i szkolenia zawodowego wykorzystanie ESCO ma strategiczne znaczenie, ponieważ pomaga lepiej określić, jakiego rodzaju efekty uczenia się są potrzebne pracownikom, aby mogli skorzystać z danej możliwości zatrudnienia.</a:t>
            </a:r>
          </a:p>
        </p:txBody>
      </p:sp>
    </p:spTree>
    <p:extLst>
      <p:ext uri="{BB962C8B-B14F-4D97-AF65-F5344CB8AC3E}">
        <p14:creationId xmlns:p14="http://schemas.microsoft.com/office/powerpoint/2010/main" val="4057594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Umiejętności, kompetencje, kwalifikacje i zawody w UE</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Dlaczego potrzebna jest klasyfikacja ESCO i jak z niej korzystać</a:t>
            </a:r>
          </a:p>
        </p:txBody>
      </p:sp>
      <p:sp>
        <p:nvSpPr>
          <p:cNvPr id="7" name="CasellaDiTesto 6">
            <a:extLst>
              <a:ext uri="{FF2B5EF4-FFF2-40B4-BE49-F238E27FC236}">
                <a16:creationId xmlns:a16="http://schemas.microsoft.com/office/drawing/2014/main" id="{9F24C978-BB80-4232-533E-B7616B2F2668}"/>
              </a:ext>
            </a:extLst>
          </p:cNvPr>
          <p:cNvSpPr txBox="1"/>
          <p:nvPr/>
        </p:nvSpPr>
        <p:spPr>
          <a:xfrm>
            <a:off x="1295400" y="8688421"/>
            <a:ext cx="6032770" cy="369332"/>
          </a:xfrm>
          <a:prstGeom prst="rect">
            <a:avLst/>
          </a:prstGeom>
          <a:noFill/>
        </p:spPr>
        <p:txBody>
          <a:bodyPr wrap="square" rtlCol="0">
            <a:spAutoFit/>
          </a:bodyPr>
          <a:lstStyle/>
          <a:p>
            <a:r>
              <a:rPr lang="pl-PL">
                <a:latin typeface="Microsoft Sans Serif" panose="020B0604020202020204" pitchFamily="34" charset="0"/>
                <a:ea typeface="Microsoft Sans Serif" panose="020B0604020202020204" pitchFamily="34" charset="0"/>
                <a:cs typeface="Microsoft Sans Serif" panose="020B0604020202020204" pitchFamily="34" charset="0"/>
              </a:rPr>
              <a:t>Źródło: </a:t>
            </a:r>
            <a:r>
              <a:rPr lang="pl-PL">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ESCO</a:t>
            </a:r>
            <a:r>
              <a:rPr lang="pl-P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5" name="CuadroTexto 3">
            <a:extLst>
              <a:ext uri="{FF2B5EF4-FFF2-40B4-BE49-F238E27FC236}">
                <a16:creationId xmlns:a16="http://schemas.microsoft.com/office/drawing/2014/main" id="{F2807C5C-3A26-C873-590D-E7F5C358BC32}"/>
              </a:ext>
            </a:extLst>
          </p:cNvPr>
          <p:cNvSpPr txBox="1"/>
          <p:nvPr/>
        </p:nvSpPr>
        <p:spPr>
          <a:xfrm>
            <a:off x="1295400" y="3292713"/>
            <a:ext cx="7543800" cy="4893647"/>
          </a:xfrm>
          <a:prstGeom prst="rect">
            <a:avLst/>
          </a:prstGeom>
          <a:noFill/>
        </p:spPr>
        <p:txBody>
          <a:bodyPr wrap="square" rtlCol="0">
            <a:spAutoFit/>
          </a:bodyPr>
          <a:lstStyle/>
          <a:p>
            <a:pPr>
              <a:defRPr/>
            </a:pPr>
            <a:r>
              <a:rPr lang="pl-PL" sz="26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Klasyfikacja ESCO może pomóc osobom lepiej zrozumieć:</a:t>
            </a:r>
          </a:p>
          <a:p>
            <a:pPr>
              <a:defRPr/>
            </a:pPr>
            <a:endParaRPr lang="en-GB" altLang="es-ES" sz="2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…jaka wiedza i umiejętności są zwykle wymagane podczas pracy w konkretnym zawodzie;</a:t>
            </a: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…jaką wiedzę, umiejętności i kompetencje uzyskuje się w wyniku uzyskania określonej kwalifikacji;</a:t>
            </a: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…jakie kwalifikacje są wymagane lub często wymagane przez pracodawców od osób poszukujących pracy w danym zawodzie.</a:t>
            </a:r>
          </a:p>
        </p:txBody>
      </p:sp>
      <p:sp>
        <p:nvSpPr>
          <p:cNvPr id="6" name="CuadroTexto 3">
            <a:extLst>
              <a:ext uri="{FF2B5EF4-FFF2-40B4-BE49-F238E27FC236}">
                <a16:creationId xmlns:a16="http://schemas.microsoft.com/office/drawing/2014/main" id="{2EF981D0-4FAA-82B0-59A1-6660ED884C73}"/>
              </a:ext>
            </a:extLst>
          </p:cNvPr>
          <p:cNvSpPr txBox="1"/>
          <p:nvPr/>
        </p:nvSpPr>
        <p:spPr>
          <a:xfrm>
            <a:off x="8991600" y="3292713"/>
            <a:ext cx="7543800" cy="5324535"/>
          </a:xfrm>
          <a:prstGeom prst="rect">
            <a:avLst/>
          </a:prstGeom>
          <a:noFill/>
        </p:spPr>
        <p:txBody>
          <a:bodyPr wrap="square" rtlCol="0">
            <a:spAutoFit/>
          </a:bodyPr>
          <a:lstStyle/>
          <a:p>
            <a:pPr>
              <a:defRPr/>
            </a:pPr>
            <a:r>
              <a:rPr lang="pl-PL" sz="26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Klasyfikacja</a:t>
            </a:r>
            <a:r>
              <a:rPr lang="pl-PL"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 ESCO tworzy szereg możliwości:</a:t>
            </a:r>
          </a:p>
          <a:p>
            <a:pPr>
              <a:defRPr/>
            </a:pPr>
            <a:endParaRPr lang="en-GB" altLang="es-ES" sz="2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…łączy osoby poszukujące pracy z ofertami pracy, oferując słowa kluczowe, które pomagają wyróżnić CV;</a:t>
            </a: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 …pokazuje powiązania między możliwościami zatrudnienia a edukacją, pomagając nauczycielom w uzyskaniu informacji na temat najbardziej poszukiwanych umiejętności i kompetencji;</a:t>
            </a: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…otwiera międzynarodowy rynek pracy, zwiększając możliwość mobilności osób poszukujących pracy i pracowników.</a:t>
            </a:r>
          </a:p>
        </p:txBody>
      </p:sp>
      <p:cxnSp>
        <p:nvCxnSpPr>
          <p:cNvPr id="8" name="Connettore diritto 7">
            <a:extLst>
              <a:ext uri="{FF2B5EF4-FFF2-40B4-BE49-F238E27FC236}">
                <a16:creationId xmlns:a16="http://schemas.microsoft.com/office/drawing/2014/main" id="{5F2DA2D4-6BE3-7715-468B-FCB36C8820BD}"/>
              </a:ext>
            </a:extLst>
          </p:cNvPr>
          <p:cNvCxnSpPr/>
          <p:nvPr/>
        </p:nvCxnSpPr>
        <p:spPr>
          <a:xfrm>
            <a:off x="8915400" y="3162300"/>
            <a:ext cx="0" cy="59655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854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Mikropoświadczenia kwalifikacji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801600" cy="523220"/>
          </a:xfrm>
          <a:prstGeom prst="rect">
            <a:avLst/>
          </a:prstGeom>
          <a:noFill/>
        </p:spPr>
        <p:txBody>
          <a:bodyPr wrap="square" rtlCol="0">
            <a:spAutoFit/>
          </a:bodyPr>
          <a:lstStyle/>
          <a:p>
            <a:r>
              <a:rPr lang="pl-PL"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Nowe, przełomowe rozwiązanie w ekosystemie kształcenia i szkolenia</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293757"/>
          </a:xfrm>
          <a:prstGeom prst="rect">
            <a:avLst/>
          </a:prstGeom>
          <a:noFill/>
        </p:spPr>
        <p:txBody>
          <a:bodyPr wrap="square" rtlCol="0">
            <a:spAutoFit/>
          </a:bodyPr>
          <a:lstStyle/>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Od kilku lat w UE coraz głośniej mówi się o </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odświeżonym podejściu</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 do kształcenia i szkolenia, obejmującym wdrażanie i stosowanie w praktyce mikropoświadczeń kwalifikacji. </a:t>
            </a:r>
          </a:p>
          <a:p>
            <a:pPr>
              <a:defRPr/>
            </a:pPr>
            <a:endParaRPr lang="en-GB" altLang="es-ES" sz="2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W przeciwieństwie do tradycyjnych programów kształcenia (skutkujących uzyskaniem dyplomów, stopni naukowych itp.) inicjatywy szkoleniowe i edukacyjne oparte na mikropoświadczeniach skupiają się na bardzo konkretnym obszarze nauki, a związane z nim efekty uczenia się można osiągnąć w stosunkowo krótkim czasie. </a:t>
            </a:r>
          </a:p>
          <a:p>
            <a:pPr>
              <a:defRPr/>
            </a:pPr>
            <a:endParaRPr lang="en-GB" altLang="es-ES" sz="2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Mikropoświadczenia kwalifikacji stają się coraz bardziej popularne w UE i na szczeblu międzynarodowym ze względu na większą elastyczność oraz na możliwość ich praktycznego wykorzystania w bardzo wąskich dziedzinach edukacji, które nie wymagają rozbudowanych programów kształcenia.</a:t>
            </a:r>
          </a:p>
        </p:txBody>
      </p:sp>
    </p:spTree>
    <p:extLst>
      <p:ext uri="{BB962C8B-B14F-4D97-AF65-F5344CB8AC3E}">
        <p14:creationId xmlns:p14="http://schemas.microsoft.com/office/powerpoint/2010/main" val="3329524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Mikropoświadczenia kwalifikacji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Raczkująca koncepcja</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893647"/>
          </a:xfrm>
          <a:prstGeom prst="rect">
            <a:avLst/>
          </a:prstGeom>
          <a:noFill/>
        </p:spPr>
        <p:txBody>
          <a:bodyPr wrap="square" rtlCol="0">
            <a:spAutoFit/>
          </a:bodyPr>
          <a:lstStyle/>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Koncepcja mikropoświadczeń jest wciąż na bardzo wczesnym etapie rozwoju i nie ma nawet jeszcze powszechnie przyjętej definicji tego terminu.</a:t>
            </a:r>
          </a:p>
          <a:p>
            <a:pPr>
              <a:defRPr/>
            </a:pPr>
            <a:endParaRPr lang="en-GB" altLang="es-ES" sz="2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Najlepszy opis dostępny aktualnie, tj. w 2023 roku, został stworzony przez </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UNESCO</a:t>
            </a: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 zgodnie z którym mikropoświadczenie to:</a:t>
            </a: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udokumentowanie konkretnego osiągnięcia edukacyjnego, potwierdzające, co uczeń wie, rozumie lub potrafi zrobić;</a:t>
            </a: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obejmuje ocenę opartą na jasno określonych standardach i jest przyznawane przez zaufanego organizatora;</a:t>
            </a: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ma samodzielną wartość, a także może stanowić element lub uzupełniać inne mikro- lub makropoświadczenia, w tym poprzez uznanie wcześniejszego kształcenia;</a:t>
            </a:r>
          </a:p>
          <a:p>
            <a:pPr marL="457200" indent="-457200">
              <a:buFont typeface="Arial" panose="020B0604020202020204" pitchFamily="34" charset="0"/>
              <a:buChar cha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spełnia normy wymagane przez odpowiedni proces zapewnienia jakości.</a:t>
            </a:r>
          </a:p>
        </p:txBody>
      </p:sp>
    </p:spTree>
    <p:extLst>
      <p:ext uri="{BB962C8B-B14F-4D97-AF65-F5344CB8AC3E}">
        <p14:creationId xmlns:p14="http://schemas.microsoft.com/office/powerpoint/2010/main" val="505878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419100"/>
            <a:ext cx="9462656"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Podsumowanie</a:t>
            </a:r>
          </a:p>
        </p:txBody>
      </p:sp>
      <p:grpSp>
        <p:nvGrpSpPr>
          <p:cNvPr id="23" name="Gruppo 22">
            <a:extLst>
              <a:ext uri="{FF2B5EF4-FFF2-40B4-BE49-F238E27FC236}">
                <a16:creationId xmlns:a16="http://schemas.microsoft.com/office/drawing/2014/main" id="{B071CC5C-B22E-F2E8-4AA7-D82865B354AE}"/>
              </a:ext>
            </a:extLst>
          </p:cNvPr>
          <p:cNvGrpSpPr/>
          <p:nvPr/>
        </p:nvGrpSpPr>
        <p:grpSpPr>
          <a:xfrm>
            <a:off x="1676402" y="1485900"/>
            <a:ext cx="15697198" cy="1044778"/>
            <a:chOff x="1676402" y="2476500"/>
            <a:chExt cx="15697198" cy="1044778"/>
          </a:xfrm>
        </p:grpSpPr>
        <p:grpSp>
          <p:nvGrpSpPr>
            <p:cNvPr id="5" name="Group 3">
              <a:extLst>
                <a:ext uri="{FF2B5EF4-FFF2-40B4-BE49-F238E27FC236}">
                  <a16:creationId xmlns:a16="http://schemas.microsoft.com/office/drawing/2014/main" id="{D3361825-8B1B-08E5-DA1C-487C1C05F0E8}"/>
                </a:ext>
              </a:extLst>
            </p:cNvPr>
            <p:cNvGrpSpPr/>
            <p:nvPr/>
          </p:nvGrpSpPr>
          <p:grpSpPr>
            <a:xfrm>
              <a:off x="2438400" y="2476500"/>
              <a:ext cx="14935200" cy="1044778"/>
              <a:chOff x="6420992" y="1321255"/>
              <a:chExt cx="14935200" cy="1044778"/>
            </a:xfrm>
          </p:grpSpPr>
          <p:sp>
            <p:nvSpPr>
              <p:cNvPr id="6" name="TextBox 7">
                <a:extLst>
                  <a:ext uri="{FF2B5EF4-FFF2-40B4-BE49-F238E27FC236}">
                    <a16:creationId xmlns:a16="http://schemas.microsoft.com/office/drawing/2014/main" id="{5CAEF54C-C895-D771-7062-4E4546BAFC59}"/>
                  </a:ext>
                </a:extLst>
              </p:cNvPr>
              <p:cNvSpPr txBox="1"/>
              <p:nvPr/>
            </p:nvSpPr>
            <p:spPr>
              <a:xfrm>
                <a:off x="6420994" y="1750480"/>
                <a:ext cx="14935198" cy="615553"/>
              </a:xfrm>
              <a:prstGeom prst="rect">
                <a:avLst/>
              </a:prstGeom>
              <a:noFill/>
            </p:spPr>
            <p:txBody>
              <a:bodyPr wrap="square" rtlCol="0">
                <a:spAutoFit/>
              </a:bodyPr>
              <a:lstStyle/>
              <a:p>
                <a:pPr>
                  <a:defRPr/>
                </a:pPr>
                <a:r>
                  <a:rPr lang="pl-PL" sz="1700" dirty="0">
                    <a:latin typeface="Century Gothic" panose="020B0502020202020204" pitchFamily="34" charset="0"/>
                    <a:ea typeface="Microsoft Sans Serif" panose="020B0604020202020204" pitchFamily="34" charset="0"/>
                    <a:cs typeface="Microsoft Sans Serif" panose="020B0604020202020204" pitchFamily="34" charset="0"/>
                  </a:rPr>
                  <a:t>Europejskie ramy odniesienia na rzecz zapewniania jakości (QA) w kształceniu i szkoleniu zawodowym (EQAVET) to standardowe ogólnoeuropejskie ramy wspierające i wzmacniające mechanizmy zapewniania jakości w kształceniu i szkoleniu zawodowym.</a:t>
                </a:r>
              </a:p>
            </p:txBody>
          </p:sp>
          <p:sp>
            <p:nvSpPr>
              <p:cNvPr id="7" name="TextBox 8">
                <a:extLst>
                  <a:ext uri="{FF2B5EF4-FFF2-40B4-BE49-F238E27FC236}">
                    <a16:creationId xmlns:a16="http://schemas.microsoft.com/office/drawing/2014/main" id="{C3FCEDDE-2061-C319-6B6A-16A18E214717}"/>
                  </a:ext>
                </a:extLst>
              </p:cNvPr>
              <p:cNvSpPr txBox="1"/>
              <p:nvPr/>
            </p:nvSpPr>
            <p:spPr>
              <a:xfrm>
                <a:off x="6420992" y="1321255"/>
                <a:ext cx="5124925" cy="400110"/>
              </a:xfrm>
              <a:prstGeom prst="rect">
                <a:avLst/>
              </a:prstGeom>
              <a:noFill/>
            </p:spPr>
            <p:txBody>
              <a:bodyPr wrap="square" lIns="108000" rIns="108000" rtlCol="0">
                <a:spAutoFit/>
              </a:bodyPr>
              <a:lstStyle/>
              <a:p>
                <a:r>
                  <a:rPr lang="pl-PL" sz="2000" b="1">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gr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2613337"/>
              <a:ext cx="577776" cy="523220"/>
            </a:xfrm>
            <a:prstGeom prst="rect">
              <a:avLst/>
            </a:prstGeom>
          </p:spPr>
        </p:pic>
      </p:grpSp>
      <p:grpSp>
        <p:nvGrpSpPr>
          <p:cNvPr id="24" name="Gruppo 23">
            <a:extLst>
              <a:ext uri="{FF2B5EF4-FFF2-40B4-BE49-F238E27FC236}">
                <a16:creationId xmlns:a16="http://schemas.microsoft.com/office/drawing/2014/main" id="{873E16A3-F2FC-B5FA-122C-04060C068DF7}"/>
              </a:ext>
            </a:extLst>
          </p:cNvPr>
          <p:cNvGrpSpPr/>
          <p:nvPr/>
        </p:nvGrpSpPr>
        <p:grpSpPr>
          <a:xfrm>
            <a:off x="1676402" y="2561728"/>
            <a:ext cx="15697197" cy="1029659"/>
            <a:chOff x="1676402" y="3954535"/>
            <a:chExt cx="15697197" cy="1029659"/>
          </a:xfrm>
        </p:grpSpPr>
        <p:grpSp>
          <p:nvGrpSpPr>
            <p:cNvPr id="8" name="Group 3">
              <a:extLst>
                <a:ext uri="{FF2B5EF4-FFF2-40B4-BE49-F238E27FC236}">
                  <a16:creationId xmlns:a16="http://schemas.microsoft.com/office/drawing/2014/main" id="{C7E2AC99-4D31-4CA6-4F32-B108052440D9}"/>
                </a:ext>
              </a:extLst>
            </p:cNvPr>
            <p:cNvGrpSpPr/>
            <p:nvPr/>
          </p:nvGrpSpPr>
          <p:grpSpPr>
            <a:xfrm>
              <a:off x="2438400" y="3954535"/>
              <a:ext cx="14935199" cy="1029659"/>
              <a:chOff x="6420993" y="1336374"/>
              <a:chExt cx="14935199" cy="1029659"/>
            </a:xfrm>
          </p:grpSpPr>
          <p:sp>
            <p:nvSpPr>
              <p:cNvPr id="9" name="TextBox 7">
                <a:extLst>
                  <a:ext uri="{FF2B5EF4-FFF2-40B4-BE49-F238E27FC236}">
                    <a16:creationId xmlns:a16="http://schemas.microsoft.com/office/drawing/2014/main" id="{5D5D6B3D-3614-181A-8C34-CCE1A3E84452}"/>
                  </a:ext>
                </a:extLst>
              </p:cNvPr>
              <p:cNvSpPr txBox="1"/>
              <p:nvPr/>
            </p:nvSpPr>
            <p:spPr>
              <a:xfrm>
                <a:off x="6420994" y="1750480"/>
                <a:ext cx="14935198" cy="615553"/>
              </a:xfrm>
              <a:prstGeom prst="rect">
                <a:avLst/>
              </a:prstGeom>
              <a:noFill/>
            </p:spPr>
            <p:txBody>
              <a:bodyPr wrap="square" rtlCol="0">
                <a:spAutoFit/>
              </a:bodyPr>
              <a:lstStyle/>
              <a:p>
                <a:r>
                  <a:rPr lang="pl-PL" sz="1700" dirty="0">
                    <a:latin typeface="Century Gothic" panose="020B0502020202020204" pitchFamily="34" charset="0"/>
                    <a:ea typeface="Microsoft Sans Serif" panose="020B0604020202020204" pitchFamily="34" charset="0"/>
                    <a:cs typeface="Microsoft Sans Serif" panose="020B0604020202020204" pitchFamily="34" charset="0"/>
                  </a:rPr>
                  <a:t>ERK to międzynarodowe ramy stosowane w celu zwiększenia porównywalności, przejrzystości i możliwości przenoszenia kwalifikacji na poziomie ponadnarodowym. </a:t>
                </a:r>
              </a:p>
            </p:txBody>
          </p:sp>
          <p:sp>
            <p:nvSpPr>
              <p:cNvPr id="10" name="TextBox 8">
                <a:extLst>
                  <a:ext uri="{FF2B5EF4-FFF2-40B4-BE49-F238E27FC236}">
                    <a16:creationId xmlns:a16="http://schemas.microsoft.com/office/drawing/2014/main" id="{8AA6509C-A3E0-6E43-834B-752F6269495E}"/>
                  </a:ext>
                </a:extLst>
              </p:cNvPr>
              <p:cNvSpPr txBox="1"/>
              <p:nvPr/>
            </p:nvSpPr>
            <p:spPr>
              <a:xfrm>
                <a:off x="6420993" y="1336374"/>
                <a:ext cx="5124925" cy="400110"/>
              </a:xfrm>
              <a:prstGeom prst="rect">
                <a:avLst/>
              </a:prstGeom>
              <a:noFill/>
            </p:spPr>
            <p:txBody>
              <a:bodyPr wrap="square" lIns="108000" rIns="108000" rtlCol="0">
                <a:spAutoFit/>
              </a:bodyPr>
              <a:lstStyle/>
              <a:p>
                <a:r>
                  <a:rPr lang="pl-PL" sz="2000" b="1">
                    <a:latin typeface="Century Gothic" panose="020B0502020202020204" pitchFamily="34" charset="0"/>
                    <a:ea typeface="Microsoft Sans Serif" panose="020B0604020202020204" pitchFamily="34" charset="0"/>
                    <a:cs typeface="Microsoft Sans Serif" panose="020B0604020202020204" pitchFamily="34" charset="0"/>
                  </a:rPr>
                  <a:t>ERK</a:t>
                </a:r>
              </a:p>
            </p:txBody>
          </p:sp>
        </p:grpSp>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4101236"/>
              <a:ext cx="577776" cy="523220"/>
            </a:xfrm>
            <a:prstGeom prst="rect">
              <a:avLst/>
            </a:prstGeom>
          </p:spPr>
        </p:pic>
      </p:grpSp>
      <p:grpSp>
        <p:nvGrpSpPr>
          <p:cNvPr id="25" name="Gruppo 24">
            <a:extLst>
              <a:ext uri="{FF2B5EF4-FFF2-40B4-BE49-F238E27FC236}">
                <a16:creationId xmlns:a16="http://schemas.microsoft.com/office/drawing/2014/main" id="{B28F6EC1-4AB7-C5BF-A161-00A0D9AA860E}"/>
              </a:ext>
            </a:extLst>
          </p:cNvPr>
          <p:cNvGrpSpPr/>
          <p:nvPr/>
        </p:nvGrpSpPr>
        <p:grpSpPr>
          <a:xfrm>
            <a:off x="1676402" y="3622437"/>
            <a:ext cx="15697197" cy="1370998"/>
            <a:chOff x="1676402" y="5386283"/>
            <a:chExt cx="15697197" cy="1370998"/>
          </a:xfrm>
        </p:grpSpPr>
        <p:grpSp>
          <p:nvGrpSpPr>
            <p:cNvPr id="11" name="Group 3">
              <a:extLst>
                <a:ext uri="{FF2B5EF4-FFF2-40B4-BE49-F238E27FC236}">
                  <a16:creationId xmlns:a16="http://schemas.microsoft.com/office/drawing/2014/main" id="{F105584E-7C67-4E78-3577-6D70D2441EE0}"/>
                </a:ext>
              </a:extLst>
            </p:cNvPr>
            <p:cNvGrpSpPr/>
            <p:nvPr/>
          </p:nvGrpSpPr>
          <p:grpSpPr>
            <a:xfrm>
              <a:off x="2438400" y="5386283"/>
              <a:ext cx="14935199" cy="1370998"/>
              <a:chOff x="6420993" y="1302812"/>
              <a:chExt cx="14935199" cy="1370998"/>
            </a:xfrm>
          </p:grpSpPr>
          <p:sp>
            <p:nvSpPr>
              <p:cNvPr id="12" name="TextBox 7">
                <a:extLst>
                  <a:ext uri="{FF2B5EF4-FFF2-40B4-BE49-F238E27FC236}">
                    <a16:creationId xmlns:a16="http://schemas.microsoft.com/office/drawing/2014/main" id="{AC55E695-0A0D-7F0E-AD01-A7E41CA308E1}"/>
                  </a:ext>
                </a:extLst>
              </p:cNvPr>
              <p:cNvSpPr txBox="1"/>
              <p:nvPr/>
            </p:nvSpPr>
            <p:spPr>
              <a:xfrm>
                <a:off x="6420994" y="1750480"/>
                <a:ext cx="14935198" cy="923330"/>
              </a:xfrm>
              <a:prstGeom prst="rect">
                <a:avLst/>
              </a:prstGeom>
              <a:noFill/>
            </p:spPr>
            <p:txBody>
              <a:bodyPr wrap="square" rtlCol="0">
                <a:spAutoFit/>
              </a:bodyPr>
              <a:lstStyle/>
              <a:p>
                <a:r>
                  <a:rPr lang="pl-PL" sz="1700" dirty="0">
                    <a:latin typeface="Century Gothic" panose="020B0502020202020204" pitchFamily="34" charset="0"/>
                    <a:ea typeface="Microsoft Sans Serif" panose="020B0604020202020204" pitchFamily="34" charset="0"/>
                    <a:cs typeface="Microsoft Sans Serif" panose="020B0604020202020204" pitchFamily="34" charset="0"/>
                  </a:rPr>
                  <a:t>CEDEFOP jest agencją UE ds. rozwoju polityki w zakresie kształcenia i szkolenia. Oficjalna strona internetowa agencji zawiera szereg strategicznych zasobów dla organizatorów kształcenia i szkolenia zawodowego w całej Europie.</a:t>
                </a:r>
              </a:p>
              <a:p>
                <a:endParaRPr lang="en-GB"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3" name="TextBox 8">
                <a:extLst>
                  <a:ext uri="{FF2B5EF4-FFF2-40B4-BE49-F238E27FC236}">
                    <a16:creationId xmlns:a16="http://schemas.microsoft.com/office/drawing/2014/main" id="{CE9B3B11-9146-352A-9F6A-D66CAA439541}"/>
                  </a:ext>
                </a:extLst>
              </p:cNvPr>
              <p:cNvSpPr txBox="1"/>
              <p:nvPr/>
            </p:nvSpPr>
            <p:spPr>
              <a:xfrm>
                <a:off x="6420993" y="1302812"/>
                <a:ext cx="8915399" cy="400110"/>
              </a:xfrm>
              <a:prstGeom prst="rect">
                <a:avLst/>
              </a:prstGeom>
              <a:noFill/>
            </p:spPr>
            <p:txBody>
              <a:bodyPr wrap="square" lIns="108000" rIns="108000" rtlCol="0">
                <a:spAutoFit/>
              </a:bodyPr>
              <a:lstStyle/>
              <a:p>
                <a:r>
                  <a:rPr lang="pl-PL" sz="2000" b="1">
                    <a:latin typeface="Century Gothic" panose="020B0502020202020204" pitchFamily="34" charset="0"/>
                    <a:ea typeface="Microsoft Sans Serif" panose="020B0604020202020204" pitchFamily="34" charset="0"/>
                    <a:cs typeface="Microsoft Sans Serif" panose="020B0604020202020204" pitchFamily="34" charset="0"/>
                  </a:rPr>
                  <a:t>CEDEFOP – Europejskie Centrum Rozwoju Kształcenia Zawodowego</a:t>
                </a:r>
              </a:p>
            </p:txBody>
          </p:sp>
        </p:grpSp>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5513657"/>
              <a:ext cx="577776" cy="523220"/>
            </a:xfrm>
            <a:prstGeom prst="rect">
              <a:avLst/>
            </a:prstGeom>
          </p:spPr>
        </p:pic>
      </p:grpSp>
      <p:grpSp>
        <p:nvGrpSpPr>
          <p:cNvPr id="26" name="Gruppo 25">
            <a:extLst>
              <a:ext uri="{FF2B5EF4-FFF2-40B4-BE49-F238E27FC236}">
                <a16:creationId xmlns:a16="http://schemas.microsoft.com/office/drawing/2014/main" id="{F3D0CE51-C705-301C-6467-9589772EC9B9}"/>
              </a:ext>
            </a:extLst>
          </p:cNvPr>
          <p:cNvGrpSpPr/>
          <p:nvPr/>
        </p:nvGrpSpPr>
        <p:grpSpPr>
          <a:xfrm>
            <a:off x="1676402" y="4716708"/>
            <a:ext cx="15697197" cy="1063221"/>
            <a:chOff x="1679645" y="6678421"/>
            <a:chExt cx="15697197" cy="1063221"/>
          </a:xfrm>
        </p:grpSpPr>
        <p:grpSp>
          <p:nvGrpSpPr>
            <p:cNvPr id="2" name="Group 3">
              <a:extLst>
                <a:ext uri="{FF2B5EF4-FFF2-40B4-BE49-F238E27FC236}">
                  <a16:creationId xmlns:a16="http://schemas.microsoft.com/office/drawing/2014/main" id="{A940A922-4FCD-DC8C-172F-4E2C65CDF92F}"/>
                </a:ext>
              </a:extLst>
            </p:cNvPr>
            <p:cNvGrpSpPr/>
            <p:nvPr/>
          </p:nvGrpSpPr>
          <p:grpSpPr>
            <a:xfrm>
              <a:off x="2441643" y="6678421"/>
              <a:ext cx="14935199" cy="1063221"/>
              <a:chOff x="6420993" y="1302812"/>
              <a:chExt cx="14935199" cy="1063221"/>
            </a:xfrm>
          </p:grpSpPr>
          <p:sp>
            <p:nvSpPr>
              <p:cNvPr id="3" name="TextBox 7">
                <a:extLst>
                  <a:ext uri="{FF2B5EF4-FFF2-40B4-BE49-F238E27FC236}">
                    <a16:creationId xmlns:a16="http://schemas.microsoft.com/office/drawing/2014/main" id="{19D130D2-39A7-973A-BCFC-10331401C0FD}"/>
                  </a:ext>
                </a:extLst>
              </p:cNvPr>
              <p:cNvSpPr txBox="1"/>
              <p:nvPr/>
            </p:nvSpPr>
            <p:spPr>
              <a:xfrm>
                <a:off x="6420994" y="1750480"/>
                <a:ext cx="14935198" cy="615553"/>
              </a:xfrm>
              <a:prstGeom prst="rect">
                <a:avLst/>
              </a:prstGeom>
              <a:noFill/>
            </p:spPr>
            <p:txBody>
              <a:bodyPr wrap="square" rtlCol="0">
                <a:spAutoFit/>
              </a:bodyPr>
              <a:lstStyle/>
              <a:p>
                <a:r>
                  <a:rPr lang="pl-PL" sz="1700" dirty="0">
                    <a:latin typeface="Century Gothic" panose="020B0502020202020204" pitchFamily="34" charset="0"/>
                    <a:ea typeface="Microsoft Sans Serif" panose="020B0604020202020204" pitchFamily="34" charset="0"/>
                    <a:cs typeface="Microsoft Sans Serif" panose="020B0604020202020204" pitchFamily="34" charset="0"/>
                  </a:rPr>
                  <a:t>EURES pomaga osobom poszukującym pracy w znalezieniu zatrudnienia i pracodawcom w rekrutacji pracowników z całej Europy. Organizatorzy kształcenia i szkolenia zawodowego mogą korzystać z portalu EURES, aby dopasowywać swoją ofertę do zapotrzebowania.</a:t>
                </a:r>
              </a:p>
            </p:txBody>
          </p:sp>
          <p:sp>
            <p:nvSpPr>
              <p:cNvPr id="17" name="TextBox 8">
                <a:extLst>
                  <a:ext uri="{FF2B5EF4-FFF2-40B4-BE49-F238E27FC236}">
                    <a16:creationId xmlns:a16="http://schemas.microsoft.com/office/drawing/2014/main" id="{15C3BCF9-AD06-3A84-5D46-269D2986E7C7}"/>
                  </a:ext>
                </a:extLst>
              </p:cNvPr>
              <p:cNvSpPr txBox="1"/>
              <p:nvPr/>
            </p:nvSpPr>
            <p:spPr>
              <a:xfrm>
                <a:off x="6420993" y="1302812"/>
                <a:ext cx="11960157" cy="400110"/>
              </a:xfrm>
              <a:prstGeom prst="rect">
                <a:avLst/>
              </a:prstGeom>
              <a:noFill/>
            </p:spPr>
            <p:txBody>
              <a:bodyPr wrap="square" lIns="108000" rIns="108000" rtlCol="0">
                <a:spAutoFit/>
              </a:bodyPr>
              <a:lstStyle/>
              <a:p>
                <a:r>
                  <a:rPr lang="pl-PL" sz="2000" b="1">
                    <a:latin typeface="Century Gothic" panose="020B0502020202020204" pitchFamily="34" charset="0"/>
                    <a:ea typeface="Microsoft Sans Serif" panose="020B0604020202020204" pitchFamily="34" charset="0"/>
                    <a:cs typeface="Microsoft Sans Serif" panose="020B0604020202020204" pitchFamily="34" charset="0"/>
                  </a:rPr>
                  <a:t>EURES – europejska sieć współpracy służb zatrudnienia</a:t>
                </a:r>
              </a:p>
            </p:txBody>
          </p:sp>
        </p:grpSp>
        <p:pic>
          <p:nvPicPr>
            <p:cNvPr id="18" name="Imagen 15">
              <a:extLst>
                <a:ext uri="{FF2B5EF4-FFF2-40B4-BE49-F238E27FC236}">
                  <a16:creationId xmlns:a16="http://schemas.microsoft.com/office/drawing/2014/main" id="{55C5F9C2-CF4E-3C4F-1F1B-FE45E74EE3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9645" y="6805795"/>
              <a:ext cx="577776" cy="523220"/>
            </a:xfrm>
            <a:prstGeom prst="rect">
              <a:avLst/>
            </a:prstGeom>
          </p:spPr>
        </p:pic>
      </p:grpSp>
      <p:grpSp>
        <p:nvGrpSpPr>
          <p:cNvPr id="27" name="Gruppo 26">
            <a:extLst>
              <a:ext uri="{FF2B5EF4-FFF2-40B4-BE49-F238E27FC236}">
                <a16:creationId xmlns:a16="http://schemas.microsoft.com/office/drawing/2014/main" id="{522C429E-D69F-3F5B-6828-24352EBD1433}"/>
              </a:ext>
            </a:extLst>
          </p:cNvPr>
          <p:cNvGrpSpPr/>
          <p:nvPr/>
        </p:nvGrpSpPr>
        <p:grpSpPr>
          <a:xfrm>
            <a:off x="1676402" y="5810979"/>
            <a:ext cx="15544798" cy="1063221"/>
            <a:chOff x="1676402" y="7804820"/>
            <a:chExt cx="15544798" cy="1063221"/>
          </a:xfrm>
        </p:grpSpPr>
        <p:grpSp>
          <p:nvGrpSpPr>
            <p:cNvPr id="19" name="Group 3">
              <a:extLst>
                <a:ext uri="{FF2B5EF4-FFF2-40B4-BE49-F238E27FC236}">
                  <a16:creationId xmlns:a16="http://schemas.microsoft.com/office/drawing/2014/main" id="{B9B67927-B48C-AD93-117A-9C5C633ACEAA}"/>
                </a:ext>
              </a:extLst>
            </p:cNvPr>
            <p:cNvGrpSpPr/>
            <p:nvPr/>
          </p:nvGrpSpPr>
          <p:grpSpPr>
            <a:xfrm>
              <a:off x="2438400" y="7804820"/>
              <a:ext cx="14782800" cy="1063221"/>
              <a:chOff x="6420993" y="1302812"/>
              <a:chExt cx="14782800" cy="1063221"/>
            </a:xfrm>
          </p:grpSpPr>
          <p:sp>
            <p:nvSpPr>
              <p:cNvPr id="20" name="TextBox 7">
                <a:extLst>
                  <a:ext uri="{FF2B5EF4-FFF2-40B4-BE49-F238E27FC236}">
                    <a16:creationId xmlns:a16="http://schemas.microsoft.com/office/drawing/2014/main" id="{9367DCE7-354F-1CF6-A01F-68723FF2E914}"/>
                  </a:ext>
                </a:extLst>
              </p:cNvPr>
              <p:cNvSpPr txBox="1"/>
              <p:nvPr/>
            </p:nvSpPr>
            <p:spPr>
              <a:xfrm>
                <a:off x="6420994" y="1750480"/>
                <a:ext cx="14782799" cy="615553"/>
              </a:xfrm>
              <a:prstGeom prst="rect">
                <a:avLst/>
              </a:prstGeom>
              <a:noFill/>
            </p:spPr>
            <p:txBody>
              <a:bodyPr wrap="square" rtlCol="0">
                <a:spAutoFit/>
              </a:bodyPr>
              <a:lstStyle/>
              <a:p>
                <a:r>
                  <a:rPr lang="pl-PL" sz="1700" dirty="0">
                    <a:latin typeface="Century Gothic" panose="020B0502020202020204" pitchFamily="34" charset="0"/>
                    <a:ea typeface="Microsoft Sans Serif" panose="020B0604020202020204" pitchFamily="34" charset="0"/>
                    <a:cs typeface="Microsoft Sans Serif" panose="020B0604020202020204" pitchFamily="34" charset="0"/>
                  </a:rPr>
                  <a:t>EUROPASS udostępnia duży zestaw usług i zasobów, z których można korzystać, aby przygotować się do kolejnego ważnego kroku w swoim życiu zawodowym. </a:t>
                </a:r>
              </a:p>
            </p:txBody>
          </p:sp>
          <p:sp>
            <p:nvSpPr>
              <p:cNvPr id="21" name="TextBox 8">
                <a:extLst>
                  <a:ext uri="{FF2B5EF4-FFF2-40B4-BE49-F238E27FC236}">
                    <a16:creationId xmlns:a16="http://schemas.microsoft.com/office/drawing/2014/main" id="{F07A5552-7558-3F5D-CA74-76358D228895}"/>
                  </a:ext>
                </a:extLst>
              </p:cNvPr>
              <p:cNvSpPr txBox="1"/>
              <p:nvPr/>
            </p:nvSpPr>
            <p:spPr>
              <a:xfrm>
                <a:off x="6420993" y="1302812"/>
                <a:ext cx="11960157" cy="400110"/>
              </a:xfrm>
              <a:prstGeom prst="rect">
                <a:avLst/>
              </a:prstGeom>
              <a:noFill/>
            </p:spPr>
            <p:txBody>
              <a:bodyPr wrap="square" lIns="108000" rIns="108000" rtlCol="0">
                <a:spAutoFit/>
              </a:bodyPr>
              <a:lstStyle/>
              <a:p>
                <a:r>
                  <a:rPr lang="pl-PL" sz="2000" b="1">
                    <a:latin typeface="Century Gothic" panose="020B0502020202020204" pitchFamily="34" charset="0"/>
                    <a:ea typeface="Microsoft Sans Serif" panose="020B0604020202020204" pitchFamily="34" charset="0"/>
                    <a:cs typeface="Microsoft Sans Serif" panose="020B0604020202020204" pitchFamily="34" charset="0"/>
                  </a:rPr>
                  <a:t>EUROPASS – nauka i praca w UE</a:t>
                </a:r>
              </a:p>
            </p:txBody>
          </p:sp>
        </p:grpSp>
        <p:pic>
          <p:nvPicPr>
            <p:cNvPr id="22" name="Imagen 15">
              <a:extLst>
                <a:ext uri="{FF2B5EF4-FFF2-40B4-BE49-F238E27FC236}">
                  <a16:creationId xmlns:a16="http://schemas.microsoft.com/office/drawing/2014/main" id="{1E647202-47D1-BE02-EF92-0609A52CC3F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28" name="Gruppo 27">
            <a:extLst>
              <a:ext uri="{FF2B5EF4-FFF2-40B4-BE49-F238E27FC236}">
                <a16:creationId xmlns:a16="http://schemas.microsoft.com/office/drawing/2014/main" id="{A30ABFC9-863D-EC67-397E-9AE074713B6C}"/>
              </a:ext>
            </a:extLst>
          </p:cNvPr>
          <p:cNvGrpSpPr/>
          <p:nvPr/>
        </p:nvGrpSpPr>
        <p:grpSpPr>
          <a:xfrm>
            <a:off x="1676402" y="6905250"/>
            <a:ext cx="15544798" cy="1063221"/>
            <a:chOff x="1676402" y="7804820"/>
            <a:chExt cx="15544798" cy="1063221"/>
          </a:xfrm>
        </p:grpSpPr>
        <p:grpSp>
          <p:nvGrpSpPr>
            <p:cNvPr id="29" name="Group 3">
              <a:extLst>
                <a:ext uri="{FF2B5EF4-FFF2-40B4-BE49-F238E27FC236}">
                  <a16:creationId xmlns:a16="http://schemas.microsoft.com/office/drawing/2014/main" id="{E208E423-0F04-15B7-3593-6CC9B8426FEB}"/>
                </a:ext>
              </a:extLst>
            </p:cNvPr>
            <p:cNvGrpSpPr/>
            <p:nvPr/>
          </p:nvGrpSpPr>
          <p:grpSpPr>
            <a:xfrm>
              <a:off x="2438400" y="7804820"/>
              <a:ext cx="14782800" cy="1063221"/>
              <a:chOff x="6420993" y="1302812"/>
              <a:chExt cx="14782800" cy="1063221"/>
            </a:xfrm>
          </p:grpSpPr>
          <p:sp>
            <p:nvSpPr>
              <p:cNvPr id="31" name="TextBox 7">
                <a:extLst>
                  <a:ext uri="{FF2B5EF4-FFF2-40B4-BE49-F238E27FC236}">
                    <a16:creationId xmlns:a16="http://schemas.microsoft.com/office/drawing/2014/main" id="{19599A69-DBE8-367A-1693-86F821EA6C7F}"/>
                  </a:ext>
                </a:extLst>
              </p:cNvPr>
              <p:cNvSpPr txBox="1"/>
              <p:nvPr/>
            </p:nvSpPr>
            <p:spPr>
              <a:xfrm>
                <a:off x="6420994" y="1750480"/>
                <a:ext cx="14782799" cy="615553"/>
              </a:xfrm>
              <a:prstGeom prst="rect">
                <a:avLst/>
              </a:prstGeom>
              <a:noFill/>
            </p:spPr>
            <p:txBody>
              <a:bodyPr wrap="square" rtlCol="0">
                <a:spAutoFit/>
              </a:bodyPr>
              <a:lstStyle/>
              <a:p>
                <a:r>
                  <a:rPr lang="pl-PL" sz="1700" dirty="0">
                    <a:latin typeface="Century Gothic" panose="020B0502020202020204" pitchFamily="34" charset="0"/>
                    <a:ea typeface="Microsoft Sans Serif" panose="020B0604020202020204" pitchFamily="34" charset="0"/>
                    <a:cs typeface="Microsoft Sans Serif" panose="020B0604020202020204" pitchFamily="34" charset="0"/>
                  </a:rPr>
                  <a:t>ESCO to oficjalne unijne ramy klasyfikacji umiejętności, kompetencji, kwalifikacji i zawodów. Celem tej ujednoliconej taksonomii jest ułatwienie mobilności pracowników i osób poszukujących pracy w całej UE.</a:t>
                </a:r>
              </a:p>
            </p:txBody>
          </p:sp>
          <p:sp>
            <p:nvSpPr>
              <p:cNvPr id="32" name="TextBox 8">
                <a:extLst>
                  <a:ext uri="{FF2B5EF4-FFF2-40B4-BE49-F238E27FC236}">
                    <a16:creationId xmlns:a16="http://schemas.microsoft.com/office/drawing/2014/main" id="{DA5B99AD-312A-61AF-90FA-4CA59DC7EF93}"/>
                  </a:ext>
                </a:extLst>
              </p:cNvPr>
              <p:cNvSpPr txBox="1"/>
              <p:nvPr/>
            </p:nvSpPr>
            <p:spPr>
              <a:xfrm>
                <a:off x="6420993" y="1302812"/>
                <a:ext cx="11960157" cy="400110"/>
              </a:xfrm>
              <a:prstGeom prst="rect">
                <a:avLst/>
              </a:prstGeom>
              <a:noFill/>
            </p:spPr>
            <p:txBody>
              <a:bodyPr wrap="square" lIns="108000" rIns="108000" rtlCol="0">
                <a:spAutoFit/>
              </a:bodyPr>
              <a:lstStyle/>
              <a:p>
                <a:r>
                  <a:rPr lang="pl-PL" sz="2000" b="1">
                    <a:latin typeface="Century Gothic" panose="020B0502020202020204" pitchFamily="34" charset="0"/>
                    <a:ea typeface="Microsoft Sans Serif" panose="020B0604020202020204" pitchFamily="34" charset="0"/>
                    <a:cs typeface="Microsoft Sans Serif" panose="020B0604020202020204" pitchFamily="34" charset="0"/>
                  </a:rPr>
                  <a:t>Umiejętności, kompetencje, kwalifikacje i zawody w UE</a:t>
                </a:r>
              </a:p>
            </p:txBody>
          </p:sp>
        </p:grpSp>
        <p:pic>
          <p:nvPicPr>
            <p:cNvPr id="30" name="Imagen 15">
              <a:extLst>
                <a:ext uri="{FF2B5EF4-FFF2-40B4-BE49-F238E27FC236}">
                  <a16:creationId xmlns:a16="http://schemas.microsoft.com/office/drawing/2014/main" id="{26ACCD31-0516-5CE3-AF67-534714A563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33" name="Gruppo 32">
            <a:extLst>
              <a:ext uri="{FF2B5EF4-FFF2-40B4-BE49-F238E27FC236}">
                <a16:creationId xmlns:a16="http://schemas.microsoft.com/office/drawing/2014/main" id="{DB61C7B3-BBD4-2CAB-0F27-E217FBE2D1DF}"/>
              </a:ext>
            </a:extLst>
          </p:cNvPr>
          <p:cNvGrpSpPr/>
          <p:nvPr/>
        </p:nvGrpSpPr>
        <p:grpSpPr>
          <a:xfrm>
            <a:off x="1676402" y="7999522"/>
            <a:ext cx="15697197" cy="1063221"/>
            <a:chOff x="1676402" y="7804820"/>
            <a:chExt cx="15697197" cy="1063221"/>
          </a:xfrm>
        </p:grpSpPr>
        <p:grpSp>
          <p:nvGrpSpPr>
            <p:cNvPr id="34" name="Group 3">
              <a:extLst>
                <a:ext uri="{FF2B5EF4-FFF2-40B4-BE49-F238E27FC236}">
                  <a16:creationId xmlns:a16="http://schemas.microsoft.com/office/drawing/2014/main" id="{709FD3D8-3D17-036D-5620-1C279DE75FB1}"/>
                </a:ext>
              </a:extLst>
            </p:cNvPr>
            <p:cNvGrpSpPr/>
            <p:nvPr/>
          </p:nvGrpSpPr>
          <p:grpSpPr>
            <a:xfrm>
              <a:off x="2438400" y="7804820"/>
              <a:ext cx="14935199" cy="1063221"/>
              <a:chOff x="6420993" y="1302812"/>
              <a:chExt cx="14935199" cy="1063221"/>
            </a:xfrm>
          </p:grpSpPr>
          <p:sp>
            <p:nvSpPr>
              <p:cNvPr id="36" name="TextBox 7">
                <a:extLst>
                  <a:ext uri="{FF2B5EF4-FFF2-40B4-BE49-F238E27FC236}">
                    <a16:creationId xmlns:a16="http://schemas.microsoft.com/office/drawing/2014/main" id="{C67DB796-835E-D9DE-ED48-B70BC065D6C5}"/>
                  </a:ext>
                </a:extLst>
              </p:cNvPr>
              <p:cNvSpPr txBox="1"/>
              <p:nvPr/>
            </p:nvSpPr>
            <p:spPr>
              <a:xfrm>
                <a:off x="6420994" y="1750480"/>
                <a:ext cx="14935198" cy="615553"/>
              </a:xfrm>
              <a:prstGeom prst="rect">
                <a:avLst/>
              </a:prstGeom>
              <a:noFill/>
            </p:spPr>
            <p:txBody>
              <a:bodyPr wrap="square" rtlCol="0">
                <a:spAutoFit/>
              </a:bodyPr>
              <a:lstStyle/>
              <a:p>
                <a:r>
                  <a:rPr lang="pl-PL" sz="1700" dirty="0">
                    <a:latin typeface="Century Gothic" panose="020B0502020202020204" pitchFamily="34" charset="0"/>
                    <a:ea typeface="Microsoft Sans Serif" panose="020B0604020202020204" pitchFamily="34" charset="0"/>
                    <a:cs typeface="Microsoft Sans Serif" panose="020B0604020202020204" pitchFamily="34" charset="0"/>
                  </a:rPr>
                  <a:t>Inicjatywy szkoleniowe i edukacyjne oparte na mikropoświadczeniach skupiają się na bardzo konkretnym obszarze nauki, a związane z nim efekty uczenia się można osiągnąć w stosunkowo krótkim czasie. </a:t>
                </a:r>
              </a:p>
            </p:txBody>
          </p:sp>
          <p:sp>
            <p:nvSpPr>
              <p:cNvPr id="37" name="TextBox 8">
                <a:extLst>
                  <a:ext uri="{FF2B5EF4-FFF2-40B4-BE49-F238E27FC236}">
                    <a16:creationId xmlns:a16="http://schemas.microsoft.com/office/drawing/2014/main" id="{DA90813B-48A3-163F-5EF9-AF54797AB4F5}"/>
                  </a:ext>
                </a:extLst>
              </p:cNvPr>
              <p:cNvSpPr txBox="1"/>
              <p:nvPr/>
            </p:nvSpPr>
            <p:spPr>
              <a:xfrm>
                <a:off x="6420993" y="1302812"/>
                <a:ext cx="11960157" cy="400110"/>
              </a:xfrm>
              <a:prstGeom prst="rect">
                <a:avLst/>
              </a:prstGeom>
              <a:noFill/>
            </p:spPr>
            <p:txBody>
              <a:bodyPr wrap="square" lIns="108000" rIns="108000" rtlCol="0">
                <a:spAutoFit/>
              </a:bodyPr>
              <a:lstStyle/>
              <a:p>
                <a:r>
                  <a:rPr lang="pl-PL" sz="2000" b="1" dirty="0">
                    <a:latin typeface="Century Gothic" panose="020B0502020202020204" pitchFamily="34" charset="0"/>
                    <a:ea typeface="Microsoft Sans Serif" panose="020B0604020202020204" pitchFamily="34" charset="0"/>
                    <a:cs typeface="Microsoft Sans Serif" panose="020B0604020202020204" pitchFamily="34" charset="0"/>
                  </a:rPr>
                  <a:t>Mikropoświadczenia kwalifikacji </a:t>
                </a:r>
              </a:p>
            </p:txBody>
          </p:sp>
        </p:grpSp>
        <p:pic>
          <p:nvPicPr>
            <p:cNvPr id="35" name="Imagen 15">
              <a:extLst>
                <a:ext uri="{FF2B5EF4-FFF2-40B4-BE49-F238E27FC236}">
                  <a16:creationId xmlns:a16="http://schemas.microsoft.com/office/drawing/2014/main" id="{5053C0A4-9EA6-A40B-14E0-6FD48A2538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spTree>
    <p:extLst>
      <p:ext uri="{BB962C8B-B14F-4D97-AF65-F5344CB8AC3E}">
        <p14:creationId xmlns:p14="http://schemas.microsoft.com/office/powerpoint/2010/main" val="425128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44958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Streszczenie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401205"/>
          </a:xfrm>
          <a:prstGeom prst="rect">
            <a:avLst/>
          </a:prstGeom>
          <a:noFill/>
        </p:spPr>
        <p:txBody>
          <a:bodyPr wrap="square" rtlCol="0">
            <a:spAutoFit/>
          </a:bodyPr>
          <a:lstStyle/>
          <a:p>
            <a:pPr>
              <a:defRPr/>
            </a:pPr>
            <a:r>
              <a:rPr lang="pl-PL" sz="2800">
                <a:latin typeface="Microsoft Sans Serif" panose="020B0604020202020204" pitchFamily="34" charset="0"/>
                <a:ea typeface="Microsoft Sans Serif" panose="020B0604020202020204" pitchFamily="34" charset="0"/>
                <a:cs typeface="Microsoft Sans Serif" panose="020B0604020202020204" pitchFamily="34" charset="0"/>
              </a:rPr>
              <a:t>Instytucje UE udostępniają szereg zasobów, aby wspierać wdrażanie skutecznych programów kształcenia i szkolenia zawodowego (VET) w całej UE oraz w formalnych, pozaformalnych i nieformalnych środowiskach uczenia się.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800">
                <a:latin typeface="Microsoft Sans Serif" panose="020B0604020202020204" pitchFamily="34" charset="0"/>
                <a:ea typeface="Microsoft Sans Serif" panose="020B0604020202020204" pitchFamily="34" charset="0"/>
                <a:cs typeface="Microsoft Sans Serif" panose="020B0604020202020204" pitchFamily="34" charset="0"/>
              </a:rPr>
              <a:t>Treść jednostek tego szkolenia oferuje pracownikom sektora kształcenia i szkolenia zawodowego kilka kluczowych zasad, które powinni wdrożyć w swojej codziennej praktyce, a które są zgodne z najnowszymi wytycznymi w dziedzinie kształcenia i szkolenia, nauczania, podnoszenia kwalifikacji i przekwalifikowywania osób. </a:t>
            </a: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5" name="CuadroTexto 4">
            <a:extLst>
              <a:ext uri="{FF2B5EF4-FFF2-40B4-BE49-F238E27FC236}">
                <a16:creationId xmlns:a16="http://schemas.microsoft.com/office/drawing/2014/main" id="{F70FEDC1-F472-4558-867A-C3B677E86823}"/>
              </a:ext>
            </a:extLst>
          </p:cNvPr>
          <p:cNvSpPr txBox="1"/>
          <p:nvPr/>
        </p:nvSpPr>
        <p:spPr>
          <a:xfrm>
            <a:off x="5295900" y="3848100"/>
            <a:ext cx="7696200" cy="1615827"/>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99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Dziękujemy!</a:t>
            </a:r>
          </a:p>
        </p:txBody>
      </p:sp>
      <p:pic>
        <p:nvPicPr>
          <p:cNvPr id="6" name="Imagen 5">
            <a:extLst>
              <a:ext uri="{FF2B5EF4-FFF2-40B4-BE49-F238E27FC236}">
                <a16:creationId xmlns:a16="http://schemas.microsoft.com/office/drawing/2014/main" id="{EB8B90EC-E8ED-40F1-B252-7A5B8AB04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801601" y="4229100"/>
            <a:ext cx="1371600" cy="1242087"/>
          </a:xfrm>
          <a:prstGeom prst="rect">
            <a:avLst/>
          </a:prstGeom>
        </p:spPr>
      </p:pic>
    </p:spTree>
    <p:extLst>
      <p:ext uri="{BB962C8B-B14F-4D97-AF65-F5344CB8AC3E}">
        <p14:creationId xmlns:p14="http://schemas.microsoft.com/office/powerpoint/2010/main" val="45535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419100"/>
            <a:ext cx="9462656"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Spis treści</a:t>
            </a:r>
          </a:p>
        </p:txBody>
      </p:sp>
      <p:grpSp>
        <p:nvGrpSpPr>
          <p:cNvPr id="23" name="Gruppo 22">
            <a:extLst>
              <a:ext uri="{FF2B5EF4-FFF2-40B4-BE49-F238E27FC236}">
                <a16:creationId xmlns:a16="http://schemas.microsoft.com/office/drawing/2014/main" id="{B071CC5C-B22E-F2E8-4AA7-D82865B354AE}"/>
              </a:ext>
            </a:extLst>
          </p:cNvPr>
          <p:cNvGrpSpPr/>
          <p:nvPr/>
        </p:nvGrpSpPr>
        <p:grpSpPr>
          <a:xfrm>
            <a:off x="1676402" y="1485900"/>
            <a:ext cx="9982198" cy="829335"/>
            <a:chOff x="1676402" y="2476500"/>
            <a:chExt cx="9982198" cy="829335"/>
          </a:xfrm>
        </p:grpSpPr>
        <p:grpSp>
          <p:nvGrpSpPr>
            <p:cNvPr id="5" name="Group 3">
              <a:extLst>
                <a:ext uri="{FF2B5EF4-FFF2-40B4-BE49-F238E27FC236}">
                  <a16:creationId xmlns:a16="http://schemas.microsoft.com/office/drawing/2014/main" id="{D3361825-8B1B-08E5-DA1C-487C1C05F0E8}"/>
                </a:ext>
              </a:extLst>
            </p:cNvPr>
            <p:cNvGrpSpPr/>
            <p:nvPr/>
          </p:nvGrpSpPr>
          <p:grpSpPr>
            <a:xfrm>
              <a:off x="2438400" y="2476500"/>
              <a:ext cx="9220200" cy="829335"/>
              <a:chOff x="6420992" y="1321255"/>
              <a:chExt cx="9220200" cy="829335"/>
            </a:xfrm>
          </p:grpSpPr>
          <p:sp>
            <p:nvSpPr>
              <p:cNvPr id="6" name="TextBox 7">
                <a:extLst>
                  <a:ext uri="{FF2B5EF4-FFF2-40B4-BE49-F238E27FC236}">
                    <a16:creationId xmlns:a16="http://schemas.microsoft.com/office/drawing/2014/main" id="{5CAEF54C-C895-D771-7062-4E4546BAFC59}"/>
                  </a:ext>
                </a:extLst>
              </p:cNvPr>
              <p:cNvSpPr txBox="1"/>
              <p:nvPr/>
            </p:nvSpPr>
            <p:spPr>
              <a:xfrm>
                <a:off x="6420994" y="1750480"/>
                <a:ext cx="9220198" cy="400110"/>
              </a:xfrm>
              <a:prstGeom prst="rect">
                <a:avLst/>
              </a:prstGeom>
              <a:noFill/>
            </p:spPr>
            <p:txBody>
              <a:bodyPr wrap="square"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Ramy zapewniania jakości kształcenia i szkolenia zawodowego</a:t>
                </a:r>
              </a:p>
            </p:txBody>
          </p:sp>
          <p:sp>
            <p:nvSpPr>
              <p:cNvPr id="7" name="TextBox 8">
                <a:extLst>
                  <a:ext uri="{FF2B5EF4-FFF2-40B4-BE49-F238E27FC236}">
                    <a16:creationId xmlns:a16="http://schemas.microsoft.com/office/drawing/2014/main" id="{C3FCEDDE-2061-C319-6B6A-16A18E214717}"/>
                  </a:ext>
                </a:extLst>
              </p:cNvPr>
              <p:cNvSpPr txBox="1"/>
              <p:nvPr/>
            </p:nvSpPr>
            <p:spPr>
              <a:xfrm>
                <a:off x="6420992" y="1321255"/>
                <a:ext cx="5124925" cy="400110"/>
              </a:xfrm>
              <a:prstGeom prst="rect">
                <a:avLst/>
              </a:prstGeom>
              <a:noFill/>
            </p:spPr>
            <p:txBody>
              <a:bodyPr wrap="square" lIns="108000" rIns="108000"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gr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2613337"/>
              <a:ext cx="577776" cy="523220"/>
            </a:xfrm>
            <a:prstGeom prst="rect">
              <a:avLst/>
            </a:prstGeom>
          </p:spPr>
        </p:pic>
      </p:grpSp>
      <p:grpSp>
        <p:nvGrpSpPr>
          <p:cNvPr id="24" name="Gruppo 23">
            <a:extLst>
              <a:ext uri="{FF2B5EF4-FFF2-40B4-BE49-F238E27FC236}">
                <a16:creationId xmlns:a16="http://schemas.microsoft.com/office/drawing/2014/main" id="{873E16A3-F2FC-B5FA-122C-04060C068DF7}"/>
              </a:ext>
            </a:extLst>
          </p:cNvPr>
          <p:cNvGrpSpPr/>
          <p:nvPr/>
        </p:nvGrpSpPr>
        <p:grpSpPr>
          <a:xfrm>
            <a:off x="1676402" y="2561728"/>
            <a:ext cx="9677398" cy="814216"/>
            <a:chOff x="1676402" y="3954535"/>
            <a:chExt cx="9677398" cy="814216"/>
          </a:xfrm>
        </p:grpSpPr>
        <p:grpSp>
          <p:nvGrpSpPr>
            <p:cNvPr id="8" name="Group 3">
              <a:extLst>
                <a:ext uri="{FF2B5EF4-FFF2-40B4-BE49-F238E27FC236}">
                  <a16:creationId xmlns:a16="http://schemas.microsoft.com/office/drawing/2014/main" id="{C7E2AC99-4D31-4CA6-4F32-B108052440D9}"/>
                </a:ext>
              </a:extLst>
            </p:cNvPr>
            <p:cNvGrpSpPr/>
            <p:nvPr/>
          </p:nvGrpSpPr>
          <p:grpSpPr>
            <a:xfrm>
              <a:off x="2438400" y="3954535"/>
              <a:ext cx="8915400" cy="814216"/>
              <a:chOff x="6420993" y="1336374"/>
              <a:chExt cx="8915400" cy="814216"/>
            </a:xfrm>
          </p:grpSpPr>
          <p:sp>
            <p:nvSpPr>
              <p:cNvPr id="9" name="TextBox 7">
                <a:extLst>
                  <a:ext uri="{FF2B5EF4-FFF2-40B4-BE49-F238E27FC236}">
                    <a16:creationId xmlns:a16="http://schemas.microsoft.com/office/drawing/2014/main" id="{5D5D6B3D-3614-181A-8C34-CCE1A3E84452}"/>
                  </a:ext>
                </a:extLst>
              </p:cNvPr>
              <p:cNvSpPr txBox="1"/>
              <p:nvPr/>
            </p:nvSpPr>
            <p:spPr>
              <a:xfrm>
                <a:off x="6420994" y="1750480"/>
                <a:ext cx="8915399" cy="400110"/>
              </a:xfrm>
              <a:prstGeom prst="rect">
                <a:avLst/>
              </a:prstGeom>
              <a:noFill/>
            </p:spPr>
            <p:txBody>
              <a:bodyPr wrap="square"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Europejskie Ramy Kwalifikacji</a:t>
                </a:r>
              </a:p>
            </p:txBody>
          </p:sp>
          <p:sp>
            <p:nvSpPr>
              <p:cNvPr id="10" name="TextBox 8">
                <a:extLst>
                  <a:ext uri="{FF2B5EF4-FFF2-40B4-BE49-F238E27FC236}">
                    <a16:creationId xmlns:a16="http://schemas.microsoft.com/office/drawing/2014/main" id="{8AA6509C-A3E0-6E43-834B-752F6269495E}"/>
                  </a:ext>
                </a:extLst>
              </p:cNvPr>
              <p:cNvSpPr txBox="1"/>
              <p:nvPr/>
            </p:nvSpPr>
            <p:spPr>
              <a:xfrm>
                <a:off x="6420993" y="1336374"/>
                <a:ext cx="5124925" cy="400110"/>
              </a:xfrm>
              <a:prstGeom prst="rect">
                <a:avLst/>
              </a:prstGeom>
              <a:noFill/>
            </p:spPr>
            <p:txBody>
              <a:bodyPr wrap="square" lIns="108000" rIns="108000"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ERK</a:t>
                </a:r>
              </a:p>
            </p:txBody>
          </p:sp>
        </p:grpSp>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4101236"/>
              <a:ext cx="577776" cy="523220"/>
            </a:xfrm>
            <a:prstGeom prst="rect">
              <a:avLst/>
            </a:prstGeom>
          </p:spPr>
        </p:pic>
      </p:grpSp>
      <p:grpSp>
        <p:nvGrpSpPr>
          <p:cNvPr id="25" name="Gruppo 24">
            <a:extLst>
              <a:ext uri="{FF2B5EF4-FFF2-40B4-BE49-F238E27FC236}">
                <a16:creationId xmlns:a16="http://schemas.microsoft.com/office/drawing/2014/main" id="{B28F6EC1-4AB7-C5BF-A161-00A0D9AA860E}"/>
              </a:ext>
            </a:extLst>
          </p:cNvPr>
          <p:cNvGrpSpPr/>
          <p:nvPr/>
        </p:nvGrpSpPr>
        <p:grpSpPr>
          <a:xfrm>
            <a:off x="1676402" y="3622437"/>
            <a:ext cx="12344398" cy="847778"/>
            <a:chOff x="1676402" y="5386283"/>
            <a:chExt cx="12344398" cy="847778"/>
          </a:xfrm>
        </p:grpSpPr>
        <p:grpSp>
          <p:nvGrpSpPr>
            <p:cNvPr id="11" name="Group 3">
              <a:extLst>
                <a:ext uri="{FF2B5EF4-FFF2-40B4-BE49-F238E27FC236}">
                  <a16:creationId xmlns:a16="http://schemas.microsoft.com/office/drawing/2014/main" id="{F105584E-7C67-4E78-3577-6D70D2441EE0}"/>
                </a:ext>
              </a:extLst>
            </p:cNvPr>
            <p:cNvGrpSpPr/>
            <p:nvPr/>
          </p:nvGrpSpPr>
          <p:grpSpPr>
            <a:xfrm>
              <a:off x="2438400" y="5386283"/>
              <a:ext cx="11582400" cy="847778"/>
              <a:chOff x="6420993" y="1302812"/>
              <a:chExt cx="11582400" cy="847778"/>
            </a:xfrm>
          </p:grpSpPr>
          <p:sp>
            <p:nvSpPr>
              <p:cNvPr id="12" name="TextBox 7">
                <a:extLst>
                  <a:ext uri="{FF2B5EF4-FFF2-40B4-BE49-F238E27FC236}">
                    <a16:creationId xmlns:a16="http://schemas.microsoft.com/office/drawing/2014/main" id="{AC55E695-0A0D-7F0E-AD01-A7E41CA308E1}"/>
                  </a:ext>
                </a:extLst>
              </p:cNvPr>
              <p:cNvSpPr txBox="1"/>
              <p:nvPr/>
            </p:nvSpPr>
            <p:spPr>
              <a:xfrm>
                <a:off x="6420994" y="1750480"/>
                <a:ext cx="11582399" cy="400110"/>
              </a:xfrm>
              <a:prstGeom prst="rect">
                <a:avLst/>
              </a:prstGeom>
              <a:noFill/>
            </p:spPr>
            <p:txBody>
              <a:bodyPr wrap="square"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Główna baza danych dotycząca kształcenia i szkolenia zawodowego</a:t>
                </a:r>
              </a:p>
            </p:txBody>
          </p:sp>
          <p:sp>
            <p:nvSpPr>
              <p:cNvPr id="13" name="TextBox 8">
                <a:extLst>
                  <a:ext uri="{FF2B5EF4-FFF2-40B4-BE49-F238E27FC236}">
                    <a16:creationId xmlns:a16="http://schemas.microsoft.com/office/drawing/2014/main" id="{CE9B3B11-9146-352A-9F6A-D66CAA439541}"/>
                  </a:ext>
                </a:extLst>
              </p:cNvPr>
              <p:cNvSpPr txBox="1"/>
              <p:nvPr/>
            </p:nvSpPr>
            <p:spPr>
              <a:xfrm>
                <a:off x="6420993" y="1302812"/>
                <a:ext cx="8915399" cy="400110"/>
              </a:xfrm>
              <a:prstGeom prst="rect">
                <a:avLst/>
              </a:prstGeom>
              <a:noFill/>
            </p:spPr>
            <p:txBody>
              <a:bodyPr wrap="square" lIns="108000" rIns="108000"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CEDEFOP – Europejskie Centrum Rozwoju Kształcenia Zawodowego</a:t>
                </a:r>
              </a:p>
            </p:txBody>
          </p:sp>
        </p:grpSp>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5513657"/>
              <a:ext cx="577776" cy="523220"/>
            </a:xfrm>
            <a:prstGeom prst="rect">
              <a:avLst/>
            </a:prstGeom>
          </p:spPr>
        </p:pic>
      </p:grpSp>
      <p:grpSp>
        <p:nvGrpSpPr>
          <p:cNvPr id="26" name="Gruppo 25">
            <a:extLst>
              <a:ext uri="{FF2B5EF4-FFF2-40B4-BE49-F238E27FC236}">
                <a16:creationId xmlns:a16="http://schemas.microsoft.com/office/drawing/2014/main" id="{F3D0CE51-C705-301C-6467-9589772EC9B9}"/>
              </a:ext>
            </a:extLst>
          </p:cNvPr>
          <p:cNvGrpSpPr/>
          <p:nvPr/>
        </p:nvGrpSpPr>
        <p:grpSpPr>
          <a:xfrm>
            <a:off x="1676402" y="4716708"/>
            <a:ext cx="12722155" cy="847778"/>
            <a:chOff x="1679645" y="6678421"/>
            <a:chExt cx="12722155" cy="847778"/>
          </a:xfrm>
        </p:grpSpPr>
        <p:grpSp>
          <p:nvGrpSpPr>
            <p:cNvPr id="2" name="Group 3">
              <a:extLst>
                <a:ext uri="{FF2B5EF4-FFF2-40B4-BE49-F238E27FC236}">
                  <a16:creationId xmlns:a16="http://schemas.microsoft.com/office/drawing/2014/main" id="{A940A922-4FCD-DC8C-172F-4E2C65CDF92F}"/>
                </a:ext>
              </a:extLst>
            </p:cNvPr>
            <p:cNvGrpSpPr/>
            <p:nvPr/>
          </p:nvGrpSpPr>
          <p:grpSpPr>
            <a:xfrm>
              <a:off x="2441643" y="6678421"/>
              <a:ext cx="11960157" cy="847778"/>
              <a:chOff x="6420993" y="1302812"/>
              <a:chExt cx="11960157" cy="847778"/>
            </a:xfrm>
          </p:grpSpPr>
          <p:sp>
            <p:nvSpPr>
              <p:cNvPr id="3" name="TextBox 7">
                <a:extLst>
                  <a:ext uri="{FF2B5EF4-FFF2-40B4-BE49-F238E27FC236}">
                    <a16:creationId xmlns:a16="http://schemas.microsoft.com/office/drawing/2014/main" id="{19D130D2-39A7-973A-BCFC-10331401C0FD}"/>
                  </a:ext>
                </a:extLst>
              </p:cNvPr>
              <p:cNvSpPr txBox="1"/>
              <p:nvPr/>
            </p:nvSpPr>
            <p:spPr>
              <a:xfrm>
                <a:off x="6420994" y="1750480"/>
                <a:ext cx="11582399" cy="400110"/>
              </a:xfrm>
              <a:prstGeom prst="rect">
                <a:avLst/>
              </a:prstGeom>
              <a:noFill/>
            </p:spPr>
            <p:txBody>
              <a:bodyPr wrap="square"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Ułatwianie swobodnego przepływu pracowników</a:t>
                </a:r>
              </a:p>
            </p:txBody>
          </p:sp>
          <p:sp>
            <p:nvSpPr>
              <p:cNvPr id="17" name="TextBox 8">
                <a:extLst>
                  <a:ext uri="{FF2B5EF4-FFF2-40B4-BE49-F238E27FC236}">
                    <a16:creationId xmlns:a16="http://schemas.microsoft.com/office/drawing/2014/main" id="{15C3BCF9-AD06-3A84-5D46-269D2986E7C7}"/>
                  </a:ext>
                </a:extLst>
              </p:cNvPr>
              <p:cNvSpPr txBox="1"/>
              <p:nvPr/>
            </p:nvSpPr>
            <p:spPr>
              <a:xfrm>
                <a:off x="6420993" y="1302812"/>
                <a:ext cx="11960157" cy="400110"/>
              </a:xfrm>
              <a:prstGeom prst="rect">
                <a:avLst/>
              </a:prstGeom>
              <a:noFill/>
            </p:spPr>
            <p:txBody>
              <a:bodyPr wrap="square" lIns="108000" rIns="108000"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EURES – europejska sieć współpracy służb zatrudnienia</a:t>
                </a:r>
              </a:p>
            </p:txBody>
          </p:sp>
        </p:grpSp>
        <p:pic>
          <p:nvPicPr>
            <p:cNvPr id="18" name="Imagen 15">
              <a:extLst>
                <a:ext uri="{FF2B5EF4-FFF2-40B4-BE49-F238E27FC236}">
                  <a16:creationId xmlns:a16="http://schemas.microsoft.com/office/drawing/2014/main" id="{55C5F9C2-CF4E-3C4F-1F1B-FE45E74EE3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9645" y="6805795"/>
              <a:ext cx="577776" cy="523220"/>
            </a:xfrm>
            <a:prstGeom prst="rect">
              <a:avLst/>
            </a:prstGeom>
          </p:spPr>
        </p:pic>
      </p:grpSp>
      <p:grpSp>
        <p:nvGrpSpPr>
          <p:cNvPr id="27" name="Gruppo 26">
            <a:extLst>
              <a:ext uri="{FF2B5EF4-FFF2-40B4-BE49-F238E27FC236}">
                <a16:creationId xmlns:a16="http://schemas.microsoft.com/office/drawing/2014/main" id="{522C429E-D69F-3F5B-6828-24352EBD1433}"/>
              </a:ext>
            </a:extLst>
          </p:cNvPr>
          <p:cNvGrpSpPr/>
          <p:nvPr/>
        </p:nvGrpSpPr>
        <p:grpSpPr>
          <a:xfrm>
            <a:off x="1676402" y="5810979"/>
            <a:ext cx="12722155" cy="847778"/>
            <a:chOff x="1676402" y="7804820"/>
            <a:chExt cx="12722155" cy="847778"/>
          </a:xfrm>
        </p:grpSpPr>
        <p:grpSp>
          <p:nvGrpSpPr>
            <p:cNvPr id="19" name="Group 3">
              <a:extLst>
                <a:ext uri="{FF2B5EF4-FFF2-40B4-BE49-F238E27FC236}">
                  <a16:creationId xmlns:a16="http://schemas.microsoft.com/office/drawing/2014/main" id="{B9B67927-B48C-AD93-117A-9C5C633ACEAA}"/>
                </a:ext>
              </a:extLst>
            </p:cNvPr>
            <p:cNvGrpSpPr/>
            <p:nvPr/>
          </p:nvGrpSpPr>
          <p:grpSpPr>
            <a:xfrm>
              <a:off x="2438400" y="7804820"/>
              <a:ext cx="11960157" cy="847778"/>
              <a:chOff x="6420993" y="1302812"/>
              <a:chExt cx="11960157" cy="847778"/>
            </a:xfrm>
          </p:grpSpPr>
          <p:sp>
            <p:nvSpPr>
              <p:cNvPr id="20" name="TextBox 7">
                <a:extLst>
                  <a:ext uri="{FF2B5EF4-FFF2-40B4-BE49-F238E27FC236}">
                    <a16:creationId xmlns:a16="http://schemas.microsoft.com/office/drawing/2014/main" id="{9367DCE7-354F-1CF6-A01F-68723FF2E914}"/>
                  </a:ext>
                </a:extLst>
              </p:cNvPr>
              <p:cNvSpPr txBox="1"/>
              <p:nvPr/>
            </p:nvSpPr>
            <p:spPr>
              <a:xfrm>
                <a:off x="6420994" y="1750480"/>
                <a:ext cx="11582399" cy="400110"/>
              </a:xfrm>
              <a:prstGeom prst="rect">
                <a:avLst/>
              </a:prstGeom>
              <a:noFill/>
            </p:spPr>
            <p:txBody>
              <a:bodyPr wrap="square"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Wykorzystanie platformy EUROPASS przez organizatorów kształcenia i szkolenia zawodowego</a:t>
                </a:r>
              </a:p>
            </p:txBody>
          </p:sp>
          <p:sp>
            <p:nvSpPr>
              <p:cNvPr id="21" name="TextBox 8">
                <a:extLst>
                  <a:ext uri="{FF2B5EF4-FFF2-40B4-BE49-F238E27FC236}">
                    <a16:creationId xmlns:a16="http://schemas.microsoft.com/office/drawing/2014/main" id="{F07A5552-7558-3F5D-CA74-76358D228895}"/>
                  </a:ext>
                </a:extLst>
              </p:cNvPr>
              <p:cNvSpPr txBox="1"/>
              <p:nvPr/>
            </p:nvSpPr>
            <p:spPr>
              <a:xfrm>
                <a:off x="6420993" y="1302812"/>
                <a:ext cx="11960157" cy="400110"/>
              </a:xfrm>
              <a:prstGeom prst="rect">
                <a:avLst/>
              </a:prstGeom>
              <a:noFill/>
            </p:spPr>
            <p:txBody>
              <a:bodyPr wrap="square" lIns="108000" rIns="108000"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EUROPASS – nauka i praca w UE</a:t>
                </a:r>
              </a:p>
            </p:txBody>
          </p:sp>
        </p:grpSp>
        <p:pic>
          <p:nvPicPr>
            <p:cNvPr id="22" name="Imagen 15">
              <a:extLst>
                <a:ext uri="{FF2B5EF4-FFF2-40B4-BE49-F238E27FC236}">
                  <a16:creationId xmlns:a16="http://schemas.microsoft.com/office/drawing/2014/main" id="{1E647202-47D1-BE02-EF92-0609A52CC3F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28" name="Gruppo 27">
            <a:extLst>
              <a:ext uri="{FF2B5EF4-FFF2-40B4-BE49-F238E27FC236}">
                <a16:creationId xmlns:a16="http://schemas.microsoft.com/office/drawing/2014/main" id="{A30ABFC9-863D-EC67-397E-9AE074713B6C}"/>
              </a:ext>
            </a:extLst>
          </p:cNvPr>
          <p:cNvGrpSpPr/>
          <p:nvPr/>
        </p:nvGrpSpPr>
        <p:grpSpPr>
          <a:xfrm>
            <a:off x="1676402" y="6905250"/>
            <a:ext cx="12722155" cy="847778"/>
            <a:chOff x="1676402" y="7804820"/>
            <a:chExt cx="12722155" cy="847778"/>
          </a:xfrm>
        </p:grpSpPr>
        <p:grpSp>
          <p:nvGrpSpPr>
            <p:cNvPr id="29" name="Group 3">
              <a:extLst>
                <a:ext uri="{FF2B5EF4-FFF2-40B4-BE49-F238E27FC236}">
                  <a16:creationId xmlns:a16="http://schemas.microsoft.com/office/drawing/2014/main" id="{E208E423-0F04-15B7-3593-6CC9B8426FEB}"/>
                </a:ext>
              </a:extLst>
            </p:cNvPr>
            <p:cNvGrpSpPr/>
            <p:nvPr/>
          </p:nvGrpSpPr>
          <p:grpSpPr>
            <a:xfrm>
              <a:off x="2438400" y="7804820"/>
              <a:ext cx="11960157" cy="847778"/>
              <a:chOff x="6420993" y="1302812"/>
              <a:chExt cx="11960157" cy="847778"/>
            </a:xfrm>
          </p:grpSpPr>
          <p:sp>
            <p:nvSpPr>
              <p:cNvPr id="31" name="TextBox 7">
                <a:extLst>
                  <a:ext uri="{FF2B5EF4-FFF2-40B4-BE49-F238E27FC236}">
                    <a16:creationId xmlns:a16="http://schemas.microsoft.com/office/drawing/2014/main" id="{19599A69-DBE8-367A-1693-86F821EA6C7F}"/>
                  </a:ext>
                </a:extLst>
              </p:cNvPr>
              <p:cNvSpPr txBox="1"/>
              <p:nvPr/>
            </p:nvSpPr>
            <p:spPr>
              <a:xfrm>
                <a:off x="6420994" y="1750480"/>
                <a:ext cx="11582399" cy="400110"/>
              </a:xfrm>
              <a:prstGeom prst="rect">
                <a:avLst/>
              </a:prstGeom>
              <a:noFill/>
            </p:spPr>
            <p:txBody>
              <a:bodyPr wrap="square"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Klasyfikacja ESCO</a:t>
                </a:r>
              </a:p>
            </p:txBody>
          </p:sp>
          <p:sp>
            <p:nvSpPr>
              <p:cNvPr id="32" name="TextBox 8">
                <a:extLst>
                  <a:ext uri="{FF2B5EF4-FFF2-40B4-BE49-F238E27FC236}">
                    <a16:creationId xmlns:a16="http://schemas.microsoft.com/office/drawing/2014/main" id="{DA5B99AD-312A-61AF-90FA-4CA59DC7EF93}"/>
                  </a:ext>
                </a:extLst>
              </p:cNvPr>
              <p:cNvSpPr txBox="1"/>
              <p:nvPr/>
            </p:nvSpPr>
            <p:spPr>
              <a:xfrm>
                <a:off x="6420993" y="1302812"/>
                <a:ext cx="11960157" cy="400110"/>
              </a:xfrm>
              <a:prstGeom prst="rect">
                <a:avLst/>
              </a:prstGeom>
              <a:noFill/>
            </p:spPr>
            <p:txBody>
              <a:bodyPr wrap="square" lIns="108000" rIns="108000" rtlCol="0">
                <a:spAutoFit/>
              </a:bodyPr>
              <a:lstStyle/>
              <a:p>
                <a:r>
                  <a:rPr lang="pl-PL" sz="2000">
                    <a:latin typeface="Century Gothic" panose="020B0502020202020204" pitchFamily="34" charset="0"/>
                    <a:ea typeface="Microsoft Sans Serif" panose="020B0604020202020204" pitchFamily="34" charset="0"/>
                    <a:cs typeface="Microsoft Sans Serif" panose="020B0604020202020204" pitchFamily="34" charset="0"/>
                  </a:rPr>
                  <a:t>Umiejętności, kompetencje, kwalifikacje i zawody w UE</a:t>
                </a:r>
              </a:p>
            </p:txBody>
          </p:sp>
        </p:grpSp>
        <p:pic>
          <p:nvPicPr>
            <p:cNvPr id="30" name="Imagen 15">
              <a:extLst>
                <a:ext uri="{FF2B5EF4-FFF2-40B4-BE49-F238E27FC236}">
                  <a16:creationId xmlns:a16="http://schemas.microsoft.com/office/drawing/2014/main" id="{26ACCD31-0516-5CE3-AF67-534714A563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33" name="Gruppo 32">
            <a:extLst>
              <a:ext uri="{FF2B5EF4-FFF2-40B4-BE49-F238E27FC236}">
                <a16:creationId xmlns:a16="http://schemas.microsoft.com/office/drawing/2014/main" id="{DB61C7B3-BBD4-2CAB-0F27-E217FBE2D1DF}"/>
              </a:ext>
            </a:extLst>
          </p:cNvPr>
          <p:cNvGrpSpPr/>
          <p:nvPr/>
        </p:nvGrpSpPr>
        <p:grpSpPr>
          <a:xfrm>
            <a:off x="1676402" y="7999522"/>
            <a:ext cx="12722155" cy="847778"/>
            <a:chOff x="1676402" y="7804820"/>
            <a:chExt cx="12722155" cy="847778"/>
          </a:xfrm>
        </p:grpSpPr>
        <p:grpSp>
          <p:nvGrpSpPr>
            <p:cNvPr id="34" name="Group 3">
              <a:extLst>
                <a:ext uri="{FF2B5EF4-FFF2-40B4-BE49-F238E27FC236}">
                  <a16:creationId xmlns:a16="http://schemas.microsoft.com/office/drawing/2014/main" id="{709FD3D8-3D17-036D-5620-1C279DE75FB1}"/>
                </a:ext>
              </a:extLst>
            </p:cNvPr>
            <p:cNvGrpSpPr/>
            <p:nvPr/>
          </p:nvGrpSpPr>
          <p:grpSpPr>
            <a:xfrm>
              <a:off x="2438400" y="7804820"/>
              <a:ext cx="11960157" cy="847778"/>
              <a:chOff x="6420993" y="1302812"/>
              <a:chExt cx="11960157" cy="847778"/>
            </a:xfrm>
          </p:grpSpPr>
          <p:sp>
            <p:nvSpPr>
              <p:cNvPr id="36" name="TextBox 7">
                <a:extLst>
                  <a:ext uri="{FF2B5EF4-FFF2-40B4-BE49-F238E27FC236}">
                    <a16:creationId xmlns:a16="http://schemas.microsoft.com/office/drawing/2014/main" id="{C67DB796-835E-D9DE-ED48-B70BC065D6C5}"/>
                  </a:ext>
                </a:extLst>
              </p:cNvPr>
              <p:cNvSpPr txBox="1"/>
              <p:nvPr/>
            </p:nvSpPr>
            <p:spPr>
              <a:xfrm>
                <a:off x="6420994" y="1750480"/>
                <a:ext cx="11582399" cy="400110"/>
              </a:xfrm>
              <a:prstGeom prst="rect">
                <a:avLst/>
              </a:prstGeom>
              <a:noFill/>
            </p:spPr>
            <p:txBody>
              <a:bodyPr wrap="square" rtlCol="0">
                <a:spAutoFit/>
              </a:bodyPr>
              <a:lstStyle/>
              <a:p>
                <a:r>
                  <a:rPr lang="pl-PL" sz="2000" dirty="0">
                    <a:latin typeface="Century Gothic" panose="020B0502020202020204" pitchFamily="34" charset="0"/>
                    <a:ea typeface="Microsoft Sans Serif" panose="020B0604020202020204" pitchFamily="34" charset="0"/>
                    <a:cs typeface="Microsoft Sans Serif" panose="020B0604020202020204" pitchFamily="34" charset="0"/>
                  </a:rPr>
                  <a:t>Nowe, przełomowe rozwiązanie w ekosystemie kształcenia i szkolenia</a:t>
                </a:r>
              </a:p>
            </p:txBody>
          </p:sp>
          <p:sp>
            <p:nvSpPr>
              <p:cNvPr id="37" name="TextBox 8">
                <a:extLst>
                  <a:ext uri="{FF2B5EF4-FFF2-40B4-BE49-F238E27FC236}">
                    <a16:creationId xmlns:a16="http://schemas.microsoft.com/office/drawing/2014/main" id="{DA90813B-48A3-163F-5EF9-AF54797AB4F5}"/>
                  </a:ext>
                </a:extLst>
              </p:cNvPr>
              <p:cNvSpPr txBox="1"/>
              <p:nvPr/>
            </p:nvSpPr>
            <p:spPr>
              <a:xfrm>
                <a:off x="6420993" y="1302812"/>
                <a:ext cx="11960157" cy="400110"/>
              </a:xfrm>
              <a:prstGeom prst="rect">
                <a:avLst/>
              </a:prstGeom>
              <a:noFill/>
            </p:spPr>
            <p:txBody>
              <a:bodyPr wrap="square" lIns="108000" rIns="108000" rtlCol="0">
                <a:spAutoFit/>
              </a:bodyPr>
              <a:lstStyle/>
              <a:p>
                <a:r>
                  <a:rPr lang="pl-PL" sz="2000" dirty="0">
                    <a:latin typeface="Century Gothic" panose="020B0502020202020204" pitchFamily="34" charset="0"/>
                    <a:ea typeface="Microsoft Sans Serif" panose="020B0604020202020204" pitchFamily="34" charset="0"/>
                    <a:cs typeface="Microsoft Sans Serif" panose="020B0604020202020204" pitchFamily="34" charset="0"/>
                  </a:rPr>
                  <a:t>Mikropoświadczenia kwalifikacji </a:t>
                </a:r>
              </a:p>
            </p:txBody>
          </p:sp>
        </p:grpSp>
        <p:pic>
          <p:nvPicPr>
            <p:cNvPr id="35" name="Imagen 15">
              <a:extLst>
                <a:ext uri="{FF2B5EF4-FFF2-40B4-BE49-F238E27FC236}">
                  <a16:creationId xmlns:a16="http://schemas.microsoft.com/office/drawing/2014/main" id="{5053C0A4-9EA6-A40B-14E0-6FD48A2538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cxnSp>
        <p:nvCxnSpPr>
          <p:cNvPr id="38" name="Connettore diritto 37">
            <a:extLst>
              <a:ext uri="{FF2B5EF4-FFF2-40B4-BE49-F238E27FC236}">
                <a16:creationId xmlns:a16="http://schemas.microsoft.com/office/drawing/2014/main" id="{547E4DD5-0186-B73F-9265-BEE23FF1F07F}"/>
              </a:ext>
            </a:extLst>
          </p:cNvPr>
          <p:cNvCxnSpPr>
            <a:cxnSpLocks/>
          </p:cNvCxnSpPr>
          <p:nvPr/>
        </p:nvCxnSpPr>
        <p:spPr>
          <a:xfrm>
            <a:off x="2438400" y="788670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Connettore diritto 39">
            <a:extLst>
              <a:ext uri="{FF2B5EF4-FFF2-40B4-BE49-F238E27FC236}">
                <a16:creationId xmlns:a16="http://schemas.microsoft.com/office/drawing/2014/main" id="{04D59C1B-0D59-A600-B15A-A60B8C131AFA}"/>
              </a:ext>
            </a:extLst>
          </p:cNvPr>
          <p:cNvCxnSpPr>
            <a:cxnSpLocks/>
          </p:cNvCxnSpPr>
          <p:nvPr/>
        </p:nvCxnSpPr>
        <p:spPr>
          <a:xfrm>
            <a:off x="2438400" y="570982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C79A13DF-9D33-FACC-4A3A-6F0FDADA6808}"/>
              </a:ext>
            </a:extLst>
          </p:cNvPr>
          <p:cNvCxnSpPr>
            <a:cxnSpLocks/>
          </p:cNvCxnSpPr>
          <p:nvPr/>
        </p:nvCxnSpPr>
        <p:spPr>
          <a:xfrm>
            <a:off x="2438400" y="462138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F20419F9-4417-ED62-D085-CDCE3970518E}"/>
              </a:ext>
            </a:extLst>
          </p:cNvPr>
          <p:cNvCxnSpPr>
            <a:cxnSpLocks/>
          </p:cNvCxnSpPr>
          <p:nvPr/>
        </p:nvCxnSpPr>
        <p:spPr>
          <a:xfrm>
            <a:off x="2438400" y="353294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70949F9C-F0CD-668D-B5FC-F31E0A2461E9}"/>
              </a:ext>
            </a:extLst>
          </p:cNvPr>
          <p:cNvCxnSpPr>
            <a:cxnSpLocks/>
          </p:cNvCxnSpPr>
          <p:nvPr/>
        </p:nvCxnSpPr>
        <p:spPr>
          <a:xfrm>
            <a:off x="2438400" y="244450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Connettore diritto 43">
            <a:extLst>
              <a:ext uri="{FF2B5EF4-FFF2-40B4-BE49-F238E27FC236}">
                <a16:creationId xmlns:a16="http://schemas.microsoft.com/office/drawing/2014/main" id="{F9B1BC00-D495-B472-0925-5DE6D037233C}"/>
              </a:ext>
            </a:extLst>
          </p:cNvPr>
          <p:cNvCxnSpPr>
            <a:cxnSpLocks/>
          </p:cNvCxnSpPr>
          <p:nvPr/>
        </p:nvCxnSpPr>
        <p:spPr>
          <a:xfrm>
            <a:off x="2438400" y="679826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2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35E2D6-EA23-4312-A54C-03AD2E73DACE}"/>
              </a:ext>
            </a:extLst>
          </p:cNvPr>
          <p:cNvSpPr txBox="1"/>
          <p:nvPr/>
        </p:nvSpPr>
        <p:spPr>
          <a:xfrm>
            <a:off x="1229590" y="1571938"/>
            <a:ext cx="9057409"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Cele ogólne i szczegółowe </a:t>
            </a:r>
          </a:p>
        </p:txBody>
      </p:sp>
      <p:sp>
        <p:nvSpPr>
          <p:cNvPr id="3" name="CuadroTexto 2">
            <a:extLst>
              <a:ext uri="{FF2B5EF4-FFF2-40B4-BE49-F238E27FC236}">
                <a16:creationId xmlns:a16="http://schemas.microsoft.com/office/drawing/2014/main" id="{17869811-73F4-4578-94E4-A5B3320749D8}"/>
              </a:ext>
            </a:extLst>
          </p:cNvPr>
          <p:cNvSpPr txBox="1"/>
          <p:nvPr/>
        </p:nvSpPr>
        <p:spPr>
          <a:xfrm>
            <a:off x="1229590" y="2556723"/>
            <a:ext cx="13629409" cy="4893647"/>
          </a:xfrm>
          <a:prstGeom prst="rect">
            <a:avLst/>
          </a:prstGeom>
          <a:noFill/>
        </p:spPr>
        <p:txBody>
          <a:bodyPr wrap="square" rtlCol="0">
            <a:spAutoFit/>
          </a:bodyPr>
          <a:lstStyle/>
          <a:p>
            <a:r>
              <a:rPr lang="pl-PL" sz="2400">
                <a:latin typeface="Century Gothic" panose="020B0502020202020204" pitchFamily="34" charset="0"/>
                <a:ea typeface="Microsoft Sans Serif" panose="020B0604020202020204" pitchFamily="34" charset="0"/>
                <a:cs typeface="Microsoft Sans Serif" panose="020B0604020202020204" pitchFamily="34" charset="0"/>
              </a:rPr>
              <a:t>Dzięki uwzględnieniu zalecanych zasobów wymienionych w przedmiotowych jednostkach szkoleniowych pracownicy sektora oświaty (nauczyciele i dydaktycy działający w ramach ekosystemu kształcenia i szkolenia zawodowego) będą lepiej przygotowani do oferowania wysokiej jakości szkolenia, zapewnienia uczniom przyjemniejszego i skuteczniejszego procesu uczenia się oraz zwiększenia ogólnego efektu szkolenia i kształcenia.</a:t>
            </a:r>
          </a:p>
          <a:p>
            <a:endParaRPr lang="en-GB" sz="2400" dirty="0">
              <a:latin typeface="Century Gothic" panose="020B0502020202020204" pitchFamily="34" charset="0"/>
              <a:ea typeface="Microsoft Sans Serif" panose="020B0604020202020204" pitchFamily="34" charset="0"/>
              <a:cs typeface="Microsoft Sans Serif" panose="020B0604020202020204" pitchFamily="34" charset="0"/>
            </a:endParaRPr>
          </a:p>
          <a:p>
            <a:r>
              <a:rPr lang="pl-PL" sz="2400">
                <a:latin typeface="Century Gothic" panose="020B0502020202020204" pitchFamily="34" charset="0"/>
                <a:ea typeface="Microsoft Sans Serif" panose="020B0604020202020204" pitchFamily="34" charset="0"/>
                <a:cs typeface="Microsoft Sans Serif" panose="020B0604020202020204" pitchFamily="34" charset="0"/>
              </a:rPr>
              <a:t>Zamieszczone tutaj wytyczne i zasady odnoszą się do merytorycznej treści tego konkretnego szkolenia, a także mogą być stosowane w sposób przekrojowy, aby osiągnąć znormalizowany poziom standardów edukacyjnych w całej Europie i obszarach szkolenia.</a:t>
            </a:r>
          </a:p>
          <a:p>
            <a:endParaRPr lang="en-GB" sz="2400" dirty="0">
              <a:latin typeface="Century Gothic" panose="020B0502020202020204" pitchFamily="34" charset="0"/>
              <a:ea typeface="Microsoft Sans Serif" panose="020B0604020202020204" pitchFamily="34" charset="0"/>
              <a:cs typeface="Microsoft Sans Serif" panose="020B0604020202020204" pitchFamily="34" charset="0"/>
            </a:endParaRPr>
          </a:p>
          <a:p>
            <a:r>
              <a:rPr lang="pl-PL" sz="2400">
                <a:latin typeface="Century Gothic" panose="020B0502020202020204" pitchFamily="34" charset="0"/>
                <a:ea typeface="Microsoft Sans Serif" panose="020B0604020202020204" pitchFamily="34" charset="0"/>
                <a:cs typeface="Microsoft Sans Serif" panose="020B0604020202020204" pitchFamily="34" charset="0"/>
              </a:rPr>
              <a:t>Użytkownicy mogą z łatwością powielić je w praktyce przy wdrażaniu swoich programów, i to niezależnie od kontekstu, odnosząc z tego ogromne korzyści.</a:t>
            </a:r>
          </a:p>
          <a:p>
            <a:endParaRPr lang="en-AU" sz="24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1582400" cy="523220"/>
          </a:xfrm>
          <a:prstGeom prst="rect">
            <a:avLst/>
          </a:prstGeom>
          <a:noFill/>
        </p:spPr>
        <p:txBody>
          <a:bodyPr wrap="square" rtlCol="0">
            <a:spAutoFit/>
          </a:bodyPr>
          <a:lstStyle/>
          <a:p>
            <a:r>
              <a:rPr lang="pl-PL"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Ramy zapewniania jakości kształcenia i szkolenia zawodowego</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693866"/>
          </a:xfrm>
          <a:prstGeom prst="rect">
            <a:avLst/>
          </a:prstGeom>
          <a:noFill/>
        </p:spPr>
        <p:txBody>
          <a:bodyPr wrap="square" rtlCol="0">
            <a:spAutoFit/>
          </a:bodyPr>
          <a:lstStyle/>
          <a:p>
            <a:pPr>
              <a:defRPr/>
            </a:pPr>
            <a:r>
              <a:rPr lang="pl-PL" sz="2500" dirty="0">
                <a:latin typeface="Microsoft Sans Serif" panose="020B0604020202020204" pitchFamily="34" charset="0"/>
                <a:ea typeface="Microsoft Sans Serif" panose="020B0604020202020204" pitchFamily="34" charset="0"/>
                <a:cs typeface="Microsoft Sans Serif" panose="020B0604020202020204" pitchFamily="34" charset="0"/>
              </a:rPr>
              <a:t>Europejskie ramy odniesienia na rzecz zapewniania jakości (QA) w kształceniu i szkoleniu zawodowym (EQAVET) to standardowe ogólnoeuropejskie ramy wspierające i wzmacniające mechanizmy zapewniania jakości w kształceniu i szkoleniu zawodowym.</a:t>
            </a:r>
          </a:p>
          <a:p>
            <a:pPr>
              <a:defRPr/>
            </a:pPr>
            <a:endParaRPr lang="en-GB" altLang="es-ES"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500" dirty="0">
                <a:latin typeface="Microsoft Sans Serif" panose="020B0604020202020204" pitchFamily="34" charset="0"/>
                <a:ea typeface="Microsoft Sans Serif" panose="020B0604020202020204" pitchFamily="34" charset="0"/>
                <a:cs typeface="Microsoft Sans Serif" panose="020B0604020202020204" pitchFamily="34" charset="0"/>
              </a:rPr>
              <a:t>Ramy EQAVET są inspirowane tradycyjnym cyklem </a:t>
            </a:r>
            <a:r>
              <a:rPr lang="pl-PL"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Deminga</a:t>
            </a:r>
            <a:r>
              <a:rPr lang="pl-PL" sz="2500" dirty="0">
                <a:latin typeface="Microsoft Sans Serif" panose="020B0604020202020204" pitchFamily="34" charset="0"/>
                <a:ea typeface="Microsoft Sans Serif" panose="020B0604020202020204" pitchFamily="34" charset="0"/>
                <a:cs typeface="Microsoft Sans Serif" panose="020B0604020202020204" pitchFamily="34" charset="0"/>
              </a:rPr>
              <a:t> (planowanie → wdrażanie → sprawdzanie → weryfikacja → planowanie → itd.).</a:t>
            </a:r>
          </a:p>
          <a:p>
            <a:pPr>
              <a:defRPr/>
            </a:pPr>
            <a:endParaRPr lang="en-GB" altLang="es-ES"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500" dirty="0">
                <a:latin typeface="Microsoft Sans Serif" panose="020B0604020202020204" pitchFamily="34" charset="0"/>
                <a:ea typeface="Microsoft Sans Serif" panose="020B0604020202020204" pitchFamily="34" charset="0"/>
                <a:cs typeface="Microsoft Sans Serif" panose="020B0604020202020204" pitchFamily="34" charset="0"/>
              </a:rPr>
              <a:t>Ramy EQAVET mają liczne i różnorodne zastosowania, a ponadto zachowują przydatność we wszystkich typowych sytuacjach, w których:</a:t>
            </a:r>
          </a:p>
          <a:p>
            <a:pPr marL="457200" indent="-457200">
              <a:buFont typeface="Arial" panose="020B0604020202020204" pitchFamily="34" charset="0"/>
              <a:buChar char="•"/>
              <a:defRPr/>
            </a:pPr>
            <a:r>
              <a:rPr lang="pl-PL" sz="2500" dirty="0">
                <a:latin typeface="Microsoft Sans Serif" panose="020B0604020202020204" pitchFamily="34" charset="0"/>
                <a:ea typeface="Microsoft Sans Serif" panose="020B0604020202020204" pitchFamily="34" charset="0"/>
                <a:cs typeface="Microsoft Sans Serif" panose="020B0604020202020204" pitchFamily="34" charset="0"/>
              </a:rPr>
              <a:t>opracowywane są nowe programy/procedury kształcenia i szkolenia zawodowego;</a:t>
            </a:r>
          </a:p>
          <a:p>
            <a:pPr marL="457200" indent="-457200">
              <a:buFont typeface="Arial" panose="020B0604020202020204" pitchFamily="34" charset="0"/>
              <a:buChar char="•"/>
              <a:defRPr/>
            </a:pPr>
            <a:r>
              <a:rPr lang="pl-PL" sz="2500" dirty="0">
                <a:latin typeface="Microsoft Sans Serif" panose="020B0604020202020204" pitchFamily="34" charset="0"/>
                <a:ea typeface="Microsoft Sans Serif" panose="020B0604020202020204" pitchFamily="34" charset="0"/>
                <a:cs typeface="Microsoft Sans Serif" panose="020B0604020202020204" pitchFamily="34" charset="0"/>
              </a:rPr>
              <a:t>istniejące programy/procedury kształcenia i szkolenia zawodowego są zmieniane i/lub aktualizowane;</a:t>
            </a:r>
          </a:p>
          <a:p>
            <a:pPr marL="457200" indent="-457200">
              <a:buFont typeface="Arial" panose="020B0604020202020204" pitchFamily="34" charset="0"/>
              <a:buChar char="•"/>
              <a:defRPr/>
            </a:pPr>
            <a:r>
              <a:rPr lang="pl-PL" sz="2500" dirty="0">
                <a:latin typeface="Microsoft Sans Serif" panose="020B0604020202020204" pitchFamily="34" charset="0"/>
                <a:ea typeface="Microsoft Sans Serif" panose="020B0604020202020204" pitchFamily="34" charset="0"/>
                <a:cs typeface="Microsoft Sans Serif" panose="020B0604020202020204" pitchFamily="34" charset="0"/>
              </a:rPr>
              <a:t>ugruntowane programy/procedury kształcenia i szkolenia zawodowego są monitorowane i oceniane pod kątem ich skuteczności i osiągniętego dotychczas wpływu.</a:t>
            </a:r>
          </a:p>
        </p:txBody>
      </p:sp>
    </p:spTree>
    <p:extLst>
      <p:ext uri="{BB962C8B-B14F-4D97-AF65-F5344CB8AC3E}">
        <p14:creationId xmlns:p14="http://schemas.microsoft.com/office/powerpoint/2010/main" val="205393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Wizualny przewodnik</a:t>
            </a:r>
          </a:p>
        </p:txBody>
      </p:sp>
      <p:graphicFrame>
        <p:nvGraphicFramePr>
          <p:cNvPr id="5" name="Diagramma 4">
            <a:extLst>
              <a:ext uri="{FF2B5EF4-FFF2-40B4-BE49-F238E27FC236}">
                <a16:creationId xmlns:a16="http://schemas.microsoft.com/office/drawing/2014/main" id="{2357AD6A-0AE5-02F0-1C6A-0A01C0095156}"/>
              </a:ext>
            </a:extLst>
          </p:cNvPr>
          <p:cNvGraphicFramePr/>
          <p:nvPr>
            <p:extLst>
              <p:ext uri="{D42A27DB-BD31-4B8C-83A1-F6EECF244321}">
                <p14:modId xmlns:p14="http://schemas.microsoft.com/office/powerpoint/2010/main" val="1182847056"/>
              </p:ext>
            </p:extLst>
          </p:nvPr>
        </p:nvGraphicFramePr>
        <p:xfrm>
          <a:off x="4800600" y="3233501"/>
          <a:ext cx="8382000" cy="528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600D86CF-FC80-05EE-3E72-982CCDDE28F6}"/>
              </a:ext>
            </a:extLst>
          </p:cNvPr>
          <p:cNvSpPr txBox="1"/>
          <p:nvPr/>
        </p:nvSpPr>
        <p:spPr>
          <a:xfrm>
            <a:off x="1990928" y="5904284"/>
            <a:ext cx="4191000" cy="2585323"/>
          </a:xfrm>
          <a:prstGeom prst="rect">
            <a:avLst/>
          </a:prstGeom>
          <a:solidFill>
            <a:srgbClr val="00B050"/>
          </a:solidFill>
          <a:ln w="38100">
            <a:solidFill>
              <a:srgbClr val="00B050"/>
            </a:solidFill>
          </a:ln>
        </p:spPr>
        <p:txBody>
          <a:bodyPr wrap="square" rtlCol="0">
            <a:spAutoFit/>
          </a:bodyPr>
          <a:lstStyle/>
          <a:p>
            <a:r>
              <a:rPr lang="pl-PL"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Opracowanie procedur w celu osiągnięcia zamierzonych rezultatów i/lub określenia nowych celów; po zapoznaniu się z informacjami zwrotnymi zaangażowani kluczowi interesariusze przeprowadzają dyskusję i analizę w celu opracowania procedur prowadzących do koniecznych zmian.</a:t>
            </a:r>
          </a:p>
        </p:txBody>
      </p:sp>
      <p:sp>
        <p:nvSpPr>
          <p:cNvPr id="8" name="CasellaDiTesto 7">
            <a:extLst>
              <a:ext uri="{FF2B5EF4-FFF2-40B4-BE49-F238E27FC236}">
                <a16:creationId xmlns:a16="http://schemas.microsoft.com/office/drawing/2014/main" id="{DB24FD55-7817-2C53-FD14-892D007593DA}"/>
              </a:ext>
            </a:extLst>
          </p:cNvPr>
          <p:cNvSpPr txBox="1"/>
          <p:nvPr/>
        </p:nvSpPr>
        <p:spPr>
          <a:xfrm>
            <a:off x="1968230" y="3229448"/>
            <a:ext cx="4191000" cy="2031325"/>
          </a:xfrm>
          <a:prstGeom prst="rect">
            <a:avLst/>
          </a:prstGeom>
          <a:solidFill>
            <a:srgbClr val="00B050"/>
          </a:solidFill>
          <a:ln w="38100">
            <a:solidFill>
              <a:srgbClr val="00B050"/>
            </a:solidFill>
          </a:ln>
        </p:spPr>
        <p:txBody>
          <a:bodyPr wrap="square" rtlCol="0">
            <a:spAutoFit/>
          </a:bodyPr>
          <a:lstStyle/>
          <a:p>
            <a:r>
              <a:rPr lang="pl-PL"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Ustalenie jasnych, odpowiednich i mierzalnych celów ogólnych i szczegółowych w zakresie polityk, procedur, zadań i zasobów ludzkich, w tym szczegółowych wymagań warunkujących sprawne funkcjonowanie oferty, np. budżetu.</a:t>
            </a:r>
          </a:p>
        </p:txBody>
      </p:sp>
      <p:sp>
        <p:nvSpPr>
          <p:cNvPr id="9" name="CasellaDiTesto 8">
            <a:extLst>
              <a:ext uri="{FF2B5EF4-FFF2-40B4-BE49-F238E27FC236}">
                <a16:creationId xmlns:a16="http://schemas.microsoft.com/office/drawing/2014/main" id="{1AA4511B-EE73-FB23-64A4-849646B87022}"/>
              </a:ext>
            </a:extLst>
          </p:cNvPr>
          <p:cNvSpPr txBox="1"/>
          <p:nvPr/>
        </p:nvSpPr>
        <p:spPr>
          <a:xfrm>
            <a:off x="11734800" y="5908337"/>
            <a:ext cx="4191000" cy="1200329"/>
          </a:xfrm>
          <a:prstGeom prst="rect">
            <a:avLst/>
          </a:prstGeom>
          <a:solidFill>
            <a:srgbClr val="00B050"/>
          </a:solidFill>
          <a:ln w="38100">
            <a:solidFill>
              <a:srgbClr val="00B050"/>
            </a:solidFill>
          </a:ln>
        </p:spPr>
        <p:txBody>
          <a:bodyPr wrap="square" rtlCol="0">
            <a:spAutoFit/>
          </a:bodyPr>
          <a:lstStyle/>
          <a:p>
            <a:r>
              <a:rPr lang="pl-PL"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Zaprojektowanie mechanizmu oceny osiągnięć i efektów poprzez gromadzenie i przetwarzanie danych w celu dokonania rzetelnej ewaluacji.</a:t>
            </a:r>
          </a:p>
        </p:txBody>
      </p:sp>
      <p:sp>
        <p:nvSpPr>
          <p:cNvPr id="10" name="CasellaDiTesto 9">
            <a:extLst>
              <a:ext uri="{FF2B5EF4-FFF2-40B4-BE49-F238E27FC236}">
                <a16:creationId xmlns:a16="http://schemas.microsoft.com/office/drawing/2014/main" id="{3EB3CD37-3A3A-1371-481D-943F956A8B15}"/>
              </a:ext>
            </a:extLst>
          </p:cNvPr>
          <p:cNvSpPr txBox="1"/>
          <p:nvPr/>
        </p:nvSpPr>
        <p:spPr>
          <a:xfrm>
            <a:off x="11712102" y="3233501"/>
            <a:ext cx="4191000" cy="2308324"/>
          </a:xfrm>
          <a:prstGeom prst="rect">
            <a:avLst/>
          </a:prstGeom>
          <a:solidFill>
            <a:srgbClr val="00B050"/>
          </a:solidFill>
          <a:ln w="38100">
            <a:solidFill>
              <a:srgbClr val="00B050"/>
            </a:solidFill>
          </a:ln>
        </p:spPr>
        <p:txBody>
          <a:bodyPr wrap="square" rtlCol="0">
            <a:spAutoFit/>
          </a:bodyPr>
          <a:lstStyle/>
          <a:p>
            <a:r>
              <a:rPr lang="pl-PL"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Ustalenie procedur zapewniających realizację celów ogólnych i szczegółowych, np. nawiązanie współpracy partnerskiej, zaangażowanie interesariuszy, alokacja zasobów oraz wprowadzenie procedur organizacyjnych lub operacyjnych.</a:t>
            </a:r>
          </a:p>
        </p:txBody>
      </p:sp>
      <p:sp>
        <p:nvSpPr>
          <p:cNvPr id="11" name="CasellaDiTesto 10">
            <a:extLst>
              <a:ext uri="{FF2B5EF4-FFF2-40B4-BE49-F238E27FC236}">
                <a16:creationId xmlns:a16="http://schemas.microsoft.com/office/drawing/2014/main" id="{608EB67C-7878-75BC-D2EE-B882E5345B9E}"/>
              </a:ext>
            </a:extLst>
          </p:cNvPr>
          <p:cNvSpPr txBox="1"/>
          <p:nvPr/>
        </p:nvSpPr>
        <p:spPr>
          <a:xfrm>
            <a:off x="1295400" y="8688421"/>
            <a:ext cx="6032770" cy="369332"/>
          </a:xfrm>
          <a:prstGeom prst="rect">
            <a:avLst/>
          </a:prstGeom>
          <a:noFill/>
        </p:spPr>
        <p:txBody>
          <a:bodyPr wrap="square" rtlCol="0">
            <a:spAutoFit/>
          </a:bodyPr>
          <a:lstStyle/>
          <a:p>
            <a:r>
              <a:rPr lang="pl-PL">
                <a:latin typeface="Microsoft Sans Serif" panose="020B0604020202020204" pitchFamily="34" charset="0"/>
                <a:ea typeface="Microsoft Sans Serif" panose="020B0604020202020204" pitchFamily="34" charset="0"/>
                <a:cs typeface="Microsoft Sans Serif" panose="020B0604020202020204" pitchFamily="34" charset="0"/>
              </a:rPr>
              <a:t>Źródło: </a:t>
            </a:r>
            <a:r>
              <a:rPr lang="pl-PL">
                <a:latin typeface="Microsoft Sans Serif" panose="020B0604020202020204" pitchFamily="34" charset="0"/>
                <a:ea typeface="Microsoft Sans Serif" panose="020B0604020202020204" pitchFamily="34" charset="0"/>
                <a:cs typeface="Microsoft Sans Serif" panose="020B0604020202020204" pitchFamily="34" charset="0"/>
                <a:hlinkClick r:id="rId7"/>
              </a:rPr>
              <a:t>Komisja Europejska</a:t>
            </a:r>
          </a:p>
        </p:txBody>
      </p:sp>
    </p:spTree>
    <p:extLst>
      <p:ext uri="{BB962C8B-B14F-4D97-AF65-F5344CB8AC3E}">
        <p14:creationId xmlns:p14="http://schemas.microsoft.com/office/powerpoint/2010/main" val="79676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Podwójny wymiar zastosowania ram</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7543800" cy="5693866"/>
          </a:xfrm>
          <a:prstGeom prst="rect">
            <a:avLst/>
          </a:prstGeom>
          <a:noFill/>
        </p:spPr>
        <p:txBody>
          <a:bodyPr wrap="square" rtlCol="0">
            <a:spAutoFit/>
          </a:bodyPr>
          <a:lstStyle/>
          <a:p>
            <a:pPr>
              <a:defRPr/>
            </a:pPr>
            <a:r>
              <a:rPr lang="pl-PL"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Poziom systemu</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rPr>
              <a:t>Stosowanie ram EQAVET na poziomie systemu pomaga państwom członkowskim i władzom regionalnym w lepszym zrozumieniu faktycznej jakości i wpływu ich systemów kształcenia i szkolenia zawodowego. </a:t>
            </a:r>
          </a:p>
          <a:p>
            <a:pPr>
              <a:defRPr/>
            </a:pPr>
            <a:endParaRPr lang="en-GB" altLang="es-ES" sz="27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rPr>
              <a:t>Każdy etap cyklu zapewniania jakości posiada szczegółowe, opisowe </a:t>
            </a: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wskaźniki</a:t>
            </a: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rPr>
              <a:t>, które służą długoterminowemu doskonaleniu ekosystemu kształcenia i szkolenia zawodowego jako całości.</a:t>
            </a:r>
          </a:p>
        </p:txBody>
      </p:sp>
      <p:sp>
        <p:nvSpPr>
          <p:cNvPr id="5" name="CuadroTexto 3">
            <a:extLst>
              <a:ext uri="{FF2B5EF4-FFF2-40B4-BE49-F238E27FC236}">
                <a16:creationId xmlns:a16="http://schemas.microsoft.com/office/drawing/2014/main" id="{D5737F8A-536C-D977-5AB4-6928D1E7C36F}"/>
              </a:ext>
            </a:extLst>
          </p:cNvPr>
          <p:cNvSpPr txBox="1"/>
          <p:nvPr/>
        </p:nvSpPr>
        <p:spPr>
          <a:xfrm>
            <a:off x="8991600" y="3292713"/>
            <a:ext cx="7543800" cy="5524589"/>
          </a:xfrm>
          <a:prstGeom prst="rect">
            <a:avLst/>
          </a:prstGeom>
          <a:noFill/>
        </p:spPr>
        <p:txBody>
          <a:bodyPr wrap="square" rtlCol="0">
            <a:spAutoFit/>
          </a:bodyPr>
          <a:lstStyle/>
          <a:p>
            <a:pPr>
              <a:defRPr/>
            </a:pPr>
            <a:r>
              <a:rPr lang="pl-PL"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Poziom praktyki</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rPr>
              <a:t>Stosowanie ram EQUAVET w praktyce pomaga organizatorom kształcenia i szkolenia lepiej dostosować ofertę do umiejętności, na które jest duże zapotrzebowanie na rynku pracy.</a:t>
            </a:r>
          </a:p>
          <a:p>
            <a:pPr>
              <a:defRPr/>
            </a:pPr>
            <a:endParaRPr lang="en-GB" altLang="es-ES" sz="27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rPr>
              <a:t>Każdy etap cyklu zapewniania jakości posiada szczegółowe, opisowe </a:t>
            </a: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3"/>
              </a:rPr>
              <a:t>wskaźniki</a:t>
            </a:r>
            <a:r>
              <a:rPr lang="pl-PL" sz="2700" dirty="0">
                <a:latin typeface="Microsoft Sans Serif" panose="020B0604020202020204" pitchFamily="34" charset="0"/>
                <a:ea typeface="Microsoft Sans Serif" panose="020B0604020202020204" pitchFamily="34" charset="0"/>
                <a:cs typeface="Microsoft Sans Serif" panose="020B0604020202020204" pitchFamily="34" charset="0"/>
              </a:rPr>
              <a:t>, mające na celu zwiększenie elastyczności i zdolności reagowania organizatorów kształcenia i szkolenia zawodowego na aktualne uwarunkowania.</a:t>
            </a:r>
          </a:p>
        </p:txBody>
      </p:sp>
      <p:cxnSp>
        <p:nvCxnSpPr>
          <p:cNvPr id="7" name="Connettore diritto 6">
            <a:extLst>
              <a:ext uri="{FF2B5EF4-FFF2-40B4-BE49-F238E27FC236}">
                <a16:creationId xmlns:a16="http://schemas.microsoft.com/office/drawing/2014/main" id="{9CC8F14F-D2C6-42E0-7F64-1E7ACB04B7BF}"/>
              </a:ext>
            </a:extLst>
          </p:cNvPr>
          <p:cNvCxnSpPr/>
          <p:nvPr/>
        </p:nvCxnSpPr>
        <p:spPr>
          <a:xfrm>
            <a:off x="8915400" y="3162300"/>
            <a:ext cx="0" cy="59655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95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ERK</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pl-PL" sz="2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Europejskie Ramy Kwalifikacji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893647"/>
          </a:xfrm>
          <a:prstGeom prst="rect">
            <a:avLst/>
          </a:prstGeom>
          <a:noFill/>
        </p:spPr>
        <p:txBody>
          <a:bodyPr wrap="square" rtlCol="0">
            <a:spAutoFit/>
          </a:bodyPr>
          <a:lstStyle/>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ERK to międzynarodowe ramy stosowane w celu zwiększenia porównywalności, przejrzystości i możliwości przenoszenia kwalifikacji na poziomie ponadnarodowym. ERK są obecnie przyjęte przez wszystkie państwa członkowskie UE i 11 innych państw*, oferując bardzo wszechstronne zestawienie wszystkich możliwych stopni kwalifikacji.</a:t>
            </a:r>
          </a:p>
          <a:p>
            <a:pPr>
              <a:defRPr/>
            </a:pPr>
            <a:endParaRPr lang="en-GB" altLang="es-ES" sz="2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Ramy obejmują osiem poziomów kwalifikacji opartych na efektach uczenia się, przy czym poziom 1 odpowiada najbardziej podstawowym, a poziom 8 najbardziej zaawansowanym poziomom kwalifikacji.</a:t>
            </a:r>
          </a:p>
          <a:p>
            <a:pPr>
              <a:defRPr/>
            </a:pPr>
            <a:endParaRPr lang="en-GB" altLang="es-ES" sz="2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600" dirty="0">
                <a:latin typeface="Microsoft Sans Serif" panose="020B0604020202020204" pitchFamily="34" charset="0"/>
                <a:ea typeface="Microsoft Sans Serif" panose="020B0604020202020204" pitchFamily="34" charset="0"/>
                <a:cs typeface="Microsoft Sans Serif" panose="020B0604020202020204" pitchFamily="34" charset="0"/>
              </a:rPr>
              <a:t>Zaleca się, aby podczas opracowywania strategii i projektowania treści programów szkolenia i pożądanych efektów uczenia się organizatorzy kształcenia i szkolenia zawodowego przyjrzeli się ERK, by zobaczyć, gdzie plasuje się ich oferta.</a:t>
            </a:r>
          </a:p>
        </p:txBody>
      </p:sp>
      <p:sp>
        <p:nvSpPr>
          <p:cNvPr id="5" name="CasellaDiTesto 4">
            <a:extLst>
              <a:ext uri="{FF2B5EF4-FFF2-40B4-BE49-F238E27FC236}">
                <a16:creationId xmlns:a16="http://schemas.microsoft.com/office/drawing/2014/main" id="{588ACB24-85E8-9913-C045-ED11DEE379D1}"/>
              </a:ext>
            </a:extLst>
          </p:cNvPr>
          <p:cNvSpPr txBox="1"/>
          <p:nvPr/>
        </p:nvSpPr>
        <p:spPr>
          <a:xfrm>
            <a:off x="1295400" y="8724900"/>
            <a:ext cx="16014970" cy="369332"/>
          </a:xfrm>
          <a:prstGeom prst="rect">
            <a:avLst/>
          </a:prstGeom>
          <a:noFill/>
        </p:spPr>
        <p:txBody>
          <a:bodyPr wrap="square" rtlCol="0">
            <a:spAutoFit/>
          </a:bodyPr>
          <a:lstStyle/>
          <a:p>
            <a:r>
              <a:rPr lang="pl-PL">
                <a:latin typeface="Microsoft Sans Serif" panose="020B0604020202020204" pitchFamily="34" charset="0"/>
                <a:ea typeface="Microsoft Sans Serif" panose="020B0604020202020204" pitchFamily="34" charset="0"/>
                <a:cs typeface="Microsoft Sans Serif" panose="020B0604020202020204" pitchFamily="34" charset="0"/>
              </a:rPr>
              <a:t>*Islandia, Liechtenstein, Norwegia, Albania, Macedonia Północna, Czarnogóra, Serbia, Turcja, Bośnia i Hercegowina, Kosowo, Szwajcaria.</a:t>
            </a:r>
          </a:p>
        </p:txBody>
      </p:sp>
    </p:spTree>
    <p:extLst>
      <p:ext uri="{BB962C8B-B14F-4D97-AF65-F5344CB8AC3E}">
        <p14:creationId xmlns:p14="http://schemas.microsoft.com/office/powerpoint/2010/main" val="2262055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pl-PL" sz="4800" b="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ERK</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19200" y="2311473"/>
            <a:ext cx="16306791" cy="954107"/>
          </a:xfrm>
          <a:prstGeom prst="rect">
            <a:avLst/>
          </a:prstGeom>
          <a:noFill/>
        </p:spPr>
        <p:txBody>
          <a:bodyPr wrap="square" rtlCol="0">
            <a:spAutoFit/>
          </a:bodyPr>
          <a:lstStyle/>
          <a:p>
            <a:r>
              <a:rPr lang="pl-PL"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Efekty uczenia się są opisywane w kategoriach wiedzy, umiejętności i odpowiedzialności/ autonomii</a:t>
            </a:r>
          </a:p>
        </p:txBody>
      </p:sp>
      <p:sp>
        <p:nvSpPr>
          <p:cNvPr id="6" name="CuadroTexto 3">
            <a:extLst>
              <a:ext uri="{FF2B5EF4-FFF2-40B4-BE49-F238E27FC236}">
                <a16:creationId xmlns:a16="http://schemas.microsoft.com/office/drawing/2014/main" id="{66183089-3327-993B-8645-7C32C87E2356}"/>
              </a:ext>
            </a:extLst>
          </p:cNvPr>
          <p:cNvSpPr txBox="1"/>
          <p:nvPr/>
        </p:nvSpPr>
        <p:spPr>
          <a:xfrm>
            <a:off x="1295400" y="3292713"/>
            <a:ext cx="4534709" cy="2246769"/>
          </a:xfrm>
          <a:prstGeom prst="rect">
            <a:avLst/>
          </a:prstGeom>
          <a:noFill/>
        </p:spPr>
        <p:txBody>
          <a:bodyPr wrap="square" rtlCol="0">
            <a:spAutoFit/>
          </a:bodyPr>
          <a:lstStyle/>
          <a:p>
            <a:pPr>
              <a:defRPr/>
            </a:pPr>
            <a:r>
              <a:rPr lang="pl-PL"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Wiedza</a:t>
            </a:r>
          </a:p>
          <a:p>
            <a:pPr>
              <a:defRPr/>
            </a:pPr>
            <a:endPar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800" dirty="0">
                <a:latin typeface="Microsoft Sans Serif" panose="020B0604020202020204" pitchFamily="34" charset="0"/>
                <a:ea typeface="Microsoft Sans Serif" panose="020B0604020202020204" pitchFamily="34" charset="0"/>
                <a:cs typeface="Microsoft Sans Serif" panose="020B0604020202020204" pitchFamily="34" charset="0"/>
              </a:rPr>
              <a:t>W kontekście ERK wiedza jest opisywana jako teoretyczna i/lub faktograficzna.</a:t>
            </a:r>
          </a:p>
        </p:txBody>
      </p:sp>
      <p:sp>
        <p:nvSpPr>
          <p:cNvPr id="7" name="CuadroTexto 3">
            <a:extLst>
              <a:ext uri="{FF2B5EF4-FFF2-40B4-BE49-F238E27FC236}">
                <a16:creationId xmlns:a16="http://schemas.microsoft.com/office/drawing/2014/main" id="{20B336EB-F026-EE11-1FFB-BCFEA7749E08}"/>
              </a:ext>
            </a:extLst>
          </p:cNvPr>
          <p:cNvSpPr txBox="1"/>
          <p:nvPr/>
        </p:nvSpPr>
        <p:spPr>
          <a:xfrm>
            <a:off x="7181445" y="3292713"/>
            <a:ext cx="4534709" cy="4832092"/>
          </a:xfrm>
          <a:prstGeom prst="rect">
            <a:avLst/>
          </a:prstGeom>
          <a:noFill/>
        </p:spPr>
        <p:txBody>
          <a:bodyPr wrap="square" rtlCol="0">
            <a:spAutoFit/>
          </a:bodyPr>
          <a:lstStyle/>
          <a:p>
            <a:pPr>
              <a:defRPr/>
            </a:pPr>
            <a:r>
              <a:rPr lang="pl-PL" sz="2800" b="1" u="sng">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Umiejętności</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800">
                <a:latin typeface="Microsoft Sans Serif" panose="020B0604020202020204" pitchFamily="34" charset="0"/>
                <a:ea typeface="Microsoft Sans Serif" panose="020B0604020202020204" pitchFamily="34" charset="0"/>
                <a:cs typeface="Microsoft Sans Serif" panose="020B0604020202020204" pitchFamily="34" charset="0"/>
              </a:rPr>
              <a:t>W kontekście ERK umiejętności określa się jako kognitywne (z zastosowaniem myślenia logicznego, intuicyjnego i kreatywnego) oraz praktyczne (związane ze sprawnością manualną i korzystaniem z metod, materiałów, narzędzi i instrumentów).</a:t>
            </a:r>
          </a:p>
        </p:txBody>
      </p:sp>
      <p:cxnSp>
        <p:nvCxnSpPr>
          <p:cNvPr id="8" name="Connettore diritto 7">
            <a:extLst>
              <a:ext uri="{FF2B5EF4-FFF2-40B4-BE49-F238E27FC236}">
                <a16:creationId xmlns:a16="http://schemas.microsoft.com/office/drawing/2014/main" id="{13D9AC99-D575-E920-2A0A-460CBECAF18F}"/>
              </a:ext>
            </a:extLst>
          </p:cNvPr>
          <p:cNvCxnSpPr>
            <a:cxnSpLocks/>
          </p:cNvCxnSpPr>
          <p:nvPr/>
        </p:nvCxnSpPr>
        <p:spPr>
          <a:xfrm>
            <a:off x="6505777" y="3292713"/>
            <a:ext cx="0" cy="46701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CuadroTexto 3">
            <a:extLst>
              <a:ext uri="{FF2B5EF4-FFF2-40B4-BE49-F238E27FC236}">
                <a16:creationId xmlns:a16="http://schemas.microsoft.com/office/drawing/2014/main" id="{D891F569-CF11-1867-BB38-F1EB7F1EA4B5}"/>
              </a:ext>
            </a:extLst>
          </p:cNvPr>
          <p:cNvSpPr txBox="1"/>
          <p:nvPr/>
        </p:nvSpPr>
        <p:spPr>
          <a:xfrm>
            <a:off x="13067489" y="3257856"/>
            <a:ext cx="4534709" cy="4832092"/>
          </a:xfrm>
          <a:prstGeom prst="rect">
            <a:avLst/>
          </a:prstGeom>
          <a:noFill/>
        </p:spPr>
        <p:txBody>
          <a:bodyPr wrap="square" rtlCol="0">
            <a:spAutoFit/>
          </a:bodyPr>
          <a:lstStyle/>
          <a:p>
            <a:pPr>
              <a:defRPr/>
            </a:pPr>
            <a:r>
              <a:rPr lang="pl-PL"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Odpowiedzialność/ autonomia</a:t>
            </a:r>
          </a:p>
          <a:p>
            <a:pPr>
              <a:defRPr/>
            </a:pPr>
            <a:endPar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pl-PL" sz="2800" dirty="0">
                <a:latin typeface="Microsoft Sans Serif" panose="020B0604020202020204" pitchFamily="34" charset="0"/>
                <a:ea typeface="Microsoft Sans Serif" panose="020B0604020202020204" pitchFamily="34" charset="0"/>
                <a:cs typeface="Microsoft Sans Serif" panose="020B0604020202020204" pitchFamily="34" charset="0"/>
              </a:rPr>
              <a:t>W kontekście ERK odpowiedzialność i autonomię opisuje się jako zdolność osoby uczącej się do samodzielnego i odpowiedzialnego stosowania wiedzy i umiejętności.</a:t>
            </a:r>
          </a:p>
        </p:txBody>
      </p:sp>
      <p:cxnSp>
        <p:nvCxnSpPr>
          <p:cNvPr id="12" name="Connettore diritto 11">
            <a:extLst>
              <a:ext uri="{FF2B5EF4-FFF2-40B4-BE49-F238E27FC236}">
                <a16:creationId xmlns:a16="http://schemas.microsoft.com/office/drawing/2014/main" id="{A181B99C-8589-6886-7F79-7C567E85E060}"/>
              </a:ext>
            </a:extLst>
          </p:cNvPr>
          <p:cNvCxnSpPr>
            <a:cxnSpLocks/>
          </p:cNvCxnSpPr>
          <p:nvPr/>
        </p:nvCxnSpPr>
        <p:spPr>
          <a:xfrm>
            <a:off x="12391822" y="3257856"/>
            <a:ext cx="0" cy="48669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D4046CD7-468F-9F8F-4F48-80F919664157}"/>
              </a:ext>
            </a:extLst>
          </p:cNvPr>
          <p:cNvSpPr txBox="1"/>
          <p:nvPr/>
        </p:nvSpPr>
        <p:spPr>
          <a:xfrm>
            <a:off x="1295400" y="8688421"/>
            <a:ext cx="6032770" cy="369332"/>
          </a:xfrm>
          <a:prstGeom prst="rect">
            <a:avLst/>
          </a:prstGeom>
          <a:noFill/>
        </p:spPr>
        <p:txBody>
          <a:bodyPr wrap="square" rtlCol="0">
            <a:spAutoFit/>
          </a:bodyPr>
          <a:lstStyle/>
          <a:p>
            <a:r>
              <a:rPr lang="pl-PL">
                <a:latin typeface="Microsoft Sans Serif" panose="020B0604020202020204" pitchFamily="34" charset="0"/>
                <a:ea typeface="Microsoft Sans Serif" panose="020B0604020202020204" pitchFamily="34" charset="0"/>
                <a:cs typeface="Microsoft Sans Serif" panose="020B0604020202020204" pitchFamily="34" charset="0"/>
              </a:rPr>
              <a:t>Źródło: </a:t>
            </a:r>
            <a:r>
              <a:rPr lang="pl-PL">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Unia Europejska</a:t>
            </a:r>
            <a:r>
              <a:rPr lang="pl-PL">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909944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442</TotalTime>
  <Words>2709</Words>
  <Application>Microsoft Office PowerPoint</Application>
  <PresentationFormat>Niestandardowy</PresentationFormat>
  <Paragraphs>223</Paragraphs>
  <Slides>20</Slides>
  <Notes>0</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20</vt:i4>
      </vt:variant>
    </vt:vector>
  </HeadingPairs>
  <TitlesOfParts>
    <vt:vector size="27" baseType="lpstr">
      <vt:lpstr>Arial</vt:lpstr>
      <vt:lpstr>Calibri</vt:lpstr>
      <vt:lpstr>Calibri Light</vt:lpstr>
      <vt:lpstr>Century Gothic</vt:lpstr>
      <vt:lpstr>Microsoft Sans Serif</vt:lpstr>
      <vt:lpstr>Office Theme</vt:lpstr>
      <vt:lpstr>Diseño personalizado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Diseño sin nombre</dc:title>
  <dc:creator>Monia Coppola</dc:creator>
  <cp:keywords>DAE3Hts2lAc,BAEXurJiHZU</cp:keywords>
  <cp:lastModifiedBy>Marta Majdecka</cp:lastModifiedBy>
  <cp:revision>24</cp:revision>
  <dcterms:created xsi:type="dcterms:W3CDTF">2022-02-01T14:11:31Z</dcterms:created>
  <dcterms:modified xsi:type="dcterms:W3CDTF">2023-07-15T05:50:33Z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ies>
</file>