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8" r:id="rId4"/>
    <p:sldId id="261" r:id="rId5"/>
    <p:sldId id="257"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6" d="100"/>
          <a:sy n="76" d="100"/>
        </p:scale>
        <p:origin x="510"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87D6E2A1-FE81-4351-99E9-D87A141388BD}" type="doc">
      <dgm:prSet loTypeId="urn:microsoft.com/office/officeart/2005/8/layout/cycle8" loCatId="cycle" qsTypeId="urn:microsoft.com/office/officeart/2005/8/quickstyle/simple1" qsCatId="simple" csTypeId="urn:microsoft.com/office/officeart/2005/8/colors/accent3_2" csCatId="accent3" phldr="1"/>
      <dgm:spPr/>
    </dgm:pt>
    <dgm:pt modelId="{4F74615A-271C-4ECB-9DE8-DBDE59C07397}">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Umsetzung von</a:t>
          </a:r>
          <a:endParaRPr lang="en-US" sz="21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2A39866-7080-4F50-80F7-3B281F5EFE82}" type="par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7AEE8F1-41DF-41C2-94C6-738A6B6262A8}" type="sib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3E5F2FAE-4AF2-4004-956C-60B1C0F46F2A}">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Bewertung von</a:t>
          </a:r>
        </a:p>
      </dgm:t>
    </dgm:pt>
    <dgm:pt modelId="{5C756A39-E58D-4441-9F38-EBBD5ABDD56A}" type="par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A2E56EE1-B6E2-450F-BD44-AE14C20D297B}" type="sib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C9536448-14F9-4019-8949-FBD2CC781498}">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Überarbeitung</a:t>
          </a:r>
        </a:p>
      </dgm:t>
    </dgm:pt>
    <dgm:pt modelId="{16D98B8B-2C67-4B95-BA27-C7EC14AC3DCA}" type="par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5372C47-BD2E-4E2A-9D12-ACA6E443CFBF}" type="sib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678C774A-2E53-44F3-A0E0-97EB1C14F2E4}">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Planung</a:t>
          </a:r>
        </a:p>
      </dgm:t>
    </dgm:pt>
    <dgm:pt modelId="{E443DA35-54AC-4D31-88D2-1F778A30EE57}" type="par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B37621E6-A324-4CFC-BE0C-2D38546054CC}" type="sib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FB9F58E-A69D-467B-B9FF-1EC3430E6BE7}" type="pres">
      <dgm:prSet presAssocID="{87D6E2A1-FE81-4351-99E9-D87A141388BD}" presName="compositeShape" presStyleCnt="0">
        <dgm:presLayoutVars>
          <dgm:chMax val="7"/>
          <dgm:dir/>
          <dgm:resizeHandles val="exact"/>
        </dgm:presLayoutVars>
      </dgm:prSet>
      <dgm:spPr/>
    </dgm:pt>
    <dgm:pt modelId="{FA4DA7FC-C55F-4E5C-84F2-E24265A61651}" type="pres">
      <dgm:prSet presAssocID="{87D6E2A1-FE81-4351-99E9-D87A141388BD}" presName="wedge1" presStyleLbl="node1" presStyleIdx="0" presStyleCnt="4"/>
      <dgm:spPr/>
    </dgm:pt>
    <dgm:pt modelId="{AEB41BCF-118D-46E0-9F89-7F3D6799D74C}" type="pres">
      <dgm:prSet presAssocID="{87D6E2A1-FE81-4351-99E9-D87A141388BD}" presName="dummy1a" presStyleCnt="0"/>
      <dgm:spPr/>
    </dgm:pt>
    <dgm:pt modelId="{A175344A-9486-49A6-BDD9-AC9A83AC2AF8}" type="pres">
      <dgm:prSet presAssocID="{87D6E2A1-FE81-4351-99E9-D87A141388BD}" presName="dummy1b" presStyleCnt="0"/>
      <dgm:spPr/>
    </dgm:pt>
    <dgm:pt modelId="{4F7D51CB-D7E7-4B25-A9CD-D390E3C55BE7}" type="pres">
      <dgm:prSet presAssocID="{87D6E2A1-FE81-4351-99E9-D87A141388BD}" presName="wedge1Tx" presStyleLbl="node1" presStyleIdx="0" presStyleCnt="4">
        <dgm:presLayoutVars>
          <dgm:chMax val="0"/>
          <dgm:chPref val="0"/>
          <dgm:bulletEnabled val="1"/>
        </dgm:presLayoutVars>
      </dgm:prSet>
      <dgm:spPr/>
    </dgm:pt>
    <dgm:pt modelId="{A0E12034-DDE4-46F9-BC9D-8275251FD76C}" type="pres">
      <dgm:prSet presAssocID="{87D6E2A1-FE81-4351-99E9-D87A141388BD}" presName="wedge2" presStyleLbl="node1" presStyleIdx="1" presStyleCnt="4"/>
      <dgm:spPr/>
    </dgm:pt>
    <dgm:pt modelId="{78E3EB3F-4EF7-4CD1-90A8-C521DBAA8371}" type="pres">
      <dgm:prSet presAssocID="{87D6E2A1-FE81-4351-99E9-D87A141388BD}" presName="dummy2a" presStyleCnt="0"/>
      <dgm:spPr/>
    </dgm:pt>
    <dgm:pt modelId="{201C80FC-BE9F-4FC5-8643-4407F4220D3F}" type="pres">
      <dgm:prSet presAssocID="{87D6E2A1-FE81-4351-99E9-D87A141388BD}" presName="dummy2b" presStyleCnt="0"/>
      <dgm:spPr/>
    </dgm:pt>
    <dgm:pt modelId="{F64D0555-5F70-41C7-B06F-67CB6F7BE7FE}" type="pres">
      <dgm:prSet presAssocID="{87D6E2A1-FE81-4351-99E9-D87A141388BD}" presName="wedge2Tx" presStyleLbl="node1" presStyleIdx="1" presStyleCnt="4">
        <dgm:presLayoutVars>
          <dgm:chMax val="0"/>
          <dgm:chPref val="0"/>
          <dgm:bulletEnabled val="1"/>
        </dgm:presLayoutVars>
      </dgm:prSet>
      <dgm:spPr/>
    </dgm:pt>
    <dgm:pt modelId="{9F8445B1-F598-450E-82A7-0770BE4ACCA0}" type="pres">
      <dgm:prSet presAssocID="{87D6E2A1-FE81-4351-99E9-D87A141388BD}" presName="wedge3" presStyleLbl="node1" presStyleIdx="2" presStyleCnt="4"/>
      <dgm:spPr/>
    </dgm:pt>
    <dgm:pt modelId="{09654A80-859F-4A59-8D9A-469BA70748AD}" type="pres">
      <dgm:prSet presAssocID="{87D6E2A1-FE81-4351-99E9-D87A141388BD}" presName="dummy3a" presStyleCnt="0"/>
      <dgm:spPr/>
    </dgm:pt>
    <dgm:pt modelId="{7165FBE9-2359-47FA-88A2-32D437F9F94E}" type="pres">
      <dgm:prSet presAssocID="{87D6E2A1-FE81-4351-99E9-D87A141388BD}" presName="dummy3b" presStyleCnt="0"/>
      <dgm:spPr/>
    </dgm:pt>
    <dgm:pt modelId="{C5E62D21-0114-46CB-86C2-FCCAEA95CA1B}" type="pres">
      <dgm:prSet presAssocID="{87D6E2A1-FE81-4351-99E9-D87A141388BD}" presName="wedge3Tx" presStyleLbl="node1" presStyleIdx="2" presStyleCnt="4">
        <dgm:presLayoutVars>
          <dgm:chMax val="0"/>
          <dgm:chPref val="0"/>
          <dgm:bulletEnabled val="1"/>
        </dgm:presLayoutVars>
      </dgm:prSet>
      <dgm:spPr/>
    </dgm:pt>
    <dgm:pt modelId="{D6CD9F9C-ABD0-462A-A0E7-F3B1BDE9B868}" type="pres">
      <dgm:prSet presAssocID="{87D6E2A1-FE81-4351-99E9-D87A141388BD}" presName="wedge4" presStyleLbl="node1" presStyleIdx="3" presStyleCnt="4"/>
      <dgm:spPr/>
    </dgm:pt>
    <dgm:pt modelId="{8C71DC7A-36CA-475F-ABB6-F024AB2A02B3}" type="pres">
      <dgm:prSet presAssocID="{87D6E2A1-FE81-4351-99E9-D87A141388BD}" presName="dummy4a" presStyleCnt="0"/>
      <dgm:spPr/>
    </dgm:pt>
    <dgm:pt modelId="{E440DD76-11E8-4DF5-9EAC-C74A970BDC68}" type="pres">
      <dgm:prSet presAssocID="{87D6E2A1-FE81-4351-99E9-D87A141388BD}" presName="dummy4b" presStyleCnt="0"/>
      <dgm:spPr/>
    </dgm:pt>
    <dgm:pt modelId="{07C77D7B-3643-41B1-A1A1-AC2A02E0753A}" type="pres">
      <dgm:prSet presAssocID="{87D6E2A1-FE81-4351-99E9-D87A141388BD}" presName="wedge4Tx" presStyleLbl="node1" presStyleIdx="3" presStyleCnt="4">
        <dgm:presLayoutVars>
          <dgm:chMax val="0"/>
          <dgm:chPref val="0"/>
          <dgm:bulletEnabled val="1"/>
        </dgm:presLayoutVars>
      </dgm:prSet>
      <dgm:spPr/>
    </dgm:pt>
    <dgm:pt modelId="{C4474685-AB9B-40C0-A09A-3C6DE9058AA2}" type="pres">
      <dgm:prSet presAssocID="{E7AEE8F1-41DF-41C2-94C6-738A6B6262A8}" presName="arrowWedge1" presStyleLbl="fgSibTrans2D1" presStyleIdx="0" presStyleCnt="4"/>
      <dgm:spPr/>
    </dgm:pt>
    <dgm:pt modelId="{B0DABE49-EC8D-4745-8889-CFAD57094E78}" type="pres">
      <dgm:prSet presAssocID="{A2E56EE1-B6E2-450F-BD44-AE14C20D297B}" presName="arrowWedge2" presStyleLbl="fgSibTrans2D1" presStyleIdx="1" presStyleCnt="4"/>
      <dgm:spPr/>
    </dgm:pt>
    <dgm:pt modelId="{19290F46-0F8F-4942-8654-B64B0F54C9A6}" type="pres">
      <dgm:prSet presAssocID="{25372C47-BD2E-4E2A-9D12-ACA6E443CFBF}" presName="arrowWedge3" presStyleLbl="fgSibTrans2D1" presStyleIdx="2" presStyleCnt="4"/>
      <dgm:spPr/>
    </dgm:pt>
    <dgm:pt modelId="{9FD16F66-8D7D-4D67-B0AF-8F839D1B3326}" type="pres">
      <dgm:prSet presAssocID="{B37621E6-A324-4CFC-BE0C-2D38546054CC}" presName="arrowWedge4" presStyleLbl="fgSibTrans2D1" presStyleIdx="3" presStyleCnt="4"/>
      <dgm:spPr/>
    </dgm:pt>
  </dgm:ptLst>
  <dgm:cxnLst>
    <dgm:cxn modelId="{029CAB2B-707E-4039-89F2-7C1718527150}" srcId="{87D6E2A1-FE81-4351-99E9-D87A141388BD}" destId="{3E5F2FAE-4AF2-4004-956C-60B1C0F46F2A}" srcOrd="1" destOrd="0" parTransId="{5C756A39-E58D-4441-9F38-EBBD5ABDD56A}" sibTransId="{A2E56EE1-B6E2-450F-BD44-AE14C20D297B}"/>
    <dgm:cxn modelId="{0EBAB05E-948C-4756-8D41-1BE95918C8A1}" srcId="{87D6E2A1-FE81-4351-99E9-D87A141388BD}" destId="{C9536448-14F9-4019-8949-FBD2CC781498}" srcOrd="2" destOrd="0" parTransId="{16D98B8B-2C67-4B95-BA27-C7EC14AC3DCA}" sibTransId="{25372C47-BD2E-4E2A-9D12-ACA6E443CFBF}"/>
    <dgm:cxn modelId="{AE699D63-87D2-4F17-B57B-D5C3CA229BDD}" type="presOf" srcId="{4F74615A-271C-4ECB-9DE8-DBDE59C07397}" destId="{4F7D51CB-D7E7-4B25-A9CD-D390E3C55BE7}" srcOrd="1" destOrd="0" presId="urn:microsoft.com/office/officeart/2005/8/layout/cycle8"/>
    <dgm:cxn modelId="{6E325150-4580-4563-ACC1-DD8C036D6E5A}" type="presOf" srcId="{4F74615A-271C-4ECB-9DE8-DBDE59C07397}" destId="{FA4DA7FC-C55F-4E5C-84F2-E24265A61651}" srcOrd="0" destOrd="0" presId="urn:microsoft.com/office/officeart/2005/8/layout/cycle8"/>
    <dgm:cxn modelId="{269FD488-58AA-404E-A88C-000F0B405362}" type="presOf" srcId="{678C774A-2E53-44F3-A0E0-97EB1C14F2E4}" destId="{07C77D7B-3643-41B1-A1A1-AC2A02E0753A}" srcOrd="1" destOrd="0" presId="urn:microsoft.com/office/officeart/2005/8/layout/cycle8"/>
    <dgm:cxn modelId="{3218E898-10FA-480F-B33A-A4D3803FEDB1}" type="presOf" srcId="{87D6E2A1-FE81-4351-99E9-D87A141388BD}" destId="{EFB9F58E-A69D-467B-B9FF-1EC3430E6BE7}" srcOrd="0" destOrd="0" presId="urn:microsoft.com/office/officeart/2005/8/layout/cycle8"/>
    <dgm:cxn modelId="{3BDFF3AC-59FE-49C4-A08B-243FC5C02BF6}" type="presOf" srcId="{C9536448-14F9-4019-8949-FBD2CC781498}" destId="{9F8445B1-F598-450E-82A7-0770BE4ACCA0}" srcOrd="0" destOrd="0" presId="urn:microsoft.com/office/officeart/2005/8/layout/cycle8"/>
    <dgm:cxn modelId="{331305AF-89DD-4B93-B205-02AA362D0B0E}" srcId="{87D6E2A1-FE81-4351-99E9-D87A141388BD}" destId="{4F74615A-271C-4ECB-9DE8-DBDE59C07397}" srcOrd="0" destOrd="0" parTransId="{22A39866-7080-4F50-80F7-3B281F5EFE82}" sibTransId="{E7AEE8F1-41DF-41C2-94C6-738A6B6262A8}"/>
    <dgm:cxn modelId="{B63088B8-DDE7-42D3-8AA9-A13DF3B8D7F7}" type="presOf" srcId="{3E5F2FAE-4AF2-4004-956C-60B1C0F46F2A}" destId="{F64D0555-5F70-41C7-B06F-67CB6F7BE7FE}" srcOrd="1" destOrd="0" presId="urn:microsoft.com/office/officeart/2005/8/layout/cycle8"/>
    <dgm:cxn modelId="{7A59ACE8-1BC7-4F1E-9768-857DDA055D00}" type="presOf" srcId="{C9536448-14F9-4019-8949-FBD2CC781498}" destId="{C5E62D21-0114-46CB-86C2-FCCAEA95CA1B}" srcOrd="1" destOrd="0" presId="urn:microsoft.com/office/officeart/2005/8/layout/cycle8"/>
    <dgm:cxn modelId="{A770CBEC-088A-431D-87B9-CFD7ED5CB520}" srcId="{87D6E2A1-FE81-4351-99E9-D87A141388BD}" destId="{678C774A-2E53-44F3-A0E0-97EB1C14F2E4}" srcOrd="3" destOrd="0" parTransId="{E443DA35-54AC-4D31-88D2-1F778A30EE57}" sibTransId="{B37621E6-A324-4CFC-BE0C-2D38546054CC}"/>
    <dgm:cxn modelId="{EC4813EF-3F8C-4C28-80FD-90980B7058B0}" type="presOf" srcId="{678C774A-2E53-44F3-A0E0-97EB1C14F2E4}" destId="{D6CD9F9C-ABD0-462A-A0E7-F3B1BDE9B868}" srcOrd="0" destOrd="0" presId="urn:microsoft.com/office/officeart/2005/8/layout/cycle8"/>
    <dgm:cxn modelId="{C3F5E3F5-901A-4D2B-9F1A-21D012BF4D53}" type="presOf" srcId="{3E5F2FAE-4AF2-4004-956C-60B1C0F46F2A}" destId="{A0E12034-DDE4-46F9-BC9D-8275251FD76C}" srcOrd="0" destOrd="0" presId="urn:microsoft.com/office/officeart/2005/8/layout/cycle8"/>
    <dgm:cxn modelId="{127E3ECD-41C6-4DE5-B36C-A34A4ECC85FF}" type="presParOf" srcId="{EFB9F58E-A69D-467B-B9FF-1EC3430E6BE7}" destId="{FA4DA7FC-C55F-4E5C-84F2-E24265A61651}" srcOrd="0" destOrd="0" presId="urn:microsoft.com/office/officeart/2005/8/layout/cycle8"/>
    <dgm:cxn modelId="{1CB9CD38-9E20-45FD-B1EF-58BDE98BA772}" type="presParOf" srcId="{EFB9F58E-A69D-467B-B9FF-1EC3430E6BE7}" destId="{AEB41BCF-118D-46E0-9F89-7F3D6799D74C}" srcOrd="1" destOrd="0" presId="urn:microsoft.com/office/officeart/2005/8/layout/cycle8"/>
    <dgm:cxn modelId="{09713C84-44D5-4611-87AC-3C8534755949}" type="presParOf" srcId="{EFB9F58E-A69D-467B-B9FF-1EC3430E6BE7}" destId="{A175344A-9486-49A6-BDD9-AC9A83AC2AF8}" srcOrd="2" destOrd="0" presId="urn:microsoft.com/office/officeart/2005/8/layout/cycle8"/>
    <dgm:cxn modelId="{C195720D-6DD7-483C-BA6D-DBCF2EE02442}" type="presParOf" srcId="{EFB9F58E-A69D-467B-B9FF-1EC3430E6BE7}" destId="{4F7D51CB-D7E7-4B25-A9CD-D390E3C55BE7}" srcOrd="3" destOrd="0" presId="urn:microsoft.com/office/officeart/2005/8/layout/cycle8"/>
    <dgm:cxn modelId="{7AB88578-AFB0-4AAC-8148-291BEAD07810}" type="presParOf" srcId="{EFB9F58E-A69D-467B-B9FF-1EC3430E6BE7}" destId="{A0E12034-DDE4-46F9-BC9D-8275251FD76C}" srcOrd="4" destOrd="0" presId="urn:microsoft.com/office/officeart/2005/8/layout/cycle8"/>
    <dgm:cxn modelId="{D1A13D1D-0C7B-43F0-9EE4-624104F4AD6B}" type="presParOf" srcId="{EFB9F58E-A69D-467B-B9FF-1EC3430E6BE7}" destId="{78E3EB3F-4EF7-4CD1-90A8-C521DBAA8371}" srcOrd="5" destOrd="0" presId="urn:microsoft.com/office/officeart/2005/8/layout/cycle8"/>
    <dgm:cxn modelId="{3C0C2D84-B6C8-433E-8D3F-30594D0A4801}" type="presParOf" srcId="{EFB9F58E-A69D-467B-B9FF-1EC3430E6BE7}" destId="{201C80FC-BE9F-4FC5-8643-4407F4220D3F}" srcOrd="6" destOrd="0" presId="urn:microsoft.com/office/officeart/2005/8/layout/cycle8"/>
    <dgm:cxn modelId="{B3E20B3B-B1F7-4F49-814B-8003D090C554}" type="presParOf" srcId="{EFB9F58E-A69D-467B-B9FF-1EC3430E6BE7}" destId="{F64D0555-5F70-41C7-B06F-67CB6F7BE7FE}" srcOrd="7" destOrd="0" presId="urn:microsoft.com/office/officeart/2005/8/layout/cycle8"/>
    <dgm:cxn modelId="{39003391-1333-4256-8E79-2BF9FB2DFB2D}" type="presParOf" srcId="{EFB9F58E-A69D-467B-B9FF-1EC3430E6BE7}" destId="{9F8445B1-F598-450E-82A7-0770BE4ACCA0}" srcOrd="8" destOrd="0" presId="urn:microsoft.com/office/officeart/2005/8/layout/cycle8"/>
    <dgm:cxn modelId="{F0476A6E-194A-410A-901A-EA69EB1B0960}" type="presParOf" srcId="{EFB9F58E-A69D-467B-B9FF-1EC3430E6BE7}" destId="{09654A80-859F-4A59-8D9A-469BA70748AD}" srcOrd="9" destOrd="0" presId="urn:microsoft.com/office/officeart/2005/8/layout/cycle8"/>
    <dgm:cxn modelId="{E3448CA7-ABF0-4546-9E0B-5EDAD8D74C9E}" type="presParOf" srcId="{EFB9F58E-A69D-467B-B9FF-1EC3430E6BE7}" destId="{7165FBE9-2359-47FA-88A2-32D437F9F94E}" srcOrd="10" destOrd="0" presId="urn:microsoft.com/office/officeart/2005/8/layout/cycle8"/>
    <dgm:cxn modelId="{512F94EE-A315-489C-847F-B2C9902AC07E}" type="presParOf" srcId="{EFB9F58E-A69D-467B-B9FF-1EC3430E6BE7}" destId="{C5E62D21-0114-46CB-86C2-FCCAEA95CA1B}" srcOrd="11" destOrd="0" presId="urn:microsoft.com/office/officeart/2005/8/layout/cycle8"/>
    <dgm:cxn modelId="{D3658FDD-D1C9-4878-B1CF-4B962BB27701}" type="presParOf" srcId="{EFB9F58E-A69D-467B-B9FF-1EC3430E6BE7}" destId="{D6CD9F9C-ABD0-462A-A0E7-F3B1BDE9B868}" srcOrd="12" destOrd="0" presId="urn:microsoft.com/office/officeart/2005/8/layout/cycle8"/>
    <dgm:cxn modelId="{461F0544-69B2-44A4-AEF1-B2927FC4C1B7}" type="presParOf" srcId="{EFB9F58E-A69D-467B-B9FF-1EC3430E6BE7}" destId="{8C71DC7A-36CA-475F-ABB6-F024AB2A02B3}" srcOrd="13" destOrd="0" presId="urn:microsoft.com/office/officeart/2005/8/layout/cycle8"/>
    <dgm:cxn modelId="{BE1643A3-9E90-473B-87C3-D3479011CA87}" type="presParOf" srcId="{EFB9F58E-A69D-467B-B9FF-1EC3430E6BE7}" destId="{E440DD76-11E8-4DF5-9EAC-C74A970BDC68}" srcOrd="14" destOrd="0" presId="urn:microsoft.com/office/officeart/2005/8/layout/cycle8"/>
    <dgm:cxn modelId="{45A5B6F3-A924-4FC4-B807-63278C267685}" type="presParOf" srcId="{EFB9F58E-A69D-467B-B9FF-1EC3430E6BE7}" destId="{07C77D7B-3643-41B1-A1A1-AC2A02E0753A}" srcOrd="15" destOrd="0" presId="urn:microsoft.com/office/officeart/2005/8/layout/cycle8"/>
    <dgm:cxn modelId="{6FF6FF2F-FD3F-4366-9126-E47FF84CBE40}" type="presParOf" srcId="{EFB9F58E-A69D-467B-B9FF-1EC3430E6BE7}" destId="{C4474685-AB9B-40C0-A09A-3C6DE9058AA2}" srcOrd="16" destOrd="0" presId="urn:microsoft.com/office/officeart/2005/8/layout/cycle8"/>
    <dgm:cxn modelId="{7CC9F6F7-EF47-479E-BB48-260C5C3BC4A1}" type="presParOf" srcId="{EFB9F58E-A69D-467B-B9FF-1EC3430E6BE7}" destId="{B0DABE49-EC8D-4745-8889-CFAD57094E78}" srcOrd="17" destOrd="0" presId="urn:microsoft.com/office/officeart/2005/8/layout/cycle8"/>
    <dgm:cxn modelId="{88EBA623-F099-4E39-BA16-9B6C56115338}" type="presParOf" srcId="{EFB9F58E-A69D-467B-B9FF-1EC3430E6BE7}" destId="{19290F46-0F8F-4942-8654-B64B0F54C9A6}" srcOrd="18" destOrd="0" presId="urn:microsoft.com/office/officeart/2005/8/layout/cycle8"/>
    <dgm:cxn modelId="{F8815CE5-35C2-49C3-8070-0B738C21EF98}" type="presParOf" srcId="{EFB9F58E-A69D-467B-B9FF-1EC3430E6BE7}" destId="{9FD16F66-8D7D-4D67-B0AF-8F839D1B332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DA7FC-C55F-4E5C-84F2-E24265A61651}">
      <dsp:nvSpPr>
        <dsp:cNvPr id="0" name=""/>
        <dsp:cNvSpPr/>
      </dsp:nvSpPr>
      <dsp:spPr>
        <a:xfrm>
          <a:off x="2028549" y="330162"/>
          <a:ext cx="4437888" cy="4437888"/>
        </a:xfrm>
        <a:prstGeom prst="pie">
          <a:avLst>
            <a:gd name="adj1" fmla="val 16200000"/>
            <a:gd name="adj2" fmla="val 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Implementing</a:t>
          </a:r>
          <a:endParaRPr lang="en-US" sz="2100" b="1"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4384328" y="1249968"/>
        <a:ext cx="1637792" cy="1215136"/>
      </dsp:txXfrm>
    </dsp:sp>
    <dsp:sp modelId="{A0E12034-DDE4-46F9-BC9D-8275251FD76C}">
      <dsp:nvSpPr>
        <dsp:cNvPr id="0" name=""/>
        <dsp:cNvSpPr/>
      </dsp:nvSpPr>
      <dsp:spPr>
        <a:xfrm>
          <a:off x="2028549" y="479149"/>
          <a:ext cx="4437888" cy="4437888"/>
        </a:xfrm>
        <a:prstGeom prst="pie">
          <a:avLst>
            <a:gd name="adj1" fmla="val 0"/>
            <a:gd name="adj2" fmla="val 54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Evaluating</a:t>
          </a:r>
        </a:p>
      </dsp:txBody>
      <dsp:txXfrm>
        <a:off x="4384328" y="2782096"/>
        <a:ext cx="1637792" cy="1215136"/>
      </dsp:txXfrm>
    </dsp:sp>
    <dsp:sp modelId="{9F8445B1-F598-450E-82A7-0770BE4ACCA0}">
      <dsp:nvSpPr>
        <dsp:cNvPr id="0" name=""/>
        <dsp:cNvSpPr/>
      </dsp:nvSpPr>
      <dsp:spPr>
        <a:xfrm>
          <a:off x="1879562" y="479149"/>
          <a:ext cx="4437888" cy="4437888"/>
        </a:xfrm>
        <a:prstGeom prst="pie">
          <a:avLst>
            <a:gd name="adj1" fmla="val 5400000"/>
            <a:gd name="adj2" fmla="val 10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Revising</a:t>
          </a:r>
        </a:p>
      </dsp:txBody>
      <dsp:txXfrm>
        <a:off x="2323879" y="2782096"/>
        <a:ext cx="1637792" cy="1215136"/>
      </dsp:txXfrm>
    </dsp:sp>
    <dsp:sp modelId="{D6CD9F9C-ABD0-462A-A0E7-F3B1BDE9B868}">
      <dsp:nvSpPr>
        <dsp:cNvPr id="0" name=""/>
        <dsp:cNvSpPr/>
      </dsp:nvSpPr>
      <dsp:spPr>
        <a:xfrm>
          <a:off x="1879562" y="330162"/>
          <a:ext cx="4437888" cy="4437888"/>
        </a:xfrm>
        <a:prstGeom prst="pie">
          <a:avLst>
            <a:gd name="adj1" fmla="val 108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Planning</a:t>
          </a:r>
        </a:p>
      </dsp:txBody>
      <dsp:txXfrm>
        <a:off x="2323879" y="1249968"/>
        <a:ext cx="1637792" cy="1215136"/>
      </dsp:txXfrm>
    </dsp:sp>
    <dsp:sp modelId="{C4474685-AB9B-40C0-A09A-3C6DE9058AA2}">
      <dsp:nvSpPr>
        <dsp:cNvPr id="0" name=""/>
        <dsp:cNvSpPr/>
      </dsp:nvSpPr>
      <dsp:spPr>
        <a:xfrm>
          <a:off x="1753822" y="55436"/>
          <a:ext cx="4987340" cy="4987340"/>
        </a:xfrm>
        <a:prstGeom prst="circularArrow">
          <a:avLst>
            <a:gd name="adj1" fmla="val 5085"/>
            <a:gd name="adj2" fmla="val 327528"/>
            <a:gd name="adj3" fmla="val 21272472"/>
            <a:gd name="adj4" fmla="val 162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DABE49-EC8D-4745-8889-CFAD57094E78}">
      <dsp:nvSpPr>
        <dsp:cNvPr id="0" name=""/>
        <dsp:cNvSpPr/>
      </dsp:nvSpPr>
      <dsp:spPr>
        <a:xfrm>
          <a:off x="1753822" y="204422"/>
          <a:ext cx="4987340" cy="4987340"/>
        </a:xfrm>
        <a:prstGeom prst="circularArrow">
          <a:avLst>
            <a:gd name="adj1" fmla="val 5085"/>
            <a:gd name="adj2" fmla="val 327528"/>
            <a:gd name="adj3" fmla="val 5072472"/>
            <a:gd name="adj4" fmla="val 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290F46-0F8F-4942-8654-B64B0F54C9A6}">
      <dsp:nvSpPr>
        <dsp:cNvPr id="0" name=""/>
        <dsp:cNvSpPr/>
      </dsp:nvSpPr>
      <dsp:spPr>
        <a:xfrm>
          <a:off x="1604836" y="204422"/>
          <a:ext cx="4987340" cy="4987340"/>
        </a:xfrm>
        <a:prstGeom prst="circularArrow">
          <a:avLst>
            <a:gd name="adj1" fmla="val 5085"/>
            <a:gd name="adj2" fmla="val 327528"/>
            <a:gd name="adj3" fmla="val 10472472"/>
            <a:gd name="adj4" fmla="val 54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D16F66-8D7D-4D67-B0AF-8F839D1B3326}">
      <dsp:nvSpPr>
        <dsp:cNvPr id="0" name=""/>
        <dsp:cNvSpPr/>
      </dsp:nvSpPr>
      <dsp:spPr>
        <a:xfrm>
          <a:off x="1604836" y="55436"/>
          <a:ext cx="4987340" cy="4987340"/>
        </a:xfrm>
        <a:prstGeom prst="circularArrow">
          <a:avLst>
            <a:gd name="adj1" fmla="val 5085"/>
            <a:gd name="adj2" fmla="val 327528"/>
            <a:gd name="adj3" fmla="val 15872472"/>
            <a:gd name="adj4" fmla="val 108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71A2526-BB42-44A7-9BFA-739BA3875256}"/>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0C4D580D-FCED-46CE-BDAF-687D96276B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9" name="CuadroTexto 8">
            <a:extLst>
              <a:ext uri="{FF2B5EF4-FFF2-40B4-BE49-F238E27FC236}">
                <a16:creationId xmlns:a16="http://schemas.microsoft.com/office/drawing/2014/main" id="{67A40CEB-C860-46C0-9FC4-B7B3446FC83F}"/>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werden."</a:t>
            </a:r>
            <a:endParaRPr lang="es-ES" sz="1700" dirty="0"/>
          </a:p>
        </p:txBody>
      </p:sp>
      <p:pic>
        <p:nvPicPr>
          <p:cNvPr id="10" name="Imagen 9">
            <a:extLst>
              <a:ext uri="{FF2B5EF4-FFF2-40B4-BE49-F238E27FC236}">
                <a16:creationId xmlns:a16="http://schemas.microsoft.com/office/drawing/2014/main" id="{82BEF812-CEEA-4FDB-A982-FFFAD796BFA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ECA2F5EC-8223-4977-8D49-4EAE8F41115E}"/>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werden."</a:t>
            </a:r>
            <a:endParaRPr lang="es-ES" sz="1700" dirty="0"/>
          </a:p>
        </p:txBody>
      </p:sp>
      <p:pic>
        <p:nvPicPr>
          <p:cNvPr id="8" name="Imagen 7">
            <a:extLst>
              <a:ext uri="{FF2B5EF4-FFF2-40B4-BE49-F238E27FC236}">
                <a16:creationId xmlns:a16="http://schemas.microsoft.com/office/drawing/2014/main" id="{176DBB90-06CC-47F8-90E1-9C0D4C4039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defop.europa.eu/en/themes" TargetMode="External"/><Relationship Id="rId2" Type="http://schemas.openxmlformats.org/officeDocument/2006/relationships/hyperlink" Target="https://www.cedefop.europa.eu/en/publications-and-reports" TargetMode="External"/><Relationship Id="rId1" Type="http://schemas.openxmlformats.org/officeDocument/2006/relationships/slideLayout" Target="../slideLayouts/slideLayout5.xml"/><Relationship Id="rId4" Type="http://schemas.openxmlformats.org/officeDocument/2006/relationships/hyperlink" Target="https://eur-lex.europa.eu/legal-content/EN/ALL/?uri=CELEX:32009H0708%2802%2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cedefop.europa.eu/en/online-tool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eures.ec.europa.eu/eures-services_en"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esco.ec.europa.eu/en/about-esco/what-esco"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education.ec.europa.eu/sites/default/files/document-library-docs/european-approach-micro-credentials-higher-education-consultation-group-output-final-report.pdf"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unesdoc.unesco.org/in/documentViewer.xhtml?v=2.1.196&amp;id=p::usmarcdef_0000381668&amp;file=/in/rest/annotationSVC/DownloadWatermarkedAttachment/attach_import_2da68a70-ba6a-4af4-8381-bbef7425253c%3F_%3D381668eng.pdf&amp;locale=en&amp;multi=true&amp;ark=/ark:/48223/pf0000381668/PDF/381668eng.pdf#%5B%7B%22num%22%3A47%2C%22gen%22%3A0%7D%2C%7B%22name%22%3A%22XYZ%22%7D%2C67%2C771%2C0%5D"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ec.europa.eu/social/main.jsp?catId=1546&amp;langId=en" TargetMode="Externa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cial/BlobServlet?docId=25471&amp;langId=en" TargetMode="External"/><Relationship Id="rId2" Type="http://schemas.openxmlformats.org/officeDocument/2006/relationships/hyperlink" Target="https://ec.europa.eu/social/BlobServlet?docId=25470&amp;langId=e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slide1.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4" name="CuadroTexto 3">
            <a:extLst>
              <a:ext uri="{FF2B5EF4-FFF2-40B4-BE49-F238E27FC236}">
                <a16:creationId xmlns:a16="http://schemas.microsoft.com/office/drawing/2014/main" id="{C333D515-40D9-40AB-8BE9-86E3A1984B29}"/>
              </a:ext>
            </a:extLst>
          </p:cNvPr>
          <p:cNvSpPr txBox="1"/>
          <p:nvPr/>
        </p:nvSpPr>
        <p:spPr>
          <a:xfrm>
            <a:off x="1534562" y="6591300"/>
            <a:ext cx="15218875"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44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Ressourcen </a:t>
            </a:r>
            <a:r>
              <a:rPr lang="es-ES" sz="4400" b="1" spc="-114"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für den </a:t>
            </a:r>
            <a:r>
              <a:rPr lang="es-ES" sz="44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Berufsschulunterricht und die Berufsausbildung</a:t>
            </a:r>
            <a:endParaRPr kumimoji="0" lang="en-ID" sz="4400" b="1" i="0" u="none" strike="noStrike" kern="1200" cap="none" spc="0" normalizeH="0" baseline="0" noProof="0" dirty="0">
              <a:ln>
                <a:noFill/>
              </a:ln>
              <a:solidFill>
                <a:srgbClr val="75B239"/>
              </a:solidFill>
              <a:effectLst/>
              <a:uLnTx/>
              <a:uFillTx/>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1DAA2F93-7657-40AF-885B-4DEEA3034CDF}"/>
              </a:ext>
            </a:extLst>
          </p:cNvPr>
          <p:cNvSpPr txBox="1"/>
          <p:nvPr/>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werden."</a:t>
            </a:r>
            <a:endParaRPr lang="es-ES" sz="1700" dirty="0"/>
          </a:p>
        </p:txBody>
      </p:sp>
      <p:pic>
        <p:nvPicPr>
          <p:cNvPr id="8" name="Imagen 7">
            <a:extLst>
              <a:ext uri="{FF2B5EF4-FFF2-40B4-BE49-F238E27FC236}">
                <a16:creationId xmlns:a16="http://schemas.microsoft.com/office/drawing/2014/main" id="{A3D3CBD7-1C82-42C7-85C6-57C71E15EE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8742D52D-8541-46C6-B7F3-79615794D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1" name="CuadroTexto 10">
            <a:extLst>
              <a:ext uri="{FF2B5EF4-FFF2-40B4-BE49-F238E27FC236}">
                <a16:creationId xmlns:a16="http://schemas.microsoft.com/office/drawing/2014/main" id="{E10A5014-CA9D-B35B-E9D6-018A78961E2A}"/>
              </a:ext>
            </a:extLst>
          </p:cNvPr>
          <p:cNvSpPr txBox="1"/>
          <p:nvPr/>
        </p:nvSpPr>
        <p:spPr>
          <a:xfrm>
            <a:off x="1833562" y="7795224"/>
            <a:ext cx="14620875" cy="400110"/>
          </a:xfrm>
          <a:prstGeom prst="rect">
            <a:avLst/>
          </a:prstGeom>
          <a:noFill/>
        </p:spPr>
        <p:txBody>
          <a:bodyPr wrap="square">
            <a:spAutoFit/>
          </a:bodyPr>
          <a:lstStyle/>
          <a:p>
            <a:pPr marL="12700" algn="ctr">
              <a:lnSpc>
                <a:spcPct val="100000"/>
              </a:lnSpc>
              <a:spcBef>
                <a:spcPts val="100"/>
              </a:spcBef>
            </a:pPr>
            <a:r>
              <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rPr>
              <a:t>Mitentwickelt von IDP European Consultants &amp; </a:t>
            </a:r>
            <a:r>
              <a:rPr lang="fr-FR" sz="2000" b="1" spc="-65" dirty="0">
                <a:latin typeface="Century Gothic" panose="020B0502020202020204" pitchFamily="34" charset="0"/>
                <a:ea typeface="Microsoft Sans Serif" panose="020B0604020202020204" pitchFamily="34" charset="0"/>
                <a:cs typeface="Microsoft Sans Serif" panose="020B0604020202020204" pitchFamily="34" charset="0"/>
              </a:rPr>
              <a:t>Institut de Haute Formation aux Politiques Communautaires </a:t>
            </a:r>
            <a:r>
              <a:rPr lang="fr-FR" sz="2000" b="1" spc="-65" dirty="0" err="1">
                <a:latin typeface="Century Gothic" panose="020B0502020202020204" pitchFamily="34" charset="0"/>
                <a:ea typeface="Microsoft Sans Serif" panose="020B0604020202020204" pitchFamily="34" charset="0"/>
                <a:cs typeface="Microsoft Sans Serif" panose="020B0604020202020204" pitchFamily="34" charset="0"/>
              </a:rPr>
              <a:t>asbl</a:t>
            </a:r>
            <a:endPar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EQR</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Die Lean-Ergebnisse werden in Form von Wissen, Fertigkeiten und Autonomie definiert.</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Europäische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Union </a:t>
            </a:r>
          </a:p>
        </p:txBody>
      </p:sp>
      <p:graphicFrame>
        <p:nvGraphicFramePr>
          <p:cNvPr id="4" name="Tabella 4">
            <a:extLst>
              <a:ext uri="{FF2B5EF4-FFF2-40B4-BE49-F238E27FC236}">
                <a16:creationId xmlns:a16="http://schemas.microsoft.com/office/drawing/2014/main" id="{1DD85156-367C-1A44-F786-201928F43120}"/>
              </a:ext>
            </a:extLst>
          </p:cNvPr>
          <p:cNvGraphicFramePr>
            <a:graphicFrameLocks noGrp="1"/>
          </p:cNvGraphicFramePr>
          <p:nvPr>
            <p:extLst>
              <p:ext uri="{D42A27DB-BD31-4B8C-83A1-F6EECF244321}">
                <p14:modId xmlns:p14="http://schemas.microsoft.com/office/powerpoint/2010/main" val="1842777708"/>
              </p:ext>
            </p:extLst>
          </p:nvPr>
        </p:nvGraphicFramePr>
        <p:xfrm>
          <a:off x="1308370" y="1389380"/>
          <a:ext cx="15684232" cy="7716520"/>
        </p:xfrm>
        <a:graphic>
          <a:graphicData uri="http://schemas.openxmlformats.org/drawingml/2006/table">
            <a:tbl>
              <a:tblPr firstRow="1" bandRow="1">
                <a:tableStyleId>{5C22544A-7EE6-4342-B048-85BDC9FD1C3A}</a:tableStyleId>
              </a:tblPr>
              <a:tblGrid>
                <a:gridCol w="1663430">
                  <a:extLst>
                    <a:ext uri="{9D8B030D-6E8A-4147-A177-3AD203B41FA5}">
                      <a16:colId xmlns:a16="http://schemas.microsoft.com/office/drawing/2014/main" val="2691060388"/>
                    </a:ext>
                  </a:extLst>
                </a:gridCol>
                <a:gridCol w="4495800">
                  <a:extLst>
                    <a:ext uri="{9D8B030D-6E8A-4147-A177-3AD203B41FA5}">
                      <a16:colId xmlns:a16="http://schemas.microsoft.com/office/drawing/2014/main" val="2530101303"/>
                    </a:ext>
                  </a:extLst>
                </a:gridCol>
                <a:gridCol w="5105400">
                  <a:extLst>
                    <a:ext uri="{9D8B030D-6E8A-4147-A177-3AD203B41FA5}">
                      <a16:colId xmlns:a16="http://schemas.microsoft.com/office/drawing/2014/main" val="2238254238"/>
                    </a:ext>
                  </a:extLst>
                </a:gridCol>
                <a:gridCol w="4419602">
                  <a:extLst>
                    <a:ext uri="{9D8B030D-6E8A-4147-A177-3AD203B41FA5}">
                      <a16:colId xmlns:a16="http://schemas.microsoft.com/office/drawing/2014/main" val="1588053952"/>
                    </a:ext>
                  </a:extLst>
                </a:gridCol>
              </a:tblGrid>
              <a:tr h="370840">
                <a:tc>
                  <a:txBody>
                    <a:bodyPr/>
                    <a:lstStyle/>
                    <a:p>
                      <a:pPr algn="ctr"/>
                      <a:r>
                        <a:rPr lang="en-US" sz="1800" dirty="0"/>
                        <a:t>Ebene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Wissen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Fertigkeiten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Verantwortung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627374561"/>
                  </a:ext>
                </a:extLst>
              </a:tr>
              <a:tr h="370840">
                <a:tc>
                  <a:txBody>
                    <a:bodyPr/>
                    <a:lstStyle/>
                    <a:p>
                      <a:pPr algn="ctr"/>
                      <a:r>
                        <a:rPr lang="en-US" sz="1800" dirty="0"/>
                        <a:t>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US" sz="1400" dirty="0"/>
                        <a:t>Allgemeine Grundkenntnisse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Grundlegende Fähigkeiten zur Ausführung einfacher Aufgaben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Arbeit oder Studium unter direkter Aufsicht in einem strukturierten Kontext</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0621219"/>
                  </a:ext>
                </a:extLst>
              </a:tr>
              <a:tr h="370840">
                <a:tc>
                  <a:txBody>
                    <a:bodyPr/>
                    <a:lstStyle/>
                    <a:p>
                      <a:pPr algn="ctr"/>
                      <a:r>
                        <a:rPr lang="en-US" sz="1800" dirty="0"/>
                        <a:t>2</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Grundlegende Sachkenntnisse in einem Arbeits- oder Studienbereich</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Grundlegende kognitive und praktische Fähigkeiten, die erforderlich sind, um relevante Informationen zu nutzen, um Aufgaben auszuführen und Routineprobleme unter Verwendung einfacher Regeln und Hilfsmittel zu lösen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Arbeit oder Studium unter Aufsicht mit gewisser Selbstständigkeit</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03507677"/>
                  </a:ext>
                </a:extLst>
              </a:tr>
              <a:tr h="370840">
                <a:tc>
                  <a:txBody>
                    <a:bodyPr/>
                    <a:lstStyle/>
                    <a:p>
                      <a:pPr algn="ctr"/>
                      <a:r>
                        <a:rPr lang="en-US" sz="1800" dirty="0"/>
                        <a:t>3</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Kenntnis von Fakten, Grundsätzen, Verfahren und allgemeinen Konzepten in einem Arbeits- oder Studienbereich</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Eine Reihe von kognitiven und praktischen Fähigkeiten, die erforderlich sind, um Aufgaben zu erfüllen und Probleme zu lösen, indem grundlegende Methoden, Werkzeuge, Materialien und Informationen ausgewählt und angewendet werden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Übernahme von Verantwortung für die Erledigung von Aufgaben bei der Arbeit oder im Studium; Anpassung des eigenen Verhaltens an die Umstände bei der Lösung von Problemen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9238576"/>
                  </a:ext>
                </a:extLst>
              </a:tr>
              <a:tr h="370840">
                <a:tc>
                  <a:txBody>
                    <a:bodyPr/>
                    <a:lstStyle/>
                    <a:p>
                      <a:pPr algn="ctr"/>
                      <a:r>
                        <a:rPr lang="en-US" sz="1800" dirty="0"/>
                        <a:t>4</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Faktenwissen und theoretisches Wissen in breiten Zusammenhängen innerhalb eines Arbeits- oder Studienbereichs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eine Reihe von kognitiven und praktischen Fähigkeiten, die erforderlich sind, um Lösungen für spezifische Probleme in einem Arbeits- oder Studienbereich zu finden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Selbstmanagement im Rahmen von Arbeits- oder Studienkontexten, die in der Regel vorhersehbar sind, sich aber ändern können; Beaufsichtigung der Routinearbeit anderer, wobei eine gewisse Verantwortung für die Bewertung und Verbesserung der Arbeits- oder Studienaktivitäten übernommen wird</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29914257"/>
                  </a:ext>
                </a:extLst>
              </a:tr>
              <a:tr h="370840">
                <a:tc>
                  <a:txBody>
                    <a:bodyPr/>
                    <a:lstStyle/>
                    <a:p>
                      <a:pPr algn="ctr"/>
                      <a:r>
                        <a:rPr lang="en-US" sz="1800" dirty="0"/>
                        <a:t>5</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Umfassende, spezialisierte, faktische und theoretische Kenntnisse in einem Arbeits- oder Studienbereich und ein Bewusstsein für die Grenzen dieses Wissens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ein umfassendes Spektrum an kognitiven und praktischen Fähigkeiten, die erforderlich sind, um kreative Lösungen für abstrakte Probleme zu entwickeln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Management und Aufsicht in Arbeits- oder Studienkontexten mit unvorhersehbaren Veränderungen; Überprüfung und Weiterentwicklung der eigenen Leistung und der Leistung anderer</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70188090"/>
                  </a:ext>
                </a:extLst>
              </a:tr>
              <a:tr h="370840">
                <a:tc>
                  <a:txBody>
                    <a:bodyPr/>
                    <a:lstStyle/>
                    <a:p>
                      <a:pPr algn="ctr"/>
                      <a:r>
                        <a:rPr lang="en-US" sz="1800" dirty="0"/>
                        <a:t>6</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Fortgeschrittene Kenntnisse in einem Arbeits- oder Studienbereich, die ein kritisches Verständnis von Theorien und Grundsätzen erfordern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Fortgeschrittene Fähigkeiten, die von Beherrschung und Innovation zeugen und zur Lösung komplexer und unvorhersehbarer Probleme in einem spezialisierten Arbeits- oder Studienbereich erforderlich sind</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Leitung komplexer technischer oder beruflicher Tätigkeiten oder Projekte unter Übernahme der Verantwortung für die Entscheidungsfindung in unvorhersehbaren Arbeits- oder Studienkontexten; Übernahme der Verantwortung für die berufliche Entwicklung von Einzelpersonen und Gruppen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98197626"/>
                  </a:ext>
                </a:extLst>
              </a:tr>
              <a:tr h="370840">
                <a:tc>
                  <a:txBody>
                    <a:bodyPr/>
                    <a:lstStyle/>
                    <a:p>
                      <a:pPr algn="ctr"/>
                      <a:r>
                        <a:rPr lang="en-US" sz="1800" dirty="0"/>
                        <a:t>7</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Hochspezialisiertes Wissen, das in einem Arbeits- oder Studienbereich zum Teil an der Spitze des Wissens steht, als Grundlage für originelles Denken und/oder Forschung. Kritisches Bewusstsein für Wissensfragen in einem Bereich und an der Schnittstelle zwischen verschiedenen Bereichen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Spezialisierte Problemlösungskompetenzen, die in der Forschung und/oder Innovation erforderlich sind, um neue Kenntnisse und Verfahren zu entwickeln und Wissen aus verschiedenen Bereichen zu integrieren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Verwaltung und Umgestaltung von Arbeits- oder Studienkontexten, die komplex und unvorhersehbar sind und neue strategische Ansätze erfordern; Übernahme von Verantwortung für Beiträge zu Fachwissen und Praxis und/oder für die Überprüfung der strategischen Leistung von Teams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48624"/>
                  </a:ext>
                </a:extLst>
              </a:tr>
              <a:tr h="370840">
                <a:tc>
                  <a:txBody>
                    <a:bodyPr/>
                    <a:lstStyle/>
                    <a:p>
                      <a:pPr algn="ctr"/>
                      <a:r>
                        <a:rPr lang="en-US" sz="1800" dirty="0"/>
                        <a:t>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Wissen an der äußersten Grenze eines Arbeits- oder Studienbereichs und an der Schnittstelle zwischen Bereichen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Die fortgeschrittensten und spezialisiertesten Fähigkeiten und Techniken, einschließlich Synthese und Bewertung, die erforderlich sind, um kritische Probleme in Forschung und/oder Innovation zu lösen und bestehendes Wissen oder die berufliche Praxis zu erweitern und neu zu definieren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Demonstration erheblicher Autorität, Innovation, Autonomie, wissenschaftlicher und beruflicher Integrität und nachhaltigen Engagements bei der Entwicklung neuer Ideen oder Prozesse an der Spitze von Arbeits- oder Studienkontexten, einschließlich Forschung</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507337"/>
                  </a:ext>
                </a:extLst>
              </a:tr>
            </a:tbl>
          </a:graphicData>
        </a:graphic>
      </p:graphicFrame>
    </p:spTree>
    <p:extLst>
      <p:ext uri="{BB962C8B-B14F-4D97-AF65-F5344CB8AC3E}">
        <p14:creationId xmlns:p14="http://schemas.microsoft.com/office/powerpoint/2010/main" val="1656501983"/>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EU-Zentrum für die Entwicklung der Berufsbildung</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Die zentrale Datenbank für die berufliche Aus- und Weiterbildung</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32092"/>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CEDEFOP ist die EU-Agentur für die Entwicklung der allgemeinen und beruflichen Bildung. Auf der offiziellen Website der Agentur finden sich mehrere strategische Ressourcen für Berufsbildungsanbieter in ganz Europa.</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Diese Art von Ressourcen reicht von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Veröffentlichungen und Berichten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bis hin zu operativen Online-Tools, die von Fachleuten aus den unterschiedlichsten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Bereichen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genutzt werden können</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Am wichtigsten ist, dass CEDEFOPS in Zusammenarbeit mit der Europäischen Kommission proaktiv an der konkreten Umsetzung der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ECVET-Empfehlung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des EU-Parlaments und des Rates von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2009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arbeitet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ein gemeinsames EU-Instrument, das Einzelpersonen bei der Übertragung und Akkumulierung ihrer Lernergebnisse innerhalb der EU helfen soll.</a:t>
            </a:r>
          </a:p>
        </p:txBody>
      </p:sp>
    </p:spTree>
    <p:extLst>
      <p:ext uri="{BB962C8B-B14F-4D97-AF65-F5344CB8AC3E}">
        <p14:creationId xmlns:p14="http://schemas.microsoft.com/office/powerpoint/2010/main" val="1806269081"/>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EU-Zentrum für die Entwicklung der Berufsbildung</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Online-Tools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6" name="Tabella 6">
            <a:extLst>
              <a:ext uri="{FF2B5EF4-FFF2-40B4-BE49-F238E27FC236}">
                <a16:creationId xmlns:a16="http://schemas.microsoft.com/office/drawing/2014/main" id="{41864F5E-279A-7C10-8045-A2824375CA68}"/>
              </a:ext>
            </a:extLst>
          </p:cNvPr>
          <p:cNvGraphicFramePr>
            <a:graphicFrameLocks noGrp="1"/>
          </p:cNvGraphicFramePr>
          <p:nvPr>
            <p:extLst>
              <p:ext uri="{D42A27DB-BD31-4B8C-83A1-F6EECF244321}">
                <p14:modId xmlns:p14="http://schemas.microsoft.com/office/powerpoint/2010/main" val="4147975693"/>
              </p:ext>
            </p:extLst>
          </p:nvPr>
        </p:nvGraphicFramePr>
        <p:xfrm>
          <a:off x="1295400" y="3333958"/>
          <a:ext cx="16014972" cy="4846320"/>
        </p:xfrm>
        <a:graphic>
          <a:graphicData uri="http://schemas.openxmlformats.org/drawingml/2006/table">
            <a:tbl>
              <a:tblPr firstRow="1" bandRow="1">
                <a:tableStyleId>{5C22544A-7EE6-4342-B048-85BDC9FD1C3A}</a:tableStyleId>
              </a:tblPr>
              <a:tblGrid>
                <a:gridCol w="4003743">
                  <a:extLst>
                    <a:ext uri="{9D8B030D-6E8A-4147-A177-3AD203B41FA5}">
                      <a16:colId xmlns:a16="http://schemas.microsoft.com/office/drawing/2014/main" val="2429657558"/>
                    </a:ext>
                  </a:extLst>
                </a:gridCol>
                <a:gridCol w="4003743">
                  <a:extLst>
                    <a:ext uri="{9D8B030D-6E8A-4147-A177-3AD203B41FA5}">
                      <a16:colId xmlns:a16="http://schemas.microsoft.com/office/drawing/2014/main" val="422068623"/>
                    </a:ext>
                  </a:extLst>
                </a:gridCol>
                <a:gridCol w="4003743">
                  <a:extLst>
                    <a:ext uri="{9D8B030D-6E8A-4147-A177-3AD203B41FA5}">
                      <a16:colId xmlns:a16="http://schemas.microsoft.com/office/drawing/2014/main" val="984131545"/>
                    </a:ext>
                  </a:extLst>
                </a:gridCol>
                <a:gridCol w="4003743">
                  <a:extLst>
                    <a:ext uri="{9D8B030D-6E8A-4147-A177-3AD203B41FA5}">
                      <a16:colId xmlns:a16="http://schemas.microsoft.com/office/drawing/2014/main" val="4170603486"/>
                    </a:ext>
                  </a:extLst>
                </a:gridCol>
              </a:tblGrid>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CEDEFOP Europäische Datenbank für Lehrlingsausbildungsprogramme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Datenbank zur Finanzierung der Erwachsenenbildung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Online-Tools für nationale Qualifikationsrahmen</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Skills-OVATE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60477595"/>
                  </a:ext>
                </a:extLst>
              </a:tr>
              <a:tr h="39523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Europäische Datenbank zur Validierung von nicht-formalen und informellen </a:t>
                      </a:r>
                      <a:r>
                        <a:rPr lang="es-ES" sz="24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LeaOnline-Instrumenten</a:t>
                      </a:r>
                      <a:endParaRPr lang="en-AU" sz="24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a:p>
                      <a:r>
                        <a:rPr lang="en-US" sz="2200" b="0" dirty="0" err="1">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rning</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Finanzierung der Datenbank für Lehrlingsausbildung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Meinungsumfrage zur Berufsbildung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Terminologie der europäischen Politik der allgemeinen und beruflichen Bildung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57733687"/>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Europäische Umfrage zu Qualifikationen und Beschäftigung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Schlüsselindikatoren für die Berufsbildung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Ressource für Beratung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Datenbank "Berufsbildung in Europa</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1132848"/>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Europäischer Qualifikationsindex</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Passende Fertigkeiten</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Prognose der Fähigkeiten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Berufsbildungs-Toolkit für die Förderung von NEETs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68359420"/>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Dashboard zur europäischen Berufsbildungspolitik</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Datenbank des Mobilitätsanzeigers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Intelligenz der Fähigkeiten</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Berufsbildungs-Toolkit zur Bekämpfung des vorzeitigen Ausscheidens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489139093"/>
                  </a:ext>
                </a:extLst>
              </a:tr>
            </a:tbl>
          </a:graphicData>
        </a:graphic>
      </p:graphicFrame>
      <p:sp>
        <p:nvSpPr>
          <p:cNvPr id="8" name="CasellaDiTesto 7">
            <a:extLst>
              <a:ext uri="{FF2B5EF4-FFF2-40B4-BE49-F238E27FC236}">
                <a16:creationId xmlns:a16="http://schemas.microsoft.com/office/drawing/2014/main" id="{2ED07C71-9B16-FB4F-C278-2699D485D06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CEDEFO</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P </a:t>
            </a:r>
          </a:p>
        </p:txBody>
      </p:sp>
    </p:spTree>
    <p:extLst>
      <p:ext uri="{BB962C8B-B14F-4D97-AF65-F5344CB8AC3E}">
        <p14:creationId xmlns:p14="http://schemas.microsoft.com/office/powerpoint/2010/main" val="4095740460"/>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EURES - Das EU-Kooperationsnetz für Beschäftigung</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Erleichterung der Freizügigkeit der Arbeitnehmer</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5" name="CasellaDiTesto 4">
            <a:extLst>
              <a:ext uri="{FF2B5EF4-FFF2-40B4-BE49-F238E27FC236}">
                <a16:creationId xmlns:a16="http://schemas.microsoft.com/office/drawing/2014/main" id="{88E0C101-E662-F6B1-3E3E-0AAF73E825D4}"/>
              </a:ext>
            </a:extLst>
          </p:cNvPr>
          <p:cNvSpPr txBox="1"/>
          <p:nvPr/>
        </p:nvSpPr>
        <p:spPr>
          <a:xfrm>
            <a:off x="1295400" y="5829300"/>
            <a:ext cx="13182600" cy="2884745"/>
          </a:xfrm>
          <a:prstGeom prst="rect">
            <a:avLst/>
          </a:prstGeom>
          <a:solidFill>
            <a:srgbClr val="00B050"/>
          </a:solidFill>
        </p:spPr>
        <p:txBody>
          <a:bodyPr wrap="square" rtlCol="0">
            <a:spAutoFit/>
          </a:bodyPr>
          <a:lstStyle/>
          <a:p>
            <a:endParaRPr lang="en-US" dirty="0"/>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44764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EURES hilft Arbeitnehmern und Arbeitsuchenden in ganz Europa, ihren idealen Arbeitsplatz zu finden, und Arbeitgebern, ihre idealen Bewerber zu finden. Berufsbildungsanbieter können das EURES-Portal nutzen, um den Abgleich von Nachfrage und Angebot zu erleichtern und ihren Schülern den Übergang in den Arbeitsmarkt zu erleichtern. Im Einzelnen konzentrieren sich die EURES-Dienste auf Folgendes: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Abgleich von Stellenangeboten und Lebensläufen auf dem EURES-Portal</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Information und Beratung sowie andere Unterstützungsdienste für Arbeitnehmer und Arbeitgeber</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Zugang zu Informationen über die Lebens- und Arbeitsbedingungen in den EU-Mitgliedstaaten, z. B. über Steuern, Renten, Krankenversicherung und Sozialversicherung</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Spezifische Unterstützungsdienste für Grenzgänger und Arbeitgeber in Grenzregionen</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Unterstützung für bestimmte Gruppen im Rahmen der EURES-Programme für gezielte Mobilität</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Unterstützung von dynamischen Rekrutierungsveranstaltungen über die Plattform der European (Online) Job Days</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Informationen über und Zugang zu Hilfestellungen nach der Einstellung, wie z. B. Sprachkurse und Unterstützung bei der Integration im Zielland</a:t>
            </a:r>
          </a:p>
        </p:txBody>
      </p:sp>
      <p:sp>
        <p:nvSpPr>
          <p:cNvPr id="6" name="CasellaDiTesto 5">
            <a:extLst>
              <a:ext uri="{FF2B5EF4-FFF2-40B4-BE49-F238E27FC236}">
                <a16:creationId xmlns:a16="http://schemas.microsoft.com/office/drawing/2014/main" id="{A113FD9A-7002-BCF1-583C-012FF44C7752}"/>
              </a:ext>
            </a:extLst>
          </p:cNvPr>
          <p:cNvSpPr txBox="1"/>
          <p:nvPr/>
        </p:nvSpPr>
        <p:spPr>
          <a:xfrm>
            <a:off x="1333500" y="8773496"/>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 </a:t>
            </a:r>
          </a:p>
        </p:txBody>
      </p:sp>
    </p:spTree>
    <p:extLst>
      <p:ext uri="{BB962C8B-B14F-4D97-AF65-F5344CB8AC3E}">
        <p14:creationId xmlns:p14="http://schemas.microsoft.com/office/powerpoint/2010/main" val="1758411801"/>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EUROPASS - </a:t>
            </a:r>
            <a:r>
              <a:rPr lang="es-ES" sz="48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Lernen </a:t>
            </a:r>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und Arbeiten in der EU</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Der Nutzen des EUROPASSes für Berufsbildungsanbieter</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Wie wir bei EURES gesehen haben, ist auch der EUROPASS eine weitere von der EU bereitgestellte Ressource, um den Übergang und die Mobilität von Arbeitnehmern und Arbeitsuchenden auf dem Arbeitsmarkt zu erleichtern.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Der EUROPASS stellt eine große Anzahl von Dienstleistungen und Ressourcen zur Verfügung, die die Menschen nutzen können, um sich auf ihren nächsten großen Schritt im Leben vorzubereiten.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Daher müssen die Berufsbildungsanbieter selbst sehr kompetent und mit der Art und dem Umfang dieser Ressourcen vertraut sein, um ihr Wissen bestmöglich an ihre Schüler weiterzugeben.</a:t>
            </a: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Europas</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 </a:t>
            </a:r>
          </a:p>
        </p:txBody>
      </p:sp>
    </p:spTree>
    <p:extLst>
      <p:ext uri="{BB962C8B-B14F-4D97-AF65-F5344CB8AC3E}">
        <p14:creationId xmlns:p14="http://schemas.microsoft.com/office/powerpoint/2010/main" val="4245328247"/>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EU-Fähigkeiten, -Kompetenzen, -Qualifikationen und -Berufe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Der ESCO-Rahmen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ESCO ist der offizielle EU-Rahmen für die Klassifizierung von Fertigkeiten, Kompetenzen und Berufen. In der Praxis wird die ESCO als offizielles Glossar verwendet, um alle möglichen Berufe und die Art der damit verbundenen Fähigkeiten und Kompetenzen, die von den Arbeitnehmern vorgehalten werden sollten, detailliert zu beschreiben.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Ziel dieser Standardisierung ist es, die Mobilität von Arbeitnehmern und Arbeitssuchenden innerhalb der EU zu erleichtern und gleichzeitig einen viel besseren und stärker integrierten internationalen Arbeitsmarkt zu unterstützen.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Für Berufsbildungsanbieter ist der Einsatz von ESCO von strategischer Bedeutung, da er dazu beiträgt, die Art von Lernergebnissen, die Arbeitnehmer für den Zugang zu dieser Beschäftigungsmöglichkeit benötigen, besser zu gestalten</a:t>
            </a:r>
          </a:p>
        </p:txBody>
      </p:sp>
    </p:spTree>
    <p:extLst>
      <p:ext uri="{BB962C8B-B14F-4D97-AF65-F5344CB8AC3E}">
        <p14:creationId xmlns:p14="http://schemas.microsoft.com/office/powerpoint/2010/main" val="405759476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EU-Fähigkeiten, -Kompetenzen, -Qualifikationen und -Berufe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Warum wird eine ESCO benötigt und was ist ihr Nutzen?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ESC</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O </a:t>
            </a:r>
          </a:p>
        </p:txBody>
      </p:sp>
      <p:sp>
        <p:nvSpPr>
          <p:cNvPr id="5" name="CuadroTexto 3">
            <a:extLst>
              <a:ext uri="{FF2B5EF4-FFF2-40B4-BE49-F238E27FC236}">
                <a16:creationId xmlns:a16="http://schemas.microsoft.com/office/drawing/2014/main" id="{F2807C5C-3A26-C873-590D-E7F5C358BC32}"/>
              </a:ext>
            </a:extLst>
          </p:cNvPr>
          <p:cNvSpPr txBox="1"/>
          <p:nvPr/>
        </p:nvSpPr>
        <p:spPr>
          <a:xfrm>
            <a:off x="12954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ESCO-Klassifizierungen können den Menschen helfen, genau zu verstehen: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...welche Kenntnisse und Fähigkeiten in der Regel in einem bestimmten Beruf erforderlich sind;</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...welche Kenntnisse, Fähigkeiten und Kompetenzen durch eine bestimmte Qualifikation erworben werden;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...welche Qualifikationen von den Arbeitgebern bei der Arbeitssuche in einem bestimmten Beruf verlangt oder häufig verlangt werden.</a:t>
            </a:r>
          </a:p>
        </p:txBody>
      </p:sp>
      <p:sp>
        <p:nvSpPr>
          <p:cNvPr id="6" name="CuadroTexto 3">
            <a:extLst>
              <a:ext uri="{FF2B5EF4-FFF2-40B4-BE49-F238E27FC236}">
                <a16:creationId xmlns:a16="http://schemas.microsoft.com/office/drawing/2014/main" id="{2EF981D0-4FAA-82B0-59A1-6660ED884C73}"/>
              </a:ext>
            </a:extLst>
          </p:cNvPr>
          <p:cNvSpPr txBox="1"/>
          <p:nvPr/>
        </p:nvSpPr>
        <p:spPr>
          <a:xfrm>
            <a:off x="89916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ESCO trägt dazu bei, verschiedene Möglichkeiten zu schaffen: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...bringt Menschen und Jobs zusammen, indem es für die Schlüsselwörter sorgt, die Lebensläufen helfen, sich abzuheben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...stellt eine Verbindung zwischen Beschäftigung und Bildung her, indem es Pädagogen dabei hilft, Einblicke in die am meisten nachgefragten Fähigkeiten und Kompetenzen zu gewinnen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...verbindet den länderübergreifenden Arbeitsmarkt und erhöht die Mobilitätsmöglichkeiten von Arbeitssuchenden und Arbeitnehmern</a:t>
            </a:r>
          </a:p>
        </p:txBody>
      </p:sp>
      <p:cxnSp>
        <p:nvCxnSpPr>
          <p:cNvPr id="8" name="Connettore diritto 7">
            <a:extLst>
              <a:ext uri="{FF2B5EF4-FFF2-40B4-BE49-F238E27FC236}">
                <a16:creationId xmlns:a16="http://schemas.microsoft.com/office/drawing/2014/main" id="{5F2DA2D4-6BE3-7715-468B-FCB36C8820BD}"/>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854470"/>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Mikro-Anrechnungspunkte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Das neue "große Ding" im Ökosystem der allgemeinen und beruflichen Bildung</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Seit dem späten Beginn des neuen Jahrzehnts hat sich die EU besonders für einen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neuen Ansatz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 der allgemeinen und beruflichen Bildung eingesetzt, der durch die Einführung und Operationalisierung von Mikrokrediten unterstützt wird.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Im Gegensatz zu herkömmlichen Ausbildungsprogrammen (z. B. Diplome und Abschlüsse usw.) arbeiten die auf Mikro-Anrechnungspunkten basierenden Aus- und Weiterbildungsinitiativen mit einem sehr spezifischen Lernbereich, und die damit verbundenen Lernergebnisse können in einem sinnvoll verkürzten Zeitraum erreicht werden.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Mikrodiplome erfreuen sich in der EU und auf internationaler Ebene zunehmender Beliebtheit, da sie ein höheres Maß an Flexibilität zu gewährleisten scheinen und ihr praktischer Einsatz in sehr eng gefassten Bildungsbereichen keine umfangreichen Ausbildungsprogramme erfordert.</a:t>
            </a:r>
          </a:p>
        </p:txBody>
      </p:sp>
    </p:spTree>
    <p:extLst>
      <p:ext uri="{BB962C8B-B14F-4D97-AF65-F5344CB8AC3E}">
        <p14:creationId xmlns:p14="http://schemas.microsoft.com/office/powerpoint/2010/main" val="3329524020"/>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Mikro-Anrechnungspunkte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Immer noch ein neu geborenes Konzept</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Das Konzept des Mikroausweises befindet sich noch in einem sehr frühen Entwicklungsstadium, und es besteht noch kein Konsens über die genaue Definition des Mikroausweises.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 beste Referenz, die ab 2023 zur Verfügung steht, stammt von der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UNESCO</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die einen Mikro-Ausweis vorsieht:</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Ist eine Aufzeichnung der konzentrierten Lernleistung, die bestätigt, was der Lernende weiß, versteht oder tun kann.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Umfasst eine Bewertung auf der Grundlage klar definierter Standards und wird von einem vertrauenswürdigen Anbieter vergeben.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Hat einen eigenständigen Wert und kann auch zu anderen Mikro- oder Makrobefähigungsnachweisen beitragen oder diese ergänzen, auch durch die Anerkennung von früherem Lernen.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Erfüllt die von der einschlägigen Qualitätssicherung geforderten Standards</a:t>
            </a:r>
          </a:p>
        </p:txBody>
      </p:sp>
    </p:spTree>
    <p:extLst>
      <p:ext uri="{BB962C8B-B14F-4D97-AF65-F5344CB8AC3E}">
        <p14:creationId xmlns:p14="http://schemas.microsoft.com/office/powerpoint/2010/main" val="505878672"/>
      </p:ext>
    </p:extLst>
  </p:cSld>
  <p:clrMapOvr>
    <a:masterClrMapping/>
  </p:clrMapOvr>
</p:sld>
</file>

<file path=ppt/slides/slide1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Resümee</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15697198" cy="1075556"/>
            <a:chOff x="1676402" y="2476500"/>
            <a:chExt cx="15697198" cy="1075556"/>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14935200" cy="1075556"/>
              <a:chOff x="6420992" y="1321255"/>
              <a:chExt cx="14935200" cy="1075556"/>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14935198" cy="646331"/>
              </a:xfrm>
              <a:prstGeom prst="rect">
                <a:avLst/>
              </a:prstGeom>
              <a:noFill/>
            </p:spPr>
            <p:txBody>
              <a:bodyPr wrap="square" rtlCol="0">
                <a:spAutoFit/>
              </a:bodyPr>
              <a:lstStyle/>
              <a:p>
                <a:pPr>
                  <a:defRPr/>
                </a:pPr>
                <a:r>
                  <a:rPr lang="en-GB" altLang="es-ES" dirty="0">
                    <a:latin typeface="Century Gothic" panose="020B0502020202020204" pitchFamily="34" charset="0"/>
                    <a:ea typeface="Microsoft Sans Serif" panose="020B0604020202020204" pitchFamily="34" charset="0"/>
                    <a:cs typeface="Microsoft Sans Serif" panose="020B0604020202020204" pitchFamily="34" charset="0"/>
                  </a:rPr>
                  <a:t>Der Europäische Bezugsrahmen für die Qualitätssicherung in der beruflichen Aus- und Weiterbildung (EQAVET) ist der EU-weite Standardrahmen zur Unterstützung und Stärkung von Qualitätssicherungsmechanismen in der beruflichen Bildung.</a:t>
                </a: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b="1"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15697197" cy="1060437"/>
            <a:chOff x="1676402" y="3954535"/>
            <a:chExt cx="15697197" cy="1060437"/>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14935199" cy="1060437"/>
              <a:chOff x="6420993" y="1336374"/>
              <a:chExt cx="14935199" cy="1060437"/>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Der EQR ist ein länderübergreifender Rahmen, der dazu dient, die Vergleichbarkeit, Transparenz und internationale Übertragbarkeit der Qualifikationen von Menschen auf länderübergreifender Ebene zu verbessern. </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EQR</a:t>
                </a:r>
                <a:endParaRPr lang="ko-KR" altLang="en-US" sz="2000" b="1"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5697197" cy="1370998"/>
            <a:chOff x="1676402" y="5386283"/>
            <a:chExt cx="15697197" cy="137099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4935199" cy="1370998"/>
              <a:chOff x="6420993" y="1302812"/>
              <a:chExt cx="14935199" cy="137099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4935198" cy="923330"/>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CEDEFOP ist die EU-Agentur für die Entwicklung der allgemeinen und beruflichen Bildung. Auf der offiziellen Website der Agentur finden sich mehrere strategische Ressourcen für Berufsbildungsanbieter in ganz Europa.</a:t>
                </a:r>
              </a:p>
              <a:p>
                <a:endParaRPr lang="en-GB"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CEDEFOP - EU-Zentrum für die Entwicklung der Berufsbildung</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5697197" cy="1093999"/>
            <a:chOff x="1679645" y="6678421"/>
            <a:chExt cx="15697197" cy="1093999"/>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4935199" cy="1093999"/>
              <a:chOff x="6420993" y="1302812"/>
              <a:chExt cx="14935199" cy="1093999"/>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EURES hilft Arbeitnehmern und Arbeitsuchenden in ganz Europa, ihren idealen Arbeitsplatz zu finden, und Arbeitgebern, ihre idealen Bewerber zu finden. Berufsbildungsanbieter können das EURES-Portal nutzen, um den Abgleich von Arbeitskräftenachfrage und -angebot zu erleichtern.</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EURES - Das EU-Kooperationsnetz für Beschäftigung</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5544798" cy="1093999"/>
            <a:chOff x="1676402" y="7804820"/>
            <a:chExt cx="15544798" cy="1093999"/>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4782800" cy="1093999"/>
              <a:chOff x="6420993" y="1302812"/>
              <a:chExt cx="14782800" cy="1093999"/>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4782799"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Der EUROPASS stellt eine große Anzahl von Dienstleistungen und Ressourcen zur Verfügung, die die Menschen nutzen können, um sich auf ihren nächsten großen Schritt im Leben vorzubereiten. </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EUROPASS - in der EU leben und arbeiten</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5544798" cy="1093999"/>
            <a:chOff x="1676402" y="7804820"/>
            <a:chExt cx="15544798" cy="1093999"/>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4782800" cy="1093999"/>
              <a:chOff x="6420993" y="1302812"/>
              <a:chExt cx="14782800" cy="1093999"/>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4782799"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ESCO ist der offizielle EU-Rahmen für die Klassifizierung von Fertigkeiten, Kompetenzen und Berufen. Das Ziel dieser Standardisierung ist es, die Mobilität von Arbeitnehmern und Arbeitssuchenden in der EU zu erleichtern</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EU-Fähigkeiten, -Kompetenzen, -Qualifikationen und -Berufe</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5697197" cy="1093999"/>
            <a:chOff x="1676402" y="7804820"/>
            <a:chExt cx="15697197" cy="1093999"/>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4935199" cy="1093999"/>
              <a:chOff x="6420993" y="1302812"/>
              <a:chExt cx="14935199" cy="1093999"/>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Auf Mikrozertifikaten basierende Aus- und Weiterbildungsinitiativen arbeiten auf einem sehr spezifischen Gebiet des Lernens und die damit verbundenen Lernergebnisse können in einem vernünftig verkürzten Zeitraum erreicht werden. </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Mikro-Anrechnungspunkte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spTree>
    <p:extLst>
      <p:ext uri="{BB962C8B-B14F-4D97-AF65-F5344CB8AC3E}">
        <p14:creationId xmlns:p14="http://schemas.microsoft.com/office/powerpoint/2010/main" val="4251287357"/>
      </p:ext>
    </p:extLst>
  </p:cSld>
  <p:clrMapOvr>
    <a:masterClrMapping/>
  </p:clrMapOvr>
</p:sld>
</file>

<file path=ppt/slides/slide2.xml><?xml version="1.0" encoding="utf-8"?>
<p:sld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44958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Abstrakt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 EU-Institutionen stellen mehrere Ressourcen zur Verfügung, um die Einführung effektiver und wirkungsvoller Berufsbildungsprogramme in der gesamten EU und in formalen, nicht-formalen und informellen Lernumgebungen zu unterstützen.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Der Inhalt dieser Schulungseinheiten bietet Berufsbildungsfachleuten einige wichtige Grundlagen, die sie in ihrer täglichen Praxis umsetzen sollten - und zwar in Übereinstimmung mit den neuesten Entwicklungen im Bereich der allgemeinen und beruflichen Bildung, des Unterrichts, der Höherqualifizierung und der Umschulung von Menschen. </a:t>
            </a: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Ich danke </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Ihnen!</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Index</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9982198" cy="829335"/>
            <a:chOff x="1676402" y="2476500"/>
            <a:chExt cx="9982198" cy="829335"/>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9220200" cy="829335"/>
              <a:chOff x="6420992" y="1321255"/>
              <a:chExt cx="9220200" cy="829335"/>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9220198"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Der Qualitätssicherungsrahmen für die Berufsbildung</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9677398" cy="814216"/>
            <a:chOff x="1676402" y="3954535"/>
            <a:chExt cx="9677398" cy="814216"/>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8915400" cy="814216"/>
              <a:chOff x="6420993" y="1336374"/>
              <a:chExt cx="8915400" cy="814216"/>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8915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Der Europäische Qualifikationsrahmen</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EQR</a:t>
                </a:r>
                <a:endParaRPr lang="ko-KR" altLang="en-US" sz="2000"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2344398" cy="847778"/>
            <a:chOff x="1676402" y="5386283"/>
            <a:chExt cx="12344398" cy="84777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1582400" cy="847778"/>
              <a:chOff x="6420993" y="1302812"/>
              <a:chExt cx="11582400" cy="84777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Die zentrale Datenbank für die berufliche Aus- und Weiterbildung</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CEDEFOP - EU-Zentrum für die Entwicklung der Berufsbildung</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2722155" cy="847778"/>
            <a:chOff x="1679645" y="6678421"/>
            <a:chExt cx="12722155" cy="847778"/>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1960157" cy="847778"/>
              <a:chOff x="6420993" y="1302812"/>
              <a:chExt cx="11960157" cy="847778"/>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Erleichterung der Freizügigkeit der Arbeitnehmer</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EURES - Das EU-Kooperationsnetz für Beschäftigung</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2722155" cy="847778"/>
            <a:chOff x="1676402" y="7804820"/>
            <a:chExt cx="12722155" cy="847778"/>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1960157" cy="847778"/>
              <a:chOff x="6420993" y="1302812"/>
              <a:chExt cx="11960157" cy="847778"/>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Der Nutzen des EUROPASSes für Berufsbildungsanbieter</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EUROPASS - </a:t>
                </a:r>
                <a:r>
                  <a:rPr lang="es-ES" sz="2000" dirty="0" err="1">
                    <a:latin typeface="Century Gothic" panose="020B0502020202020204" pitchFamily="34" charset="0"/>
                    <a:ea typeface="Microsoft Sans Serif" panose="020B0604020202020204" pitchFamily="34" charset="0"/>
                    <a:cs typeface="Microsoft Sans Serif" panose="020B0604020202020204" pitchFamily="34" charset="0"/>
                  </a:rPr>
                  <a:t>Lernen </a:t>
                </a:r>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und Arbeiten in der EU</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2722155" cy="847778"/>
            <a:chOff x="1676402" y="7804820"/>
            <a:chExt cx="12722155" cy="847778"/>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1960157" cy="847778"/>
              <a:chOff x="6420993" y="1302812"/>
              <a:chExt cx="11960157" cy="847778"/>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Der ESCO-Rahmen</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EU-Fähigkeiten, -Kompetenzen, -Qualifikationen und -Berufe</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2722155" cy="847778"/>
            <a:chOff x="1676402" y="7804820"/>
            <a:chExt cx="12722155" cy="847778"/>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1960157" cy="847778"/>
              <a:chOff x="6420993" y="1302812"/>
              <a:chExt cx="11960157" cy="847778"/>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1582399" cy="400110"/>
              </a:xfrm>
              <a:prstGeom prst="rect">
                <a:avLst/>
              </a:prstGeom>
              <a:noFill/>
            </p:spPr>
            <p:txBody>
              <a:bodyPr wrap="square" rtlCol="0">
                <a:spAutoFit/>
              </a:bodyPr>
              <a:lstStyle/>
              <a:p>
                <a:r>
                  <a:rPr lang="en-GB" sz="2000" dirty="0">
                    <a:latin typeface="Century Gothic" panose="020B0502020202020204" pitchFamily="34" charset="0"/>
                    <a:ea typeface="Microsoft Sans Serif" panose="020B0604020202020204" pitchFamily="34" charset="0"/>
                    <a:cs typeface="Microsoft Sans Serif" panose="020B0604020202020204" pitchFamily="34" charset="0"/>
                  </a:rPr>
                  <a:t>Das neue "große Ding" im Ökosystem der allgemeinen und beruflichen Bildung</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Mikro-Anrechnungspunkte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cxnSp>
        <p:nvCxnSpPr>
          <p:cNvPr id="38" name="Connettore diritto 37">
            <a:extLst>
              <a:ext uri="{FF2B5EF4-FFF2-40B4-BE49-F238E27FC236}">
                <a16:creationId xmlns:a16="http://schemas.microsoft.com/office/drawing/2014/main" id="{547E4DD5-0186-B73F-9265-BEE23FF1F07F}"/>
              </a:ext>
            </a:extLst>
          </p:cNvPr>
          <p:cNvCxnSpPr>
            <a:cxnSpLocks/>
          </p:cNvCxnSpPr>
          <p:nvPr/>
        </p:nvCxnSpPr>
        <p:spPr>
          <a:xfrm>
            <a:off x="2438400" y="78867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04D59C1B-0D59-A600-B15A-A60B8C131AFA}"/>
              </a:ext>
            </a:extLst>
          </p:cNvPr>
          <p:cNvCxnSpPr>
            <a:cxnSpLocks/>
          </p:cNvCxnSpPr>
          <p:nvPr/>
        </p:nvCxnSpPr>
        <p:spPr>
          <a:xfrm>
            <a:off x="2438400" y="570982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C79A13DF-9D33-FACC-4A3A-6F0FDADA6808}"/>
              </a:ext>
            </a:extLst>
          </p:cNvPr>
          <p:cNvCxnSpPr>
            <a:cxnSpLocks/>
          </p:cNvCxnSpPr>
          <p:nvPr/>
        </p:nvCxnSpPr>
        <p:spPr>
          <a:xfrm>
            <a:off x="2438400" y="462138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F20419F9-4417-ED62-D085-CDCE3970518E}"/>
              </a:ext>
            </a:extLst>
          </p:cNvPr>
          <p:cNvCxnSpPr>
            <a:cxnSpLocks/>
          </p:cNvCxnSpPr>
          <p:nvPr/>
        </p:nvCxnSpPr>
        <p:spPr>
          <a:xfrm>
            <a:off x="2438400" y="353294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70949F9C-F0CD-668D-B5FC-F31E0A2461E9}"/>
              </a:ext>
            </a:extLst>
          </p:cNvPr>
          <p:cNvCxnSpPr>
            <a:cxnSpLocks/>
          </p:cNvCxnSpPr>
          <p:nvPr/>
        </p:nvCxnSpPr>
        <p:spPr>
          <a:xfrm>
            <a:off x="2438400" y="24445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F9B1BC00-D495-B472-0925-5DE6D037233C}"/>
              </a:ext>
            </a:extLst>
          </p:cNvPr>
          <p:cNvCxnSpPr>
            <a:cxnSpLocks/>
          </p:cNvCxnSpPr>
          <p:nvPr/>
        </p:nvCxnSpPr>
        <p:spPr>
          <a:xfrm>
            <a:off x="2438400" y="679826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21404"/>
      </p:ext>
    </p:extLst>
  </p:cSld>
  <p:clrMapOvr>
    <a:masterClrMapping/>
  </p:clrMapOvr>
</p:sld>
</file>

<file path=ppt/slides/slide4.xml><?xml version="1.0" encoding="utf-8"?>
<p:sld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Ziele und Zielsetzungen </a:t>
            </a: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4893647"/>
          </a:xfrm>
          <a:prstGeom prst="rect">
            <a:avLst/>
          </a:prstGeom>
          <a:noFill/>
        </p:spPr>
        <p:txBody>
          <a:bodyPr wrap="square" rtlCol="0">
            <a:spAutoFit/>
          </a:bodyPr>
          <a:lstStyle/>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Durch die Einbindung der empfohlenen Ressourcen, die in diesen Schulungseinheiten aufgelistet sind, werden Fachleute (Lehrer und Erzieher, die innerhalb des Berufsbildungsökosystems tätig sind) besser in der Lage sein, eine qualitativ hochwertige Schulung anzubieten, eine bessere Lernerfahrung für die Schüler zu liefern und die Gesamtwirkung der Schulungs- und Ausbildungssitzung zu erhöhen.</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Die hier empfohlenen Leitlinien und Grundsätze gelten unabhängig von den spezifischen und fachlichen Inhalten der Ausbildung und gelten übergreifend, um ein einheitliches Niveau der Ausbildungsstandards in ganz Europa und in allen Ausbildungsbereichen zu erreichen.</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Die Nutzer können einen großen Nutzen aus ihrer Anwendung ziehen, und sie können ihre Einführung und Umsetzung in die Praxis mit Sicherheit wiederholen, unabhängig vom zugrunde liegenden Kontext.</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Der Qualitätssicherungsrahmen für die Berufsbildung</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Der Europäische Bezugsrahmen für die Qualitätssicherung in der beruflichen Aus- und Weiterbildung (EQAVET) ist der EU-weite Standardrahmen zur Unterstützung und Stärkung von Qualitätssicherungsmechanismen in der beruflichen Bildung.</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Der EQAVET-Rahmen lehnt sich an den traditionellen DEMING-Zyklus an (Planung → Umsetzung → Überprüfung → Überarbeitung → Planung → usw.).</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 Verwendungszwecke und Anwendungen des EQAVET sind zahlreich und vielfältig, der Rahmen behält seine Relevanz in allen typischen Umgebungen, in denen er eingesetzt wird:</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Neue Berufsbildungsprogramme/Verfahren werden entwickelt</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Bestehende Berufsbildungsprogramme/Verfahren werden überarbeitet und/oder aktualisiert</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Gut eingeführte Berufsbildungsprogramme/-verfahren werden im Hinblick auf ihre Wirksamkeit und die bis dahin erzielten Auswirkungen überwacht und bewertet</a:t>
            </a:r>
          </a:p>
        </p:txBody>
      </p:sp>
    </p:spTree>
    <p:extLst>
      <p:ext uri="{BB962C8B-B14F-4D97-AF65-F5344CB8AC3E}">
        <p14:creationId xmlns:p14="http://schemas.microsoft.com/office/powerpoint/2010/main" val="2053939734"/>
      </p:ext>
    </p:extLst>
  </p:cSld>
  <p:clrMapOvr>
    <a:masterClrMapping/>
  </p:clrMapOvr>
</p:sld>
</file>

<file path=ppt/slides/slide6.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Eine visuelle Darstellung</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5" name="Diagramma 4">
            <a:extLst>
              <a:ext uri="{FF2B5EF4-FFF2-40B4-BE49-F238E27FC236}">
                <a16:creationId xmlns:a16="http://schemas.microsoft.com/office/drawing/2014/main" id="{2357AD6A-0AE5-02F0-1C6A-0A01C0095156}"/>
              </a:ext>
            </a:extLst>
          </p:cNvPr>
          <p:cNvGraphicFramePr/>
          <p:nvPr>
            <p:extLst>
              <p:ext uri="{D42A27DB-BD31-4B8C-83A1-F6EECF244321}">
                <p14:modId xmlns:p14="http://schemas.microsoft.com/office/powerpoint/2010/main" val="1182847056"/>
              </p:ext>
            </p:extLst>
          </p:nvPr>
        </p:nvGraphicFramePr>
        <p:xfrm>
          <a:off x="4800600" y="3233501"/>
          <a:ext cx="83820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00D86CF-FC80-05EE-3E72-982CCDDE28F6}"/>
              </a:ext>
            </a:extLst>
          </p:cNvPr>
          <p:cNvSpPr txBox="1"/>
          <p:nvPr/>
        </p:nvSpPr>
        <p:spPr>
          <a:xfrm>
            <a:off x="1990928" y="5904284"/>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Entwicklung von Verfahren zur Erreichung der angestrebten Ergebnisse und/oder neuen Ziele - nach der Verarbeitung des Feedbacks führen die beteiligten STKH-Schlüsselpersonen Diskussionen und Analysen durch, um Verfahren für Veränderungen zu entwickeln</a:t>
            </a:r>
          </a:p>
        </p:txBody>
      </p:sp>
      <p:sp>
        <p:nvSpPr>
          <p:cNvPr id="8" name="CasellaDiTesto 7">
            <a:extLst>
              <a:ext uri="{FF2B5EF4-FFF2-40B4-BE49-F238E27FC236}">
                <a16:creationId xmlns:a16="http://schemas.microsoft.com/office/drawing/2014/main" id="{DB24FD55-7817-2C53-FD14-892D007593DA}"/>
              </a:ext>
            </a:extLst>
          </p:cNvPr>
          <p:cNvSpPr txBox="1"/>
          <p:nvPr/>
        </p:nvSpPr>
        <p:spPr>
          <a:xfrm>
            <a:off x="1968230" y="3229448"/>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Festlegung klarer, angemessener und messbarer Ziele in Bezug auf Politik, Verfahren, Aufgaben und Humanressourcen - einschließlich anderer spezifischer Anforderungen für den reibungslosen Betrieb des Angebots, z. B. Budget</a:t>
            </a:r>
          </a:p>
        </p:txBody>
      </p:sp>
      <p:sp>
        <p:nvSpPr>
          <p:cNvPr id="9" name="CasellaDiTesto 8">
            <a:extLst>
              <a:ext uri="{FF2B5EF4-FFF2-40B4-BE49-F238E27FC236}">
                <a16:creationId xmlns:a16="http://schemas.microsoft.com/office/drawing/2014/main" id="{1AA4511B-EE73-FB23-64A4-849646B87022}"/>
              </a:ext>
            </a:extLst>
          </p:cNvPr>
          <p:cNvSpPr txBox="1"/>
          <p:nvPr/>
        </p:nvSpPr>
        <p:spPr>
          <a:xfrm>
            <a:off x="11734800" y="5908337"/>
            <a:ext cx="4191000" cy="1631216"/>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Entwicklung von Mechanismen zur Bewertung von Leistungen und Ergebnissen durch die Sammlung und Verarbeitung von Daten, um eine fundierte Bewertung vornehmen zu können</a:t>
            </a:r>
          </a:p>
        </p:txBody>
      </p:sp>
      <p:sp>
        <p:nvSpPr>
          <p:cNvPr id="10" name="CasellaDiTesto 9">
            <a:extLst>
              <a:ext uri="{FF2B5EF4-FFF2-40B4-BE49-F238E27FC236}">
                <a16:creationId xmlns:a16="http://schemas.microsoft.com/office/drawing/2014/main" id="{3EB3CD37-3A3A-1371-481D-943F956A8B15}"/>
              </a:ext>
            </a:extLst>
          </p:cNvPr>
          <p:cNvSpPr txBox="1"/>
          <p:nvPr/>
        </p:nvSpPr>
        <p:spPr>
          <a:xfrm>
            <a:off x="11712102" y="3233501"/>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Festlegung von Verfahren, die das Erreichen von Zielen gewährleisten, z. B. Aufbau von Partnerschaften, Einbeziehung von Interessengruppen, Zuweisung von Ressourcen und organisatorische oder operative Verfahren</a:t>
            </a:r>
          </a:p>
        </p:txBody>
      </p:sp>
      <p:sp>
        <p:nvSpPr>
          <p:cNvPr id="11" name="CasellaDiTesto 10">
            <a:extLst>
              <a:ext uri="{FF2B5EF4-FFF2-40B4-BE49-F238E27FC236}">
                <a16:creationId xmlns:a16="http://schemas.microsoft.com/office/drawing/2014/main" id="{608EB67C-7878-75BC-D2EE-B882E5345B9E}"/>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7"/>
              </a:rPr>
              <a:t>Europäische Kommission</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6763107"/>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Eine doppelte Anwendungsdimension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7543800"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System-Ebene</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 Anwendung des EQAVET-Rahmens auf Systemebene hilft den Mitgliedstaaten und regionalen Behörden dabei, die tatsächliche Qualität und Wirkung ihrer Berufsbildungssysteme besser zu verstehen.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Für jeden Zyklus des Rahmens gibt es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spezifische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Indikatoren</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um die langfristige Verbesserung des Berufsbildungsökosystems als Ganzes zu unterstützen.</a:t>
            </a:r>
          </a:p>
        </p:txBody>
      </p:sp>
      <p:sp>
        <p:nvSpPr>
          <p:cNvPr id="5" name="CuadroTexto 3">
            <a:extLst>
              <a:ext uri="{FF2B5EF4-FFF2-40B4-BE49-F238E27FC236}">
                <a16:creationId xmlns:a16="http://schemas.microsoft.com/office/drawing/2014/main" id="{D5737F8A-536C-D977-5AB4-6928D1E7C36F}"/>
              </a:ext>
            </a:extLst>
          </p:cNvPr>
          <p:cNvSpPr txBox="1"/>
          <p:nvPr/>
        </p:nvSpPr>
        <p:spPr>
          <a:xfrm>
            <a:off x="8991600" y="3292713"/>
            <a:ext cx="7543800"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Ebene der Praxis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Die Anwendung des EQUAVET-Rahmens auf praktischer Ebene hilft Fachleuten der allgemeinen und beruflichen Bildung, ihr Angebot besser an die vom Arbeitsmarkt stark nachgefragten Qualifikationen anzupassen.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Für jeden Zyklus des Rahmens gibt es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spezifische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Indikatoren</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um die Flexibilität und Reaktionsfähigkeit der Berufsbildungsfachleute zu erhöhen</a:t>
            </a:r>
          </a:p>
        </p:txBody>
      </p:sp>
      <p:cxnSp>
        <p:nvCxnSpPr>
          <p:cNvPr id="7" name="Connettore diritto 6">
            <a:extLst>
              <a:ext uri="{FF2B5EF4-FFF2-40B4-BE49-F238E27FC236}">
                <a16:creationId xmlns:a16="http://schemas.microsoft.com/office/drawing/2014/main" id="{9CC8F14F-D2C6-42E0-7F64-1E7ACB04B7BF}"/>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952027"/>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EQR</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Der Europäische Qualifikationsrahmen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Der EQR ist ein länderübergreifender Rahmen, der dazu dient, die Vergleichbarkeit, Transparenz und internationale Übertragbarkeit der Qualifikationen von Menschen auf länderübergreifender Ebene zu verbessern. Der EQR wird derzeit von allen EU-Mitgliedstaaten und 11 weiteren Ländern* übernommen und bietet eine sehr umfassende Abbildung aller möglichen Qualifikationsstufen.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 sind acht auf Lernergebnissen basierende Qualifikationsniveaus vorgesehen, wobei Niveau 1 und Niveau 8 das niedrigste bzw. höchste mögliche Qualifikationsniveau darstellen.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Bei der Gestaltung und strategischen Ausrichtung der Ausbildungsinhalte und der angestrebten Lernergebnisse wird den Berufsbildungsanbietern empfohlen, sich mit dem EQR zu befassen und zu vergleichen, wie sie ihr Angebot positionieren.</a:t>
            </a:r>
          </a:p>
        </p:txBody>
      </p:sp>
      <p:sp>
        <p:nvSpPr>
          <p:cNvPr id="5" name="CasellaDiTesto 4">
            <a:extLst>
              <a:ext uri="{FF2B5EF4-FFF2-40B4-BE49-F238E27FC236}">
                <a16:creationId xmlns:a16="http://schemas.microsoft.com/office/drawing/2014/main" id="{588ACB24-85E8-9913-C045-ED11DEE379D1}"/>
              </a:ext>
            </a:extLst>
          </p:cNvPr>
          <p:cNvSpPr txBox="1"/>
          <p:nvPr/>
        </p:nvSpPr>
        <p:spPr>
          <a:xfrm>
            <a:off x="1295400" y="8724900"/>
            <a:ext cx="160149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*Island, Liechtenstein und Norwegen, Albanien, Nordmazedonien, Montenegro, Serbien und die Türkei, Bosnien und Herzegowina, Kosovo und die Schweiz.</a:t>
            </a:r>
          </a:p>
        </p:txBody>
      </p:sp>
    </p:spTree>
    <p:extLst>
      <p:ext uri="{BB962C8B-B14F-4D97-AF65-F5344CB8AC3E}">
        <p14:creationId xmlns:p14="http://schemas.microsoft.com/office/powerpoint/2010/main" val="2262055466"/>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EQR</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Die Lean-Ergebnisse werden in Form von Wissen, Fertigkeiten und Autonomie definiert.</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6183089-3327-993B-8645-7C32C87E2356}"/>
              </a:ext>
            </a:extLst>
          </p:cNvPr>
          <p:cNvSpPr txBox="1"/>
          <p:nvPr/>
        </p:nvSpPr>
        <p:spPr>
          <a:xfrm>
            <a:off x="1295400" y="3292713"/>
            <a:ext cx="4534709" cy="224676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Wissen</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Im Kontext des EQR wird Wissen als theoretisch und/oder faktisch beschrieben.</a:t>
            </a:r>
          </a:p>
        </p:txBody>
      </p:sp>
      <p:sp>
        <p:nvSpPr>
          <p:cNvPr id="7" name="CuadroTexto 3">
            <a:extLst>
              <a:ext uri="{FF2B5EF4-FFF2-40B4-BE49-F238E27FC236}">
                <a16:creationId xmlns:a16="http://schemas.microsoft.com/office/drawing/2014/main" id="{20B336EB-F026-EE11-1FFB-BCFEA7749E08}"/>
              </a:ext>
            </a:extLst>
          </p:cNvPr>
          <p:cNvSpPr txBox="1"/>
          <p:nvPr/>
        </p:nvSpPr>
        <p:spPr>
          <a:xfrm>
            <a:off x="7181445" y="3292713"/>
            <a:ext cx="4534709"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Fertigkeiten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Im Zusammenhang mit dem EQR werden die Fertigkeiten als kognitiv (mit logischem, intuitivem und kreativem Denken) und praktisch (mit manueller Geschicklichkeit und dem Einsatz von Methoden, Materialien, Werkzeugen und Instrumenten) beschrieben.</a:t>
            </a:r>
          </a:p>
        </p:txBody>
      </p:sp>
      <p:cxnSp>
        <p:nvCxnSpPr>
          <p:cNvPr id="8" name="Connettore diritto 7">
            <a:extLst>
              <a:ext uri="{FF2B5EF4-FFF2-40B4-BE49-F238E27FC236}">
                <a16:creationId xmlns:a16="http://schemas.microsoft.com/office/drawing/2014/main" id="{13D9AC99-D575-E920-2A0A-460CBECAF18F}"/>
              </a:ext>
            </a:extLst>
          </p:cNvPr>
          <p:cNvCxnSpPr>
            <a:cxnSpLocks/>
          </p:cNvCxnSpPr>
          <p:nvPr/>
        </p:nvCxnSpPr>
        <p:spPr>
          <a:xfrm>
            <a:off x="6505777" y="3292713"/>
            <a:ext cx="0" cy="46701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uadroTexto 3">
            <a:extLst>
              <a:ext uri="{FF2B5EF4-FFF2-40B4-BE49-F238E27FC236}">
                <a16:creationId xmlns:a16="http://schemas.microsoft.com/office/drawing/2014/main" id="{D891F569-CF11-1867-BB38-F1EB7F1EA4B5}"/>
              </a:ext>
            </a:extLst>
          </p:cNvPr>
          <p:cNvSpPr txBox="1"/>
          <p:nvPr/>
        </p:nvSpPr>
        <p:spPr>
          <a:xfrm>
            <a:off x="13067489" y="3257856"/>
            <a:ext cx="4534709" cy="3970318"/>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Verantwortung</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Im Zusammenhang mit dem EQR werden Verantwortung und Autonomie als die Fähigkeit des Lernenden beschrieben, Wissen und Fertigkeiten selbständig und eigenverantwortlich anzuwenden</a:t>
            </a:r>
          </a:p>
        </p:txBody>
      </p:sp>
      <p:cxnSp>
        <p:nvCxnSpPr>
          <p:cNvPr id="12" name="Connettore diritto 11">
            <a:extLst>
              <a:ext uri="{FF2B5EF4-FFF2-40B4-BE49-F238E27FC236}">
                <a16:creationId xmlns:a16="http://schemas.microsoft.com/office/drawing/2014/main" id="{A181B99C-8589-6886-7F79-7C567E85E060}"/>
              </a:ext>
            </a:extLst>
          </p:cNvPr>
          <p:cNvCxnSpPr>
            <a:cxnSpLocks/>
          </p:cNvCxnSpPr>
          <p:nvPr/>
        </p:nvCxnSpPr>
        <p:spPr>
          <a:xfrm>
            <a:off x="12391822" y="3257856"/>
            <a:ext cx="0" cy="48669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Quelle: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Europäische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Union </a:t>
            </a:r>
          </a:p>
        </p:txBody>
      </p:sp>
    </p:spTree>
    <p:extLst>
      <p:ext uri="{BB962C8B-B14F-4D97-AF65-F5344CB8AC3E}">
        <p14:creationId xmlns:p14="http://schemas.microsoft.com/office/powerpoint/2010/main" val="190994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427</ap:TotalTime>
  <ap:Words>2798</ap:Words>
  <ap:Application>Microsoft Office PowerPoint</ap:Application>
  <ap:PresentationFormat>Personalizado</ap:PresentationFormat>
  <ap:Paragraphs>223</ap:Paragraphs>
  <ap:Slides>20</ap:Slides>
  <ap:Notes>0</ap:Notes>
  <ap:HiddenSlides>0</ap:HiddenSlides>
  <ap:MMClips>0</ap:MMClips>
  <ap:ScaleCrop>false</ap:ScaleCrop>
  <ap:HeadingPairs>
    <vt:vector baseType="variant" size="6">
      <vt:variant>
        <vt:lpstr>Fuentes usadas</vt:lpstr>
      </vt:variant>
      <vt:variant>
        <vt:i4>5</vt:i4>
      </vt:variant>
      <vt:variant>
        <vt:lpstr>Tema</vt:lpstr>
      </vt:variant>
      <vt:variant>
        <vt:i4>2</vt:i4>
      </vt:variant>
      <vt:variant>
        <vt:lpstr>Títulos de diapositiva</vt:lpstr>
      </vt:variant>
      <vt:variant>
        <vt:i4>20</vt:i4>
      </vt:variant>
    </vt:vector>
  </ap:HeadingPairs>
  <ap:TitlesOfParts>
    <vt:vector baseType="lpstr" size="27">
      <vt:lpstr>Arial</vt:lpstr>
      <vt:lpstr>Calibri</vt:lpstr>
      <vt:lpstr>Calibri Light</vt:lpstr>
      <vt:lpstr>Century Gothic</vt:lpstr>
      <vt:lpstr>Microsoft Sans Serif</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Copia de Diseño sin nombre</dc:title>
  <dc:creator>Monia Coppola</dc:creator>
  <keywords>DAE3Hts2lAc,BAEXurJiHZU, docId:FC5BF6CEF7A366ACC563B7CFCC345F8A</keywords>
  <lastModifiedBy>Roberta Albertazzi</lastModifiedBy>
  <revision>24</revision>
  <dcterms:created xsi:type="dcterms:W3CDTF">2022-02-01T14:11:31.0000000Z</dcterms:created>
  <dcterms:modified xsi:type="dcterms:W3CDTF">2023-06-15T09:54:06.0000000Z</dcterms:modified>
</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