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sldIdLst>
    <p:sldId id="256" r:id="rId6"/>
    <p:sldId id="258" r:id="rId7"/>
    <p:sldId id="261" r:id="rId8"/>
    <p:sldId id="257"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60" r:id="rId2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44" d="100"/>
          <a:sy n="44" d="100"/>
        </p:scale>
        <p:origin x="684"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6E2A1-FE81-4351-99E9-D87A141388BD}" type="doc">
      <dgm:prSet loTypeId="urn:microsoft.com/office/officeart/2005/8/layout/cycle8" loCatId="cycle" qsTypeId="urn:microsoft.com/office/officeart/2005/8/quickstyle/simple1" qsCatId="simple" csTypeId="urn:microsoft.com/office/officeart/2005/8/colors/accent3_2" csCatId="accent3" phldr="1"/>
      <dgm:spPr/>
    </dgm:pt>
    <dgm:pt modelId="{4F74615A-271C-4ECB-9DE8-DBDE59C07397}">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Implementare</a:t>
          </a:r>
          <a:endParaRPr lang="en-US" sz="21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2A39866-7080-4F50-80F7-3B281F5EFE82}" type="par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7AEE8F1-41DF-41C2-94C6-738A6B6262A8}" type="sib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3E5F2FAE-4AF2-4004-956C-60B1C0F46F2A}">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Valutare</a:t>
          </a:r>
        </a:p>
      </dgm:t>
    </dgm:pt>
    <dgm:pt modelId="{5C756A39-E58D-4441-9F38-EBBD5ABDD56A}" type="par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A2E56EE1-B6E2-450F-BD44-AE14C20D297B}" type="sib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C9536448-14F9-4019-8949-FBD2CC781498}">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Revisionre</a:t>
          </a:r>
        </a:p>
      </dgm:t>
    </dgm:pt>
    <dgm:pt modelId="{16D98B8B-2C67-4B95-BA27-C7EC14AC3DCA}" type="par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5372C47-BD2E-4E2A-9D12-ACA6E443CFBF}" type="sib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678C774A-2E53-44F3-A0E0-97EB1C14F2E4}">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Pianificare</a:t>
          </a:r>
        </a:p>
      </dgm:t>
    </dgm:pt>
    <dgm:pt modelId="{E443DA35-54AC-4D31-88D2-1F778A30EE57}" type="par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B37621E6-A324-4CFC-BE0C-2D38546054CC}" type="sib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FB9F58E-A69D-467B-B9FF-1EC3430E6BE7}" type="pres">
      <dgm:prSet presAssocID="{87D6E2A1-FE81-4351-99E9-D87A141388BD}" presName="compositeShape" presStyleCnt="0">
        <dgm:presLayoutVars>
          <dgm:chMax val="7"/>
          <dgm:dir/>
          <dgm:resizeHandles val="exact"/>
        </dgm:presLayoutVars>
      </dgm:prSet>
      <dgm:spPr/>
    </dgm:pt>
    <dgm:pt modelId="{FA4DA7FC-C55F-4E5C-84F2-E24265A61651}" type="pres">
      <dgm:prSet presAssocID="{87D6E2A1-FE81-4351-99E9-D87A141388BD}" presName="wedge1" presStyleLbl="node1" presStyleIdx="0" presStyleCnt="4"/>
      <dgm:spPr/>
    </dgm:pt>
    <dgm:pt modelId="{AEB41BCF-118D-46E0-9F89-7F3D6799D74C}" type="pres">
      <dgm:prSet presAssocID="{87D6E2A1-FE81-4351-99E9-D87A141388BD}" presName="dummy1a" presStyleCnt="0"/>
      <dgm:spPr/>
    </dgm:pt>
    <dgm:pt modelId="{A175344A-9486-49A6-BDD9-AC9A83AC2AF8}" type="pres">
      <dgm:prSet presAssocID="{87D6E2A1-FE81-4351-99E9-D87A141388BD}" presName="dummy1b" presStyleCnt="0"/>
      <dgm:spPr/>
    </dgm:pt>
    <dgm:pt modelId="{4F7D51CB-D7E7-4B25-A9CD-D390E3C55BE7}" type="pres">
      <dgm:prSet presAssocID="{87D6E2A1-FE81-4351-99E9-D87A141388BD}" presName="wedge1Tx" presStyleLbl="node1" presStyleIdx="0" presStyleCnt="4">
        <dgm:presLayoutVars>
          <dgm:chMax val="0"/>
          <dgm:chPref val="0"/>
          <dgm:bulletEnabled val="1"/>
        </dgm:presLayoutVars>
      </dgm:prSet>
      <dgm:spPr/>
    </dgm:pt>
    <dgm:pt modelId="{A0E12034-DDE4-46F9-BC9D-8275251FD76C}" type="pres">
      <dgm:prSet presAssocID="{87D6E2A1-FE81-4351-99E9-D87A141388BD}" presName="wedge2" presStyleLbl="node1" presStyleIdx="1" presStyleCnt="4"/>
      <dgm:spPr/>
    </dgm:pt>
    <dgm:pt modelId="{78E3EB3F-4EF7-4CD1-90A8-C521DBAA8371}" type="pres">
      <dgm:prSet presAssocID="{87D6E2A1-FE81-4351-99E9-D87A141388BD}" presName="dummy2a" presStyleCnt="0"/>
      <dgm:spPr/>
    </dgm:pt>
    <dgm:pt modelId="{201C80FC-BE9F-4FC5-8643-4407F4220D3F}" type="pres">
      <dgm:prSet presAssocID="{87D6E2A1-FE81-4351-99E9-D87A141388BD}" presName="dummy2b" presStyleCnt="0"/>
      <dgm:spPr/>
    </dgm:pt>
    <dgm:pt modelId="{F64D0555-5F70-41C7-B06F-67CB6F7BE7FE}" type="pres">
      <dgm:prSet presAssocID="{87D6E2A1-FE81-4351-99E9-D87A141388BD}" presName="wedge2Tx" presStyleLbl="node1" presStyleIdx="1" presStyleCnt="4">
        <dgm:presLayoutVars>
          <dgm:chMax val="0"/>
          <dgm:chPref val="0"/>
          <dgm:bulletEnabled val="1"/>
        </dgm:presLayoutVars>
      </dgm:prSet>
      <dgm:spPr/>
    </dgm:pt>
    <dgm:pt modelId="{9F8445B1-F598-450E-82A7-0770BE4ACCA0}" type="pres">
      <dgm:prSet presAssocID="{87D6E2A1-FE81-4351-99E9-D87A141388BD}" presName="wedge3" presStyleLbl="node1" presStyleIdx="2" presStyleCnt="4"/>
      <dgm:spPr/>
    </dgm:pt>
    <dgm:pt modelId="{09654A80-859F-4A59-8D9A-469BA70748AD}" type="pres">
      <dgm:prSet presAssocID="{87D6E2A1-FE81-4351-99E9-D87A141388BD}" presName="dummy3a" presStyleCnt="0"/>
      <dgm:spPr/>
    </dgm:pt>
    <dgm:pt modelId="{7165FBE9-2359-47FA-88A2-32D437F9F94E}" type="pres">
      <dgm:prSet presAssocID="{87D6E2A1-FE81-4351-99E9-D87A141388BD}" presName="dummy3b" presStyleCnt="0"/>
      <dgm:spPr/>
    </dgm:pt>
    <dgm:pt modelId="{C5E62D21-0114-46CB-86C2-FCCAEA95CA1B}" type="pres">
      <dgm:prSet presAssocID="{87D6E2A1-FE81-4351-99E9-D87A141388BD}" presName="wedge3Tx" presStyleLbl="node1" presStyleIdx="2" presStyleCnt="4">
        <dgm:presLayoutVars>
          <dgm:chMax val="0"/>
          <dgm:chPref val="0"/>
          <dgm:bulletEnabled val="1"/>
        </dgm:presLayoutVars>
      </dgm:prSet>
      <dgm:spPr/>
    </dgm:pt>
    <dgm:pt modelId="{D6CD9F9C-ABD0-462A-A0E7-F3B1BDE9B868}" type="pres">
      <dgm:prSet presAssocID="{87D6E2A1-FE81-4351-99E9-D87A141388BD}" presName="wedge4" presStyleLbl="node1" presStyleIdx="3" presStyleCnt="4"/>
      <dgm:spPr/>
    </dgm:pt>
    <dgm:pt modelId="{8C71DC7A-36CA-475F-ABB6-F024AB2A02B3}" type="pres">
      <dgm:prSet presAssocID="{87D6E2A1-FE81-4351-99E9-D87A141388BD}" presName="dummy4a" presStyleCnt="0"/>
      <dgm:spPr/>
    </dgm:pt>
    <dgm:pt modelId="{E440DD76-11E8-4DF5-9EAC-C74A970BDC68}" type="pres">
      <dgm:prSet presAssocID="{87D6E2A1-FE81-4351-99E9-D87A141388BD}" presName="dummy4b" presStyleCnt="0"/>
      <dgm:spPr/>
    </dgm:pt>
    <dgm:pt modelId="{07C77D7B-3643-41B1-A1A1-AC2A02E0753A}" type="pres">
      <dgm:prSet presAssocID="{87D6E2A1-FE81-4351-99E9-D87A141388BD}" presName="wedge4Tx" presStyleLbl="node1" presStyleIdx="3" presStyleCnt="4">
        <dgm:presLayoutVars>
          <dgm:chMax val="0"/>
          <dgm:chPref val="0"/>
          <dgm:bulletEnabled val="1"/>
        </dgm:presLayoutVars>
      </dgm:prSet>
      <dgm:spPr/>
    </dgm:pt>
    <dgm:pt modelId="{C4474685-AB9B-40C0-A09A-3C6DE9058AA2}" type="pres">
      <dgm:prSet presAssocID="{E7AEE8F1-41DF-41C2-94C6-738A6B6262A8}" presName="arrowWedge1" presStyleLbl="fgSibTrans2D1" presStyleIdx="0" presStyleCnt="4"/>
      <dgm:spPr/>
    </dgm:pt>
    <dgm:pt modelId="{B0DABE49-EC8D-4745-8889-CFAD57094E78}" type="pres">
      <dgm:prSet presAssocID="{A2E56EE1-B6E2-450F-BD44-AE14C20D297B}" presName="arrowWedge2" presStyleLbl="fgSibTrans2D1" presStyleIdx="1" presStyleCnt="4"/>
      <dgm:spPr/>
    </dgm:pt>
    <dgm:pt modelId="{19290F46-0F8F-4942-8654-B64B0F54C9A6}" type="pres">
      <dgm:prSet presAssocID="{25372C47-BD2E-4E2A-9D12-ACA6E443CFBF}" presName="arrowWedge3" presStyleLbl="fgSibTrans2D1" presStyleIdx="2" presStyleCnt="4"/>
      <dgm:spPr/>
    </dgm:pt>
    <dgm:pt modelId="{9FD16F66-8D7D-4D67-B0AF-8F839D1B3326}" type="pres">
      <dgm:prSet presAssocID="{B37621E6-A324-4CFC-BE0C-2D38546054CC}" presName="arrowWedge4" presStyleLbl="fgSibTrans2D1" presStyleIdx="3" presStyleCnt="4"/>
      <dgm:spPr/>
    </dgm:pt>
  </dgm:ptLst>
  <dgm:cxnLst>
    <dgm:cxn modelId="{029CAB2B-707E-4039-89F2-7C1718527150}" srcId="{87D6E2A1-FE81-4351-99E9-D87A141388BD}" destId="{3E5F2FAE-4AF2-4004-956C-60B1C0F46F2A}" srcOrd="1" destOrd="0" parTransId="{5C756A39-E58D-4441-9F38-EBBD5ABDD56A}" sibTransId="{A2E56EE1-B6E2-450F-BD44-AE14C20D297B}"/>
    <dgm:cxn modelId="{0EBAB05E-948C-4756-8D41-1BE95918C8A1}" srcId="{87D6E2A1-FE81-4351-99E9-D87A141388BD}" destId="{C9536448-14F9-4019-8949-FBD2CC781498}" srcOrd="2" destOrd="0" parTransId="{16D98B8B-2C67-4B95-BA27-C7EC14AC3DCA}" sibTransId="{25372C47-BD2E-4E2A-9D12-ACA6E443CFBF}"/>
    <dgm:cxn modelId="{AE699D63-87D2-4F17-B57B-D5C3CA229BDD}" type="presOf" srcId="{4F74615A-271C-4ECB-9DE8-DBDE59C07397}" destId="{4F7D51CB-D7E7-4B25-A9CD-D390E3C55BE7}" srcOrd="1" destOrd="0" presId="urn:microsoft.com/office/officeart/2005/8/layout/cycle8"/>
    <dgm:cxn modelId="{6E325150-4580-4563-ACC1-DD8C036D6E5A}" type="presOf" srcId="{4F74615A-271C-4ECB-9DE8-DBDE59C07397}" destId="{FA4DA7FC-C55F-4E5C-84F2-E24265A61651}" srcOrd="0" destOrd="0" presId="urn:microsoft.com/office/officeart/2005/8/layout/cycle8"/>
    <dgm:cxn modelId="{269FD488-58AA-404E-A88C-000F0B405362}" type="presOf" srcId="{678C774A-2E53-44F3-A0E0-97EB1C14F2E4}" destId="{07C77D7B-3643-41B1-A1A1-AC2A02E0753A}" srcOrd="1" destOrd="0" presId="urn:microsoft.com/office/officeart/2005/8/layout/cycle8"/>
    <dgm:cxn modelId="{3218E898-10FA-480F-B33A-A4D3803FEDB1}" type="presOf" srcId="{87D6E2A1-FE81-4351-99E9-D87A141388BD}" destId="{EFB9F58E-A69D-467B-B9FF-1EC3430E6BE7}" srcOrd="0" destOrd="0" presId="urn:microsoft.com/office/officeart/2005/8/layout/cycle8"/>
    <dgm:cxn modelId="{3BDFF3AC-59FE-49C4-A08B-243FC5C02BF6}" type="presOf" srcId="{C9536448-14F9-4019-8949-FBD2CC781498}" destId="{9F8445B1-F598-450E-82A7-0770BE4ACCA0}" srcOrd="0" destOrd="0" presId="urn:microsoft.com/office/officeart/2005/8/layout/cycle8"/>
    <dgm:cxn modelId="{331305AF-89DD-4B93-B205-02AA362D0B0E}" srcId="{87D6E2A1-FE81-4351-99E9-D87A141388BD}" destId="{4F74615A-271C-4ECB-9DE8-DBDE59C07397}" srcOrd="0" destOrd="0" parTransId="{22A39866-7080-4F50-80F7-3B281F5EFE82}" sibTransId="{E7AEE8F1-41DF-41C2-94C6-738A6B6262A8}"/>
    <dgm:cxn modelId="{B63088B8-DDE7-42D3-8AA9-A13DF3B8D7F7}" type="presOf" srcId="{3E5F2FAE-4AF2-4004-956C-60B1C0F46F2A}" destId="{F64D0555-5F70-41C7-B06F-67CB6F7BE7FE}" srcOrd="1" destOrd="0" presId="urn:microsoft.com/office/officeart/2005/8/layout/cycle8"/>
    <dgm:cxn modelId="{7A59ACE8-1BC7-4F1E-9768-857DDA055D00}" type="presOf" srcId="{C9536448-14F9-4019-8949-FBD2CC781498}" destId="{C5E62D21-0114-46CB-86C2-FCCAEA95CA1B}" srcOrd="1" destOrd="0" presId="urn:microsoft.com/office/officeart/2005/8/layout/cycle8"/>
    <dgm:cxn modelId="{A770CBEC-088A-431D-87B9-CFD7ED5CB520}" srcId="{87D6E2A1-FE81-4351-99E9-D87A141388BD}" destId="{678C774A-2E53-44F3-A0E0-97EB1C14F2E4}" srcOrd="3" destOrd="0" parTransId="{E443DA35-54AC-4D31-88D2-1F778A30EE57}" sibTransId="{B37621E6-A324-4CFC-BE0C-2D38546054CC}"/>
    <dgm:cxn modelId="{EC4813EF-3F8C-4C28-80FD-90980B7058B0}" type="presOf" srcId="{678C774A-2E53-44F3-A0E0-97EB1C14F2E4}" destId="{D6CD9F9C-ABD0-462A-A0E7-F3B1BDE9B868}" srcOrd="0" destOrd="0" presId="urn:microsoft.com/office/officeart/2005/8/layout/cycle8"/>
    <dgm:cxn modelId="{C3F5E3F5-901A-4D2B-9F1A-21D012BF4D53}" type="presOf" srcId="{3E5F2FAE-4AF2-4004-956C-60B1C0F46F2A}" destId="{A0E12034-DDE4-46F9-BC9D-8275251FD76C}" srcOrd="0" destOrd="0" presId="urn:microsoft.com/office/officeart/2005/8/layout/cycle8"/>
    <dgm:cxn modelId="{127E3ECD-41C6-4DE5-B36C-A34A4ECC85FF}" type="presParOf" srcId="{EFB9F58E-A69D-467B-B9FF-1EC3430E6BE7}" destId="{FA4DA7FC-C55F-4E5C-84F2-E24265A61651}" srcOrd="0" destOrd="0" presId="urn:microsoft.com/office/officeart/2005/8/layout/cycle8"/>
    <dgm:cxn modelId="{1CB9CD38-9E20-45FD-B1EF-58BDE98BA772}" type="presParOf" srcId="{EFB9F58E-A69D-467B-B9FF-1EC3430E6BE7}" destId="{AEB41BCF-118D-46E0-9F89-7F3D6799D74C}" srcOrd="1" destOrd="0" presId="urn:microsoft.com/office/officeart/2005/8/layout/cycle8"/>
    <dgm:cxn modelId="{09713C84-44D5-4611-87AC-3C8534755949}" type="presParOf" srcId="{EFB9F58E-A69D-467B-B9FF-1EC3430E6BE7}" destId="{A175344A-9486-49A6-BDD9-AC9A83AC2AF8}" srcOrd="2" destOrd="0" presId="urn:microsoft.com/office/officeart/2005/8/layout/cycle8"/>
    <dgm:cxn modelId="{C195720D-6DD7-483C-BA6D-DBCF2EE02442}" type="presParOf" srcId="{EFB9F58E-A69D-467B-B9FF-1EC3430E6BE7}" destId="{4F7D51CB-D7E7-4B25-A9CD-D390E3C55BE7}" srcOrd="3" destOrd="0" presId="urn:microsoft.com/office/officeart/2005/8/layout/cycle8"/>
    <dgm:cxn modelId="{7AB88578-AFB0-4AAC-8148-291BEAD07810}" type="presParOf" srcId="{EFB9F58E-A69D-467B-B9FF-1EC3430E6BE7}" destId="{A0E12034-DDE4-46F9-BC9D-8275251FD76C}" srcOrd="4" destOrd="0" presId="urn:microsoft.com/office/officeart/2005/8/layout/cycle8"/>
    <dgm:cxn modelId="{D1A13D1D-0C7B-43F0-9EE4-624104F4AD6B}" type="presParOf" srcId="{EFB9F58E-A69D-467B-B9FF-1EC3430E6BE7}" destId="{78E3EB3F-4EF7-4CD1-90A8-C521DBAA8371}" srcOrd="5" destOrd="0" presId="urn:microsoft.com/office/officeart/2005/8/layout/cycle8"/>
    <dgm:cxn modelId="{3C0C2D84-B6C8-433E-8D3F-30594D0A4801}" type="presParOf" srcId="{EFB9F58E-A69D-467B-B9FF-1EC3430E6BE7}" destId="{201C80FC-BE9F-4FC5-8643-4407F4220D3F}" srcOrd="6" destOrd="0" presId="urn:microsoft.com/office/officeart/2005/8/layout/cycle8"/>
    <dgm:cxn modelId="{B3E20B3B-B1F7-4F49-814B-8003D090C554}" type="presParOf" srcId="{EFB9F58E-A69D-467B-B9FF-1EC3430E6BE7}" destId="{F64D0555-5F70-41C7-B06F-67CB6F7BE7FE}" srcOrd="7" destOrd="0" presId="urn:microsoft.com/office/officeart/2005/8/layout/cycle8"/>
    <dgm:cxn modelId="{39003391-1333-4256-8E79-2BF9FB2DFB2D}" type="presParOf" srcId="{EFB9F58E-A69D-467B-B9FF-1EC3430E6BE7}" destId="{9F8445B1-F598-450E-82A7-0770BE4ACCA0}" srcOrd="8" destOrd="0" presId="urn:microsoft.com/office/officeart/2005/8/layout/cycle8"/>
    <dgm:cxn modelId="{F0476A6E-194A-410A-901A-EA69EB1B0960}" type="presParOf" srcId="{EFB9F58E-A69D-467B-B9FF-1EC3430E6BE7}" destId="{09654A80-859F-4A59-8D9A-469BA70748AD}" srcOrd="9" destOrd="0" presId="urn:microsoft.com/office/officeart/2005/8/layout/cycle8"/>
    <dgm:cxn modelId="{E3448CA7-ABF0-4546-9E0B-5EDAD8D74C9E}" type="presParOf" srcId="{EFB9F58E-A69D-467B-B9FF-1EC3430E6BE7}" destId="{7165FBE9-2359-47FA-88A2-32D437F9F94E}" srcOrd="10" destOrd="0" presId="urn:microsoft.com/office/officeart/2005/8/layout/cycle8"/>
    <dgm:cxn modelId="{512F94EE-A315-489C-847F-B2C9902AC07E}" type="presParOf" srcId="{EFB9F58E-A69D-467B-B9FF-1EC3430E6BE7}" destId="{C5E62D21-0114-46CB-86C2-FCCAEA95CA1B}" srcOrd="11" destOrd="0" presId="urn:microsoft.com/office/officeart/2005/8/layout/cycle8"/>
    <dgm:cxn modelId="{D3658FDD-D1C9-4878-B1CF-4B962BB27701}" type="presParOf" srcId="{EFB9F58E-A69D-467B-B9FF-1EC3430E6BE7}" destId="{D6CD9F9C-ABD0-462A-A0E7-F3B1BDE9B868}" srcOrd="12" destOrd="0" presId="urn:microsoft.com/office/officeart/2005/8/layout/cycle8"/>
    <dgm:cxn modelId="{461F0544-69B2-44A4-AEF1-B2927FC4C1B7}" type="presParOf" srcId="{EFB9F58E-A69D-467B-B9FF-1EC3430E6BE7}" destId="{8C71DC7A-36CA-475F-ABB6-F024AB2A02B3}" srcOrd="13" destOrd="0" presId="urn:microsoft.com/office/officeart/2005/8/layout/cycle8"/>
    <dgm:cxn modelId="{BE1643A3-9E90-473B-87C3-D3479011CA87}" type="presParOf" srcId="{EFB9F58E-A69D-467B-B9FF-1EC3430E6BE7}" destId="{E440DD76-11E8-4DF5-9EAC-C74A970BDC68}" srcOrd="14" destOrd="0" presId="urn:microsoft.com/office/officeart/2005/8/layout/cycle8"/>
    <dgm:cxn modelId="{45A5B6F3-A924-4FC4-B807-63278C267685}" type="presParOf" srcId="{EFB9F58E-A69D-467B-B9FF-1EC3430E6BE7}" destId="{07C77D7B-3643-41B1-A1A1-AC2A02E0753A}" srcOrd="15" destOrd="0" presId="urn:microsoft.com/office/officeart/2005/8/layout/cycle8"/>
    <dgm:cxn modelId="{6FF6FF2F-FD3F-4366-9126-E47FF84CBE40}" type="presParOf" srcId="{EFB9F58E-A69D-467B-B9FF-1EC3430E6BE7}" destId="{C4474685-AB9B-40C0-A09A-3C6DE9058AA2}" srcOrd="16" destOrd="0" presId="urn:microsoft.com/office/officeart/2005/8/layout/cycle8"/>
    <dgm:cxn modelId="{7CC9F6F7-EF47-479E-BB48-260C5C3BC4A1}" type="presParOf" srcId="{EFB9F58E-A69D-467B-B9FF-1EC3430E6BE7}" destId="{B0DABE49-EC8D-4745-8889-CFAD57094E78}" srcOrd="17" destOrd="0" presId="urn:microsoft.com/office/officeart/2005/8/layout/cycle8"/>
    <dgm:cxn modelId="{88EBA623-F099-4E39-BA16-9B6C56115338}" type="presParOf" srcId="{EFB9F58E-A69D-467B-B9FF-1EC3430E6BE7}" destId="{19290F46-0F8F-4942-8654-B64B0F54C9A6}" srcOrd="18" destOrd="0" presId="urn:microsoft.com/office/officeart/2005/8/layout/cycle8"/>
    <dgm:cxn modelId="{F8815CE5-35C2-49C3-8070-0B738C21EF98}" type="presParOf" srcId="{EFB9F58E-A69D-467B-B9FF-1EC3430E6BE7}" destId="{9FD16F66-8D7D-4D67-B0AF-8F839D1B332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DA7FC-C55F-4E5C-84F2-E24265A61651}">
      <dsp:nvSpPr>
        <dsp:cNvPr id="0" name=""/>
        <dsp:cNvSpPr/>
      </dsp:nvSpPr>
      <dsp:spPr>
        <a:xfrm>
          <a:off x="2028549" y="330162"/>
          <a:ext cx="4437888" cy="4437888"/>
        </a:xfrm>
        <a:prstGeom prst="pie">
          <a:avLst>
            <a:gd name="adj1" fmla="val 16200000"/>
            <a:gd name="adj2" fmla="val 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Implementare</a:t>
          </a:r>
          <a:endParaRPr lang="en-US" sz="2100" b="1"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4384328" y="1249968"/>
        <a:ext cx="1637792" cy="1215136"/>
      </dsp:txXfrm>
    </dsp:sp>
    <dsp:sp modelId="{A0E12034-DDE4-46F9-BC9D-8275251FD76C}">
      <dsp:nvSpPr>
        <dsp:cNvPr id="0" name=""/>
        <dsp:cNvSpPr/>
      </dsp:nvSpPr>
      <dsp:spPr>
        <a:xfrm>
          <a:off x="2028549" y="479149"/>
          <a:ext cx="4437888" cy="4437888"/>
        </a:xfrm>
        <a:prstGeom prst="pie">
          <a:avLst>
            <a:gd name="adj1" fmla="val 0"/>
            <a:gd name="adj2" fmla="val 54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Valutare</a:t>
          </a:r>
        </a:p>
      </dsp:txBody>
      <dsp:txXfrm>
        <a:off x="4384328" y="2782096"/>
        <a:ext cx="1637792" cy="1215136"/>
      </dsp:txXfrm>
    </dsp:sp>
    <dsp:sp modelId="{9F8445B1-F598-450E-82A7-0770BE4ACCA0}">
      <dsp:nvSpPr>
        <dsp:cNvPr id="0" name=""/>
        <dsp:cNvSpPr/>
      </dsp:nvSpPr>
      <dsp:spPr>
        <a:xfrm>
          <a:off x="1879562" y="479149"/>
          <a:ext cx="4437888" cy="4437888"/>
        </a:xfrm>
        <a:prstGeom prst="pie">
          <a:avLst>
            <a:gd name="adj1" fmla="val 5400000"/>
            <a:gd name="adj2" fmla="val 10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Revisionre</a:t>
          </a:r>
        </a:p>
      </dsp:txBody>
      <dsp:txXfrm>
        <a:off x="2323879" y="2782096"/>
        <a:ext cx="1637792" cy="1215136"/>
      </dsp:txXfrm>
    </dsp:sp>
    <dsp:sp modelId="{D6CD9F9C-ABD0-462A-A0E7-F3B1BDE9B868}">
      <dsp:nvSpPr>
        <dsp:cNvPr id="0" name=""/>
        <dsp:cNvSpPr/>
      </dsp:nvSpPr>
      <dsp:spPr>
        <a:xfrm>
          <a:off x="1879562" y="330162"/>
          <a:ext cx="4437888" cy="4437888"/>
        </a:xfrm>
        <a:prstGeom prst="pie">
          <a:avLst>
            <a:gd name="adj1" fmla="val 108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Pianificare</a:t>
          </a:r>
        </a:p>
      </dsp:txBody>
      <dsp:txXfrm>
        <a:off x="2323879" y="1249968"/>
        <a:ext cx="1637792" cy="1215136"/>
      </dsp:txXfrm>
    </dsp:sp>
    <dsp:sp modelId="{C4474685-AB9B-40C0-A09A-3C6DE9058AA2}">
      <dsp:nvSpPr>
        <dsp:cNvPr id="0" name=""/>
        <dsp:cNvSpPr/>
      </dsp:nvSpPr>
      <dsp:spPr>
        <a:xfrm>
          <a:off x="1753822" y="55436"/>
          <a:ext cx="4987340" cy="4987340"/>
        </a:xfrm>
        <a:prstGeom prst="circularArrow">
          <a:avLst>
            <a:gd name="adj1" fmla="val 5085"/>
            <a:gd name="adj2" fmla="val 327528"/>
            <a:gd name="adj3" fmla="val 21272472"/>
            <a:gd name="adj4" fmla="val 162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DABE49-EC8D-4745-8889-CFAD57094E78}">
      <dsp:nvSpPr>
        <dsp:cNvPr id="0" name=""/>
        <dsp:cNvSpPr/>
      </dsp:nvSpPr>
      <dsp:spPr>
        <a:xfrm>
          <a:off x="1753822" y="204422"/>
          <a:ext cx="4987340" cy="4987340"/>
        </a:xfrm>
        <a:prstGeom prst="circularArrow">
          <a:avLst>
            <a:gd name="adj1" fmla="val 5085"/>
            <a:gd name="adj2" fmla="val 327528"/>
            <a:gd name="adj3" fmla="val 5072472"/>
            <a:gd name="adj4" fmla="val 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290F46-0F8F-4942-8654-B64B0F54C9A6}">
      <dsp:nvSpPr>
        <dsp:cNvPr id="0" name=""/>
        <dsp:cNvSpPr/>
      </dsp:nvSpPr>
      <dsp:spPr>
        <a:xfrm>
          <a:off x="1604836" y="204422"/>
          <a:ext cx="4987340" cy="4987340"/>
        </a:xfrm>
        <a:prstGeom prst="circularArrow">
          <a:avLst>
            <a:gd name="adj1" fmla="val 5085"/>
            <a:gd name="adj2" fmla="val 327528"/>
            <a:gd name="adj3" fmla="val 10472472"/>
            <a:gd name="adj4" fmla="val 54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D16F66-8D7D-4D67-B0AF-8F839D1B3326}">
      <dsp:nvSpPr>
        <dsp:cNvPr id="0" name=""/>
        <dsp:cNvSpPr/>
      </dsp:nvSpPr>
      <dsp:spPr>
        <a:xfrm>
          <a:off x="1604836" y="55436"/>
          <a:ext cx="4987340" cy="4987340"/>
        </a:xfrm>
        <a:prstGeom prst="circularArrow">
          <a:avLst>
            <a:gd name="adj1" fmla="val 5085"/>
            <a:gd name="adj2" fmla="val 327528"/>
            <a:gd name="adj3" fmla="val 15872472"/>
            <a:gd name="adj4" fmla="val 108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dirty="0"/>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47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dirty="0"/>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dirty="0"/>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7/19/2023</a:t>
            </a:fld>
            <a:endParaRPr lang="en-US" dirty="0"/>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71A2526-BB42-44A7-9BFA-739BA3875256}"/>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0C4D580D-FCED-46CE-BDAF-687D96276B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19/07/2023</a:t>
            </a:fld>
            <a:endParaRPr lang="es-ES" dirty="0"/>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a:t>
            </a:fld>
            <a:endParaRPr lang="es-ES" dirty="0"/>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dirty="0"/>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dirty="0"/>
          </a:p>
        </p:txBody>
      </p:sp>
      <p:sp>
        <p:nvSpPr>
          <p:cNvPr id="9" name="CuadroTexto 8">
            <a:extLst>
              <a:ext uri="{FF2B5EF4-FFF2-40B4-BE49-F238E27FC236}">
                <a16:creationId xmlns:a16="http://schemas.microsoft.com/office/drawing/2014/main" id="{67A40CEB-C860-46C0-9FC4-B7B3446FC83F}"/>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10" name="Imagen 9">
            <a:extLst>
              <a:ext uri="{FF2B5EF4-FFF2-40B4-BE49-F238E27FC236}">
                <a16:creationId xmlns:a16="http://schemas.microsoft.com/office/drawing/2014/main" id="{82BEF812-CEEA-4FDB-A982-FFFAD796BFA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ECA2F5EC-8223-4977-8D49-4EAE8F41115E}"/>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176DBB90-06CC-47F8-90E1-9C0D4C4039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dirty="0"/>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dirty="0"/>
          </a:p>
        </p:txBody>
      </p:sp>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defop.europa.eu/en/themes" TargetMode="External"/><Relationship Id="rId2" Type="http://schemas.openxmlformats.org/officeDocument/2006/relationships/hyperlink" Target="https://www.cedefop.europa.eu/en/publications-and-reports" TargetMode="External"/><Relationship Id="rId1" Type="http://schemas.openxmlformats.org/officeDocument/2006/relationships/slideLayout" Target="../slideLayouts/slideLayout5.xml"/><Relationship Id="rId4" Type="http://schemas.openxmlformats.org/officeDocument/2006/relationships/hyperlink" Target="https://eur-lex.europa.eu/legal-content/EN/ALL/?uri=CELEX:32009H0708%2802%2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cedefop.europa.eu/en/online-tool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eures.ec.europa.eu/eures-services_en"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esco.ec.europa.eu/en/about-esco/what-esco"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education.ec.europa.eu/sites/default/files/document-library-docs/european-approach-micro-credentials-higher-education-consultation-group-output-final-report.pdf"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ec.europa.eu/social/main.jsp?catId=1546&amp;langId=en" TargetMode="Externa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cial/BlobServlet?docId=25471&amp;langId=en" TargetMode="External"/><Relationship Id="rId2" Type="http://schemas.openxmlformats.org/officeDocument/2006/relationships/hyperlink" Target="https://ec.europa.eu/social/BlobServlet?docId=25470&amp;langId=e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dirty="0"/>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dirty="0"/>
          </a:p>
        </p:txBody>
      </p:sp>
      <p:sp>
        <p:nvSpPr>
          <p:cNvPr id="4" name="CuadroTexto 3">
            <a:extLst>
              <a:ext uri="{FF2B5EF4-FFF2-40B4-BE49-F238E27FC236}">
                <a16:creationId xmlns:a16="http://schemas.microsoft.com/office/drawing/2014/main" id="{C333D515-40D9-40AB-8BE9-86E3A1984B29}"/>
              </a:ext>
            </a:extLst>
          </p:cNvPr>
          <p:cNvSpPr txBox="1"/>
          <p:nvPr/>
        </p:nvSpPr>
        <p:spPr>
          <a:xfrm>
            <a:off x="1534562" y="6591300"/>
            <a:ext cx="15218875"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2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Risorse per l'insegnamento e la formazione nell'ambito dell'istruzione professionale</a:t>
            </a:r>
            <a:endParaRPr kumimoji="0" lang="en-ID" sz="3200" b="1" i="0" u="none" strike="noStrike" kern="1200" cap="none" spc="0" normalizeH="0" baseline="0" noProof="0" dirty="0">
              <a:ln>
                <a:noFill/>
              </a:ln>
              <a:solidFill>
                <a:srgbClr val="75B239"/>
              </a:solidFill>
              <a:effectLst/>
              <a:uLnTx/>
              <a:uFillTx/>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1DAA2F93-7657-40AF-885B-4DEEA3034CDF}"/>
              </a:ext>
            </a:extLst>
          </p:cNvPr>
          <p:cNvSpPr txBox="1"/>
          <p:nvPr/>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A3D3CBD7-1C82-42C7-85C6-57C71E15EE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8742D52D-8541-46C6-B7F3-79615794D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1" name="CuadroTexto 10">
            <a:extLst>
              <a:ext uri="{FF2B5EF4-FFF2-40B4-BE49-F238E27FC236}">
                <a16:creationId xmlns:a16="http://schemas.microsoft.com/office/drawing/2014/main" id="{E10A5014-CA9D-B35B-E9D6-018A78961E2A}"/>
              </a:ext>
            </a:extLst>
          </p:cNvPr>
          <p:cNvSpPr txBox="1"/>
          <p:nvPr/>
        </p:nvSpPr>
        <p:spPr>
          <a:xfrm>
            <a:off x="1833562" y="7795224"/>
            <a:ext cx="14620875" cy="400110"/>
          </a:xfrm>
          <a:prstGeom prst="rect">
            <a:avLst/>
          </a:prstGeom>
          <a:noFill/>
        </p:spPr>
        <p:txBody>
          <a:bodyPr wrap="square">
            <a:spAutoFit/>
          </a:bodyPr>
          <a:lstStyle/>
          <a:p>
            <a:pPr marL="12700" algn="ctr">
              <a:lnSpc>
                <a:spcPct val="100000"/>
              </a:lnSpc>
              <a:spcBef>
                <a:spcPts val="100"/>
              </a:spcBef>
            </a:pPr>
            <a:r>
              <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rPr>
              <a:t>Co-sviluppato da IDP European Consultants &amp; </a:t>
            </a:r>
            <a:r>
              <a:rPr lang="fr-FR" sz="2000" b="1" spc="-65" dirty="0">
                <a:latin typeface="Century Gothic" panose="020B0502020202020204" pitchFamily="34" charset="0"/>
                <a:ea typeface="Microsoft Sans Serif" panose="020B0604020202020204" pitchFamily="34" charset="0"/>
                <a:cs typeface="Microsoft Sans Serif" panose="020B0604020202020204" pitchFamily="34" charset="0"/>
              </a:rPr>
              <a:t>Institut de Haute Formation aux Politiques Communautaires asbl</a:t>
            </a:r>
            <a:endPar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Leanirng outcomes are defined in terms of Knowedlge, Skills and Autonomy</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European Union</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aphicFrame>
        <p:nvGraphicFramePr>
          <p:cNvPr id="4" name="Tabella 4">
            <a:extLst>
              <a:ext uri="{FF2B5EF4-FFF2-40B4-BE49-F238E27FC236}">
                <a16:creationId xmlns:a16="http://schemas.microsoft.com/office/drawing/2014/main" id="{1DD85156-367C-1A44-F786-201928F43120}"/>
              </a:ext>
            </a:extLst>
          </p:cNvPr>
          <p:cNvGraphicFramePr>
            <a:graphicFrameLocks noGrp="1"/>
          </p:cNvGraphicFramePr>
          <p:nvPr>
            <p:extLst>
              <p:ext uri="{D42A27DB-BD31-4B8C-83A1-F6EECF244321}">
                <p14:modId xmlns:p14="http://schemas.microsoft.com/office/powerpoint/2010/main" val="4218099565"/>
              </p:ext>
            </p:extLst>
          </p:nvPr>
        </p:nvGraphicFramePr>
        <p:xfrm>
          <a:off x="1308370" y="1257300"/>
          <a:ext cx="15684232" cy="7929880"/>
        </p:xfrm>
        <a:graphic>
          <a:graphicData uri="http://schemas.openxmlformats.org/drawingml/2006/table">
            <a:tbl>
              <a:tblPr firstRow="1" bandRow="1">
                <a:tableStyleId>{5C22544A-7EE6-4342-B048-85BDC9FD1C3A}</a:tableStyleId>
              </a:tblPr>
              <a:tblGrid>
                <a:gridCol w="1663430">
                  <a:extLst>
                    <a:ext uri="{9D8B030D-6E8A-4147-A177-3AD203B41FA5}">
                      <a16:colId xmlns:a16="http://schemas.microsoft.com/office/drawing/2014/main" val="2691060388"/>
                    </a:ext>
                  </a:extLst>
                </a:gridCol>
                <a:gridCol w="4495800">
                  <a:extLst>
                    <a:ext uri="{9D8B030D-6E8A-4147-A177-3AD203B41FA5}">
                      <a16:colId xmlns:a16="http://schemas.microsoft.com/office/drawing/2014/main" val="2530101303"/>
                    </a:ext>
                  </a:extLst>
                </a:gridCol>
                <a:gridCol w="5105400">
                  <a:extLst>
                    <a:ext uri="{9D8B030D-6E8A-4147-A177-3AD203B41FA5}">
                      <a16:colId xmlns:a16="http://schemas.microsoft.com/office/drawing/2014/main" val="2238254238"/>
                    </a:ext>
                  </a:extLst>
                </a:gridCol>
                <a:gridCol w="4419602">
                  <a:extLst>
                    <a:ext uri="{9D8B030D-6E8A-4147-A177-3AD203B41FA5}">
                      <a16:colId xmlns:a16="http://schemas.microsoft.com/office/drawing/2014/main" val="1588053952"/>
                    </a:ext>
                  </a:extLst>
                </a:gridCol>
              </a:tblGrid>
              <a:tr h="370840">
                <a:tc>
                  <a:txBody>
                    <a:bodyPr/>
                    <a:lstStyle/>
                    <a:p>
                      <a:pPr algn="ctr"/>
                      <a:r>
                        <a:rPr lang="en-US" sz="1800" dirty="0"/>
                        <a:t>Livello</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Conoscenza</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Abilità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Responsibilità</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627374561"/>
                  </a:ext>
                </a:extLst>
              </a:tr>
              <a:tr h="370840">
                <a:tc>
                  <a:txBody>
                    <a:bodyPr/>
                    <a:lstStyle/>
                    <a:p>
                      <a:pPr algn="ctr"/>
                      <a:r>
                        <a:rPr lang="en-US" sz="1800" dirty="0"/>
                        <a:t>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US" sz="1400" dirty="0"/>
                        <a:t>Conoscenze generali di base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it-IT" sz="1400" dirty="0"/>
                        <a:t>Competenze di base necessarie per svolgere compiti semplici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Lavorare o studiare sotto supervisione diretta in un contesto strutturato</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0621219"/>
                  </a:ext>
                </a:extLst>
              </a:tr>
              <a:tr h="370840">
                <a:tc>
                  <a:txBody>
                    <a:bodyPr/>
                    <a:lstStyle/>
                    <a:p>
                      <a:pPr algn="ctr"/>
                      <a:r>
                        <a:rPr lang="en-US" sz="1800" dirty="0"/>
                        <a:t>2</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Conoscenza fattuale di base di un settore di lavoro o di studio</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Abilità cognitive e pratiche di base necessarie per utilizzare informazioni rilevanti al fine di svolgere compiti e risolvere problemi di routine utilizzando regole e strumenti semplici.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Lavorare o studiare sotto supervisione con una certa autonomia</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03507677"/>
                  </a:ext>
                </a:extLst>
              </a:tr>
              <a:tr h="370840">
                <a:tc>
                  <a:txBody>
                    <a:bodyPr/>
                    <a:lstStyle/>
                    <a:p>
                      <a:pPr algn="ctr"/>
                      <a:r>
                        <a:rPr lang="en-US" sz="1800" dirty="0"/>
                        <a:t>3</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Conoscenza di fatti, principi, processi e concetti generali in un settore di lavoro o di studio.</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Una serie di abilità cognitive e pratiche necessarie per portare a termine compiti e risolvere problemi selezionando e applicando metodi, strumenti, materiali e informazioni di base.</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Assumersi la responsabilità del completamento dei compiti nel lavoro o nello studio; adattare il proprio comportamento alle circostanze nel problem solving.</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9238576"/>
                  </a:ext>
                </a:extLst>
              </a:tr>
              <a:tr h="370840">
                <a:tc>
                  <a:txBody>
                    <a:bodyPr/>
                    <a:lstStyle/>
                    <a:p>
                      <a:pPr algn="ctr"/>
                      <a:r>
                        <a:rPr lang="en-US" sz="1800" dirty="0"/>
                        <a:t>4</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Conoscenze fattuali e teoriche in contesti ampi all'interno di un ambito di lavoro o di studio</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Una serie di abilità cognitive e pratiche necessarie per generare soluzioni a problemi specifici in un campo di lavoro o di studio.</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Esercitare l'autogestione all'interno di contesti di lavoro o di studio solitamente prevedibili, ma soggetti a cambiamenti; supervisionare il lavoro di routine di altri, assumendosi una certa responsabilità per la valutazione e il miglioramento delle attività di lavoro o di studio.</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29914257"/>
                  </a:ext>
                </a:extLst>
              </a:tr>
              <a:tr h="370840">
                <a:tc>
                  <a:txBody>
                    <a:bodyPr/>
                    <a:lstStyle/>
                    <a:p>
                      <a:pPr algn="ctr"/>
                      <a:r>
                        <a:rPr lang="en-US" sz="1800" dirty="0"/>
                        <a:t>5</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Conoscenze complete, specialistiche, fattuali e teoriche in un ambito di lavoro o di studio e consapevolezza dei limiti di tali conoscenze.</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Una gamma completa di abilità cognitive e pratiche richieste per sviluppare soluzioni creative a problemi astratti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Esercitare la gestione e la supervisione in contesti di lavoro o di studio caratterizzati da cambiamenti imprevedibili; rivedere e sviluppare le prestazioni proprie e altrui.</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70188090"/>
                  </a:ext>
                </a:extLst>
              </a:tr>
              <a:tr h="370840">
                <a:tc>
                  <a:txBody>
                    <a:bodyPr/>
                    <a:lstStyle/>
                    <a:p>
                      <a:pPr algn="ctr"/>
                      <a:r>
                        <a:rPr lang="en-US" sz="1800" dirty="0"/>
                        <a:t>6</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Conoscenza avanzata di un settore di lavoro o di studio, che implica una comprensione critica di teorie e principi.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Abilità avanzate, che dimostrano padronanza e innovazione, necessarie per risolvere problemi complessi e imprevedibili in un campo di lavoro o di studio specializzato.</a:t>
                      </a:r>
                      <a:r>
                        <a:rPr lang="en-GB" sz="1400" dirty="0"/>
                        <a:t>	</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Gestire attività o progetti tecnici o professionali complessi, assumendosi la responsabilità di prendere decisioni in contesti di lavoro o di studio imprevedibili; assumersi la responsabilità di gestire lo sviluppo professionale di individui e gruppi.</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98197626"/>
                  </a:ext>
                </a:extLst>
              </a:tr>
              <a:tr h="370840">
                <a:tc>
                  <a:txBody>
                    <a:bodyPr/>
                    <a:lstStyle/>
                    <a:p>
                      <a:pPr algn="ctr"/>
                      <a:r>
                        <a:rPr lang="en-US" sz="1800" dirty="0"/>
                        <a:t>7</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Conoscenze altamente specializzate, alcune delle quali all'avanguardia in un campo di lavoro o di studio, come base per un pensiero e/o una ricerca originali. Consapevolezza critica dei problemi di conoscenza in un campo e all'interfaccia tra campi diversi.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Abilità specialistiche di problem solving richieste nella ricerca e/o nell'innovazione per sviluppare nuove conoscenze e procedure e per integrare conoscenze provenienti da diversi campi</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Gestire e trasformare contesti di lavoro o di studio complessi, imprevedibili e che richiedono nuovi approcci strategici; assumersi la responsabilità di contribuire alla conoscenza e alla pratica professionale e/o di rivedere le prestazioni strategiche dei team.</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48624"/>
                  </a:ext>
                </a:extLst>
              </a:tr>
              <a:tr h="370840">
                <a:tc>
                  <a:txBody>
                    <a:bodyPr/>
                    <a:lstStyle/>
                    <a:p>
                      <a:pPr algn="ctr"/>
                      <a:r>
                        <a:rPr lang="en-US" sz="1800" dirty="0"/>
                        <a:t>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Conoscenze alla frontiera più avanzata di un campo di lavoro o di studio e all'interfaccia tra campi diversi.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Le competenze e le tecniche più avanzate e specializzate, comprese la sintesi e la valutazione, necessarie per risolvere problemi critici nella ricerca e/o nell'innovazione e per ampliare e ridefinire le conoscenze o le pratiche professionali esistenti.</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just"/>
                      <a:r>
                        <a:rPr lang="it-IT" sz="1400" dirty="0"/>
                        <a:t>Dimostrare una sostanziale autorità, innovazione, autonomia, integrità scientifica e professionale e un impegno costante nello sviluppo di nuove idee o processi all'avanguardia in contesti di lavoro o di studio, compresa la ricerca.</a:t>
                      </a:r>
                      <a:endParaRPr lang="en-GB"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507337"/>
                  </a:ext>
                </a:extLst>
              </a:tr>
            </a:tbl>
          </a:graphicData>
        </a:graphic>
      </p:graphicFrame>
    </p:spTree>
    <p:extLst>
      <p:ext uri="{BB962C8B-B14F-4D97-AF65-F5344CB8AC3E}">
        <p14:creationId xmlns:p14="http://schemas.microsoft.com/office/powerpoint/2010/main" val="165650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it-IT"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Centro UE per lo sviluppo dell'IFP</a:t>
            </a:r>
            <a:endPar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011400"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Database di riferimento per l'istruzione e la formazione professionale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Il CEDEFOP è l'agenzia dell'UE per lo sviluppo dell'istruzione e della formazione. Il sito ufficiale dell'agenzia offre diverse risorse strategiche per gli erogatori di IFP in tutta Europa.</a:t>
            </a:r>
          </a:p>
          <a:p>
            <a:pPr algn="just">
              <a:defRPr/>
            </a:pPr>
            <a:endPar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Questo tipo di risorse va da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pubblicazioni e rapporti</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 strumenti operativi online disponibili per l’utilizzo da parte dei professionisti sulle più svariate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tematiche</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defRPr/>
            </a:pPr>
            <a:endPar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Soprattutto, in collaborazione con la Commissione europea, il CEDEFOP opera in modo proattivo per dare concreta applicazione alla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raccomandazione ECVET del 2009</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del Parlamento e del Consiglio dell’UE– uno strumento comune dell'UE per aiutare gli individui a trasferire e accumulare i loro risultati di apprendimento in tutta l'UE.</a:t>
            </a:r>
          </a:p>
        </p:txBody>
      </p:sp>
    </p:spTree>
    <p:extLst>
      <p:ext uri="{BB962C8B-B14F-4D97-AF65-F5344CB8AC3E}">
        <p14:creationId xmlns:p14="http://schemas.microsoft.com/office/powerpoint/2010/main" val="180626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it-IT"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Centro UE per lo sviluppo dell'IFP</a:t>
            </a:r>
            <a:endPar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Strumenti online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6" name="Tabella 6">
            <a:extLst>
              <a:ext uri="{FF2B5EF4-FFF2-40B4-BE49-F238E27FC236}">
                <a16:creationId xmlns:a16="http://schemas.microsoft.com/office/drawing/2014/main" id="{41864F5E-279A-7C10-8045-A2824375CA68}"/>
              </a:ext>
            </a:extLst>
          </p:cNvPr>
          <p:cNvGraphicFramePr>
            <a:graphicFrameLocks noGrp="1"/>
          </p:cNvGraphicFramePr>
          <p:nvPr>
            <p:extLst>
              <p:ext uri="{D42A27DB-BD31-4B8C-83A1-F6EECF244321}">
                <p14:modId xmlns:p14="http://schemas.microsoft.com/office/powerpoint/2010/main" val="1301351213"/>
              </p:ext>
            </p:extLst>
          </p:nvPr>
        </p:nvGraphicFramePr>
        <p:xfrm>
          <a:off x="1295400" y="3238500"/>
          <a:ext cx="16014972" cy="5486400"/>
        </p:xfrm>
        <a:graphic>
          <a:graphicData uri="http://schemas.openxmlformats.org/drawingml/2006/table">
            <a:tbl>
              <a:tblPr firstRow="1" bandRow="1">
                <a:tableStyleId>{5C22544A-7EE6-4342-B048-85BDC9FD1C3A}</a:tableStyleId>
              </a:tblPr>
              <a:tblGrid>
                <a:gridCol w="4003743">
                  <a:extLst>
                    <a:ext uri="{9D8B030D-6E8A-4147-A177-3AD203B41FA5}">
                      <a16:colId xmlns:a16="http://schemas.microsoft.com/office/drawing/2014/main" val="2429657558"/>
                    </a:ext>
                  </a:extLst>
                </a:gridCol>
                <a:gridCol w="4003743">
                  <a:extLst>
                    <a:ext uri="{9D8B030D-6E8A-4147-A177-3AD203B41FA5}">
                      <a16:colId xmlns:a16="http://schemas.microsoft.com/office/drawing/2014/main" val="422068623"/>
                    </a:ext>
                  </a:extLst>
                </a:gridCol>
                <a:gridCol w="4003743">
                  <a:extLst>
                    <a:ext uri="{9D8B030D-6E8A-4147-A177-3AD203B41FA5}">
                      <a16:colId xmlns:a16="http://schemas.microsoft.com/office/drawing/2014/main" val="984131545"/>
                    </a:ext>
                  </a:extLst>
                </a:gridCol>
                <a:gridCol w="4003743">
                  <a:extLst>
                    <a:ext uri="{9D8B030D-6E8A-4147-A177-3AD203B41FA5}">
                      <a16:colId xmlns:a16="http://schemas.microsoft.com/office/drawing/2014/main" val="4170603486"/>
                    </a:ext>
                  </a:extLst>
                </a:gridCol>
              </a:tblGrid>
              <a:tr h="1070893">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CEDEFOP Database europeo sui programmi di apprendistato</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Database sul finanziamento dell'apprendimento degli adulti</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Strumenti online per i framework nazionali delle qualifiche</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Competenze-OVATE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60477595"/>
                  </a:ext>
                </a:extLst>
              </a:tr>
              <a:tr h="1070893">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Database europeo sulla convalida dell'apprendimento non formale e informale</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Database sul finanziamento  degli apprendistati</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Sondaggio d'opinione sull'IFP</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Terminologia della politica europea in materia di istruzione e formazione</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57733687"/>
                  </a:ext>
                </a:extLst>
              </a:tr>
              <a:tr h="743675">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Indagine europea su competenze e lavoro</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Indicatori chiave sull'IFP</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Risorse per l'orientamento</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Database sull'IFP in Europa</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1132848"/>
                  </a:ext>
                </a:extLst>
              </a:tr>
              <a:tr h="1070893">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Indice europeo delle competenze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Competenze corrispondenti</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Previsione delle competenze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Kit per l'istruzione e la formazione professionale per il potenziamento dei NEET</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68359420"/>
                  </a:ext>
                </a:extLst>
              </a:tr>
              <a:tr h="1398110">
                <a:tc>
                  <a:txBody>
                    <a:bodyPr/>
                    <a:lstStyle/>
                    <a:p>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Politiche europee in materia di IFP</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Database del framework di valutazione della mobilità</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Intelligenza delle competenze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just"/>
                      <a:r>
                        <a:rPr lang="it-IT"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Kit per l'istruzione e la formazione professionale per affrontare l'abbandono scolastico precoce</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489139093"/>
                  </a:ext>
                </a:extLst>
              </a:tr>
            </a:tbl>
          </a:graphicData>
        </a:graphic>
      </p:graphicFrame>
      <p:sp>
        <p:nvSpPr>
          <p:cNvPr id="8" name="CasellaDiTesto 7">
            <a:extLst>
              <a:ext uri="{FF2B5EF4-FFF2-40B4-BE49-F238E27FC236}">
                <a16:creationId xmlns:a16="http://schemas.microsoft.com/office/drawing/2014/main" id="{2ED07C71-9B16-FB4F-C278-2699D485D06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CEDEFOP</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09574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769441"/>
          </a:xfrm>
          <a:prstGeom prst="rect">
            <a:avLst/>
          </a:prstGeom>
          <a:noFill/>
        </p:spPr>
        <p:txBody>
          <a:bodyPr wrap="square" rtlCol="0">
            <a:spAutoFit/>
          </a:bodyPr>
          <a:lstStyle/>
          <a:p>
            <a:r>
              <a:rPr lang="it-IT" sz="4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EURES - La rete di cooperazione dell'UE per l'occupazione</a:t>
            </a:r>
            <a:endParaRPr lang="es-ES" sz="4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Agevolare la libera circolazione dei lavoratori</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5" name="CasellaDiTesto 4">
            <a:extLst>
              <a:ext uri="{FF2B5EF4-FFF2-40B4-BE49-F238E27FC236}">
                <a16:creationId xmlns:a16="http://schemas.microsoft.com/office/drawing/2014/main" id="{88E0C101-E662-F6B1-3E3E-0AAF73E825D4}"/>
              </a:ext>
            </a:extLst>
          </p:cNvPr>
          <p:cNvSpPr txBox="1"/>
          <p:nvPr/>
        </p:nvSpPr>
        <p:spPr>
          <a:xfrm>
            <a:off x="1295400" y="5829300"/>
            <a:ext cx="13182600" cy="2884745"/>
          </a:xfrm>
          <a:prstGeom prst="rect">
            <a:avLst/>
          </a:prstGeom>
          <a:solidFill>
            <a:srgbClr val="00B050"/>
          </a:solidFill>
        </p:spPr>
        <p:txBody>
          <a:bodyPr wrap="square" rtlCol="0">
            <a:spAutoFit/>
          </a:bodyPr>
          <a:lstStyle/>
          <a:p>
            <a:endParaRPr lang="en-US" dirty="0"/>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447645"/>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EURES aiuta i lavoratori e le persone in cerca di lavoro in tutta Europa a trovare il loro lavoro ideale e i datori di lavoro a trovare i loro candidati ideali. I fornitori di IFP possono sfruttare il portale EURES per facilitare l'incontro tra domanda e offerta e agevolare la transizione dei loro studenti nel mercato del lavoro. In particolare, i servizi di EURES si concentrano su quanto segue:</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Corrispondenza tra offerte di lavoro e CV sul portale EURES</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Informazione e orientamento e altri servizi di supporto per lavoratori e datori di lavoro</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Accesso alle informazioni sulle condizioni di vita e di lavoro negli Stati membri dell'UE, come la tassazione, le pensioni, l'assicurazione sanitaria e la previdenza sociale</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Servizi di supporto specifici per i lavoratori frontalieri e i datori di lavoro nelle regioni transfrontaliere</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Sostegno a gruppi specifici nel contesto dei programmi di mobilità mirata EURES.</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Sostegno a eventi dinamici di reclutamento attraverso la piattaforma europea (online) Job Days</a:t>
            </a:r>
          </a:p>
          <a:p>
            <a:pPr marL="285750" indent="-285750" algn="just">
              <a:buFont typeface="Arial" panose="020B0604020202020204" pitchFamily="34" charset="0"/>
              <a:buChar char="•"/>
              <a:defRPr/>
            </a:pPr>
            <a:r>
              <a:rPr lang="it-IT"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Informazioni e accesso all'assistenza post-assunzione, come la formazione linguistica e il sostegno all'integrazione nel Paese di destinazione.</a:t>
            </a:r>
            <a:endPar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CasellaDiTesto 5">
            <a:extLst>
              <a:ext uri="{FF2B5EF4-FFF2-40B4-BE49-F238E27FC236}">
                <a16:creationId xmlns:a16="http://schemas.microsoft.com/office/drawing/2014/main" id="{A113FD9A-7002-BCF1-583C-012FF44C7752}"/>
              </a:ext>
            </a:extLst>
          </p:cNvPr>
          <p:cNvSpPr txBox="1"/>
          <p:nvPr/>
        </p:nvSpPr>
        <p:spPr>
          <a:xfrm>
            <a:off x="1333500" y="8773496"/>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EURES</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5841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EUROPASS – Imparare e lavorare in EU</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L'uso di EUROPASS per gli erogatori di IFP</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32092"/>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Come abbiamo visto per EURES, anche EUROPASS è un'altra risorsa messa a disposizione dall'UE per facilitare la transizione e la circolazione dei lavoratori e delle persone in cerca di lavoro nel mercato del lavoro.</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EUROPASS mette a disposizione un ampio gruppo di servizi e risorse a cui le persone possono rivolgersi per prepararsi al loro prossimo grande passo nella vita.</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 conseguenza, gli stessi erogatori di IFP devono essere molto competenti e familiari con la portata di tali risorse per trasferire al meglio le loro conoscenze ai loro studenti.</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Europass</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24532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it-IT"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Abilità, competenze, qualifiche e professioni dell'UE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Il framework ESCO</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ESCO è il framework ufficiale dell'UE per la classificazione di abilità, competenze e occupazioni. In pratica, ESCO viene utilizzato come glossario ufficiale per descrivere in dettaglio tutte le possibili occupazioni professionali e il tipo di abilità e competenze ad esse associate e che dovrebbero essere possedute dai lavoratori.</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L'obiettivo di questa standardizzazione è quello di facilitare la mobilità dei lavoratori e delle persone in cerca di lavoro in tutta l'UE, sostenendo allo stesso tempo un mercato del lavoro internazionale migliore e più integrato.</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Per gli erogatori di IFP, l'uso di ESCO è strategicamente rilevante, in quanto contribuisce a inquadrare meglio il tipo di risultati di apprendimento necessari ai lavoratori per accedere alle opportunità di lavoro.</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05759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it-IT"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Abilità, competenze, qualifiche e professioni dell'UE</a:t>
            </a:r>
            <a:endPar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Perché è necessario ESCO e qual è il suo utilizzo</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ESCO</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5" name="CuadroTexto 3">
            <a:extLst>
              <a:ext uri="{FF2B5EF4-FFF2-40B4-BE49-F238E27FC236}">
                <a16:creationId xmlns:a16="http://schemas.microsoft.com/office/drawing/2014/main" id="{F2807C5C-3A26-C873-590D-E7F5C358BC32}"/>
              </a:ext>
            </a:extLst>
          </p:cNvPr>
          <p:cNvSpPr txBox="1"/>
          <p:nvPr/>
        </p:nvSpPr>
        <p:spPr>
          <a:xfrm>
            <a:off x="1295400" y="3292713"/>
            <a:ext cx="7543800" cy="5262979"/>
          </a:xfrm>
          <a:prstGeom prst="rect">
            <a:avLst/>
          </a:prstGeom>
          <a:noFill/>
        </p:spPr>
        <p:txBody>
          <a:bodyPr wrap="square" rtlCol="0">
            <a:spAutoFit/>
          </a:bodyPr>
          <a:lstStyle/>
          <a:p>
            <a:pPr>
              <a:defRPr/>
            </a:pPr>
            <a:r>
              <a:rPr lang="it-IT"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Le classificazioni ESCO possono aiutare le persone a capire con precisione:</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...quali sono le conoscenze e le abilità normalmente richieste quando si lavora in una specifica occupazione;</a:t>
            </a: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...quali conoscenze, abilità e competenze si ottengono come risultato di una specifica qualifica;</a:t>
            </a: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quali sono le qualifiche richieste o spesso richieste dai datori di lavoro a chi cerca lavoro in una specifica occupazione.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2EF981D0-4FAA-82B0-59A1-6660ED884C73}"/>
              </a:ext>
            </a:extLst>
          </p:cNvPr>
          <p:cNvSpPr txBox="1"/>
          <p:nvPr/>
        </p:nvSpPr>
        <p:spPr>
          <a:xfrm>
            <a:off x="8991600" y="3292713"/>
            <a:ext cx="7543800" cy="5955476"/>
          </a:xfrm>
          <a:prstGeom prst="rect">
            <a:avLst/>
          </a:prstGeom>
          <a:noFill/>
        </p:spPr>
        <p:txBody>
          <a:bodyPr wrap="square" rtlCol="0">
            <a:spAutoFit/>
          </a:bodyPr>
          <a:lstStyle/>
          <a:p>
            <a:pPr>
              <a:defRPr/>
            </a:pPr>
            <a:r>
              <a:rPr lang="it-IT"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ESCO contribuisce a generare diverse opportunità:</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IT"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rPr>
              <a:t>...mettere in contatto le persone e i posti di lavoro, fornendo le parole chiave che aiutano i CV a distinguersi</a:t>
            </a:r>
          </a:p>
          <a:p>
            <a:pPr marL="457200" indent="-457200" algn="just">
              <a:buFont typeface="Arial" panose="020B0604020202020204" pitchFamily="34" charset="0"/>
              <a:buChar char="•"/>
              <a:defRPr/>
            </a:pPr>
            <a:r>
              <a:rPr lang="it-IT"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rPr>
              <a:t> ... collegare l'occupazione all'istruzione, aiutando gli educatori ad acquisire conoscenze sulle abilità e competenze più richieste</a:t>
            </a:r>
          </a:p>
          <a:p>
            <a:pPr marL="457200" indent="-457200" algn="just">
              <a:buFont typeface="Arial" panose="020B0604020202020204" pitchFamily="34" charset="0"/>
              <a:buChar char="•"/>
              <a:defRPr/>
            </a:pPr>
            <a:r>
              <a:rPr lang="it-IT"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rPr>
              <a:t>... collegare il mercato del lavoro internazionale e aumentare le opportunità di mobilità delle persone in cerca di lavoro e dei lavoratori.</a:t>
            </a:r>
            <a:endParaRPr lang="en-GB"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8" name="Connettore diritto 7">
            <a:extLst>
              <a:ext uri="{FF2B5EF4-FFF2-40B4-BE49-F238E27FC236}">
                <a16:creationId xmlns:a16="http://schemas.microsoft.com/office/drawing/2014/main" id="{5F2DA2D4-6BE3-7715-468B-FCB36C8820BD}"/>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85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Micro-credenziali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4401800"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La nuova "big thing" dell'ecosistema dell'istruzione e della formazione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19200" y="3074909"/>
            <a:ext cx="13182600" cy="6124754"/>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Dall'inizio del nuovo decennio, l'UE si è fatta portavoce di un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approccio rinnovato</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all'istruzione e alla formazione, supportato dall'implementazione e dall'operatività dei micro credenziali. </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 differenza dei programmi di formazione tradizionali (ad esempio, diplomi e lauree, ecc.), le iniziative di formazione e istruzione basate su micro-credenziali si basano su un archivio di apprendimento molto specifico e i risultati di apprendimento ad esso associati possono essere raggiunti in un periodo di tempo sensibilmente ridotto. </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Le micro-credenziali stanno diventando sempre più popolari nell'UE e a livello internazionale grazie ai maggiori gradi di flessibilità che sembrano garantire e al loro utilizzo pratico in campi educativi molto ristretti che non richiedono programmi di formazione estesi.</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2952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Micro-credenziali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 concetto ancora nuovo</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Il concetto di micro-credenziale è ancora in una fase iniziale di sviluppo e non esiste ancora un consenso sulla definizione stessa di micro-credenziale.</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Il miglior riferimento disponibile al 2023 proviene dall'UNESCO, secondo cui una micro-credenziale: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È un record di risultati di apprendimento mirati che verifica ciò che lo studente sa, capisce o sa fare.</a:t>
            </a: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Include una valutazione basata su standard chiaramente definiti ed è rilasciata da un fornitore affidabile.</a:t>
            </a: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Ha valore autonomo e può anche contribuire o integrare altre micro-credenziali o macro-credenziali, anche attraverso il riconoscimento dell'apprendimento pregresso</a:t>
            </a:r>
          </a:p>
          <a:p>
            <a:pPr marL="457200" indent="-457200" algn="just">
              <a:buFont typeface="Arial" panose="020B0604020202020204" pitchFamily="34" charset="0"/>
              <a:buChar char="•"/>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Soddisfa gli standard richiesti dall'assicurazione di qualità pertinente.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0587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Riassumendo</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15697198" cy="1075556"/>
            <a:chOff x="1676402" y="2476500"/>
            <a:chExt cx="15697198" cy="1075556"/>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14935200" cy="1075556"/>
              <a:chOff x="6420992" y="1321255"/>
              <a:chExt cx="14935200" cy="1075556"/>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14935198" cy="646331"/>
              </a:xfrm>
              <a:prstGeom prst="rect">
                <a:avLst/>
              </a:prstGeom>
              <a:noFill/>
            </p:spPr>
            <p:txBody>
              <a:bodyPr wrap="square" rtlCol="0">
                <a:spAutoFit/>
              </a:bodyPr>
              <a:lstStyle/>
              <a:p>
                <a:pPr algn="just">
                  <a:defRPr/>
                </a:pPr>
                <a:r>
                  <a:rPr lang="it-IT" altLang="es-ES" dirty="0">
                    <a:latin typeface="Century Gothic" panose="020B0502020202020204" pitchFamily="34" charset="0"/>
                    <a:ea typeface="Microsoft Sans Serif" panose="020B0604020202020204" pitchFamily="34" charset="0"/>
                    <a:cs typeface="Microsoft Sans Serif" panose="020B0604020202020204" pitchFamily="34" charset="0"/>
                  </a:rPr>
                  <a:t>Il framework di riferimento europeo per l'assicurazione della qualità dell'istruzione e della formazione professionale (EQAVET) è il framework standard a livello europeo per sostenere e rafforzare i meccanismi di Quality Assurance nell'offerta di IFP.</a:t>
                </a:r>
                <a:endParaRPr lang="en-GB" altLang="es-ES"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b="1"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15697197" cy="1060437"/>
            <a:chOff x="1676402" y="3954535"/>
            <a:chExt cx="15697197" cy="1060437"/>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14935199" cy="1060437"/>
              <a:chOff x="6420993" y="1336374"/>
              <a:chExt cx="14935199" cy="1060437"/>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14935198"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L'EQF è un framework transnazionale utilizzato per aumentare la comparabilità, la trasparenza e la trasferibilità internazionale delle qualifiche delle persone a livello transnazionale.</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EQF</a:t>
                </a:r>
                <a:endParaRPr lang="ko-KR" altLang="en-US" sz="2000" b="1"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5697197" cy="1093999"/>
            <a:chOff x="1676402" y="5386283"/>
            <a:chExt cx="15697197" cy="1093999"/>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4935199" cy="1093999"/>
              <a:chOff x="6420993" y="1302812"/>
              <a:chExt cx="14935199" cy="1093999"/>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4935198"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Il CEDEFOP è l'agenzia dell'UE per lo sviluppo dell'istruzione e della formazione. Il sito ufficiale dell'agenzia offre diverse risorse strategiche per gli erogatori di IFP in tutta Europa.</a:t>
                </a:r>
                <a:endParaRPr lang="en-GB"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it-IT" sz="2000" b="1" dirty="0">
                    <a:latin typeface="Century Gothic" panose="020B0502020202020204" pitchFamily="34" charset="0"/>
                    <a:ea typeface="Microsoft Sans Serif" panose="020B0604020202020204" pitchFamily="34" charset="0"/>
                    <a:cs typeface="Microsoft Sans Serif" panose="020B0604020202020204" pitchFamily="34" charset="0"/>
                  </a:rPr>
                  <a:t>CEDEFOP - Centro UE per lo sviluppo dell'IFP</a:t>
                </a:r>
                <a:endParaRPr lang="es-ES" sz="2000" b="1"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5697197" cy="1093999"/>
            <a:chOff x="1679645" y="6678421"/>
            <a:chExt cx="15697197" cy="1093999"/>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4935199" cy="1093999"/>
              <a:chOff x="6420993" y="1302812"/>
              <a:chExt cx="14935199" cy="1093999"/>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4935198"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EURES aiuta i lavoratori e le persone in cerca di lavoro in tutta Europa a trovare il loro lavoro ideale e i datori di lavoro a trovare i loro candidati ideali. I fornitori di IFP possono sfruttare il portale EURES per facilitare l'incontro tra domanda e offerta di lavoro.</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it-IT" sz="2000" b="1" dirty="0">
                    <a:latin typeface="Century Gothic" panose="020B0502020202020204" pitchFamily="34" charset="0"/>
                    <a:ea typeface="Microsoft Sans Serif" panose="020B0604020202020204" pitchFamily="34" charset="0"/>
                    <a:cs typeface="Microsoft Sans Serif" panose="020B0604020202020204" pitchFamily="34" charset="0"/>
                  </a:rPr>
                  <a:t>EURES - La rete di cooperazione dell'UE per l'occupazione</a:t>
                </a:r>
                <a:endParaRPr lang="es-ES" sz="2000" b="1"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5544798" cy="1093999"/>
            <a:chOff x="1676402" y="7804820"/>
            <a:chExt cx="15544798" cy="1093999"/>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4782800" cy="1093999"/>
              <a:chOff x="6420993" y="1302812"/>
              <a:chExt cx="14782800" cy="1093999"/>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4782799"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EUROPASS mette a disposizione un ampio gruppo di servizi e risorse a cui le persone possono rivolgersi per prepararsi al loro prossimo grande passo nella vita.</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EUROPASS –imparare e lavorare in EU</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5544798" cy="1093999"/>
            <a:chOff x="1676402" y="7804820"/>
            <a:chExt cx="15544798" cy="1093999"/>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4782800" cy="1093999"/>
              <a:chOff x="6420993" y="1302812"/>
              <a:chExt cx="14782800" cy="1093999"/>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4782799"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ESCO è il framework ufficiale dell'UE per la classificazione di abilità, competenze e professioni. L'obiettivo di questa standardizzazione è facilitare la mobilità dei lavoratori e delle persone in cerca di lavoro in tutta l'UE.</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it-IT" sz="2000" b="1" dirty="0">
                    <a:latin typeface="Century Gothic" panose="020B0502020202020204" pitchFamily="34" charset="0"/>
                    <a:ea typeface="Microsoft Sans Serif" panose="020B0604020202020204" pitchFamily="34" charset="0"/>
                    <a:cs typeface="Microsoft Sans Serif" panose="020B0604020202020204" pitchFamily="34" charset="0"/>
                  </a:rPr>
                  <a:t>Abilità, competenze, qualifiche e professioni dell'UE</a:t>
                </a:r>
                <a:endParaRPr lang="es-ES" sz="2000" b="1"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5697197" cy="1093999"/>
            <a:chOff x="1676402" y="7804820"/>
            <a:chExt cx="15697197" cy="1093999"/>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4935199" cy="1093999"/>
              <a:chOff x="6420993" y="1302812"/>
              <a:chExt cx="14935199" cy="1093999"/>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4935198" cy="646331"/>
              </a:xfrm>
              <a:prstGeom prst="rect">
                <a:avLst/>
              </a:prstGeom>
              <a:noFill/>
            </p:spPr>
            <p:txBody>
              <a:bodyPr wrap="square" rtlCol="0">
                <a:spAutoFit/>
              </a:bodyPr>
              <a:lstStyle/>
              <a:p>
                <a:pPr algn="just"/>
                <a:r>
                  <a:rPr lang="it-IT" dirty="0">
                    <a:latin typeface="Century Gothic" panose="020B0502020202020204" pitchFamily="34" charset="0"/>
                    <a:ea typeface="Microsoft Sans Serif" panose="020B0604020202020204" pitchFamily="34" charset="0"/>
                    <a:cs typeface="Microsoft Sans Serif" panose="020B0604020202020204" pitchFamily="34" charset="0"/>
                  </a:rPr>
                  <a:t>Le iniziative di formazione e istruzione basate su micro-credenziali si basano su un archivio di apprendimento molto specifico e i risultati di apprendimento ad esso associati possono essere raggiunti in un periodo di tempo sensibilmente ridotto.</a:t>
                </a:r>
                <a:endParaRPr lang="en-GB"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Micro-credenziali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spTree>
    <p:extLst>
      <p:ext uri="{BB962C8B-B14F-4D97-AF65-F5344CB8AC3E}">
        <p14:creationId xmlns:p14="http://schemas.microsoft.com/office/powerpoint/2010/main" val="425128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44958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Abstarct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Le istituzioni europee mettono a disposizione diverse risorse per aiutare e sostenere l'avvio di programmi di istruzione e formazione professionale (IFP) efficaci e d'impatto in tutta l'UE e in ambienti di apprendimento formali ed informali.</a:t>
            </a:r>
          </a:p>
          <a:p>
            <a:pPr algn="just">
              <a:defRPr/>
            </a:pPr>
            <a:endPar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 contenuti disponibili in queste unità formative dotano i professionisti dell'istruzione e della formazione professionale di alcuni elementi essenziali che dovrebbero implementare nelle loro pratiche quotidiane - e in conformità con gli ultimi sviluppi in materia di istruzione e formazione, insegnamento, up-skilling and re-skilling delle persone.</a:t>
            </a:r>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dirty="0"/>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dirty="0"/>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Grazie</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Indice</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9982198" cy="829335"/>
            <a:chOff x="1676402" y="2476500"/>
            <a:chExt cx="9982198" cy="829335"/>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9220200" cy="829335"/>
              <a:chOff x="6420992" y="1321255"/>
              <a:chExt cx="9220200" cy="829335"/>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9220198"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Il framework di garanzia della qualità dell'offerta di IFP</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9677398" cy="814216"/>
            <a:chOff x="1676402" y="3954535"/>
            <a:chExt cx="9677398" cy="814216"/>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8915400" cy="814216"/>
              <a:chOff x="6420993" y="1336374"/>
              <a:chExt cx="8915400" cy="814216"/>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8915399"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Il framework europeo delle qualifiche</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EQF</a:t>
                </a:r>
                <a:endParaRPr lang="ko-KR" altLang="en-US" sz="2000"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2344398" cy="847778"/>
            <a:chOff x="1676402" y="5386283"/>
            <a:chExt cx="12344398" cy="84777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1582400" cy="847778"/>
              <a:chOff x="6420993" y="1302812"/>
              <a:chExt cx="11582400" cy="84777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1582399"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Database di riferimento per l'istruzione e la formazione professionale</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CEDEFOP - Centro UE per lo sviluppo dell'IFP</a:t>
                </a:r>
                <a:endParaRPr lang="es-ES"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2722155" cy="847778"/>
            <a:chOff x="1679645" y="6678421"/>
            <a:chExt cx="12722155" cy="847778"/>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1960157" cy="847778"/>
              <a:chOff x="6420993" y="1302812"/>
              <a:chExt cx="11960157" cy="847778"/>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1582399"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Agevolare la libera circolazione dei lavoratori</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EURES - La rete di cooperazione dell'UE per l'occupazione</a:t>
                </a:r>
                <a:endParaRPr lang="es-ES"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2722155" cy="847778"/>
            <a:chOff x="1676402" y="7804820"/>
            <a:chExt cx="12722155" cy="847778"/>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1960157" cy="847778"/>
              <a:chOff x="6420993" y="1302812"/>
              <a:chExt cx="11960157" cy="847778"/>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1582399"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L'uso di EUROPASS per gli erogatori di IFP</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EUROPASS - imparare e lavorare in EU</a:t>
                </a:r>
                <a:endParaRPr lang="es-ES"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2722155" cy="847778"/>
            <a:chOff x="1676402" y="7804820"/>
            <a:chExt cx="12722155" cy="847778"/>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1960157" cy="847778"/>
              <a:chOff x="6420993" y="1302812"/>
              <a:chExt cx="11960157" cy="847778"/>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Il framework ESCO</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Abilità, competenze, qualifiche e professioni dell'UE</a:t>
                </a:r>
                <a:endParaRPr lang="es-ES"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2722155" cy="847778"/>
            <a:chOff x="1676402" y="7804820"/>
            <a:chExt cx="12722155" cy="847778"/>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1960157" cy="847778"/>
              <a:chOff x="6420993" y="1302812"/>
              <a:chExt cx="11960157" cy="847778"/>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1582399" cy="400110"/>
              </a:xfrm>
              <a:prstGeom prst="rect">
                <a:avLst/>
              </a:prstGeom>
              <a:noFill/>
            </p:spPr>
            <p:txBody>
              <a:bodyPr wrap="square" rtlCol="0">
                <a:spAutoFit/>
              </a:bodyPr>
              <a:lstStyle/>
              <a:p>
                <a:r>
                  <a:rPr lang="it-IT" sz="2000" dirty="0">
                    <a:latin typeface="Century Gothic" panose="020B0502020202020204" pitchFamily="34" charset="0"/>
                    <a:ea typeface="Microsoft Sans Serif" panose="020B0604020202020204" pitchFamily="34" charset="0"/>
                    <a:cs typeface="Microsoft Sans Serif" panose="020B0604020202020204" pitchFamily="34" charset="0"/>
                  </a:rPr>
                  <a:t>La nuova "big thing" dell'ecosistema dell'istruzione e della formazione</a:t>
                </a:r>
                <a:endParaRPr lang="en-GB"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Micro-credenziali</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cxnSp>
        <p:nvCxnSpPr>
          <p:cNvPr id="38" name="Connettore diritto 37">
            <a:extLst>
              <a:ext uri="{FF2B5EF4-FFF2-40B4-BE49-F238E27FC236}">
                <a16:creationId xmlns:a16="http://schemas.microsoft.com/office/drawing/2014/main" id="{547E4DD5-0186-B73F-9265-BEE23FF1F07F}"/>
              </a:ext>
            </a:extLst>
          </p:cNvPr>
          <p:cNvCxnSpPr>
            <a:cxnSpLocks/>
          </p:cNvCxnSpPr>
          <p:nvPr/>
        </p:nvCxnSpPr>
        <p:spPr>
          <a:xfrm>
            <a:off x="2438400" y="78867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04D59C1B-0D59-A600-B15A-A60B8C131AFA}"/>
              </a:ext>
            </a:extLst>
          </p:cNvPr>
          <p:cNvCxnSpPr>
            <a:cxnSpLocks/>
          </p:cNvCxnSpPr>
          <p:nvPr/>
        </p:nvCxnSpPr>
        <p:spPr>
          <a:xfrm>
            <a:off x="2438400" y="570982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C79A13DF-9D33-FACC-4A3A-6F0FDADA6808}"/>
              </a:ext>
            </a:extLst>
          </p:cNvPr>
          <p:cNvCxnSpPr>
            <a:cxnSpLocks/>
          </p:cNvCxnSpPr>
          <p:nvPr/>
        </p:nvCxnSpPr>
        <p:spPr>
          <a:xfrm>
            <a:off x="2438400" y="462138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F20419F9-4417-ED62-D085-CDCE3970518E}"/>
              </a:ext>
            </a:extLst>
          </p:cNvPr>
          <p:cNvCxnSpPr>
            <a:cxnSpLocks/>
          </p:cNvCxnSpPr>
          <p:nvPr/>
        </p:nvCxnSpPr>
        <p:spPr>
          <a:xfrm>
            <a:off x="2438400" y="353294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70949F9C-F0CD-668D-B5FC-F31E0A2461E9}"/>
              </a:ext>
            </a:extLst>
          </p:cNvPr>
          <p:cNvCxnSpPr>
            <a:cxnSpLocks/>
          </p:cNvCxnSpPr>
          <p:nvPr/>
        </p:nvCxnSpPr>
        <p:spPr>
          <a:xfrm>
            <a:off x="2438400" y="24445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F9B1BC00-D495-B472-0925-5DE6D037233C}"/>
              </a:ext>
            </a:extLst>
          </p:cNvPr>
          <p:cNvCxnSpPr>
            <a:cxnSpLocks/>
          </p:cNvCxnSpPr>
          <p:nvPr/>
        </p:nvCxnSpPr>
        <p:spPr>
          <a:xfrm>
            <a:off x="2438400" y="679826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Obiettivi &amp; Finalità </a:t>
            </a: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4524315"/>
          </a:xfrm>
          <a:prstGeom prst="rect">
            <a:avLst/>
          </a:prstGeom>
          <a:noFill/>
        </p:spPr>
        <p:txBody>
          <a:bodyPr wrap="square" rtlCol="0">
            <a:spAutoFit/>
          </a:bodyPr>
          <a:lstStyle/>
          <a:p>
            <a:pPr algn="just"/>
            <a:r>
              <a:rPr lang="it-IT" sz="2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Grazie all'integrazione delle risorse consigliate elencate in queste unità formative, i professionisti (insegnanti ed educatori che operano nell'ecosistema dell'istruzione e della formazione professionale) saranno in grado di offrire una formazione di alta qualità, di offrire una migliore esperienza di apprendimento agli studenti e di aumentare l'impatto complessivo della sessione di formazione e istruzione.</a:t>
            </a:r>
          </a:p>
          <a:p>
            <a:pPr algn="just"/>
            <a:endParaRPr lang="en-GB"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Le linee guida e i principi qui raccomandati si applicano indipendentemente ai contenuti specifici e tecnici della formazione, e si applicano trasversalmente per raggiungere un livello standardizzato di obiettivi educativi in tutta Europa e nei campi di formazione.</a:t>
            </a:r>
          </a:p>
          <a:p>
            <a:pPr algn="just"/>
            <a:endParaRPr lang="en-GB"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4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Gli utenti possono trarre grandi benefici dalla loro applicazione e possono sicuramente replicarne l'implementazione e la messa in pratica, indipendentemente dal contesto in cui si trovano.</a:t>
            </a:r>
            <a:endParaRPr lang="en-AU"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Il framework di garanzia della qualità dell'offerta di IFP</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21653"/>
            <a:ext cx="13182600" cy="4893647"/>
          </a:xfrm>
          <a:prstGeom prst="rect">
            <a:avLst/>
          </a:prstGeom>
          <a:noFill/>
        </p:spPr>
        <p:txBody>
          <a:bodyPr wrap="square" rtlCol="0">
            <a:spAutoFit/>
          </a:bodyPr>
          <a:lstStyle/>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Il framework di riferimento europeo per l'assicurazione della qualità dell'istruzione e della formazione professionale (EQAVET) rappresenta il framework standard a livello europeo per sostenere e rafforzare i meccanismi di Quality Assurance (QA) nell'offerta di IFP.</a:t>
            </a:r>
          </a:p>
          <a:p>
            <a:pPr algn="just">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Il framework EQAVET si ispira al tradizionale ciclo DEMING (pianificazione → attuazione → verifica → revisione → pianificazione → ecc.)</a:t>
            </a:r>
          </a:p>
          <a:p>
            <a:pPr algn="just">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Gli usi e le applicazioni dell'EQAVET sono molteplici e differenti, il framework mantiene la sua rilevanza in tutti i contesti tipici in cui:</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Vengono progettati nuovi programmi/procedure di IFP</a:t>
            </a:r>
          </a:p>
          <a:p>
            <a:pPr marL="457200" indent="-457200" algn="just">
              <a:buFont typeface="Arial" panose="020B0604020202020204" pitchFamily="34" charset="0"/>
              <a:buChar char="•"/>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Programmi/procedure di IFP già esistenti vengono rivisti e/o aggiornati</a:t>
            </a:r>
          </a:p>
          <a:p>
            <a:pPr marL="457200" indent="-457200" algn="just">
              <a:buFont typeface="Arial" panose="020B0604020202020204" pitchFamily="34" charset="0"/>
              <a:buChar char="•"/>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Programmi/procedure di IFP già consolidati vengono monitorati e valutati per quanto riguarda la loro efficacia e l'impatto ottenuto fino a quel momento</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05393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Rappresentazione visiva</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5" name="Diagramma 4">
            <a:extLst>
              <a:ext uri="{FF2B5EF4-FFF2-40B4-BE49-F238E27FC236}">
                <a16:creationId xmlns:a16="http://schemas.microsoft.com/office/drawing/2014/main" id="{2357AD6A-0AE5-02F0-1C6A-0A01C0095156}"/>
              </a:ext>
            </a:extLst>
          </p:cNvPr>
          <p:cNvGraphicFramePr/>
          <p:nvPr>
            <p:extLst>
              <p:ext uri="{D42A27DB-BD31-4B8C-83A1-F6EECF244321}">
                <p14:modId xmlns:p14="http://schemas.microsoft.com/office/powerpoint/2010/main" val="1783591857"/>
              </p:ext>
            </p:extLst>
          </p:nvPr>
        </p:nvGraphicFramePr>
        <p:xfrm>
          <a:off x="4800600" y="3233501"/>
          <a:ext cx="83820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00D86CF-FC80-05EE-3E72-982CCDDE28F6}"/>
              </a:ext>
            </a:extLst>
          </p:cNvPr>
          <p:cNvSpPr txBox="1"/>
          <p:nvPr/>
        </p:nvSpPr>
        <p:spPr>
          <a:xfrm>
            <a:off x="1990928" y="5904284"/>
            <a:ext cx="4191000" cy="2554545"/>
          </a:xfrm>
          <a:prstGeom prst="rect">
            <a:avLst/>
          </a:prstGeom>
          <a:solidFill>
            <a:srgbClr val="00B050"/>
          </a:solidFill>
          <a:ln w="38100">
            <a:solidFill>
              <a:srgbClr val="00B050"/>
            </a:solidFill>
          </a:ln>
        </p:spPr>
        <p:txBody>
          <a:bodyPr wrap="square" rtlCol="0">
            <a:spAutoFit/>
          </a:bodyPr>
          <a:lstStyle/>
          <a:p>
            <a:pPr algn="just"/>
            <a:r>
              <a:rPr lang="it-IT"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Sviluppare procedure per raggiungere i risultati prefissati e/o i nuovi obiettivi - dopo l'elaborazione del feedback, i principali STKH coinvolti conducono una discussione e un'analisi per elaborare le procedure di cambiamento.</a:t>
            </a:r>
            <a:endPar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asellaDiTesto 7">
            <a:extLst>
              <a:ext uri="{FF2B5EF4-FFF2-40B4-BE49-F238E27FC236}">
                <a16:creationId xmlns:a16="http://schemas.microsoft.com/office/drawing/2014/main" id="{DB24FD55-7817-2C53-FD14-892D007593DA}"/>
              </a:ext>
            </a:extLst>
          </p:cNvPr>
          <p:cNvSpPr txBox="1"/>
          <p:nvPr/>
        </p:nvSpPr>
        <p:spPr>
          <a:xfrm>
            <a:off x="1968230" y="3229448"/>
            <a:ext cx="4191000" cy="2246769"/>
          </a:xfrm>
          <a:prstGeom prst="rect">
            <a:avLst/>
          </a:prstGeom>
          <a:solidFill>
            <a:srgbClr val="00B050"/>
          </a:solidFill>
          <a:ln w="38100">
            <a:solidFill>
              <a:srgbClr val="00B050"/>
            </a:solidFill>
          </a:ln>
        </p:spPr>
        <p:txBody>
          <a:bodyPr wrap="square" rtlCol="0">
            <a:spAutoFit/>
          </a:bodyPr>
          <a:lstStyle/>
          <a:p>
            <a:pPr algn="just"/>
            <a:r>
              <a:rPr lang="it-IT"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Definizione di obiettivi chiari, appropriati e misurabili in termini di politiche, procedure, compiti e risorse umane, compresi altri requisiti specifici per il buon funzionamento dell'offerta, ad esempio il budget.</a:t>
            </a:r>
            <a:endPar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asellaDiTesto 8">
            <a:extLst>
              <a:ext uri="{FF2B5EF4-FFF2-40B4-BE49-F238E27FC236}">
                <a16:creationId xmlns:a16="http://schemas.microsoft.com/office/drawing/2014/main" id="{1AA4511B-EE73-FB23-64A4-849646B87022}"/>
              </a:ext>
            </a:extLst>
          </p:cNvPr>
          <p:cNvSpPr txBox="1"/>
          <p:nvPr/>
        </p:nvSpPr>
        <p:spPr>
          <a:xfrm>
            <a:off x="11734800" y="5908337"/>
            <a:ext cx="4191000" cy="1631216"/>
          </a:xfrm>
          <a:prstGeom prst="rect">
            <a:avLst/>
          </a:prstGeom>
          <a:solidFill>
            <a:srgbClr val="00B050"/>
          </a:solidFill>
          <a:ln w="38100">
            <a:solidFill>
              <a:srgbClr val="00B050"/>
            </a:solidFill>
          </a:ln>
        </p:spPr>
        <p:txBody>
          <a:bodyPr wrap="square" rtlCol="0">
            <a:spAutoFit/>
          </a:bodyPr>
          <a:lstStyle/>
          <a:p>
            <a:pPr algn="just"/>
            <a:r>
              <a:rPr lang="it-IT"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Progettare meccanismi per la valutazione dei risultati e degli esiti, raccogliendo ed elaborando i dati al fine di effettuare valutazioni informate</a:t>
            </a:r>
            <a:endPar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CasellaDiTesto 9">
            <a:extLst>
              <a:ext uri="{FF2B5EF4-FFF2-40B4-BE49-F238E27FC236}">
                <a16:creationId xmlns:a16="http://schemas.microsoft.com/office/drawing/2014/main" id="{3EB3CD37-3A3A-1371-481D-943F956A8B15}"/>
              </a:ext>
            </a:extLst>
          </p:cNvPr>
          <p:cNvSpPr txBox="1"/>
          <p:nvPr/>
        </p:nvSpPr>
        <p:spPr>
          <a:xfrm>
            <a:off x="11712102" y="3233501"/>
            <a:ext cx="4191000" cy="2246769"/>
          </a:xfrm>
          <a:prstGeom prst="rect">
            <a:avLst/>
          </a:prstGeom>
          <a:solidFill>
            <a:srgbClr val="00B050"/>
          </a:solidFill>
          <a:ln w="38100">
            <a:solidFill>
              <a:srgbClr val="00B050"/>
            </a:solidFill>
          </a:ln>
        </p:spPr>
        <p:txBody>
          <a:bodyPr wrap="square" rtlCol="0">
            <a:spAutoFit/>
          </a:bodyPr>
          <a:lstStyle/>
          <a:p>
            <a:pPr algn="just"/>
            <a:r>
              <a:rPr lang="it-IT"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Stabilire le procedure per garantire il raggiungimento di obiettivi e finalità, ad esempio lo sviluppo di partnership, il coinvolgimento delle parti interessate, l'allocazione delle risorse e le procedure organizzative o operative.</a:t>
            </a:r>
            <a:endPar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1" name="CasellaDiTesto 10">
            <a:extLst>
              <a:ext uri="{FF2B5EF4-FFF2-40B4-BE49-F238E27FC236}">
                <a16:creationId xmlns:a16="http://schemas.microsoft.com/office/drawing/2014/main" id="{608EB67C-7878-75BC-D2EE-B882E5345B9E}"/>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7"/>
              </a:rPr>
              <a:t>European Commission</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676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Una dimensione applicativa duplice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Livello di sistema</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L'applicazione a livello di sistema del framework EQAVET aiuta gli Stati membri e le autorità regionali a comprendere meglio la qualità effettiva e l'impatto dei loro sistemi di IFP. </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Esistono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indicatori</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specifici per ogni ciclo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di framework al fine di sostenere il miglioramento a lungo termine dell'ecosistema dell'IFP nel suo complesso.</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 name="CuadroTexto 3">
            <a:extLst>
              <a:ext uri="{FF2B5EF4-FFF2-40B4-BE49-F238E27FC236}">
                <a16:creationId xmlns:a16="http://schemas.microsoft.com/office/drawing/2014/main" id="{D5737F8A-536C-D977-5AB4-6928D1E7C36F}"/>
              </a:ext>
            </a:extLst>
          </p:cNvPr>
          <p:cNvSpPr txBox="1"/>
          <p:nvPr/>
        </p:nvSpPr>
        <p:spPr>
          <a:xfrm>
            <a:off x="89916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Livello pratico</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L'applicazione a livello pratico del framework EQUAVET aiuta i professionisti dell'istruzione e della formazione ad adattare meglio la loro offerta alle competenze più richieste dal mercato del lavoro.</a:t>
            </a:r>
          </a:p>
          <a:p>
            <a:pPr algn="just">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Esistono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indicatori</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specifici per ogni ciclo del framework al fine di aumentare la flessibilità e la reattività dei professionisti dell'istruzione e della formazione professionale.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7" name="Connettore diritto 6">
            <a:extLst>
              <a:ext uri="{FF2B5EF4-FFF2-40B4-BE49-F238E27FC236}">
                <a16:creationId xmlns:a16="http://schemas.microsoft.com/office/drawing/2014/main" id="{9CC8F14F-D2C6-42E0-7F64-1E7ACB04B7BF}"/>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9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Il framework europeo delle qualifiche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38500"/>
            <a:ext cx="13182600" cy="4154984"/>
          </a:xfrm>
          <a:prstGeom prst="rect">
            <a:avLst/>
          </a:prstGeom>
          <a:noFill/>
        </p:spPr>
        <p:txBody>
          <a:bodyPr wrap="square" rtlCol="0">
            <a:spAutoFit/>
          </a:bodyPr>
          <a:lstStyle/>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L'EQF è un framework transnazionale utilizzato per aumentare la comparabilità, la trasparenza e la trasferibilità internazionale delle qualifiche delle persone a livello transnazionale. L'EQF è attualmente adottato da tutti gli Stati membri dell'UE e da altri 11 Paesi* e fornisce una mappatura molto completa di tutti i possibili livelli di qualifiche.</a:t>
            </a:r>
          </a:p>
          <a:p>
            <a:pPr algn="just">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Sono previsti otto livelli di qualifiche basati sui risultati dell'apprendimento, con il livello 1 e il livello 8 rispettivamente come livello più basso e più alto di qualifiche possibili.</a:t>
            </a:r>
          </a:p>
          <a:p>
            <a:pPr algn="just">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Quando si </a:t>
            </a:r>
            <a:r>
              <a:rPr lang="it-IT" altLang="es-ES" sz="2400">
                <a:latin typeface="Microsoft Sans Serif" panose="020B0604020202020204" pitchFamily="34" charset="0"/>
                <a:ea typeface="Microsoft Sans Serif" panose="020B0604020202020204" pitchFamily="34" charset="0"/>
                <a:cs typeface="Microsoft Sans Serif" panose="020B0604020202020204" pitchFamily="34" charset="0"/>
              </a:rPr>
              <a:t>definiscono e progettano </a:t>
            </a:r>
            <a:r>
              <a:rPr lang="it-IT"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i contenuti dei programmi di formazione e i risultati di apprendimento desiderati, si raccomanda agli erogatori di IFP di esaminare l'EQF e di confrontare il posizionamento della loro offerta.</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 name="CasellaDiTesto 4">
            <a:extLst>
              <a:ext uri="{FF2B5EF4-FFF2-40B4-BE49-F238E27FC236}">
                <a16:creationId xmlns:a16="http://schemas.microsoft.com/office/drawing/2014/main" id="{588ACB24-85E8-9913-C045-ED11DEE379D1}"/>
              </a:ext>
            </a:extLst>
          </p:cNvPr>
          <p:cNvSpPr txBox="1"/>
          <p:nvPr/>
        </p:nvSpPr>
        <p:spPr>
          <a:xfrm>
            <a:off x="1295400" y="8039100"/>
            <a:ext cx="160149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*Islanda, Liechtenstein e Norvegia, Albania,Macedonia del Nord, Montenegro, Serbia e Turchia, Bosnia &amp; Herzegovina, Kosovo e Svizzera.</a:t>
            </a:r>
          </a:p>
        </p:txBody>
      </p:sp>
    </p:spTree>
    <p:extLst>
      <p:ext uri="{BB962C8B-B14F-4D97-AF65-F5344CB8AC3E}">
        <p14:creationId xmlns:p14="http://schemas.microsoft.com/office/powerpoint/2010/main" val="226205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 </a:t>
            </a:r>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risultati</a:t>
            </a:r>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di </a:t>
            </a:r>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apprendimento</a:t>
            </a:r>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a:t>
            </a:r>
            <a:r>
              <a:rPr lang="it-IT"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sono definiti in termini di conoscenza, abilità e autonomia.</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6183089-3327-993B-8645-7C32C87E2356}"/>
              </a:ext>
            </a:extLst>
          </p:cNvPr>
          <p:cNvSpPr txBox="1"/>
          <p:nvPr/>
        </p:nvSpPr>
        <p:spPr>
          <a:xfrm>
            <a:off x="1295400" y="3292713"/>
            <a:ext cx="4534709" cy="224676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Conoscenza </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Nel contesto dell'EQF, la conoscenza è descritta come teorica e/o fattuale.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CuadroTexto 3">
            <a:extLst>
              <a:ext uri="{FF2B5EF4-FFF2-40B4-BE49-F238E27FC236}">
                <a16:creationId xmlns:a16="http://schemas.microsoft.com/office/drawing/2014/main" id="{20B336EB-F026-EE11-1FFB-BCFEA7749E08}"/>
              </a:ext>
            </a:extLst>
          </p:cNvPr>
          <p:cNvSpPr txBox="1"/>
          <p:nvPr/>
        </p:nvSpPr>
        <p:spPr>
          <a:xfrm>
            <a:off x="7181445" y="3292713"/>
            <a:ext cx="4534709"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Abilità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Nel contesto dell'EQF, le competenze sono descritte come cognitive (che implicano l'uso del pensiero logico, intuitivo e creativo) e pratiche (che implicano la destrezza manuale e l'uso di metodi, materiali, strumenti e utensili).</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8" name="Connettore diritto 7">
            <a:extLst>
              <a:ext uri="{FF2B5EF4-FFF2-40B4-BE49-F238E27FC236}">
                <a16:creationId xmlns:a16="http://schemas.microsoft.com/office/drawing/2014/main" id="{13D9AC99-D575-E920-2A0A-460CBECAF18F}"/>
              </a:ext>
            </a:extLst>
          </p:cNvPr>
          <p:cNvCxnSpPr>
            <a:cxnSpLocks/>
          </p:cNvCxnSpPr>
          <p:nvPr/>
        </p:nvCxnSpPr>
        <p:spPr>
          <a:xfrm>
            <a:off x="6505777" y="3292713"/>
            <a:ext cx="0" cy="46701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uadroTexto 3">
            <a:extLst>
              <a:ext uri="{FF2B5EF4-FFF2-40B4-BE49-F238E27FC236}">
                <a16:creationId xmlns:a16="http://schemas.microsoft.com/office/drawing/2014/main" id="{D891F569-CF11-1867-BB38-F1EB7F1EA4B5}"/>
              </a:ext>
            </a:extLst>
          </p:cNvPr>
          <p:cNvSpPr txBox="1"/>
          <p:nvPr/>
        </p:nvSpPr>
        <p:spPr>
          <a:xfrm>
            <a:off x="13067489" y="3257856"/>
            <a:ext cx="4534709" cy="4401205"/>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Responsibilità</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a:pPr>
            <a:r>
              <a:rPr lang="it-IT"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Nel contesto dell'EQF, la responsabilità e l'autonomia sono descritte come la capacità dello studente di applicare conoscenze e abilità in modo autonomo e responsabile.</a:t>
            </a: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2" name="Connettore diritto 11">
            <a:extLst>
              <a:ext uri="{FF2B5EF4-FFF2-40B4-BE49-F238E27FC236}">
                <a16:creationId xmlns:a16="http://schemas.microsoft.com/office/drawing/2014/main" id="{A181B99C-8589-6886-7F79-7C567E85E060}"/>
              </a:ext>
            </a:extLst>
          </p:cNvPr>
          <p:cNvCxnSpPr>
            <a:cxnSpLocks/>
          </p:cNvCxnSpPr>
          <p:nvPr/>
        </p:nvCxnSpPr>
        <p:spPr>
          <a:xfrm>
            <a:off x="12391822" y="3257856"/>
            <a:ext cx="0" cy="48669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Fonte: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European Union</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90994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201C46A44E7F47A3755952E1EF2690" ma:contentTypeVersion="8" ma:contentTypeDescription="Create a new document." ma:contentTypeScope="" ma:versionID="dff9193d7a4dbac41ff53078c1fa02cd">
  <xsd:schema xmlns:xsd="http://www.w3.org/2001/XMLSchema" xmlns:xs="http://www.w3.org/2001/XMLSchema" xmlns:p="http://schemas.microsoft.com/office/2006/metadata/properties" xmlns:ns3="5808be58-7da0-4973-912b-22e12ccd899e" xmlns:ns4="2c903bc1-c112-4cfe-a947-70330a55ffd6" targetNamespace="http://schemas.microsoft.com/office/2006/metadata/properties" ma:root="true" ma:fieldsID="305e53eb7269398a7b9f5f8d3c299ffe" ns3:_="" ns4:_="">
    <xsd:import namespace="5808be58-7da0-4973-912b-22e12ccd899e"/>
    <xsd:import namespace="2c903bc1-c112-4cfe-a947-70330a55ffd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8be58-7da0-4973-912b-22e12ccd89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c903bc1-c112-4cfe-a947-70330a55f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808be58-7da0-4973-912b-22e12ccd899e" xsi:nil="true"/>
  </documentManagement>
</p:properties>
</file>

<file path=customXml/itemProps1.xml><?xml version="1.0" encoding="utf-8"?>
<ds:datastoreItem xmlns:ds="http://schemas.openxmlformats.org/officeDocument/2006/customXml" ds:itemID="{93A004BF-ABD0-416A-8C55-89F790A87DCA}">
  <ds:schemaRefs>
    <ds:schemaRef ds:uri="http://schemas.microsoft.com/sharepoint/v3/contenttype/forms"/>
  </ds:schemaRefs>
</ds:datastoreItem>
</file>

<file path=customXml/itemProps2.xml><?xml version="1.0" encoding="utf-8"?>
<ds:datastoreItem xmlns:ds="http://schemas.openxmlformats.org/officeDocument/2006/customXml" ds:itemID="{D3F79D63-C586-4CF2-A753-723895F3C5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08be58-7da0-4973-912b-22e12ccd899e"/>
    <ds:schemaRef ds:uri="2c903bc1-c112-4cfe-a947-70330a55f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ADDAC9-0DB7-4143-938C-EE6597CFB345}">
  <ds:schemaRefs>
    <ds:schemaRef ds:uri="http://purl.org/dc/terms/"/>
    <ds:schemaRef ds:uri="http://purl.org/dc/dcmitype/"/>
    <ds:schemaRef ds:uri="http://schemas.microsoft.com/office/2006/documentManagement/types"/>
    <ds:schemaRef ds:uri="2c903bc1-c112-4cfe-a947-70330a55ffd6"/>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5808be58-7da0-4973-912b-22e12ccd899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631</TotalTime>
  <Words>3031</Words>
  <Application>Microsoft Office PowerPoint</Application>
  <PresentationFormat>Personalizzato</PresentationFormat>
  <Paragraphs>222</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20</vt:i4>
      </vt:variant>
    </vt:vector>
  </HeadingPairs>
  <TitlesOfParts>
    <vt:vector size="27" baseType="lpstr">
      <vt:lpstr>Arial</vt:lpstr>
      <vt:lpstr>Calibri</vt:lpstr>
      <vt:lpstr>Calibri Light</vt:lpstr>
      <vt:lpstr>Century Gothic</vt:lpstr>
      <vt:lpstr>Microsoft Sans Serif</vt:lpstr>
      <vt:lpstr>Office Theme</vt:lpstr>
      <vt:lpstr>Diseño personalizado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FRANCESCA</cp:lastModifiedBy>
  <cp:revision>36</cp:revision>
  <dcterms:created xsi:type="dcterms:W3CDTF">2022-02-01T14:11:31Z</dcterms:created>
  <dcterms:modified xsi:type="dcterms:W3CDTF">2023-07-19T17:16:45Z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y fmtid="{D5CDD505-2E9C-101B-9397-08002B2CF9AE}" pid="5" name="ContentTypeId">
    <vt:lpwstr>0x010100A8201C46A44E7F47A3755952E1EF2690</vt:lpwstr>
  </property>
</Properties>
</file>