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sldIdLst>
    <p:sldId id="265" r:id="rId4"/>
    <p:sldId id="257" r:id="rId5"/>
    <p:sldId id="261" r:id="rId6"/>
    <p:sldId id="258" r:id="rId7"/>
    <p:sldId id="466" r:id="rId8"/>
    <p:sldId id="467" r:id="rId9"/>
    <p:sldId id="468" r:id="rId10"/>
    <p:sldId id="469" r:id="rId11"/>
    <p:sldId id="470" r:id="rId12"/>
    <p:sldId id="471" r:id="rId13"/>
    <p:sldId id="448" r:id="rId14"/>
    <p:sldId id="472" r:id="rId15"/>
    <p:sldId id="473" r:id="rId16"/>
    <p:sldId id="474" r:id="rId17"/>
    <p:sldId id="449" r:id="rId18"/>
    <p:sldId id="475" r:id="rId19"/>
    <p:sldId id="476" r:id="rId20"/>
    <p:sldId id="477" r:id="rId21"/>
    <p:sldId id="478" r:id="rId22"/>
    <p:sldId id="479" r:id="rId23"/>
    <p:sldId id="480" r:id="rId24"/>
    <p:sldId id="263"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58"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Majdecka" userId="4106f3134e70b368" providerId="LiveId" clId="{E6532F4B-34CD-4E8F-ACDF-664FD5CF2CD4}"/>
    <pc:docChg chg="undo redo custSel modSld">
      <pc:chgData name="Marta Majdecka" userId="4106f3134e70b368" providerId="LiveId" clId="{E6532F4B-34CD-4E8F-ACDF-664FD5CF2CD4}" dt="2023-07-16T19:33:42.894" v="106" actId="255"/>
      <pc:docMkLst>
        <pc:docMk/>
      </pc:docMkLst>
      <pc:sldChg chg="modSp mod">
        <pc:chgData name="Marta Majdecka" userId="4106f3134e70b368" providerId="LiveId" clId="{E6532F4B-34CD-4E8F-ACDF-664FD5CF2CD4}" dt="2023-07-16T19:17:03.662" v="18" actId="1076"/>
        <pc:sldMkLst>
          <pc:docMk/>
          <pc:sldMk cId="0" sldId="257"/>
        </pc:sldMkLst>
        <pc:spChg chg="mod">
          <ac:chgData name="Marta Majdecka" userId="4106f3134e70b368" providerId="LiveId" clId="{E6532F4B-34CD-4E8F-ACDF-664FD5CF2CD4}" dt="2023-07-16T19:16:45.533" v="16" actId="255"/>
          <ac:spMkLst>
            <pc:docMk/>
            <pc:sldMk cId="0" sldId="257"/>
            <ac:spMk id="4" creationId="{8AEA57B0-959A-4595-9A1B-073183E4A631}"/>
          </ac:spMkLst>
        </pc:spChg>
        <pc:spChg chg="mod">
          <ac:chgData name="Marta Majdecka" userId="4106f3134e70b368" providerId="LiveId" clId="{E6532F4B-34CD-4E8F-ACDF-664FD5CF2CD4}" dt="2023-07-16T19:16:53.120" v="17" actId="255"/>
          <ac:spMkLst>
            <pc:docMk/>
            <pc:sldMk cId="0" sldId="257"/>
            <ac:spMk id="5" creationId="{A4A37104-F289-4F08-949A-F6EAA307C706}"/>
          </ac:spMkLst>
        </pc:spChg>
        <pc:spChg chg="mod">
          <ac:chgData name="Marta Majdecka" userId="4106f3134e70b368" providerId="LiveId" clId="{E6532F4B-34CD-4E8F-ACDF-664FD5CF2CD4}" dt="2023-07-16T19:17:03.662" v="18" actId="1076"/>
          <ac:spMkLst>
            <pc:docMk/>
            <pc:sldMk cId="0" sldId="257"/>
            <ac:spMk id="7" creationId="{C719926D-37C8-4128-980D-7AD5AD50AFB3}"/>
          </ac:spMkLst>
        </pc:spChg>
        <pc:spChg chg="mod">
          <ac:chgData name="Marta Majdecka" userId="4106f3134e70b368" providerId="LiveId" clId="{E6532F4B-34CD-4E8F-ACDF-664FD5CF2CD4}" dt="2023-07-16T19:16:15.605" v="12" actId="1076"/>
          <ac:spMkLst>
            <pc:docMk/>
            <pc:sldMk cId="0" sldId="257"/>
            <ac:spMk id="16" creationId="{530E33CA-6A4A-4F35-AFCB-F04E58143ABD}"/>
          </ac:spMkLst>
        </pc:spChg>
        <pc:spChg chg="mod">
          <ac:chgData name="Marta Majdecka" userId="4106f3134e70b368" providerId="LiveId" clId="{E6532F4B-34CD-4E8F-ACDF-664FD5CF2CD4}" dt="2023-07-16T19:16:40.405" v="15" actId="255"/>
          <ac:spMkLst>
            <pc:docMk/>
            <pc:sldMk cId="0" sldId="257"/>
            <ac:spMk id="18" creationId="{74FF33AD-40F7-4FAA-9E02-2364A56369A2}"/>
          </ac:spMkLst>
        </pc:spChg>
        <pc:spChg chg="mod">
          <ac:chgData name="Marta Majdecka" userId="4106f3134e70b368" providerId="LiveId" clId="{E6532F4B-34CD-4E8F-ACDF-664FD5CF2CD4}" dt="2023-07-16T19:14:59.822" v="4" actId="14100"/>
          <ac:spMkLst>
            <pc:docMk/>
            <pc:sldMk cId="0" sldId="257"/>
            <ac:spMk id="20" creationId="{35EDBB67-95FF-49C6-8156-1AD945E1E01C}"/>
          </ac:spMkLst>
        </pc:spChg>
        <pc:spChg chg="mod">
          <ac:chgData name="Marta Majdecka" userId="4106f3134e70b368" providerId="LiveId" clId="{E6532F4B-34CD-4E8F-ACDF-664FD5CF2CD4}" dt="2023-07-16T19:16:22.451" v="13" actId="1076"/>
          <ac:spMkLst>
            <pc:docMk/>
            <pc:sldMk cId="0" sldId="257"/>
            <ac:spMk id="22" creationId="{15AA2AAD-DBA6-4B5F-9E57-655F52B50172}"/>
          </ac:spMkLst>
        </pc:spChg>
        <pc:picChg chg="mod">
          <ac:chgData name="Marta Majdecka" userId="4106f3134e70b368" providerId="LiveId" clId="{E6532F4B-34CD-4E8F-ACDF-664FD5CF2CD4}" dt="2023-07-16T19:16:11.133" v="11" actId="1076"/>
          <ac:picMkLst>
            <pc:docMk/>
            <pc:sldMk cId="0" sldId="257"/>
            <ac:picMk id="17" creationId="{C36A360A-F333-4E14-9A68-97C2D5D84850}"/>
          </ac:picMkLst>
        </pc:picChg>
        <pc:picChg chg="mod">
          <ac:chgData name="Marta Majdecka" userId="4106f3134e70b368" providerId="LiveId" clId="{E6532F4B-34CD-4E8F-ACDF-664FD5CF2CD4}" dt="2023-07-16T19:16:26.953" v="14" actId="1076"/>
          <ac:picMkLst>
            <pc:docMk/>
            <pc:sldMk cId="0" sldId="257"/>
            <ac:picMk id="23" creationId="{F592C9B9-E8B4-4140-938A-C847B657838C}"/>
          </ac:picMkLst>
        </pc:picChg>
      </pc:sldChg>
      <pc:sldChg chg="modSp mod">
        <pc:chgData name="Marta Majdecka" userId="4106f3134e70b368" providerId="LiveId" clId="{E6532F4B-34CD-4E8F-ACDF-664FD5CF2CD4}" dt="2023-07-16T19:33:42.894" v="106" actId="255"/>
        <pc:sldMkLst>
          <pc:docMk/>
          <pc:sldMk cId="0" sldId="258"/>
        </pc:sldMkLst>
        <pc:spChg chg="mod">
          <ac:chgData name="Marta Majdecka" userId="4106f3134e70b368" providerId="LiveId" clId="{E6532F4B-34CD-4E8F-ACDF-664FD5CF2CD4}" dt="2023-07-16T19:18:49.911" v="21" actId="255"/>
          <ac:spMkLst>
            <pc:docMk/>
            <pc:sldMk cId="0" sldId="258"/>
            <ac:spMk id="2" creationId="{ACA074F1-00FA-4C00-B9FF-E50F84EF0B24}"/>
          </ac:spMkLst>
        </pc:spChg>
        <pc:spChg chg="mod">
          <ac:chgData name="Marta Majdecka" userId="4106f3134e70b368" providerId="LiveId" clId="{E6532F4B-34CD-4E8F-ACDF-664FD5CF2CD4}" dt="2023-07-16T19:18:58.849" v="23" actId="255"/>
          <ac:spMkLst>
            <pc:docMk/>
            <pc:sldMk cId="0" sldId="258"/>
            <ac:spMk id="3" creationId="{0DEB9C1B-94C7-491A-A49F-85CD6EBCB4AB}"/>
          </ac:spMkLst>
        </pc:spChg>
        <pc:spChg chg="mod">
          <ac:chgData name="Marta Majdecka" userId="4106f3134e70b368" providerId="LiveId" clId="{E6532F4B-34CD-4E8F-ACDF-664FD5CF2CD4}" dt="2023-07-16T19:33:42.894" v="106" actId="255"/>
          <ac:spMkLst>
            <pc:docMk/>
            <pc:sldMk cId="0" sldId="258"/>
            <ac:spMk id="4" creationId="{EFE60D09-57EE-2D55-25B8-09E0D46B9026}"/>
          </ac:spMkLst>
        </pc:spChg>
      </pc:sldChg>
      <pc:sldChg chg="modSp mod">
        <pc:chgData name="Marta Majdecka" userId="4106f3134e70b368" providerId="LiveId" clId="{E6532F4B-34CD-4E8F-ACDF-664FD5CF2CD4}" dt="2023-07-16T19:32:38.065" v="104" actId="255"/>
        <pc:sldMkLst>
          <pc:docMk/>
          <pc:sldMk cId="455352858" sldId="260"/>
        </pc:sldMkLst>
        <pc:spChg chg="mod">
          <ac:chgData name="Marta Majdecka" userId="4106f3134e70b368" providerId="LiveId" clId="{E6532F4B-34CD-4E8F-ACDF-664FD5CF2CD4}" dt="2023-07-16T19:32:38.065" v="104" actId="255"/>
          <ac:spMkLst>
            <pc:docMk/>
            <pc:sldMk cId="455352858" sldId="260"/>
            <ac:spMk id="5" creationId="{F70FEDC1-F472-4558-867A-C3B677E86823}"/>
          </ac:spMkLst>
        </pc:spChg>
      </pc:sldChg>
      <pc:sldChg chg="modSp mod">
        <pc:chgData name="Marta Majdecka" userId="4106f3134e70b368" providerId="LiveId" clId="{E6532F4B-34CD-4E8F-ACDF-664FD5CF2CD4}" dt="2023-07-16T19:33:04.189" v="105" actId="14100"/>
        <pc:sldMkLst>
          <pc:docMk/>
          <pc:sldMk cId="1528118834" sldId="263"/>
        </pc:sldMkLst>
        <pc:spChg chg="mod">
          <ac:chgData name="Marta Majdecka" userId="4106f3134e70b368" providerId="LiveId" clId="{E6532F4B-34CD-4E8F-ACDF-664FD5CF2CD4}" dt="2023-07-16T19:25:45.707" v="67" actId="255"/>
          <ac:spMkLst>
            <pc:docMk/>
            <pc:sldMk cId="1528118834" sldId="263"/>
            <ac:spMk id="4" creationId="{03028CB6-28B6-2720-2D2B-8AB3FBDF7783}"/>
          </ac:spMkLst>
        </pc:spChg>
        <pc:spChg chg="mod">
          <ac:chgData name="Marta Majdecka" userId="4106f3134e70b368" providerId="LiveId" clId="{E6532F4B-34CD-4E8F-ACDF-664FD5CF2CD4}" dt="2023-07-16T19:25:56.615" v="69" actId="255"/>
          <ac:spMkLst>
            <pc:docMk/>
            <pc:sldMk cId="1528118834" sldId="263"/>
            <ac:spMk id="5" creationId="{80C75209-93B0-BD28-210D-466E6B42313F}"/>
          </ac:spMkLst>
        </pc:spChg>
        <pc:spChg chg="mod">
          <ac:chgData name="Marta Majdecka" userId="4106f3134e70b368" providerId="LiveId" clId="{E6532F4B-34CD-4E8F-ACDF-664FD5CF2CD4}" dt="2023-07-16T19:32:07.364" v="101" actId="20577"/>
          <ac:spMkLst>
            <pc:docMk/>
            <pc:sldMk cId="1528118834" sldId="263"/>
            <ac:spMk id="6" creationId="{E5424031-AEEF-A8B0-CA83-864499386A84}"/>
          </ac:spMkLst>
        </pc:spChg>
        <pc:spChg chg="mod">
          <ac:chgData name="Marta Majdecka" userId="4106f3134e70b368" providerId="LiveId" clId="{E6532F4B-34CD-4E8F-ACDF-664FD5CF2CD4}" dt="2023-07-16T19:26:33.265" v="75" actId="14100"/>
          <ac:spMkLst>
            <pc:docMk/>
            <pc:sldMk cId="1528118834" sldId="263"/>
            <ac:spMk id="7" creationId="{CEF9602C-5262-CD69-7E43-69ACA6D4E8A1}"/>
          </ac:spMkLst>
        </pc:spChg>
        <pc:spChg chg="mod">
          <ac:chgData name="Marta Majdecka" userId="4106f3134e70b368" providerId="LiveId" clId="{E6532F4B-34CD-4E8F-ACDF-664FD5CF2CD4}" dt="2023-07-16T19:27:59.791" v="84" actId="1076"/>
          <ac:spMkLst>
            <pc:docMk/>
            <pc:sldMk cId="1528118834" sldId="263"/>
            <ac:spMk id="8" creationId="{7B6EE240-5712-E873-1DFF-5AEBE8DCA64C}"/>
          </ac:spMkLst>
        </pc:spChg>
        <pc:spChg chg="mod">
          <ac:chgData name="Marta Majdecka" userId="4106f3134e70b368" providerId="LiveId" clId="{E6532F4B-34CD-4E8F-ACDF-664FD5CF2CD4}" dt="2023-07-16T19:26:07.824" v="71" actId="255"/>
          <ac:spMkLst>
            <pc:docMk/>
            <pc:sldMk cId="1528118834" sldId="263"/>
            <ac:spMk id="9" creationId="{22A1E98A-E4E5-0CB2-9145-9142EB9D5DFB}"/>
          </ac:spMkLst>
        </pc:spChg>
        <pc:spChg chg="mod">
          <ac:chgData name="Marta Majdecka" userId="4106f3134e70b368" providerId="LiveId" clId="{E6532F4B-34CD-4E8F-ACDF-664FD5CF2CD4}" dt="2023-07-16T19:29:13.255" v="95" actId="14100"/>
          <ac:spMkLst>
            <pc:docMk/>
            <pc:sldMk cId="1528118834" sldId="263"/>
            <ac:spMk id="10" creationId="{8AC0147A-6DB2-EB47-8F06-C64CEC02C103}"/>
          </ac:spMkLst>
        </pc:spChg>
        <pc:spChg chg="mod">
          <ac:chgData name="Marta Majdecka" userId="4106f3134e70b368" providerId="LiveId" clId="{E6532F4B-34CD-4E8F-ACDF-664FD5CF2CD4}" dt="2023-07-16T19:28:10.855" v="86" actId="14100"/>
          <ac:spMkLst>
            <pc:docMk/>
            <pc:sldMk cId="1528118834" sldId="263"/>
            <ac:spMk id="11" creationId="{0BADC709-6D4E-F6BB-CB44-30E5C185B14C}"/>
          </ac:spMkLst>
        </pc:spChg>
        <pc:spChg chg="mod">
          <ac:chgData name="Marta Majdecka" userId="4106f3134e70b368" providerId="LiveId" clId="{E6532F4B-34CD-4E8F-ACDF-664FD5CF2CD4}" dt="2023-07-16T19:33:04.189" v="105" actId="14100"/>
          <ac:spMkLst>
            <pc:docMk/>
            <pc:sldMk cId="1528118834" sldId="263"/>
            <ac:spMk id="12" creationId="{7B01C035-A131-FA4B-0470-43CB6541A99F}"/>
          </ac:spMkLst>
        </pc:spChg>
      </pc:sldChg>
      <pc:sldChg chg="modSp mod">
        <pc:chgData name="Marta Majdecka" userId="4106f3134e70b368" providerId="LiveId" clId="{E6532F4B-34CD-4E8F-ACDF-664FD5CF2CD4}" dt="2023-07-16T19:22:49.384" v="46" actId="255"/>
        <pc:sldMkLst>
          <pc:docMk/>
          <pc:sldMk cId="27357824" sldId="448"/>
        </pc:sldMkLst>
        <pc:spChg chg="mod">
          <ac:chgData name="Marta Majdecka" userId="4106f3134e70b368" providerId="LiveId" clId="{E6532F4B-34CD-4E8F-ACDF-664FD5CF2CD4}" dt="2023-07-16T19:22:49.384" v="46" actId="255"/>
          <ac:spMkLst>
            <pc:docMk/>
            <pc:sldMk cId="27357824" sldId="448"/>
            <ac:spMk id="2" creationId="{ACA074F1-00FA-4C00-B9FF-E50F84EF0B24}"/>
          </ac:spMkLst>
        </pc:spChg>
      </pc:sldChg>
      <pc:sldChg chg="modSp mod">
        <pc:chgData name="Marta Majdecka" userId="4106f3134e70b368" providerId="LiveId" clId="{E6532F4B-34CD-4E8F-ACDF-664FD5CF2CD4}" dt="2023-07-16T19:23:39.514" v="51" actId="255"/>
        <pc:sldMkLst>
          <pc:docMk/>
          <pc:sldMk cId="4048388383" sldId="449"/>
        </pc:sldMkLst>
        <pc:spChg chg="mod">
          <ac:chgData name="Marta Majdecka" userId="4106f3134e70b368" providerId="LiveId" clId="{E6532F4B-34CD-4E8F-ACDF-664FD5CF2CD4}" dt="2023-07-16T19:23:34.844" v="50" actId="255"/>
          <ac:spMkLst>
            <pc:docMk/>
            <pc:sldMk cId="4048388383" sldId="449"/>
            <ac:spMk id="2" creationId="{ACA074F1-00FA-4C00-B9FF-E50F84EF0B24}"/>
          </ac:spMkLst>
        </pc:spChg>
        <pc:spChg chg="mod">
          <ac:chgData name="Marta Majdecka" userId="4106f3134e70b368" providerId="LiveId" clId="{E6532F4B-34CD-4E8F-ACDF-664FD5CF2CD4}" dt="2023-07-16T19:23:39.514" v="51" actId="255"/>
          <ac:spMkLst>
            <pc:docMk/>
            <pc:sldMk cId="4048388383" sldId="449"/>
            <ac:spMk id="3" creationId="{0DEB9C1B-94C7-491A-A49F-85CD6EBCB4AB}"/>
          </ac:spMkLst>
        </pc:spChg>
      </pc:sldChg>
      <pc:sldChg chg="modSp mod">
        <pc:chgData name="Marta Majdecka" userId="4106f3134e70b368" providerId="LiveId" clId="{E6532F4B-34CD-4E8F-ACDF-664FD5CF2CD4}" dt="2023-07-16T19:19:36.055" v="25" actId="255"/>
        <pc:sldMkLst>
          <pc:docMk/>
          <pc:sldMk cId="1252954067" sldId="466"/>
        </pc:sldMkLst>
        <pc:spChg chg="mod">
          <ac:chgData name="Marta Majdecka" userId="4106f3134e70b368" providerId="LiveId" clId="{E6532F4B-34CD-4E8F-ACDF-664FD5CF2CD4}" dt="2023-07-16T19:19:27.713" v="24" actId="255"/>
          <ac:spMkLst>
            <pc:docMk/>
            <pc:sldMk cId="1252954067" sldId="466"/>
            <ac:spMk id="2" creationId="{ACA074F1-00FA-4C00-B9FF-E50F84EF0B24}"/>
          </ac:spMkLst>
        </pc:spChg>
        <pc:spChg chg="mod">
          <ac:chgData name="Marta Majdecka" userId="4106f3134e70b368" providerId="LiveId" clId="{E6532F4B-34CD-4E8F-ACDF-664FD5CF2CD4}" dt="2023-07-16T19:19:36.055" v="25" actId="255"/>
          <ac:spMkLst>
            <pc:docMk/>
            <pc:sldMk cId="1252954067" sldId="466"/>
            <ac:spMk id="3" creationId="{0DEB9C1B-94C7-491A-A49F-85CD6EBCB4AB}"/>
          </ac:spMkLst>
        </pc:spChg>
      </pc:sldChg>
      <pc:sldChg chg="modSp mod">
        <pc:chgData name="Marta Majdecka" userId="4106f3134e70b368" providerId="LiveId" clId="{E6532F4B-34CD-4E8F-ACDF-664FD5CF2CD4}" dt="2023-07-16T19:19:55.774" v="27" actId="255"/>
        <pc:sldMkLst>
          <pc:docMk/>
          <pc:sldMk cId="2584802847" sldId="467"/>
        </pc:sldMkLst>
        <pc:spChg chg="mod">
          <ac:chgData name="Marta Majdecka" userId="4106f3134e70b368" providerId="LiveId" clId="{E6532F4B-34CD-4E8F-ACDF-664FD5CF2CD4}" dt="2023-07-16T19:19:50.349" v="26" actId="255"/>
          <ac:spMkLst>
            <pc:docMk/>
            <pc:sldMk cId="2584802847" sldId="467"/>
            <ac:spMk id="2" creationId="{ACA074F1-00FA-4C00-B9FF-E50F84EF0B24}"/>
          </ac:spMkLst>
        </pc:spChg>
        <pc:spChg chg="mod">
          <ac:chgData name="Marta Majdecka" userId="4106f3134e70b368" providerId="LiveId" clId="{E6532F4B-34CD-4E8F-ACDF-664FD5CF2CD4}" dt="2023-07-16T19:19:55.774" v="27" actId="255"/>
          <ac:spMkLst>
            <pc:docMk/>
            <pc:sldMk cId="2584802847" sldId="467"/>
            <ac:spMk id="3" creationId="{0DEB9C1B-94C7-491A-A49F-85CD6EBCB4AB}"/>
          </ac:spMkLst>
        </pc:spChg>
      </pc:sldChg>
      <pc:sldChg chg="modSp mod">
        <pc:chgData name="Marta Majdecka" userId="4106f3134e70b368" providerId="LiveId" clId="{E6532F4B-34CD-4E8F-ACDF-664FD5CF2CD4}" dt="2023-07-16T19:21:12.703" v="36" actId="1076"/>
        <pc:sldMkLst>
          <pc:docMk/>
          <pc:sldMk cId="399430408" sldId="468"/>
        </pc:sldMkLst>
        <pc:spChg chg="mod">
          <ac:chgData name="Marta Majdecka" userId="4106f3134e70b368" providerId="LiveId" clId="{E6532F4B-34CD-4E8F-ACDF-664FD5CF2CD4}" dt="2023-07-16T19:20:07.842" v="28" actId="255"/>
          <ac:spMkLst>
            <pc:docMk/>
            <pc:sldMk cId="399430408" sldId="468"/>
            <ac:spMk id="2" creationId="{ACA074F1-00FA-4C00-B9FF-E50F84EF0B24}"/>
          </ac:spMkLst>
        </pc:spChg>
        <pc:spChg chg="mod">
          <ac:chgData name="Marta Majdecka" userId="4106f3134e70b368" providerId="LiveId" clId="{E6532F4B-34CD-4E8F-ACDF-664FD5CF2CD4}" dt="2023-07-16T19:21:05.587" v="35" actId="1076"/>
          <ac:spMkLst>
            <pc:docMk/>
            <pc:sldMk cId="399430408" sldId="468"/>
            <ac:spMk id="3" creationId="{0DEB9C1B-94C7-491A-A49F-85CD6EBCB4AB}"/>
          </ac:spMkLst>
        </pc:spChg>
        <pc:spChg chg="mod">
          <ac:chgData name="Marta Majdecka" userId="4106f3134e70b368" providerId="LiveId" clId="{E6532F4B-34CD-4E8F-ACDF-664FD5CF2CD4}" dt="2023-07-16T19:21:12.703" v="36" actId="1076"/>
          <ac:spMkLst>
            <pc:docMk/>
            <pc:sldMk cId="399430408" sldId="468"/>
            <ac:spMk id="4" creationId="{EFE60D09-57EE-2D55-25B8-09E0D46B9026}"/>
          </ac:spMkLst>
        </pc:spChg>
      </pc:sldChg>
      <pc:sldChg chg="modSp mod">
        <pc:chgData name="Marta Majdecka" userId="4106f3134e70b368" providerId="LiveId" clId="{E6532F4B-34CD-4E8F-ACDF-664FD5CF2CD4}" dt="2023-07-16T19:21:57.352" v="41" actId="1076"/>
        <pc:sldMkLst>
          <pc:docMk/>
          <pc:sldMk cId="1493739624" sldId="469"/>
        </pc:sldMkLst>
        <pc:spChg chg="mod">
          <ac:chgData name="Marta Majdecka" userId="4106f3134e70b368" providerId="LiveId" clId="{E6532F4B-34CD-4E8F-ACDF-664FD5CF2CD4}" dt="2023-07-16T19:21:22.028" v="37" actId="255"/>
          <ac:spMkLst>
            <pc:docMk/>
            <pc:sldMk cId="1493739624" sldId="469"/>
            <ac:spMk id="2" creationId="{ACA074F1-00FA-4C00-B9FF-E50F84EF0B24}"/>
          </ac:spMkLst>
        </pc:spChg>
        <pc:spChg chg="mod">
          <ac:chgData name="Marta Majdecka" userId="4106f3134e70b368" providerId="LiveId" clId="{E6532F4B-34CD-4E8F-ACDF-664FD5CF2CD4}" dt="2023-07-16T19:21:50.774" v="40" actId="1076"/>
          <ac:spMkLst>
            <pc:docMk/>
            <pc:sldMk cId="1493739624" sldId="469"/>
            <ac:spMk id="3" creationId="{0DEB9C1B-94C7-491A-A49F-85CD6EBCB4AB}"/>
          </ac:spMkLst>
        </pc:spChg>
        <pc:spChg chg="mod">
          <ac:chgData name="Marta Majdecka" userId="4106f3134e70b368" providerId="LiveId" clId="{E6532F4B-34CD-4E8F-ACDF-664FD5CF2CD4}" dt="2023-07-16T19:21:57.352" v="41" actId="1076"/>
          <ac:spMkLst>
            <pc:docMk/>
            <pc:sldMk cId="1493739624" sldId="469"/>
            <ac:spMk id="4" creationId="{EFE60D09-57EE-2D55-25B8-09E0D46B9026}"/>
          </ac:spMkLst>
        </pc:spChg>
      </pc:sldChg>
      <pc:sldChg chg="modSp mod">
        <pc:chgData name="Marta Majdecka" userId="4106f3134e70b368" providerId="LiveId" clId="{E6532F4B-34CD-4E8F-ACDF-664FD5CF2CD4}" dt="2023-07-16T19:22:15.728" v="43" actId="255"/>
        <pc:sldMkLst>
          <pc:docMk/>
          <pc:sldMk cId="2380927488" sldId="470"/>
        </pc:sldMkLst>
        <pc:spChg chg="mod">
          <ac:chgData name="Marta Majdecka" userId="4106f3134e70b368" providerId="LiveId" clId="{E6532F4B-34CD-4E8F-ACDF-664FD5CF2CD4}" dt="2023-07-16T19:22:07.752" v="42" actId="255"/>
          <ac:spMkLst>
            <pc:docMk/>
            <pc:sldMk cId="2380927488" sldId="470"/>
            <ac:spMk id="2" creationId="{ACA074F1-00FA-4C00-B9FF-E50F84EF0B24}"/>
          </ac:spMkLst>
        </pc:spChg>
        <pc:spChg chg="mod">
          <ac:chgData name="Marta Majdecka" userId="4106f3134e70b368" providerId="LiveId" clId="{E6532F4B-34CD-4E8F-ACDF-664FD5CF2CD4}" dt="2023-07-16T19:22:15.728" v="43" actId="255"/>
          <ac:spMkLst>
            <pc:docMk/>
            <pc:sldMk cId="2380927488" sldId="470"/>
            <ac:spMk id="3" creationId="{0DEB9C1B-94C7-491A-A49F-85CD6EBCB4AB}"/>
          </ac:spMkLst>
        </pc:spChg>
      </pc:sldChg>
      <pc:sldChg chg="modSp mod">
        <pc:chgData name="Marta Majdecka" userId="4106f3134e70b368" providerId="LiveId" clId="{E6532F4B-34CD-4E8F-ACDF-664FD5CF2CD4}" dt="2023-07-16T19:22:32.318" v="45" actId="255"/>
        <pc:sldMkLst>
          <pc:docMk/>
          <pc:sldMk cId="3915677562" sldId="471"/>
        </pc:sldMkLst>
        <pc:spChg chg="mod">
          <ac:chgData name="Marta Majdecka" userId="4106f3134e70b368" providerId="LiveId" clId="{E6532F4B-34CD-4E8F-ACDF-664FD5CF2CD4}" dt="2023-07-16T19:22:27.495" v="44" actId="255"/>
          <ac:spMkLst>
            <pc:docMk/>
            <pc:sldMk cId="3915677562" sldId="471"/>
            <ac:spMk id="2" creationId="{ACA074F1-00FA-4C00-B9FF-E50F84EF0B24}"/>
          </ac:spMkLst>
        </pc:spChg>
        <pc:spChg chg="mod">
          <ac:chgData name="Marta Majdecka" userId="4106f3134e70b368" providerId="LiveId" clId="{E6532F4B-34CD-4E8F-ACDF-664FD5CF2CD4}" dt="2023-07-16T19:22:32.318" v="45" actId="255"/>
          <ac:spMkLst>
            <pc:docMk/>
            <pc:sldMk cId="3915677562" sldId="471"/>
            <ac:spMk id="3" creationId="{0DEB9C1B-94C7-491A-A49F-85CD6EBCB4AB}"/>
          </ac:spMkLst>
        </pc:spChg>
      </pc:sldChg>
      <pc:sldChg chg="modSp mod">
        <pc:chgData name="Marta Majdecka" userId="4106f3134e70b368" providerId="LiveId" clId="{E6532F4B-34CD-4E8F-ACDF-664FD5CF2CD4}" dt="2023-07-16T19:23:00.858" v="47" actId="255"/>
        <pc:sldMkLst>
          <pc:docMk/>
          <pc:sldMk cId="203012071" sldId="472"/>
        </pc:sldMkLst>
        <pc:spChg chg="mod">
          <ac:chgData name="Marta Majdecka" userId="4106f3134e70b368" providerId="LiveId" clId="{E6532F4B-34CD-4E8F-ACDF-664FD5CF2CD4}" dt="2023-07-16T19:23:00.858" v="47" actId="255"/>
          <ac:spMkLst>
            <pc:docMk/>
            <pc:sldMk cId="203012071" sldId="472"/>
            <ac:spMk id="2" creationId="{ACA074F1-00FA-4C00-B9FF-E50F84EF0B24}"/>
          </ac:spMkLst>
        </pc:spChg>
      </pc:sldChg>
      <pc:sldChg chg="modSp mod">
        <pc:chgData name="Marta Majdecka" userId="4106f3134e70b368" providerId="LiveId" clId="{E6532F4B-34CD-4E8F-ACDF-664FD5CF2CD4}" dt="2023-07-16T19:23:13.828" v="48" actId="255"/>
        <pc:sldMkLst>
          <pc:docMk/>
          <pc:sldMk cId="905485075" sldId="473"/>
        </pc:sldMkLst>
        <pc:spChg chg="mod">
          <ac:chgData name="Marta Majdecka" userId="4106f3134e70b368" providerId="LiveId" clId="{E6532F4B-34CD-4E8F-ACDF-664FD5CF2CD4}" dt="2023-07-16T19:23:13.828" v="48" actId="255"/>
          <ac:spMkLst>
            <pc:docMk/>
            <pc:sldMk cId="905485075" sldId="473"/>
            <ac:spMk id="2" creationId="{ACA074F1-00FA-4C00-B9FF-E50F84EF0B24}"/>
          </ac:spMkLst>
        </pc:spChg>
      </pc:sldChg>
      <pc:sldChg chg="modSp mod">
        <pc:chgData name="Marta Majdecka" userId="4106f3134e70b368" providerId="LiveId" clId="{E6532F4B-34CD-4E8F-ACDF-664FD5CF2CD4}" dt="2023-07-16T19:23:24.137" v="49" actId="255"/>
        <pc:sldMkLst>
          <pc:docMk/>
          <pc:sldMk cId="846391827" sldId="474"/>
        </pc:sldMkLst>
        <pc:spChg chg="mod">
          <ac:chgData name="Marta Majdecka" userId="4106f3134e70b368" providerId="LiveId" clId="{E6532F4B-34CD-4E8F-ACDF-664FD5CF2CD4}" dt="2023-07-16T19:23:24.137" v="49" actId="255"/>
          <ac:spMkLst>
            <pc:docMk/>
            <pc:sldMk cId="846391827" sldId="474"/>
            <ac:spMk id="2" creationId="{ACA074F1-00FA-4C00-B9FF-E50F84EF0B24}"/>
          </ac:spMkLst>
        </pc:spChg>
      </pc:sldChg>
      <pc:sldChg chg="modSp mod">
        <pc:chgData name="Marta Majdecka" userId="4106f3134e70b368" providerId="LiveId" clId="{E6532F4B-34CD-4E8F-ACDF-664FD5CF2CD4}" dt="2023-07-16T19:23:53.423" v="53" actId="255"/>
        <pc:sldMkLst>
          <pc:docMk/>
          <pc:sldMk cId="1726362527" sldId="475"/>
        </pc:sldMkLst>
        <pc:spChg chg="mod">
          <ac:chgData name="Marta Majdecka" userId="4106f3134e70b368" providerId="LiveId" clId="{E6532F4B-34CD-4E8F-ACDF-664FD5CF2CD4}" dt="2023-07-16T19:23:48.460" v="52" actId="255"/>
          <ac:spMkLst>
            <pc:docMk/>
            <pc:sldMk cId="1726362527" sldId="475"/>
            <ac:spMk id="2" creationId="{ACA074F1-00FA-4C00-B9FF-E50F84EF0B24}"/>
          </ac:spMkLst>
        </pc:spChg>
        <pc:spChg chg="mod">
          <ac:chgData name="Marta Majdecka" userId="4106f3134e70b368" providerId="LiveId" clId="{E6532F4B-34CD-4E8F-ACDF-664FD5CF2CD4}" dt="2023-07-16T19:23:53.423" v="53" actId="255"/>
          <ac:spMkLst>
            <pc:docMk/>
            <pc:sldMk cId="1726362527" sldId="475"/>
            <ac:spMk id="3" creationId="{0DEB9C1B-94C7-491A-A49F-85CD6EBCB4AB}"/>
          </ac:spMkLst>
        </pc:spChg>
      </pc:sldChg>
      <pc:sldChg chg="modSp mod">
        <pc:chgData name="Marta Majdecka" userId="4106f3134e70b368" providerId="LiveId" clId="{E6532F4B-34CD-4E8F-ACDF-664FD5CF2CD4}" dt="2023-07-16T19:24:17.423" v="56" actId="1076"/>
        <pc:sldMkLst>
          <pc:docMk/>
          <pc:sldMk cId="115529638" sldId="476"/>
        </pc:sldMkLst>
        <pc:spChg chg="mod">
          <ac:chgData name="Marta Majdecka" userId="4106f3134e70b368" providerId="LiveId" clId="{E6532F4B-34CD-4E8F-ACDF-664FD5CF2CD4}" dt="2023-07-16T19:24:02.889" v="54" actId="255"/>
          <ac:spMkLst>
            <pc:docMk/>
            <pc:sldMk cId="115529638" sldId="476"/>
            <ac:spMk id="2" creationId="{ACA074F1-00FA-4C00-B9FF-E50F84EF0B24}"/>
          </ac:spMkLst>
        </pc:spChg>
        <pc:spChg chg="mod">
          <ac:chgData name="Marta Majdecka" userId="4106f3134e70b368" providerId="LiveId" clId="{E6532F4B-34CD-4E8F-ACDF-664FD5CF2CD4}" dt="2023-07-16T19:24:07.576" v="55" actId="255"/>
          <ac:spMkLst>
            <pc:docMk/>
            <pc:sldMk cId="115529638" sldId="476"/>
            <ac:spMk id="3" creationId="{0DEB9C1B-94C7-491A-A49F-85CD6EBCB4AB}"/>
          </ac:spMkLst>
        </pc:spChg>
        <pc:spChg chg="mod">
          <ac:chgData name="Marta Majdecka" userId="4106f3134e70b368" providerId="LiveId" clId="{E6532F4B-34CD-4E8F-ACDF-664FD5CF2CD4}" dt="2023-07-16T19:24:17.423" v="56" actId="1076"/>
          <ac:spMkLst>
            <pc:docMk/>
            <pc:sldMk cId="115529638" sldId="476"/>
            <ac:spMk id="4" creationId="{EFE60D09-57EE-2D55-25B8-09E0D46B9026}"/>
          </ac:spMkLst>
        </pc:spChg>
      </pc:sldChg>
      <pc:sldChg chg="modSp mod">
        <pc:chgData name="Marta Majdecka" userId="4106f3134e70b368" providerId="LiveId" clId="{E6532F4B-34CD-4E8F-ACDF-664FD5CF2CD4}" dt="2023-07-16T19:24:34.430" v="58" actId="255"/>
        <pc:sldMkLst>
          <pc:docMk/>
          <pc:sldMk cId="2701851371" sldId="477"/>
        </pc:sldMkLst>
        <pc:spChg chg="mod">
          <ac:chgData name="Marta Majdecka" userId="4106f3134e70b368" providerId="LiveId" clId="{E6532F4B-34CD-4E8F-ACDF-664FD5CF2CD4}" dt="2023-07-16T19:24:29.602" v="57" actId="255"/>
          <ac:spMkLst>
            <pc:docMk/>
            <pc:sldMk cId="2701851371" sldId="477"/>
            <ac:spMk id="2" creationId="{ACA074F1-00FA-4C00-B9FF-E50F84EF0B24}"/>
          </ac:spMkLst>
        </pc:spChg>
        <pc:spChg chg="mod">
          <ac:chgData name="Marta Majdecka" userId="4106f3134e70b368" providerId="LiveId" clId="{E6532F4B-34CD-4E8F-ACDF-664FD5CF2CD4}" dt="2023-07-16T19:24:34.430" v="58" actId="255"/>
          <ac:spMkLst>
            <pc:docMk/>
            <pc:sldMk cId="2701851371" sldId="477"/>
            <ac:spMk id="3" creationId="{0DEB9C1B-94C7-491A-A49F-85CD6EBCB4AB}"/>
          </ac:spMkLst>
        </pc:spChg>
      </pc:sldChg>
      <pc:sldChg chg="modSp mod">
        <pc:chgData name="Marta Majdecka" userId="4106f3134e70b368" providerId="LiveId" clId="{E6532F4B-34CD-4E8F-ACDF-664FD5CF2CD4}" dt="2023-07-16T19:24:50.500" v="60" actId="255"/>
        <pc:sldMkLst>
          <pc:docMk/>
          <pc:sldMk cId="1735407724" sldId="478"/>
        </pc:sldMkLst>
        <pc:spChg chg="mod">
          <ac:chgData name="Marta Majdecka" userId="4106f3134e70b368" providerId="LiveId" clId="{E6532F4B-34CD-4E8F-ACDF-664FD5CF2CD4}" dt="2023-07-16T19:24:43.892" v="59" actId="255"/>
          <ac:spMkLst>
            <pc:docMk/>
            <pc:sldMk cId="1735407724" sldId="478"/>
            <ac:spMk id="2" creationId="{ACA074F1-00FA-4C00-B9FF-E50F84EF0B24}"/>
          </ac:spMkLst>
        </pc:spChg>
        <pc:spChg chg="mod">
          <ac:chgData name="Marta Majdecka" userId="4106f3134e70b368" providerId="LiveId" clId="{E6532F4B-34CD-4E8F-ACDF-664FD5CF2CD4}" dt="2023-07-16T19:24:50.500" v="60" actId="255"/>
          <ac:spMkLst>
            <pc:docMk/>
            <pc:sldMk cId="1735407724" sldId="478"/>
            <ac:spMk id="3" creationId="{0DEB9C1B-94C7-491A-A49F-85CD6EBCB4AB}"/>
          </ac:spMkLst>
        </pc:spChg>
      </pc:sldChg>
      <pc:sldChg chg="modSp mod">
        <pc:chgData name="Marta Majdecka" userId="4106f3134e70b368" providerId="LiveId" clId="{E6532F4B-34CD-4E8F-ACDF-664FD5CF2CD4}" dt="2023-07-16T19:25:03.818" v="62" actId="255"/>
        <pc:sldMkLst>
          <pc:docMk/>
          <pc:sldMk cId="2677162254" sldId="479"/>
        </pc:sldMkLst>
        <pc:spChg chg="mod">
          <ac:chgData name="Marta Majdecka" userId="4106f3134e70b368" providerId="LiveId" clId="{E6532F4B-34CD-4E8F-ACDF-664FD5CF2CD4}" dt="2023-07-16T19:24:58.922" v="61" actId="255"/>
          <ac:spMkLst>
            <pc:docMk/>
            <pc:sldMk cId="2677162254" sldId="479"/>
            <ac:spMk id="2" creationId="{ACA074F1-00FA-4C00-B9FF-E50F84EF0B24}"/>
          </ac:spMkLst>
        </pc:spChg>
        <pc:spChg chg="mod">
          <ac:chgData name="Marta Majdecka" userId="4106f3134e70b368" providerId="LiveId" clId="{E6532F4B-34CD-4E8F-ACDF-664FD5CF2CD4}" dt="2023-07-16T19:25:03.818" v="62" actId="255"/>
          <ac:spMkLst>
            <pc:docMk/>
            <pc:sldMk cId="2677162254" sldId="479"/>
            <ac:spMk id="3" creationId="{0DEB9C1B-94C7-491A-A49F-85CD6EBCB4AB}"/>
          </ac:spMkLst>
        </pc:spChg>
      </pc:sldChg>
      <pc:sldChg chg="modSp mod">
        <pc:chgData name="Marta Majdecka" userId="4106f3134e70b368" providerId="LiveId" clId="{E6532F4B-34CD-4E8F-ACDF-664FD5CF2CD4}" dt="2023-07-16T19:25:31.119" v="65" actId="20577"/>
        <pc:sldMkLst>
          <pc:docMk/>
          <pc:sldMk cId="527667573" sldId="480"/>
        </pc:sldMkLst>
        <pc:spChg chg="mod">
          <ac:chgData name="Marta Majdecka" userId="4106f3134e70b368" providerId="LiveId" clId="{E6532F4B-34CD-4E8F-ACDF-664FD5CF2CD4}" dt="2023-07-16T19:25:17.906" v="63" actId="255"/>
          <ac:spMkLst>
            <pc:docMk/>
            <pc:sldMk cId="527667573" sldId="480"/>
            <ac:spMk id="2" creationId="{ACA074F1-00FA-4C00-B9FF-E50F84EF0B24}"/>
          </ac:spMkLst>
        </pc:spChg>
        <pc:spChg chg="mod">
          <ac:chgData name="Marta Majdecka" userId="4106f3134e70b368" providerId="LiveId" clId="{E6532F4B-34CD-4E8F-ACDF-664FD5CF2CD4}" dt="2023-07-16T19:25:23.043" v="64" actId="255"/>
          <ac:spMkLst>
            <pc:docMk/>
            <pc:sldMk cId="527667573" sldId="480"/>
            <ac:spMk id="3" creationId="{0DEB9C1B-94C7-491A-A49F-85CD6EBCB4AB}"/>
          </ac:spMkLst>
        </pc:spChg>
        <pc:spChg chg="mod">
          <ac:chgData name="Marta Majdecka" userId="4106f3134e70b368" providerId="LiveId" clId="{E6532F4B-34CD-4E8F-ACDF-664FD5CF2CD4}" dt="2023-07-16T19:25:31.119" v="65" actId="20577"/>
          <ac:spMkLst>
            <pc:docMk/>
            <pc:sldMk cId="527667573" sldId="480"/>
            <ac:spMk id="4" creationId="{EFE60D09-57EE-2D55-25B8-09E0D46B90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7/16/2023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444E4-85F9-77F7-430E-3EE8D0AE2C08}"/>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D099BA-B3A3-0F8B-1CBB-C50F103E25F9}"/>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C2594F-8378-C2AE-016A-AD6397A7BB86}"/>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5" name="Marcador de pie de página 4">
            <a:extLst>
              <a:ext uri="{FF2B5EF4-FFF2-40B4-BE49-F238E27FC236}">
                <a16:creationId xmlns:a16="http://schemas.microsoft.com/office/drawing/2014/main" id="{286F5689-11A2-422C-5DAE-305372C0A6E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63F0A7C-4401-D798-1D57-200B352B9ECF}"/>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22115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58836-D8C6-B55E-C018-6BD4CA9C1D3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7F8D5F-2762-5260-86BD-2A95D824BC8A}"/>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C2ABA8-561A-B30F-5883-399F3AE2CEC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5" name="Marcador de pie de página 4">
            <a:extLst>
              <a:ext uri="{FF2B5EF4-FFF2-40B4-BE49-F238E27FC236}">
                <a16:creationId xmlns:a16="http://schemas.microsoft.com/office/drawing/2014/main" id="{F33EC6E4-D6A6-555C-5160-5C75234E68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CDCBBA0-9917-9ECE-776F-2A3B0707CD0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88872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42383-D061-AD09-F15F-A2330966612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DA7000-7061-9160-A3A4-8CEFF295BCB6}"/>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5B30D4-B38D-FA78-27CC-9CFABF582125}"/>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5" name="Marcador de pie de página 4">
            <a:extLst>
              <a:ext uri="{FF2B5EF4-FFF2-40B4-BE49-F238E27FC236}">
                <a16:creationId xmlns:a16="http://schemas.microsoft.com/office/drawing/2014/main" id="{7EB75D2B-B7E5-0FEE-2C12-1A961A10AE2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B17CB-B6BB-3C96-3246-F34F0F2F0379}"/>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19400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7/16/2023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956EC-3726-D027-6A63-CF43111E3F7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E42E2-D534-95C0-7E8C-58F9DE069949}"/>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4F87315-F4C6-70C9-6F93-F2C2E36FB9E7}"/>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5450E6-AD42-51E7-A263-FA8F8BFD9EB7}"/>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6" name="Marcador de pie de página 5">
            <a:extLst>
              <a:ext uri="{FF2B5EF4-FFF2-40B4-BE49-F238E27FC236}">
                <a16:creationId xmlns:a16="http://schemas.microsoft.com/office/drawing/2014/main" id="{4DB5E8AD-B6C1-87B2-54E4-DD76275B401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B0C91AB-EF3A-0E0B-DCA3-F66571C651DB}"/>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67210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565C8-74D1-B365-8CCA-D2CB5B7D4894}"/>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C46A2-2BE5-2AE5-D4BA-27D2D20ED031}"/>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DC8FD1-341D-2B1F-5DA7-720FE94FD6C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BBA34-20FE-AA30-81B6-1C32081C8BDF}"/>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F3D69-410B-0A54-33CA-0AFC994F64D3}"/>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E85E20-3438-1FC1-ED59-9D3441212E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8" name="Marcador de pie de página 7">
            <a:extLst>
              <a:ext uri="{FF2B5EF4-FFF2-40B4-BE49-F238E27FC236}">
                <a16:creationId xmlns:a16="http://schemas.microsoft.com/office/drawing/2014/main" id="{9901F080-47B7-0ACA-71EE-5342C33D2B7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18149F2-D910-3E7E-25A9-50C8A5A51D4C}"/>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0488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7F704-B9F1-E2B9-26AC-DCF70282A80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1AEBDC-707A-1ABF-188E-6C1AC99883BB}"/>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4" name="Marcador de pie de página 3">
            <a:extLst>
              <a:ext uri="{FF2B5EF4-FFF2-40B4-BE49-F238E27FC236}">
                <a16:creationId xmlns:a16="http://schemas.microsoft.com/office/drawing/2014/main" id="{381C80A2-F741-27DC-3467-1F463076C0D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E3F9CFE3-BC51-ECA5-EC2E-0775C5EE0D22}"/>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2682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49A23-D506-DC2C-3E9C-2EAF2558537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3" name="Marcador de pie de página 2">
            <a:extLst>
              <a:ext uri="{FF2B5EF4-FFF2-40B4-BE49-F238E27FC236}">
                <a16:creationId xmlns:a16="http://schemas.microsoft.com/office/drawing/2014/main" id="{EC18BA91-65AA-E578-4FD5-4E343CD8407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8C1B56A3-D693-F6F5-6925-A9992361544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21602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E3DC-762F-AC5A-3E05-E54153978F3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11847F-7E23-3346-C455-4B05AB6F7945}"/>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05C0A1-1F87-4AE4-B375-57A360DD102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917D3-1BC5-9260-0C19-CC1566EF589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6" name="Marcador de pie de página 5">
            <a:extLst>
              <a:ext uri="{FF2B5EF4-FFF2-40B4-BE49-F238E27FC236}">
                <a16:creationId xmlns:a16="http://schemas.microsoft.com/office/drawing/2014/main" id="{3080F176-568B-3912-CE37-66BDBBEC055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6B6718E-EB83-0144-6627-D9B6EAE68387}"/>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108065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B3E-6C04-54A8-C815-392E2FD3DB8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339ADA8-94F3-ECD6-35E5-DA00AB94ECCA}"/>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949A81-3A58-351C-DBFE-9BFC03B0CE3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49ADFE-48D5-D915-9A56-8769FB65EA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6" name="Marcador de pie de página 5">
            <a:extLst>
              <a:ext uri="{FF2B5EF4-FFF2-40B4-BE49-F238E27FC236}">
                <a16:creationId xmlns:a16="http://schemas.microsoft.com/office/drawing/2014/main" id="{B1633BDF-B04B-51DC-C10A-293255E1F77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08FD771-E229-A9F9-5EF8-F0F5E525CE38}"/>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3634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1050-7548-4341-A72D-2239B71504F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739101-77EA-8110-A60C-F9D0288D7598}"/>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FC51A4-6A1C-CFB1-4061-E42779085F1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5" name="Marcador de pie de página 4">
            <a:extLst>
              <a:ext uri="{FF2B5EF4-FFF2-40B4-BE49-F238E27FC236}">
                <a16:creationId xmlns:a16="http://schemas.microsoft.com/office/drawing/2014/main" id="{0852C571-B048-58F9-5FBB-742DEDAE0D7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3AE219E-D3FE-03F8-9A4C-A0F9131D2776}"/>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3491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22636-99DA-35E2-A87C-A78B18FBFBE6}"/>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49547B-79D1-81C7-92AB-61B7075E93F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B39C85-09BA-AACF-96BD-5CD3223BD8CC}"/>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16/07/2023</a:t>
            </a:fld>
            <a:endParaRPr lang="es-ES"/>
          </a:p>
        </p:txBody>
      </p:sp>
      <p:sp>
        <p:nvSpPr>
          <p:cNvPr id="5" name="Marcador de pie de página 4">
            <a:extLst>
              <a:ext uri="{FF2B5EF4-FFF2-40B4-BE49-F238E27FC236}">
                <a16:creationId xmlns:a16="http://schemas.microsoft.com/office/drawing/2014/main" id="{84EFF96C-C5FC-D592-6B6F-605DF5CFB5F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35B8197-29C7-A100-A15E-8A8DDEF77D41}"/>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13329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7/16/2023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7/16/2023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16/07/2023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1204697B-EFD0-ECF2-048D-6F0A5A9292B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D8DC07E-8086-1CB3-C555-4A9939B7F5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8C8B0F97-A165-BCBC-C640-1EC6D549F0E1}"/>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5EBF0F90-E830-3DC6-7602-4A513532B92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9AA799A4-F31F-6BFF-E607-236186E3001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91951D9-B3B6-0923-FC0A-5E6BC3FE96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FE6D4945-DD86-0D01-46D5-D5D33FB055F3}"/>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18FE54A3-AE6A-E140-13F0-85EC2B1AB5A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3F4744-DE0B-F867-133A-8AC2001D6D69}"/>
              </a:ext>
            </a:extLst>
          </p:cNvPr>
          <p:cNvSpPr/>
          <p:nvPr userDrawn="1"/>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8" name="object 3">
            <a:extLst>
              <a:ext uri="{FF2B5EF4-FFF2-40B4-BE49-F238E27FC236}">
                <a16:creationId xmlns:a16="http://schemas.microsoft.com/office/drawing/2014/main" id="{5CC0E231-C06D-597C-2FED-C4B31D08C606}"/>
              </a:ext>
            </a:extLst>
          </p:cNvPr>
          <p:cNvSpPr/>
          <p:nvPr userDrawn="1"/>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pic>
        <p:nvPicPr>
          <p:cNvPr id="9" name="Imagen 8">
            <a:extLst>
              <a:ext uri="{FF2B5EF4-FFF2-40B4-BE49-F238E27FC236}">
                <a16:creationId xmlns:a16="http://schemas.microsoft.com/office/drawing/2014/main" id="{2333E2BF-7313-5374-B064-2A20219E3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0" name="CuadroTexto 9">
            <a:extLst>
              <a:ext uri="{FF2B5EF4-FFF2-40B4-BE49-F238E27FC236}">
                <a16:creationId xmlns:a16="http://schemas.microsoft.com/office/drawing/2014/main" id="{A6C257E0-D93A-560B-B4E5-A3C1452703A4}"/>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11" name="Imagen 10">
            <a:extLst>
              <a:ext uri="{FF2B5EF4-FFF2-40B4-BE49-F238E27FC236}">
                <a16:creationId xmlns:a16="http://schemas.microsoft.com/office/drawing/2014/main" id="{F2106762-91E6-C837-4500-C9FDEF09D5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12" name="CuadroTexto 11">
            <a:extLst>
              <a:ext uri="{FF2B5EF4-FFF2-40B4-BE49-F238E27FC236}">
                <a16:creationId xmlns:a16="http://schemas.microsoft.com/office/drawing/2014/main" id="{420EF857-763B-A887-4E64-0D4E06B90DC6}"/>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13" name="Picture 2">
            <a:extLst>
              <a:ext uri="{FF2B5EF4-FFF2-40B4-BE49-F238E27FC236}">
                <a16:creationId xmlns:a16="http://schemas.microsoft.com/office/drawing/2014/main" id="{CF15A812-1986-1B9C-9C6E-6404D642E92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08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C811D3-2988-54A8-D855-805643AD2300}"/>
              </a:ext>
            </a:extLst>
          </p:cNvPr>
          <p:cNvSpPr txBox="1"/>
          <p:nvPr/>
        </p:nvSpPr>
        <p:spPr>
          <a:xfrm>
            <a:off x="3450124" y="6591300"/>
            <a:ext cx="12551876" cy="523220"/>
          </a:xfrm>
          <a:prstGeom prst="rect">
            <a:avLst/>
          </a:prstGeom>
          <a:noFill/>
        </p:spPr>
        <p:txBody>
          <a:bodyPr wrap="square">
            <a:spAutoFit/>
          </a:bodyPr>
          <a:lstStyle/>
          <a:p>
            <a:pPr algn="ctr"/>
            <a:r>
              <a:rPr lang="pl-PL" sz="2800" b="1">
                <a:solidFill>
                  <a:srgbClr val="75B239"/>
                </a:solidFill>
                <a:latin typeface="Century Gothic" panose="020B0502020202020204" pitchFamily="34" charset="0"/>
                <a:ea typeface="Arial MT"/>
                <a:cs typeface="Arial MT"/>
              </a:rPr>
              <a:t>Jak zaangażować uczniów podczas szkoleń online</a:t>
            </a:r>
          </a:p>
        </p:txBody>
      </p:sp>
      <p:sp>
        <p:nvSpPr>
          <p:cNvPr id="5" name="CuadroTexto 4">
            <a:extLst>
              <a:ext uri="{FF2B5EF4-FFF2-40B4-BE49-F238E27FC236}">
                <a16:creationId xmlns:a16="http://schemas.microsoft.com/office/drawing/2014/main" id="{4C19204D-8967-023C-E443-943EB115E803}"/>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pPr>
            <a:r>
              <a:rPr lang="pl-PL" sz="3200" b="1">
                <a:latin typeface="Century Gothic" panose="020B0502020202020204" pitchFamily="34" charset="0"/>
                <a:ea typeface="Microsoft Sans Serif" panose="020B0604020202020204" pitchFamily="34" charset="0"/>
                <a:cs typeface="Microsoft Sans Serif" panose="020B0604020202020204" pitchFamily="34" charset="0"/>
              </a:rPr>
              <a:t>Partner</a:t>
            </a:r>
            <a:r>
              <a:rPr lang="pl-PL" sz="3200" b="1">
                <a:latin typeface="Microsoft Sans Serif" panose="020B0604020202020204" pitchFamily="34" charset="0"/>
                <a:ea typeface="Microsoft Sans Serif" panose="020B0604020202020204" pitchFamily="34" charset="0"/>
                <a:cs typeface="Microsoft Sans Serif" panose="020B0604020202020204" pitchFamily="34" charset="0"/>
              </a:rPr>
              <a:t>: </a:t>
            </a:r>
            <a:r>
              <a:rPr lang="pl-PL" sz="3200" b="1">
                <a:latin typeface="Century Gothic" panose="020B0502020202020204" pitchFamily="34" charset="0"/>
                <a:ea typeface="Microsoft Sans Serif" panose="020B0604020202020204" pitchFamily="34" charset="0"/>
                <a:cs typeface="Microsoft Sans Serif" panose="020B0604020202020204" pitchFamily="34" charset="0"/>
              </a:rPr>
              <a:t>CIT</a:t>
            </a:r>
          </a:p>
        </p:txBody>
      </p:sp>
    </p:spTree>
    <p:extLst>
      <p:ext uri="{BB962C8B-B14F-4D97-AF65-F5344CB8AC3E}">
        <p14:creationId xmlns:p14="http://schemas.microsoft.com/office/powerpoint/2010/main" val="36957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500809" y="3848100"/>
            <a:ext cx="8951844" cy="5354671"/>
          </a:xfrm>
          <a:prstGeom prst="rect">
            <a:avLst/>
          </a:prstGeom>
          <a:noFill/>
        </p:spPr>
        <p:txBody>
          <a:bodyPr wrap="square" rtlCol="0">
            <a:spAutoFit/>
          </a:bodyPr>
          <a:lstStyle/>
          <a:p>
            <a:pPr algn="just"/>
            <a:r>
              <a:rPr lang="pl-PL" sz="2400">
                <a:latin typeface="Calibri" panose="020F0502020204030204" pitchFamily="34" charset="0"/>
                <a:ea typeface="Arial MT"/>
                <a:cs typeface="Calibri" panose="020F0502020204030204" pitchFamily="34" charset="0"/>
              </a:rPr>
              <a:t>Stosowanie tych strategii może sprawić, że szkolenie online stanie się bardziej wciągające, interaktywne i skuteczne w </a:t>
            </a:r>
            <a:r>
              <a:rPr lang="pl-PL" sz="2400" b="1">
                <a:latin typeface="Calibri" panose="020F0502020204030204" pitchFamily="34" charset="0"/>
                <a:ea typeface="Arial MT"/>
                <a:cs typeface="Calibri" panose="020F0502020204030204" pitchFamily="34" charset="0"/>
              </a:rPr>
              <a:t>przyciąganiu uwagi użytkowników</a:t>
            </a:r>
            <a:r>
              <a:rPr lang="pl-PL" sz="2400">
                <a:latin typeface="Calibri" panose="020F0502020204030204" pitchFamily="34" charset="0"/>
                <a:ea typeface="Arial MT"/>
                <a:cs typeface="Calibri" panose="020F0502020204030204" pitchFamily="34" charset="0"/>
              </a:rPr>
              <a:t>, promowaniu aktywnego uczestnictwa i zwiększaniu ogólnej atrakcyjności. Znalezienie odpowiedniej strategii angażowania uczniów wymaga czasu, a </a:t>
            </a:r>
            <a:r>
              <a:rPr lang="pl-PL" sz="2400" b="1">
                <a:latin typeface="Calibri" panose="020F0502020204030204" pitchFamily="34" charset="0"/>
                <a:ea typeface="Arial MT"/>
                <a:cs typeface="Calibri" panose="020F0502020204030204" pitchFamily="34" charset="0"/>
              </a:rPr>
              <a:t>technologie informatyczne oferują wiele wspaniałych rozwiązań w zakresie prowadzenia interakcji online i zwiększania poziomu zainteresowania</a:t>
            </a:r>
            <a:r>
              <a:rPr lang="pl-PL" sz="2400">
                <a:latin typeface="Calibri" panose="020F0502020204030204" pitchFamily="34" charset="0"/>
                <a:ea typeface="Arial MT"/>
                <a:cs typeface="Calibri" panose="020F0502020204030204" pitchFamily="34" charset="0"/>
              </a:rPr>
              <a:t>. Dostępnych jest wiele bezpłatnych narzędzi i zasobów, które można testować podczas szkoleń online, aby wypracować plan lepszego angażowania i komunikowania się ze swoimi uczniami na rzecz skuteczniejszego uczenia się!</a:t>
            </a:r>
          </a:p>
          <a:p>
            <a:pPr algn="just"/>
            <a:r>
              <a:rPr lang="pl-PL" sz="2400">
                <a:highlight>
                  <a:srgbClr val="FF00FF"/>
                </a:highlight>
                <a:latin typeface="Calibri" panose="020F0502020204030204" pitchFamily="34" charset="0"/>
                <a:ea typeface="Arial MT"/>
                <a:cs typeface="Calibri" panose="020F0502020204030204" pitchFamily="34" charset="0"/>
              </a:rPr>
              <a:t> </a:t>
            </a: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2420600" y="7550645"/>
            <a:ext cx="3917223" cy="369332"/>
          </a:xfrm>
          <a:prstGeom prst="rect">
            <a:avLst/>
          </a:prstGeom>
          <a:noFill/>
        </p:spPr>
        <p:txBody>
          <a:bodyPr wrap="square">
            <a:spAutoFit/>
          </a:bodyPr>
          <a:lstStyle/>
          <a:p>
            <a:r>
              <a:rPr lang="pl-PL"/>
              <a:t>Źródło grafiki: Freepik.com</a:t>
            </a:r>
          </a:p>
        </p:txBody>
      </p:sp>
      <p:pic>
        <p:nvPicPr>
          <p:cNvPr id="6146" name="Picture 2" descr="Vector gratuito estudiante femenino escuchando webinar en línea">
            <a:extLst>
              <a:ext uri="{FF2B5EF4-FFF2-40B4-BE49-F238E27FC236}">
                <a16:creationId xmlns:a16="http://schemas.microsoft.com/office/drawing/2014/main" id="{08B98B4E-06F8-4B63-B3E4-93F4BF165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3515978"/>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pl-PL"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1.2: Monitorowanie zaangażowania użytkowników i zbieranie ich opinii</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795695"/>
            <a:ext cx="11277600" cy="4985980"/>
          </a:xfrm>
          <a:prstGeom prst="rect">
            <a:avLst/>
          </a:prstGeom>
          <a:noFill/>
        </p:spPr>
        <p:txBody>
          <a:bodyPr wrap="square" rtlCol="0">
            <a:spAutoFit/>
          </a:bodyPr>
          <a:lstStyle/>
          <a:p>
            <a:pPr algn="just"/>
            <a:r>
              <a:rPr lang="pl-PL" sz="2400">
                <a:latin typeface="Calibri" panose="020F0502020204030204" pitchFamily="34" charset="0"/>
                <a:ea typeface="Arial MT"/>
                <a:cs typeface="Calibri" panose="020F0502020204030204" pitchFamily="34" charset="0"/>
              </a:rPr>
              <a:t>Monitorowanie zaangażowania użytkowników i zbieranie ich opinii to dwa kluczowe zadania, które zapewniają efektywność szkolenia online. Istnieje szereg działań, które można podjąć </a:t>
            </a:r>
            <a:r>
              <a:rPr lang="pl-PL" sz="2400" b="1">
                <a:latin typeface="Calibri" panose="020F0502020204030204" pitchFamily="34" charset="0"/>
                <a:ea typeface="Arial MT"/>
                <a:cs typeface="Calibri" panose="020F0502020204030204" pitchFamily="34" charset="0"/>
              </a:rPr>
              <a:t>przed rozpoczęciem lekcji</a:t>
            </a:r>
            <a:r>
              <a:rPr lang="pl-PL" sz="2400">
                <a:latin typeface="Calibri" panose="020F0502020204030204" pitchFamily="34" charset="0"/>
                <a:ea typeface="Arial MT"/>
                <a:cs typeface="Calibri" panose="020F0502020204030204" pitchFamily="34" charset="0"/>
              </a:rPr>
              <a:t>, na przykład </a:t>
            </a:r>
            <a:r>
              <a:rPr lang="pl-PL" sz="2400" b="1">
                <a:latin typeface="Calibri" panose="020F0502020204030204" pitchFamily="34" charset="0"/>
                <a:ea typeface="Arial MT"/>
                <a:cs typeface="Calibri" panose="020F0502020204030204" pitchFamily="34" charset="0"/>
              </a:rPr>
              <a:t>upewnić się, że uczniowie posiadają podstawowe umiejętności</a:t>
            </a:r>
            <a:r>
              <a:rPr lang="pl-PL" sz="2400">
                <a:latin typeface="Calibri" panose="020F0502020204030204" pitchFamily="34" charset="0"/>
                <a:ea typeface="Arial MT"/>
                <a:cs typeface="Calibri" panose="020F0502020204030204" pitchFamily="34" charset="0"/>
              </a:rPr>
              <a:t> potrzebne do zrozumienia treści szkolenia. Warto upewnić się, że </a:t>
            </a:r>
            <a:r>
              <a:rPr lang="pl-PL" sz="2400" b="1">
                <a:latin typeface="Calibri" panose="020F0502020204030204" pitchFamily="34" charset="0"/>
                <a:ea typeface="Arial MT"/>
                <a:cs typeface="Calibri" panose="020F0502020204030204" pitchFamily="34" charset="0"/>
              </a:rPr>
              <a:t>terminologia jest dopasowana po poziomu</a:t>
            </a:r>
            <a:r>
              <a:rPr lang="pl-PL" sz="2400">
                <a:latin typeface="Calibri" panose="020F0502020204030204" pitchFamily="34" charset="0"/>
                <a:ea typeface="Arial MT"/>
                <a:cs typeface="Calibri" panose="020F0502020204030204" pitchFamily="34" charset="0"/>
              </a:rPr>
              <a:t> uczniów oraz dać im czas na zapamiętanie pojęć. </a:t>
            </a:r>
          </a:p>
          <a:p>
            <a:pPr algn="just"/>
            <a:r>
              <a:rPr lang="pl-PL" sz="2400">
                <a:latin typeface="Calibri" panose="020F0502020204030204" pitchFamily="34" charset="0"/>
                <a:ea typeface="Arial MT"/>
                <a:cs typeface="Calibri" panose="020F0502020204030204" pitchFamily="34" charset="0"/>
              </a:rPr>
              <a:t> </a:t>
            </a:r>
          </a:p>
          <a:p>
            <a:pPr algn="just"/>
            <a:r>
              <a:rPr lang="pl-PL" sz="2400">
                <a:latin typeface="Calibri" panose="020F0502020204030204" pitchFamily="34" charset="0"/>
                <a:ea typeface="Arial MT"/>
                <a:cs typeface="Calibri" panose="020F0502020204030204" pitchFamily="34" charset="0"/>
              </a:rPr>
              <a:t>Po wejściu na stronę szkolenia online </a:t>
            </a:r>
            <a:r>
              <a:rPr lang="pl-PL" sz="2400" b="1">
                <a:latin typeface="Calibri" panose="020F0502020204030204" pitchFamily="34" charset="0"/>
                <a:ea typeface="Arial MT"/>
                <a:cs typeface="Calibri" panose="020F0502020204030204" pitchFamily="34" charset="0"/>
              </a:rPr>
              <a:t>uczniowie powinni czuć się komfortowo</a:t>
            </a:r>
            <a:r>
              <a:rPr lang="pl-PL" sz="2400">
                <a:latin typeface="Calibri" panose="020F0502020204030204" pitchFamily="34" charset="0"/>
                <a:ea typeface="Arial MT"/>
                <a:cs typeface="Calibri" panose="020F0502020204030204" pitchFamily="34" charset="0"/>
              </a:rPr>
              <a:t>, a </a:t>
            </a:r>
            <a:r>
              <a:rPr lang="pl-PL" sz="2400" b="1">
                <a:latin typeface="Calibri" panose="020F0502020204030204" pitchFamily="34" charset="0"/>
                <a:ea typeface="Arial MT"/>
                <a:cs typeface="Calibri" panose="020F0502020204030204" pitchFamily="34" charset="0"/>
              </a:rPr>
              <a:t>zadaniem prowadzącego jest stworzenie przyjaznej atmosfery</a:t>
            </a:r>
            <a:r>
              <a:rPr lang="pl-PL" sz="2400">
                <a:latin typeface="Calibri" panose="020F0502020204030204" pitchFamily="34" charset="0"/>
                <a:ea typeface="Arial MT"/>
                <a:cs typeface="Calibri" panose="020F0502020204030204" pitchFamily="34" charset="0"/>
              </a:rPr>
              <a:t>. Ważne jest, aby wziąć pod uwagę </a:t>
            </a:r>
            <a:r>
              <a:rPr lang="pl-PL" sz="2400" b="1">
                <a:latin typeface="Calibri" panose="020F0502020204030204" pitchFamily="34" charset="0"/>
                <a:ea typeface="Arial MT"/>
                <a:cs typeface="Calibri" panose="020F0502020204030204" pitchFamily="34" charset="0"/>
              </a:rPr>
              <a:t>sygnały niewerbalne</a:t>
            </a:r>
            <a:r>
              <a:rPr lang="pl-PL" sz="2400">
                <a:latin typeface="Calibri" panose="020F0502020204030204" pitchFamily="34" charset="0"/>
                <a:ea typeface="Arial MT"/>
                <a:cs typeface="Calibri" panose="020F0502020204030204" pitchFamily="34" charset="0"/>
              </a:rPr>
              <a:t>, jakie prowadzący może obserwować u swoich odbiorców, dlatego ważne jest </a:t>
            </a:r>
            <a:r>
              <a:rPr lang="pl-PL" sz="2400" b="1">
                <a:latin typeface="Calibri" panose="020F0502020204030204" pitchFamily="34" charset="0"/>
                <a:ea typeface="Arial MT"/>
                <a:cs typeface="Calibri" panose="020F0502020204030204" pitchFamily="34" charset="0"/>
              </a:rPr>
              <a:t>poproszenie uczniów o pozostawienie włączonej kamery</a:t>
            </a:r>
            <a:r>
              <a:rPr lang="pl-PL" sz="2400">
                <a:latin typeface="Calibri" panose="020F0502020204030204" pitchFamily="34" charset="0"/>
                <a:ea typeface="Arial MT"/>
                <a:cs typeface="Calibri" panose="020F0502020204030204" pitchFamily="34" charset="0"/>
              </a:rPr>
              <a:t>, aby monitorować ich zaangażowanie.</a:t>
            </a:r>
          </a:p>
          <a:p>
            <a:endParaRPr lang="es-ES"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rPr lang="pl-PL"/>
              <a:t>Źródło grafiki: Freepik.com</a:t>
            </a:r>
          </a:p>
        </p:txBody>
      </p:sp>
      <p:pic>
        <p:nvPicPr>
          <p:cNvPr id="7170" name="Picture 2" descr="Vector gratuito inversor con laptop monitoreando el crecimiento de dividendos. comerciante sentado sobre una pila de dinero, invertir capital, analizar gráficos de ganancias. ilustración de vector de finanzas, comercio de acciones, inversión">
            <a:extLst>
              <a:ext uri="{FF2B5EF4-FFF2-40B4-BE49-F238E27FC236}">
                <a16:creationId xmlns:a16="http://schemas.microsoft.com/office/drawing/2014/main" id="{4CA104FE-3D3F-4AC4-9AAB-9C9D7C96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817" y="4152900"/>
            <a:ext cx="5029200"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1.2: Monitorowanie zaangażowania użytkowników i zbieranie ich opinii</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4801314"/>
          </a:xfrm>
          <a:prstGeom prst="rect">
            <a:avLst/>
          </a:prstGeom>
          <a:noFill/>
        </p:spPr>
        <p:txBody>
          <a:bodyPr wrap="square" rtlCol="0">
            <a:spAutoFit/>
          </a:bodyPr>
          <a:lstStyle/>
          <a:p>
            <a:pPr algn="just"/>
            <a:r>
              <a:rPr lang="pl-PL" sz="2400">
                <a:latin typeface="Calibri" panose="020F0502020204030204" pitchFamily="34" charset="0"/>
                <a:ea typeface="Arial MT"/>
                <a:cs typeface="Calibri" panose="020F0502020204030204" pitchFamily="34" charset="0"/>
              </a:rPr>
              <a:t>Sprawdzonym sposobem jest </a:t>
            </a:r>
            <a:r>
              <a:rPr lang="pl-PL" sz="2400" b="1">
                <a:latin typeface="Calibri" panose="020F0502020204030204" pitchFamily="34" charset="0"/>
                <a:ea typeface="Arial MT"/>
                <a:cs typeface="Calibri" panose="020F0502020204030204" pitchFamily="34" charset="0"/>
              </a:rPr>
              <a:t>rozpoczęcie szkolenia online od szybkiego przedstawienia prowadzącego</a:t>
            </a:r>
            <a:r>
              <a:rPr lang="pl-PL" sz="2400">
                <a:latin typeface="Calibri" panose="020F0502020204030204" pitchFamily="34" charset="0"/>
                <a:ea typeface="Arial MT"/>
                <a:cs typeface="Calibri" panose="020F0502020204030204" pitchFamily="34" charset="0"/>
              </a:rPr>
              <a:t>, w tym powiedzenie kilku słów o jego hobby, rodzinie czy zwierzętach, aby </a:t>
            </a:r>
            <a:r>
              <a:rPr lang="pl-PL" sz="2400" b="1">
                <a:latin typeface="Calibri" panose="020F0502020204030204" pitchFamily="34" charset="0"/>
                <a:ea typeface="Arial MT"/>
                <a:cs typeface="Calibri" panose="020F0502020204030204" pitchFamily="34" charset="0"/>
              </a:rPr>
              <a:t>nawiązać kontakt na poziomie personalnym</a:t>
            </a:r>
            <a:r>
              <a:rPr lang="pl-PL" sz="2400">
                <a:latin typeface="Calibri" panose="020F0502020204030204" pitchFamily="34" charset="0"/>
                <a:ea typeface="Arial MT"/>
                <a:cs typeface="Calibri" panose="020F0502020204030204" pitchFamily="34" charset="0"/>
              </a:rPr>
              <a:t>, a następnie, jeśli to możliwe, </a:t>
            </a:r>
            <a:r>
              <a:rPr lang="pl-PL" sz="2400" b="1">
                <a:latin typeface="Calibri" panose="020F0502020204030204" pitchFamily="34" charset="0"/>
                <a:ea typeface="Arial MT"/>
                <a:cs typeface="Calibri" panose="020F0502020204030204" pitchFamily="34" charset="0"/>
              </a:rPr>
              <a:t>dać uczestnikom możliwość przedstawienia się</a:t>
            </a:r>
            <a:r>
              <a:rPr lang="pl-PL" sz="2400">
                <a:latin typeface="Calibri" panose="020F0502020204030204" pitchFamily="34" charset="0"/>
                <a:ea typeface="Arial MT"/>
                <a:cs typeface="Calibri" panose="020F0502020204030204" pitchFamily="34" charset="0"/>
              </a:rPr>
              <a:t> w celu zbudowania społeczności. </a:t>
            </a:r>
            <a:r>
              <a:rPr lang="pl-PL" sz="2400">
                <a:solidFill>
                  <a:srgbClr val="000000"/>
                </a:solidFill>
                <a:latin typeface="Calibri" panose="020F0502020204030204" pitchFamily="34" charset="0"/>
                <a:ea typeface="Arial MT"/>
                <a:cs typeface="Calibri" panose="020F0502020204030204" pitchFamily="34" charset="0"/>
              </a:rPr>
              <a:t>W tym celu można </a:t>
            </a:r>
            <a:r>
              <a:rPr lang="pl-PL" sz="2400" b="1">
                <a:solidFill>
                  <a:srgbClr val="000000"/>
                </a:solidFill>
                <a:latin typeface="Calibri" panose="020F0502020204030204" pitchFamily="34" charset="0"/>
                <a:ea typeface="Arial MT"/>
                <a:cs typeface="Calibri" panose="020F0502020204030204" pitchFamily="34" charset="0"/>
              </a:rPr>
              <a:t>wykorzystać ćwiczenie integracyjne</a:t>
            </a:r>
            <a:r>
              <a:rPr lang="pl-PL" sz="2400">
                <a:solidFill>
                  <a:srgbClr val="000000"/>
                </a:solidFill>
                <a:latin typeface="Calibri" panose="020F0502020204030204" pitchFamily="34" charset="0"/>
                <a:ea typeface="Arial MT"/>
                <a:cs typeface="Calibri" panose="020F0502020204030204" pitchFamily="34" charset="0"/>
              </a:rPr>
              <a:t>, aby zachęcić uczniów do zaprezentowania swojej osoby (np. dyskusja wprowadzająca, przygotowanie slajdu o sobie w formacie PowerPoint).</a:t>
            </a:r>
          </a:p>
          <a:p>
            <a:pPr algn="just"/>
            <a:r>
              <a:rPr lang="pl-PL" sz="2400">
                <a:latin typeface="Calibri" panose="020F0502020204030204" pitchFamily="34" charset="0"/>
                <a:ea typeface="Arial MT"/>
                <a:cs typeface="Calibri" panose="020F0502020204030204" pitchFamily="34" charset="0"/>
              </a:rPr>
              <a:t> </a:t>
            </a:r>
          </a:p>
          <a:p>
            <a:pPr algn="just"/>
            <a:r>
              <a:rPr lang="pl-PL" sz="2400" b="1">
                <a:latin typeface="Calibri" panose="020F0502020204030204" pitchFamily="34" charset="0"/>
                <a:ea typeface="Arial MT"/>
                <a:cs typeface="Calibri" panose="020F0502020204030204" pitchFamily="34" charset="0"/>
              </a:rPr>
              <a:t>Podczas lekcji</a:t>
            </a:r>
            <a:r>
              <a:rPr lang="pl-PL" sz="2400">
                <a:latin typeface="Calibri" panose="020F0502020204030204" pitchFamily="34" charset="0"/>
                <a:ea typeface="Arial MT"/>
                <a:cs typeface="Calibri" panose="020F0502020204030204" pitchFamily="34" charset="0"/>
              </a:rPr>
              <a:t> warto </a:t>
            </a:r>
            <a:r>
              <a:rPr lang="pl-PL" sz="2400" b="1">
                <a:latin typeface="Calibri" panose="020F0502020204030204" pitchFamily="34" charset="0"/>
                <a:ea typeface="Arial MT"/>
                <a:cs typeface="Calibri" panose="020F0502020204030204" pitchFamily="34" charset="0"/>
              </a:rPr>
              <a:t>zachęcać uczniów do udziału</a:t>
            </a:r>
            <a:r>
              <a:rPr lang="pl-PL" sz="2400">
                <a:latin typeface="Calibri" panose="020F0502020204030204" pitchFamily="34" charset="0"/>
                <a:ea typeface="Arial MT"/>
                <a:cs typeface="Calibri" panose="020F0502020204030204" pitchFamily="34" charset="0"/>
              </a:rPr>
              <a:t> w zajęciach i natychmiast </a:t>
            </a:r>
            <a:r>
              <a:rPr lang="pl-PL" sz="2400" b="1">
                <a:latin typeface="Calibri" panose="020F0502020204030204" pitchFamily="34" charset="0"/>
                <a:ea typeface="Arial MT"/>
                <a:cs typeface="Calibri" panose="020F0502020204030204" pitchFamily="34" charset="0"/>
              </a:rPr>
              <a:t>zbierać informacje zwrotne</a:t>
            </a:r>
            <a:r>
              <a:rPr lang="pl-PL" sz="2400">
                <a:latin typeface="Calibri" panose="020F0502020204030204" pitchFamily="34" charset="0"/>
                <a:ea typeface="Arial MT"/>
                <a:cs typeface="Calibri" panose="020F0502020204030204" pitchFamily="34" charset="0"/>
              </a:rPr>
              <a:t> za pomocą narzędzi informatycznych i ankiet (takich jak np. Padlet), aby umożliwić uczestnikom komunikowanie się ze sobą i dzielenie się swoimi spostrzeżeniami już podczas szkolenia. </a:t>
            </a:r>
            <a:r>
              <a:rPr lang="pl-PL" sz="2400" b="1">
                <a:latin typeface="Calibri" panose="020F0502020204030204" pitchFamily="34" charset="0"/>
                <a:ea typeface="Arial MT"/>
                <a:cs typeface="Calibri" panose="020F0502020204030204" pitchFamily="34" charset="0"/>
              </a:rPr>
              <a:t>Regularne sprawdzanie atmosfery</a:t>
            </a:r>
            <a:r>
              <a:rPr lang="pl-PL" sz="2400">
                <a:latin typeface="Calibri" panose="020F0502020204030204" pitchFamily="34" charset="0"/>
                <a:ea typeface="Arial MT"/>
                <a:cs typeface="Calibri" panose="020F0502020204030204" pitchFamily="34" charset="0"/>
              </a:rPr>
              <a:t> i pozyskiwanie informacji zwrotnych pomaga monitorować zaangażowanie słuchaczy.</a:t>
            </a: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944600" y="7734300"/>
            <a:ext cx="3917223" cy="369332"/>
          </a:xfrm>
          <a:prstGeom prst="rect">
            <a:avLst/>
          </a:prstGeom>
          <a:noFill/>
        </p:spPr>
        <p:txBody>
          <a:bodyPr wrap="square">
            <a:spAutoFit/>
          </a:bodyPr>
          <a:lstStyle/>
          <a:p>
            <a:r>
              <a:rPr lang="pl-PL"/>
              <a:t>Źródło grafiki: Freepik.com</a:t>
            </a:r>
          </a:p>
        </p:txBody>
      </p:sp>
      <p:pic>
        <p:nvPicPr>
          <p:cNvPr id="8194" name="Picture 2" descr="Vector gratuito comercializador que mide la satisfacción del cliente y califica las estrellas. análisis de satisfacción y lealtad, aumento de la retención de clientes, ilustración del concepto de herramientas de marketing">
            <a:extLst>
              <a:ext uri="{FF2B5EF4-FFF2-40B4-BE49-F238E27FC236}">
                <a16:creationId xmlns:a16="http://schemas.microsoft.com/office/drawing/2014/main" id="{3A8B0778-1FB0-43C3-82D8-364D74DA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4175685"/>
            <a:ext cx="5038725" cy="33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pl-PL"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1.2: Monitorowanie zaangażowania użytkowników i zbieranie ich opinii</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9448800" cy="5201424"/>
          </a:xfrm>
          <a:prstGeom prst="rect">
            <a:avLst/>
          </a:prstGeom>
          <a:noFill/>
        </p:spPr>
        <p:txBody>
          <a:bodyPr wrap="square" rtlCol="0">
            <a:spAutoFit/>
          </a:bodyPr>
          <a:lstStyle/>
          <a:p>
            <a:pPr algn="just"/>
            <a:r>
              <a:rPr lang="pl-PL" sz="2000" b="1">
                <a:latin typeface="Calibri" panose="020F0502020204030204" pitchFamily="34" charset="0"/>
                <a:ea typeface="Arial MT"/>
                <a:cs typeface="Calibri" panose="020F0502020204030204" pitchFamily="34" charset="0"/>
              </a:rPr>
              <a:t>Po zakończeniu zajęć</a:t>
            </a:r>
            <a:r>
              <a:rPr lang="pl-PL" sz="2000">
                <a:latin typeface="Calibri" panose="020F0502020204030204" pitchFamily="34" charset="0"/>
                <a:ea typeface="Arial MT"/>
                <a:cs typeface="Calibri" panose="020F0502020204030204" pitchFamily="34" charset="0"/>
              </a:rPr>
              <a:t> warto korzystać z programów online, aby </a:t>
            </a:r>
            <a:r>
              <a:rPr lang="pl-PL" sz="2000" b="1">
                <a:latin typeface="Calibri" panose="020F0502020204030204" pitchFamily="34" charset="0"/>
                <a:ea typeface="Arial MT"/>
                <a:cs typeface="Calibri" panose="020F0502020204030204" pitchFamily="34" charset="0"/>
              </a:rPr>
              <a:t>utrwalić nabyte umiejętności</a:t>
            </a:r>
            <a:r>
              <a:rPr lang="pl-PL" sz="2000">
                <a:latin typeface="Calibri" panose="020F0502020204030204" pitchFamily="34" charset="0"/>
                <a:ea typeface="Arial MT"/>
                <a:cs typeface="Calibri" panose="020F0502020204030204" pitchFamily="34" charset="0"/>
              </a:rPr>
              <a:t> i uwypuklić ich zastosowanie w rzeczywistych warunkach.</a:t>
            </a:r>
          </a:p>
          <a:p>
            <a:pPr algn="just"/>
            <a:r>
              <a:rPr lang="pl-PL" sz="2000">
                <a:latin typeface="Calibri" panose="020F0502020204030204" pitchFamily="34" charset="0"/>
                <a:ea typeface="Arial MT"/>
                <a:cs typeface="Calibri" panose="020F0502020204030204" pitchFamily="34" charset="0"/>
              </a:rPr>
              <a:t>Prowadzący może zapytać, </a:t>
            </a:r>
            <a:r>
              <a:rPr lang="pl-PL" sz="2000" b="1">
                <a:latin typeface="Calibri" panose="020F0502020204030204" pitchFamily="34" charset="0"/>
                <a:ea typeface="Arial MT"/>
                <a:cs typeface="Calibri" panose="020F0502020204030204" pitchFamily="34" charset="0"/>
              </a:rPr>
              <a:t>które tematy sprawiły uczniom najwięcej trudności</a:t>
            </a:r>
            <a:r>
              <a:rPr lang="pl-PL" sz="2000">
                <a:latin typeface="Calibri" panose="020F0502020204030204" pitchFamily="34" charset="0"/>
                <a:ea typeface="Arial MT"/>
                <a:cs typeface="Calibri" panose="020F0502020204030204" pitchFamily="34" charset="0"/>
              </a:rPr>
              <a:t>, i zaoferować dodatkowe wsparcie osobom, które tego potrzebują.</a:t>
            </a:r>
          </a:p>
          <a:p>
            <a:pPr algn="just"/>
            <a:r>
              <a:rPr lang="pl-PL" sz="2000">
                <a:latin typeface="Calibri" panose="020F0502020204030204" pitchFamily="34" charset="0"/>
                <a:ea typeface="Arial MT"/>
                <a:cs typeface="Calibri" panose="020F0502020204030204" pitchFamily="34" charset="0"/>
              </a:rPr>
              <a:t> </a:t>
            </a:r>
          </a:p>
          <a:p>
            <a:pPr algn="just"/>
            <a:r>
              <a:rPr lang="pl-PL" sz="2000">
                <a:latin typeface="Calibri" panose="020F0502020204030204" pitchFamily="34" charset="0"/>
                <a:ea typeface="Arial MT"/>
                <a:cs typeface="Calibri" panose="020F0502020204030204" pitchFamily="34" charset="0"/>
              </a:rPr>
              <a:t>W przypadku szkoleń online niezwykle ważne jest uwzględnienie </a:t>
            </a:r>
            <a:r>
              <a:rPr lang="pl-PL" sz="2000" b="1">
                <a:latin typeface="Calibri" panose="020F0502020204030204" pitchFamily="34" charset="0"/>
                <a:ea typeface="Arial MT"/>
                <a:cs typeface="Calibri" panose="020F0502020204030204" pitchFamily="34" charset="0"/>
              </a:rPr>
              <a:t>funkcji śledzenia postępu</a:t>
            </a:r>
            <a:r>
              <a:rPr lang="pl-PL" sz="2000">
                <a:latin typeface="Calibri" panose="020F0502020204030204" pitchFamily="34" charset="0"/>
                <a:ea typeface="Arial MT"/>
                <a:cs typeface="Calibri" panose="020F0502020204030204" pitchFamily="34" charset="0"/>
              </a:rPr>
              <a:t>, która pozwala użytkownikowi monitorować progres i otrzymywać informacje zwrotne na temat jego wyników. Informacja zwrotna jest bardzo istotnym elementem uczenia się online. Dlatego ważne jest, aby zapewnić </a:t>
            </a:r>
            <a:r>
              <a:rPr lang="pl-PL" sz="2000" b="1">
                <a:latin typeface="Calibri" panose="020F0502020204030204" pitchFamily="34" charset="0"/>
                <a:ea typeface="Arial MT"/>
                <a:cs typeface="Calibri" panose="020F0502020204030204" pitchFamily="34" charset="0"/>
              </a:rPr>
              <a:t>mechanizmy zbierania informacji zwrotnych podczas szkolenia</a:t>
            </a:r>
            <a:r>
              <a:rPr lang="pl-PL" sz="2000">
                <a:latin typeface="Calibri" panose="020F0502020204030204" pitchFamily="34" charset="0"/>
                <a:ea typeface="Arial MT"/>
                <a:cs typeface="Calibri" panose="020F0502020204030204" pitchFamily="34" charset="0"/>
              </a:rPr>
              <a:t>, takie jak quizy, testy i inne działania mające na celu ocenę biegłości uczniów. </a:t>
            </a:r>
            <a:r>
              <a:rPr lang="pl-PL" sz="2000" b="1">
                <a:latin typeface="Calibri" panose="020F0502020204030204" pitchFamily="34" charset="0"/>
                <a:ea typeface="Arial MT"/>
                <a:cs typeface="Calibri" panose="020F0502020204030204" pitchFamily="34" charset="0"/>
              </a:rPr>
              <a:t>Jasne informacje zwrotne i wskaźniki postępu</a:t>
            </a:r>
            <a:r>
              <a:rPr lang="pl-PL" sz="2000">
                <a:latin typeface="Calibri" panose="020F0502020204030204" pitchFamily="34" charset="0"/>
                <a:ea typeface="Arial MT"/>
                <a:cs typeface="Calibri" panose="020F0502020204030204" pitchFamily="34" charset="0"/>
              </a:rPr>
              <a:t> motywują użytkowników i dają im poczucie spełnienia, gdyż sygnalizują ukończenie kolejnych etapów szkolenia. A z końcowych wyników warto </a:t>
            </a:r>
            <a:r>
              <a:rPr lang="pl-PL" sz="2000" b="1">
                <a:latin typeface="Calibri" panose="020F0502020204030204" pitchFamily="34" charset="0"/>
                <a:ea typeface="Arial MT"/>
                <a:cs typeface="Calibri" panose="020F0502020204030204" pitchFamily="34" charset="0"/>
              </a:rPr>
              <a:t>cieszyć się razem, bo sukces uczniów jest również sukcesem nauczyciela</a:t>
            </a:r>
            <a:r>
              <a:rPr lang="pl-PL" sz="2000">
                <a:latin typeface="Calibri" panose="020F0502020204030204" pitchFamily="34" charset="0"/>
                <a:ea typeface="Arial MT"/>
                <a:cs typeface="Calibri" panose="020F0502020204030204" pitchFamily="34" charset="0"/>
              </a:rPr>
              <a:t>!</a:t>
            </a:r>
          </a:p>
          <a:p>
            <a:pPr algn="just"/>
            <a:r>
              <a:rPr lang="pl-PL" sz="2000">
                <a:latin typeface="Calibri" panose="020F0502020204030204" pitchFamily="34" charset="0"/>
                <a:ea typeface="Arial MT"/>
                <a:cs typeface="Calibri" panose="020F0502020204030204" pitchFamily="34" charset="0"/>
              </a:rPr>
              <a:t> </a:t>
            </a: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2954000" y="7364968"/>
            <a:ext cx="3917223" cy="369332"/>
          </a:xfrm>
          <a:prstGeom prst="rect">
            <a:avLst/>
          </a:prstGeom>
          <a:noFill/>
        </p:spPr>
        <p:txBody>
          <a:bodyPr wrap="square">
            <a:spAutoFit/>
          </a:bodyPr>
          <a:lstStyle/>
          <a:p>
            <a:r>
              <a:rPr lang="pl-PL"/>
              <a:t>Źródło grafiki: Freepik.com</a:t>
            </a:r>
          </a:p>
        </p:txBody>
      </p:sp>
      <p:pic>
        <p:nvPicPr>
          <p:cNvPr id="1026" name="Picture 2" descr="Vector gratuito trabajo en equipo de personas diminutas con engranajes y ruedas dentadas. equipo de socios que trabajan en la actualización, reparación, mejora de habilidades e ilustración vectorial plana de servicio al cliente. organización empresarial, concepto de cooperación">
            <a:extLst>
              <a:ext uri="{FF2B5EF4-FFF2-40B4-BE49-F238E27FC236}">
                <a16:creationId xmlns:a16="http://schemas.microsoft.com/office/drawing/2014/main" id="{6ECE1B04-512C-42F2-A2EF-1B8277F8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3923586"/>
            <a:ext cx="59626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1.2: Monitorowanie zaangażowania użytkowników i zbieranie ich opinii</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5016758"/>
          </a:xfrm>
          <a:prstGeom prst="rect">
            <a:avLst/>
          </a:prstGeom>
          <a:noFill/>
        </p:spPr>
        <p:txBody>
          <a:bodyPr wrap="square" rtlCol="0">
            <a:spAutoFit/>
          </a:bodyPr>
          <a:lstStyle/>
          <a:p>
            <a:pPr algn="just"/>
            <a:r>
              <a:rPr lang="pl-PL" sz="2000">
                <a:latin typeface="Calibri" panose="020F0502020204030204" pitchFamily="34" charset="0"/>
                <a:ea typeface="Arial MT"/>
                <a:cs typeface="Calibri" panose="020F0502020204030204" pitchFamily="34" charset="0"/>
              </a:rPr>
              <a:t>Skuteczne angażowanie uczniów wymaga między innymi poświęcenia im czasu i wysłuchania ich. Nie wystarczy bowiem po prostu przekazać im treści szkolenia; trzeba </a:t>
            </a:r>
            <a:r>
              <a:rPr lang="pl-PL" sz="2000" b="1">
                <a:latin typeface="Calibri" panose="020F0502020204030204" pitchFamily="34" charset="0"/>
                <a:ea typeface="Arial MT"/>
                <a:cs typeface="Calibri" panose="020F0502020204030204" pitchFamily="34" charset="0"/>
              </a:rPr>
              <a:t>pokazać, że ich przemyślenia są doceniane</a:t>
            </a:r>
            <a:r>
              <a:rPr lang="pl-PL" sz="2000">
                <a:latin typeface="Calibri" panose="020F0502020204030204" pitchFamily="34" charset="0"/>
                <a:ea typeface="Arial MT"/>
                <a:cs typeface="Calibri" panose="020F0502020204030204" pitchFamily="34" charset="0"/>
              </a:rPr>
              <a:t> i że między prawdziwymi ludźmi w prawdziwym życiu również dochodzi do interakcji. </a:t>
            </a:r>
            <a:r>
              <a:rPr lang="pl-PL" sz="2000" b="1">
                <a:latin typeface="Calibri" panose="020F0502020204030204" pitchFamily="34" charset="0"/>
                <a:ea typeface="Arial MT"/>
                <a:cs typeface="Calibri" panose="020F0502020204030204" pitchFamily="34" charset="0"/>
              </a:rPr>
              <a:t>Należy przy tym odpowiadać zarówno na pozytywne, jak i na negatywne opinie.</a:t>
            </a:r>
            <a:r>
              <a:rPr lang="pl-PL" sz="2000">
                <a:latin typeface="Calibri" panose="020F0502020204030204" pitchFamily="34" charset="0"/>
                <a:ea typeface="Arial MT"/>
                <a:cs typeface="Calibri" panose="020F0502020204030204" pitchFamily="34" charset="0"/>
              </a:rPr>
              <a:t> Informacje zwrotne pochodzące od uczniów są szczególnie przydatne również w aspekcie ewentualnej przyszłej adaptacji szkolenia, aby mieć pewność, że naprawdę odpowiada ono na potrzeby uczestników. </a:t>
            </a:r>
          </a:p>
          <a:p>
            <a:pPr algn="just"/>
            <a:r>
              <a:rPr lang="pl-PL" sz="2000">
                <a:latin typeface="Calibri" panose="020F0502020204030204" pitchFamily="34" charset="0"/>
                <a:ea typeface="Arial MT"/>
                <a:cs typeface="Calibri" panose="020F0502020204030204" pitchFamily="34" charset="0"/>
              </a:rPr>
              <a:t> </a:t>
            </a:r>
          </a:p>
          <a:p>
            <a:pPr algn="just"/>
            <a:r>
              <a:rPr lang="pl-PL" sz="2000" b="1">
                <a:latin typeface="Calibri" panose="020F0502020204030204" pitchFamily="34" charset="0"/>
                <a:ea typeface="Arial MT"/>
                <a:cs typeface="Calibri" panose="020F0502020204030204" pitchFamily="34" charset="0"/>
              </a:rPr>
              <a:t>Informacja zwrotna może mieć postać kognitywną</a:t>
            </a:r>
            <a:r>
              <a:rPr lang="pl-PL" sz="2000">
                <a:latin typeface="Calibri" panose="020F0502020204030204" pitchFamily="34" charset="0"/>
                <a:ea typeface="Arial MT"/>
                <a:cs typeface="Calibri" panose="020F0502020204030204" pitchFamily="34" charset="0"/>
              </a:rPr>
              <a:t> (informacje o tym, jak uczniowie uczą się i rozumieją materiał), </a:t>
            </a:r>
            <a:r>
              <a:rPr lang="pl-PL" sz="2000" b="1">
                <a:latin typeface="Calibri" panose="020F0502020204030204" pitchFamily="34" charset="0"/>
                <a:ea typeface="Arial MT"/>
                <a:cs typeface="Calibri" panose="020F0502020204030204" pitchFamily="34" charset="0"/>
              </a:rPr>
              <a:t>behawioralną </a:t>
            </a:r>
            <a:r>
              <a:rPr lang="pl-PL" sz="2000">
                <a:latin typeface="Calibri" panose="020F0502020204030204" pitchFamily="34" charset="0"/>
                <a:ea typeface="Arial MT"/>
                <a:cs typeface="Calibri" panose="020F0502020204030204" pitchFamily="34" charset="0"/>
              </a:rPr>
              <a:t>(informacje o tym, jak uczniowie się zachowują, np. czy regularnie uczęszczają na zajęcia i odrabiają zadania domowe) lub </a:t>
            </a:r>
            <a:r>
              <a:rPr lang="pl-PL" sz="2000" b="1">
                <a:latin typeface="Calibri" panose="020F0502020204030204" pitchFamily="34" charset="0"/>
                <a:ea typeface="Arial MT"/>
                <a:cs typeface="Calibri" panose="020F0502020204030204" pitchFamily="34" charset="0"/>
              </a:rPr>
              <a:t>społeczną</a:t>
            </a:r>
            <a:r>
              <a:rPr lang="pl-PL" sz="2000">
                <a:latin typeface="Calibri" panose="020F0502020204030204" pitchFamily="34" charset="0"/>
                <a:ea typeface="Arial MT"/>
                <a:cs typeface="Calibri" panose="020F0502020204030204" pitchFamily="34" charset="0"/>
              </a:rPr>
              <a:t> (informacje o tym, jak uczniowie rozmawiają i współpracują z innymi uczestnikami szkolenia, czy włączają się do rozmów online i czy wspólnie pracują nad projektami). Ewentualne </a:t>
            </a:r>
            <a:r>
              <a:rPr lang="pl-PL" sz="2000" b="1">
                <a:latin typeface="Calibri" panose="020F0502020204030204" pitchFamily="34" charset="0"/>
                <a:ea typeface="Arial MT"/>
                <a:cs typeface="Calibri" panose="020F0502020204030204" pitchFamily="34" charset="0"/>
              </a:rPr>
              <a:t>interwencje prowadzącego powinny być delikatne</a:t>
            </a:r>
            <a:r>
              <a:rPr lang="pl-PL" sz="2000">
                <a:latin typeface="Calibri" panose="020F0502020204030204" pitchFamily="34" charset="0"/>
                <a:ea typeface="Arial MT"/>
                <a:cs typeface="Calibri" panose="020F0502020204030204" pitchFamily="34" charset="0"/>
              </a:rPr>
              <a:t>, aby uczeń mógł realizować ścieżkę szkolenia w swoim tempie, dając mu poczucie autonomii, a unikając poczucia zniechęcenia. </a:t>
            </a: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rPr lang="pl-PL"/>
              <a:t>Źródło grafiki: Freepik.com</a:t>
            </a:r>
          </a:p>
        </p:txBody>
      </p:sp>
      <p:pic>
        <p:nvPicPr>
          <p:cNvPr id="2050" name="Picture 2" descr="Vector gratuito ilustración del concepto de comportamiento del cliente">
            <a:extLst>
              <a:ext uri="{FF2B5EF4-FFF2-40B4-BE49-F238E27FC236}">
                <a16:creationId xmlns:a16="http://schemas.microsoft.com/office/drawing/2014/main" id="{E6905D50-39A3-421A-B0CB-CE9BAB29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14700"/>
            <a:ext cx="4618018" cy="46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1.3: Odpowiadanie na komentarze użytkowników i rozwiązywanie problemów</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9906000" cy="5189113"/>
          </a:xfrm>
          <a:prstGeom prst="rect">
            <a:avLst/>
          </a:prstGeom>
          <a:noFill/>
        </p:spPr>
        <p:txBody>
          <a:bodyPr wrap="square" rtlCol="0">
            <a:spAutoFit/>
          </a:bodyPr>
          <a:lstStyle/>
          <a:p>
            <a:pPr algn="just"/>
            <a:r>
              <a:rPr lang="pl-PL" sz="2000">
                <a:solidFill>
                  <a:srgbClr val="000000"/>
                </a:solidFill>
                <a:latin typeface="Calibri" panose="020F0502020204030204" pitchFamily="34" charset="0"/>
                <a:ea typeface="Arial MT"/>
                <a:cs typeface="Calibri" panose="020F0502020204030204" pitchFamily="34" charset="0"/>
              </a:rPr>
              <a:t>Odpowiadanie na komentarze użytkowników i rozwiązywanie ich problemów podczas szkoleń online jest niezbędne do stworzenia pozytywnego środowiska uczenia się i utrzymania zaangażowania uczniów. Oto kilka wskazówek, jak </a:t>
            </a:r>
            <a:r>
              <a:rPr lang="pl-PL" sz="2000" b="1">
                <a:solidFill>
                  <a:srgbClr val="000000"/>
                </a:solidFill>
                <a:latin typeface="Calibri" panose="020F0502020204030204" pitchFamily="34" charset="0"/>
                <a:ea typeface="Arial MT"/>
                <a:cs typeface="Calibri" panose="020F0502020204030204" pitchFamily="34" charset="0"/>
              </a:rPr>
              <a:t>skutecznie odpowiadać na komentarze użytkowników i rozwiązywać ich problemy</a:t>
            </a:r>
            <a:r>
              <a:rPr lang="pl-PL" sz="2000">
                <a:solidFill>
                  <a:srgbClr val="000000"/>
                </a:solidFill>
                <a:latin typeface="Calibri" panose="020F0502020204030204" pitchFamily="34" charset="0"/>
                <a:ea typeface="Arial MT"/>
                <a:cs typeface="Calibri" panose="020F0502020204030204" pitchFamily="34" charset="0"/>
              </a:rPr>
              <a:t>:</a:t>
            </a:r>
          </a:p>
          <a:p>
            <a:pPr algn="just"/>
            <a:r>
              <a:rPr lang="pl-PL" sz="2000">
                <a:latin typeface="Calibri" panose="020F0502020204030204" pitchFamily="34" charset="0"/>
                <a:ea typeface="Arial MT"/>
                <a:cs typeface="Calibri" panose="020F0502020204030204" pitchFamily="34" charset="0"/>
              </a:rPr>
              <a:t> </a:t>
            </a:r>
          </a:p>
          <a:p>
            <a:pPr marL="342900" lvl="0" indent="-342900" algn="just">
              <a:lnSpc>
                <a:spcPct val="107000"/>
              </a:lnSpc>
              <a:spcAft>
                <a:spcPts val="800"/>
              </a:spcAft>
              <a:buFont typeface="Wingdings" panose="05000000000000000000" pitchFamily="2" charset="2"/>
              <a:buChar char=""/>
            </a:pP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Szybka odpowiedź: </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Na komentarze i problemy użytkowników należy reagować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bez zbędnej zwłoki</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Szybka odpowiedź pokazuje, że ich opinia jest doceniania</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a prowadzącemu zależny na zaspokajaniu ich potrzeb. Pożądany czas reakcji to 24-48 godzin, w zależności od pilności sprawy. Nauczyciel powinien również pokazywać, że jest zaangażowany w swoje szkolenie i być obecny/dostępny dla uczniów kilka razy w tygodniu.</a:t>
            </a:r>
          </a:p>
          <a:p>
            <a:pPr lvl="0" algn="just">
              <a:lnSpc>
                <a:spcPct val="107000"/>
              </a:lnSpc>
              <a:spcAft>
                <a:spcPts val="800"/>
              </a:spcAf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Aktywne słuchanie:</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Uważne przeczytanie komentarzy użytkownika pozwala dokładnie zrozumieć zgłaszany problem.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Dlatego warto poświęcić trochę czasu, aby poznać jego perspektywę</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i trudność, z którą się mierzy. Należy przy tym unikać przyjmowania odgórnych założeń lub wyciągania pochopnych wniosków przed pełnym zrozumieniem kontekstu.</a:t>
            </a: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pl-PL"/>
              <a:t>Źródło grafiki: Freepik.com</a:t>
            </a:r>
          </a:p>
        </p:txBody>
      </p:sp>
      <p:pic>
        <p:nvPicPr>
          <p:cNvPr id="3074" name="Picture 2" descr="Chat">
            <a:extLst>
              <a:ext uri="{FF2B5EF4-FFF2-40B4-BE49-F238E27FC236}">
                <a16:creationId xmlns:a16="http://schemas.microsoft.com/office/drawing/2014/main" id="{434FCF6F-1C7B-48FD-A710-D3E5094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307592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1.3: Odpowiadanie na komentarze użytkowników i rozwiązywanie problemów</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8331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Szacunek i empatia:</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Na wszelkie uwagi użytkowników należy odpowiadać w sposób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pełen szacunku i empatii</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Uprzejmy i wyrozumiały ton wypowiedzi daje uczniowi poczucie, że jego problem jest traktowany poważnie.</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Empatia pomaga budować relacje i jest wyrazem zaangażowania nauczyciela w proces edukacyjny.</a:t>
            </a:r>
          </a:p>
          <a:p>
            <a:pPr marL="342900" lvl="0" indent="-342900" algn="just">
              <a:lnSpc>
                <a:spcPct val="107000"/>
              </a:lnSpc>
              <a:buFont typeface="Wingdings" panose="05000000000000000000" pitchFamily="2" charset="2"/>
              <a:buChar char=""/>
            </a:pP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Bezpośrednie reagowanie na problemy:</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Na obawy zgłaszane przez użytkowników należy odpowiadać w sposób bezpośredni. Aby rozwiązać dany problem, można podać wymagane informacje, rozwiązania lub wyjaśnienia. Odpowiedź powinna być konkretna i zwięzła oraz skupiać się na praktycznych działaniach.</a:t>
            </a:r>
          </a:p>
          <a:p>
            <a:pPr marL="342900" lvl="0" indent="-342900" algn="just">
              <a:lnSpc>
                <a:spcPct val="107000"/>
              </a:lnSpc>
              <a:buFont typeface="Wingdings" panose="05000000000000000000" pitchFamily="2" charset="2"/>
              <a:buChar char=""/>
            </a:pP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Oferowanie rozwiązań:</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W miarę możliwości należy zaproponować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realne rozwiązanie problemu użytkownika</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Jasne instrukcje lub sugestie</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pomogą użytkownikowi </a:t>
            </a:r>
            <a:r>
              <a:rPr lang="pl-PL"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stawić czoło wszelkim czekającym go wyzwaniom</a:t>
            </a:r>
            <a:r>
              <a:rPr lang="pl-PL" sz="2000">
                <a:solidFill>
                  <a:srgbClr val="000000"/>
                </a:solidFill>
                <a:latin typeface="Calibri" panose="020F0502020204030204" pitchFamily="34" charset="0"/>
                <a:ea typeface="Times New Roman" panose="02020603050405020304" pitchFamily="18" charset="0"/>
                <a:cs typeface="Calibri" panose="020F0502020204030204" pitchFamily="34" charset="0"/>
              </a:rPr>
              <a:t>. Można zaoferować dodatkowe zasoby, wskazówki lub alternatywne podejścia, które przydadzą się mu w procesie kształcenia.</a:t>
            </a: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pl-PL"/>
              <a:t>Źródło grafiki: Freepik.com</a:t>
            </a:r>
          </a:p>
        </p:txBody>
      </p:sp>
      <p:pic>
        <p:nvPicPr>
          <p:cNvPr id="4098" name="Picture 2" descr="Vector gratuito piense fuera de la ilustración del concepto de caja">
            <a:extLst>
              <a:ext uri="{FF2B5EF4-FFF2-40B4-BE49-F238E27FC236}">
                <a16:creationId xmlns:a16="http://schemas.microsoft.com/office/drawing/2014/main" id="{9D9094BF-0C99-4A74-92A1-12FF783A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3119437"/>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1.3: Odpowiadanie na komentarze użytkowników i rozwiązywanie problemów</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302327" y="3444434"/>
            <a:ext cx="9906000" cy="5584093"/>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Personalizowanie odpowiedzi:</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 miarę możliwości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odpowiedzi należy personalizować</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aby użytkownik czuł się doceniony i wysłuchany.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 tym celu można zwracać się do niego po imieniu, odwołać się do konkretnej poruszonej przez niego kwestii i dopasować swoją odpowiedź do jego specyficznej sytuacji.</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Dzięki personalizacji pogłębiona zostaje również relacja z użytkownikiem.</a:t>
            </a:r>
          </a:p>
          <a:p>
            <a:pPr marL="342900" lvl="0" indent="-342900" algn="just">
              <a:lnSpc>
                <a:spcPct val="107000"/>
              </a:lnSpc>
              <a:buFont typeface="Wingdings" panose="05000000000000000000" pitchFamily="2" charset="2"/>
              <a:buChar char=""/>
            </a:pP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Zachęcanie do dalszej komunikacji:</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Warto zachęcić użytkowników do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kontynuowania rozmowy, jeśli mają dodatkowe pytania</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lub potrzebują dodatkowej pomocy. W tym celu można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podać dane kontaktowe</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takie jak adres e-mail czy adres forum, gdzie użytkownicy mogą uzyskać dalsze wskazówki. Niech wiedzą, że ich opinie są cenne i że zawsze jest dostępna pomoc.</a:t>
            </a:r>
          </a:p>
          <a:p>
            <a:pPr marL="342900" lvl="0" indent="-342900" algn="just">
              <a:lnSpc>
                <a:spcPct val="107000"/>
              </a:lnSpc>
              <a:buFont typeface="Wingdings" panose="05000000000000000000" pitchFamily="2" charset="2"/>
              <a:buChar char=""/>
            </a:pP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Konstruktywna informacja zwrotna:</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Jeśli użytkownicy wyrażają krytykę lub mają sugestie dotyczące ulepszeń,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należy podziękować i wykazać się otwartym umysłem</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Należy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potwierdzić otrzymanie informacji zwrotnej</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 dać użytkownikowi do zrozumienia, że jego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opinie są cenne w aspekcie poprawy procesu kształcenia</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Za wszelkie sugestie należy podziękować i zapewnić, że jego propozycje zostaną uwzględnione przy przyszłych aktualizacjach lub ulepszeniach szkolenia.</a:t>
            </a: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pl-PL"/>
              <a:t>Źródło grafiki: Freepik.com</a:t>
            </a:r>
          </a:p>
        </p:txBody>
      </p:sp>
      <p:pic>
        <p:nvPicPr>
          <p:cNvPr id="5122" name="Picture 2" descr="Vector gratuito el hombre y la mujer trabajadores jóvenes eligen la marca de verificación y la ponen en el cuadro de encuesta de verificación, ilustración vectorial de dibujos animados">
            <a:extLst>
              <a:ext uri="{FF2B5EF4-FFF2-40B4-BE49-F238E27FC236}">
                <a16:creationId xmlns:a16="http://schemas.microsoft.com/office/drawing/2014/main" id="{195F0DC0-E9B2-41FF-8F79-87BC05D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532" y="3267731"/>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Jednostka 2: Analizowanie i ulepszanie sposobu prowadzenia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2.1: Wskaźniki i narzędzia analityczne do mierzenia skuteczności szkoleń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6270819"/>
          </a:xfrm>
          <a:prstGeom prst="rect">
            <a:avLst/>
          </a:prstGeom>
          <a:noFill/>
        </p:spPr>
        <p:txBody>
          <a:bodyPr wrap="square" rtlCol="0">
            <a:spAutoFit/>
          </a:bodyPr>
          <a:lstStyle/>
          <a:p>
            <a:pPr algn="just"/>
            <a:r>
              <a:rPr lang="pl-PL" sz="2000">
                <a:latin typeface="Calibri" panose="020F0502020204030204" pitchFamily="34" charset="0"/>
                <a:ea typeface="Arial MT"/>
                <a:cs typeface="Calibri" panose="020F0502020204030204" pitchFamily="34" charset="0"/>
              </a:rPr>
              <a:t>Mierzenie skuteczności szkoleń online wymaga zastosowania </a:t>
            </a:r>
            <a:r>
              <a:rPr lang="pl-PL" sz="2000" b="1">
                <a:latin typeface="Calibri" panose="020F0502020204030204" pitchFamily="34" charset="0"/>
                <a:ea typeface="Arial MT"/>
                <a:cs typeface="Calibri" panose="020F0502020204030204" pitchFamily="34" charset="0"/>
              </a:rPr>
              <a:t>odpowiednich wskaźników i analiz</a:t>
            </a:r>
            <a:r>
              <a:rPr lang="pl-PL" sz="2000">
                <a:latin typeface="Calibri" panose="020F0502020204030204" pitchFamily="34" charset="0"/>
                <a:ea typeface="Arial MT"/>
                <a:cs typeface="Calibri" panose="020F0502020204030204" pitchFamily="34" charset="0"/>
              </a:rPr>
              <a:t> do oceny różnych aspektów programu. Poniżej lista szeregu kluczowych wskaźników i analiz pomagających ocenić skuteczność i wpływ szkolenia online:</a:t>
            </a:r>
          </a:p>
          <a:p>
            <a:pPr algn="just"/>
            <a:r>
              <a:rPr lang="pl-PL" sz="2000">
                <a:latin typeface="Calibri" panose="020F0502020204030204" pitchFamily="34" charset="0"/>
                <a:ea typeface="Arial MT"/>
                <a:cs typeface="Calibri" panose="020F0502020204030204" pitchFamily="34" charset="0"/>
              </a:rPr>
              <a:t> </a:t>
            </a:r>
          </a:p>
          <a:p>
            <a:pPr marL="342900" lvl="0" indent="-342900" algn="just">
              <a:lnSpc>
                <a:spcPct val="107000"/>
              </a:lnSpc>
              <a:spcAft>
                <a:spcPts val="800"/>
              </a:spcAft>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Wskaźnik ukończenia:</a:t>
            </a:r>
            <a:r>
              <a:rPr lang="pl-PL" sz="2000">
                <a:latin typeface="Calibri" panose="020F0502020204030204" pitchFamily="34" charset="0"/>
                <a:ea typeface="Times New Roman" panose="02020603050405020304" pitchFamily="18" charset="0"/>
                <a:cs typeface="Calibri" panose="020F0502020204030204" pitchFamily="34" charset="0"/>
              </a:rPr>
              <a:t> Można mierzyć </a:t>
            </a:r>
            <a:r>
              <a:rPr lang="pl-PL" sz="2000" b="1">
                <a:latin typeface="Calibri" panose="020F0502020204030204" pitchFamily="34" charset="0"/>
                <a:ea typeface="Times New Roman" panose="02020603050405020304" pitchFamily="18" charset="0"/>
                <a:cs typeface="Calibri" panose="020F0502020204030204" pitchFamily="34" charset="0"/>
              </a:rPr>
              <a:t>odsetek uczniów, którzy pomyślnie ukończyli program szkoleń online</a:t>
            </a:r>
            <a:r>
              <a:rPr lang="pl-PL" sz="2000">
                <a:latin typeface="Calibri" panose="020F0502020204030204" pitchFamily="34" charset="0"/>
                <a:ea typeface="Times New Roman" panose="02020603050405020304" pitchFamily="18" charset="0"/>
                <a:cs typeface="Calibri" panose="020F0502020204030204" pitchFamily="34" charset="0"/>
              </a:rPr>
              <a:t>. Wskaźnik ten ilustruje ogólne zaangażowanie i determinację osób uczących się, aby ukończyć szkolenie.</a:t>
            </a:r>
          </a:p>
          <a:p>
            <a:pPr marL="342900" lvl="0" indent="-342900" algn="just">
              <a:lnSpc>
                <a:spcPct val="107000"/>
              </a:lnSpc>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Wskaźnik uczestnictwa:</a:t>
            </a:r>
            <a:r>
              <a:rPr lang="pl-PL" sz="2000">
                <a:latin typeface="Calibri" panose="020F0502020204030204" pitchFamily="34" charset="0"/>
                <a:ea typeface="Times New Roman" panose="02020603050405020304" pitchFamily="18" charset="0"/>
                <a:cs typeface="Calibri" panose="020F0502020204030204" pitchFamily="34" charset="0"/>
              </a:rPr>
              <a:t> Można również monitorować poziom uczestnictwa i zaangażowania w okresie całego programu szkoleń. Do mierzonych w tym celu wskaźników należy między innymi </a:t>
            </a:r>
            <a:r>
              <a:rPr lang="pl-PL" sz="2000" b="1">
                <a:latin typeface="Calibri" panose="020F0502020204030204" pitchFamily="34" charset="0"/>
                <a:ea typeface="Times New Roman" panose="02020603050405020304" pitchFamily="18" charset="0"/>
                <a:cs typeface="Calibri" panose="020F0502020204030204" pitchFamily="34" charset="0"/>
              </a:rPr>
              <a:t>liczba logowań</a:t>
            </a:r>
            <a:r>
              <a:rPr lang="pl-PL" sz="2000">
                <a:latin typeface="Calibri" panose="020F0502020204030204" pitchFamily="34" charset="0"/>
                <a:ea typeface="Times New Roman" panose="02020603050405020304" pitchFamily="18" charset="0"/>
                <a:cs typeface="Calibri" panose="020F0502020204030204" pitchFamily="34" charset="0"/>
              </a:rPr>
              <a:t>, </a:t>
            </a:r>
            <a:r>
              <a:rPr lang="pl-PL" sz="2000" b="1">
                <a:latin typeface="Calibri" panose="020F0502020204030204" pitchFamily="34" charset="0"/>
                <a:ea typeface="Times New Roman" panose="02020603050405020304" pitchFamily="18" charset="0"/>
                <a:cs typeface="Calibri" panose="020F0502020204030204" pitchFamily="34" charset="0"/>
              </a:rPr>
              <a:t>czas</a:t>
            </a:r>
            <a:r>
              <a:rPr lang="pl-PL" sz="2000">
                <a:latin typeface="Calibri" panose="020F0502020204030204" pitchFamily="34" charset="0"/>
                <a:ea typeface="Times New Roman" panose="02020603050405020304" pitchFamily="18" charset="0"/>
                <a:cs typeface="Calibri" panose="020F0502020204030204" pitchFamily="34" charset="0"/>
              </a:rPr>
              <a:t> spędzony na platformie i </a:t>
            </a:r>
            <a:r>
              <a:rPr lang="pl-PL" sz="2000" b="1">
                <a:latin typeface="Calibri" panose="020F0502020204030204" pitchFamily="34" charset="0"/>
                <a:ea typeface="Times New Roman" panose="02020603050405020304" pitchFamily="18" charset="0"/>
                <a:cs typeface="Calibri" panose="020F0502020204030204" pitchFamily="34" charset="0"/>
              </a:rPr>
              <a:t>ukończone zadania</a:t>
            </a:r>
            <a:r>
              <a:rPr lang="pl-PL" sz="2000">
                <a:latin typeface="Calibri" panose="020F0502020204030204" pitchFamily="34" charset="0"/>
                <a:ea typeface="Times New Roman" panose="02020603050405020304" pitchFamily="18" charset="0"/>
                <a:cs typeface="Calibri" panose="020F0502020204030204" pitchFamily="34" charset="0"/>
              </a:rPr>
              <a:t>. Dzięki temu można zyskać cenną wiedzę na temat stopnia zaangażowania ucznia i jego interakcji z treścią szkolenia.</a:t>
            </a:r>
          </a:p>
          <a:p>
            <a:pPr algn="just">
              <a:lnSpc>
                <a:spcPct val="107000"/>
              </a:lnSpc>
              <a:spcBef>
                <a:spcPts val="200"/>
              </a:spcBef>
            </a:pPr>
            <a:r>
              <a:rPr lang="pl-PL" sz="2400" b="1">
                <a:solidFill>
                  <a:srgbClr val="365F91"/>
                </a:solidFill>
                <a:latin typeface="Calibri" panose="020F0502020204030204" pitchFamily="34" charset="0"/>
                <a:ea typeface="Times New Roman" panose="02020603050405020304" pitchFamily="18" charset="0"/>
                <a:cs typeface="Calibri" panose="020F0502020204030204" pitchFamily="34" charset="0"/>
              </a:rPr>
              <a:t> </a:t>
            </a:r>
          </a:p>
          <a:p>
            <a:pPr lvl="0" algn="just">
              <a:lnSpc>
                <a:spcPct val="107000"/>
              </a:lnSpc>
            </a:pPr>
            <a:endParaRPr lang="es-ES" sz="2400" dirty="0">
              <a:effectLst/>
              <a:latin typeface="Arial MT"/>
              <a:ea typeface="Times New Roman" panose="02020603050405020304" pitchFamily="18" charset="0"/>
              <a:cs typeface="Times New Roman" panose="02020603050405020304" pitchFamily="18" charset="0"/>
            </a:endParaRPr>
          </a:p>
          <a:p>
            <a:pPr algn="just"/>
            <a:r>
              <a:rPr lang="pl-PL" sz="2400">
                <a:latin typeface="Calibri" panose="020F0502020204030204" pitchFamily="34" charset="0"/>
                <a:ea typeface="Arial MT"/>
                <a:cs typeface="Calibri" panose="020F0502020204030204" pitchFamily="34" charset="0"/>
              </a:rPr>
              <a:t> </a:t>
            </a:r>
          </a:p>
          <a:p>
            <a:endParaRPr lang="es-ES" sz="8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pl-PL"/>
              <a:t>Źródło grafiki: Freepik.com</a:t>
            </a:r>
          </a:p>
        </p:txBody>
      </p:sp>
      <p:pic>
        <p:nvPicPr>
          <p:cNvPr id="6146" name="Picture 2" descr="Vector gratuito ilustración del concepto de tablero">
            <a:extLst>
              <a:ext uri="{FF2B5EF4-FFF2-40B4-BE49-F238E27FC236}">
                <a16:creationId xmlns:a16="http://schemas.microsoft.com/office/drawing/2014/main" id="{0B06B395-04EF-4A79-94A3-E24DD695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958" y="3491862"/>
            <a:ext cx="4946442"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Jednostka 2: Analizowanie i ulepszanie sposobu prowadzenia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2.1: Wskaźniki i narzędzia analityczne do mierzenia skuteczności szkoleń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19873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Wyniki sprawdzianów wiedzy:</a:t>
            </a:r>
            <a:r>
              <a:rPr lang="pl-PL" sz="2000">
                <a:latin typeface="Calibri" panose="020F0502020204030204" pitchFamily="34" charset="0"/>
                <a:ea typeface="Times New Roman" panose="02020603050405020304" pitchFamily="18" charset="0"/>
                <a:cs typeface="Calibri" panose="020F0502020204030204" pitchFamily="34" charset="0"/>
              </a:rPr>
              <a:t> Analizowane mogą być </a:t>
            </a:r>
            <a:r>
              <a:rPr lang="pl-PL" sz="2000" b="1">
                <a:latin typeface="Calibri" panose="020F0502020204030204" pitchFamily="34" charset="0"/>
                <a:ea typeface="Times New Roman" panose="02020603050405020304" pitchFamily="18" charset="0"/>
                <a:cs typeface="Calibri" panose="020F0502020204030204" pitchFamily="34" charset="0"/>
              </a:rPr>
              <a:t>wyniki uczniów w ramach testów, quizów czy innych sprawdzianów wiedzy</a:t>
            </a:r>
            <a:r>
              <a:rPr lang="pl-PL" sz="2000">
                <a:latin typeface="Calibri" panose="020F0502020204030204" pitchFamily="34" charset="0"/>
                <a:ea typeface="Times New Roman" panose="02020603050405020304" pitchFamily="18" charset="0"/>
                <a:cs typeface="Calibri" panose="020F0502020204030204" pitchFamily="34" charset="0"/>
              </a:rPr>
              <a:t>. Do monitorowanych w tym celu danych należy na przykład średnia liczba uzyskanych punktów, wskaźnik zdawalności i poprawianie wyników w miarę upływu czasu. W ten sposób można </a:t>
            </a:r>
            <a:r>
              <a:rPr lang="pl-PL" sz="2000" b="1">
                <a:latin typeface="Calibri" panose="020F0502020204030204" pitchFamily="34" charset="0"/>
                <a:ea typeface="Times New Roman" panose="02020603050405020304" pitchFamily="18" charset="0"/>
                <a:cs typeface="Calibri" panose="020F0502020204030204" pitchFamily="34" charset="0"/>
              </a:rPr>
              <a:t>ocenić skuteczność</a:t>
            </a:r>
            <a:r>
              <a:rPr lang="pl-PL" sz="2000">
                <a:latin typeface="Calibri" panose="020F0502020204030204" pitchFamily="34" charset="0"/>
                <a:ea typeface="Times New Roman" panose="02020603050405020304" pitchFamily="18" charset="0"/>
                <a:cs typeface="Calibri" panose="020F0502020204030204" pitchFamily="34" charset="0"/>
              </a:rPr>
              <a:t> szkolenia i stopień, w jakim uczący się przyswoili określoną wiedzę lub umiejętności.</a:t>
            </a:r>
          </a:p>
          <a:p>
            <a:pPr marL="342900" lvl="0" indent="-342900" algn="just">
              <a:lnSpc>
                <a:spcPct val="107000"/>
              </a:lnSpc>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Zadowolenie osób uczących się:</a:t>
            </a:r>
            <a:r>
              <a:rPr lang="pl-PL" sz="2000">
                <a:latin typeface="Calibri" panose="020F0502020204030204" pitchFamily="34" charset="0"/>
                <a:ea typeface="Times New Roman" panose="02020603050405020304" pitchFamily="18" charset="0"/>
                <a:cs typeface="Calibri" panose="020F0502020204030204" pitchFamily="34" charset="0"/>
              </a:rPr>
              <a:t> Aby mierzyć zadowolenie uczniów z programu szkoleń online, można </a:t>
            </a:r>
            <a:r>
              <a:rPr lang="pl-PL" sz="2000" b="1">
                <a:latin typeface="Calibri" panose="020F0502020204030204" pitchFamily="34" charset="0"/>
                <a:ea typeface="Times New Roman" panose="02020603050405020304" pitchFamily="18" charset="0"/>
                <a:cs typeface="Calibri" panose="020F0502020204030204" pitchFamily="34" charset="0"/>
              </a:rPr>
              <a:t>zbierać ich opinie</a:t>
            </a:r>
            <a:r>
              <a:rPr lang="pl-PL" sz="2000">
                <a:latin typeface="Calibri" panose="020F0502020204030204" pitchFamily="34" charset="0"/>
                <a:ea typeface="Times New Roman" panose="02020603050405020304" pitchFamily="18" charset="0"/>
                <a:cs typeface="Calibri" panose="020F0502020204030204" pitchFamily="34" charset="0"/>
              </a:rPr>
              <a:t> za pomocą ankiet lub formularzy. Do badanych aspektów należy na przykład postrzeganie treści szkolenia, ocena metod prowadzenia, wrażenia użytkownika i ogólna skuteczność. Dzięki temu zdobyte zostają informacje na temat jakości szkolenia i obszarów wymagających poprawy.</a:t>
            </a: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pPr algn="just"/>
            <a:r>
              <a:rPr lang="pl-PL" sz="2800">
                <a:latin typeface="Calibri" panose="020F0502020204030204" pitchFamily="34" charset="0"/>
                <a:ea typeface="Arial MT"/>
                <a:cs typeface="Calibri" panose="020F0502020204030204" pitchFamily="34" charset="0"/>
              </a:rPr>
              <a:t> </a:t>
            </a: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pl-PL"/>
              <a:t>Źródło grafiki: Freepik.com</a:t>
            </a:r>
          </a:p>
        </p:txBody>
      </p:sp>
      <p:pic>
        <p:nvPicPr>
          <p:cNvPr id="7170" name="Picture 2" descr="Vector gratuito concepto de retroalimentación de diseño plano orgánico">
            <a:extLst>
              <a:ext uri="{FF2B5EF4-FFF2-40B4-BE49-F238E27FC236}">
                <a16:creationId xmlns:a16="http://schemas.microsoft.com/office/drawing/2014/main" id="{9E86B671-6B82-40B2-86B7-0C107384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28" y="3115296"/>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Cele ogólne i szczegółowe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 ukończeniu tego modułu uczestnik będzie potrafił:</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AEA57B0-959A-4595-9A1B-073183E4A631}"/>
              </a:ext>
            </a:extLst>
          </p:cNvPr>
          <p:cNvSpPr txBox="1"/>
          <p:nvPr/>
        </p:nvSpPr>
        <p:spPr>
          <a:xfrm>
            <a:off x="1991592" y="3554735"/>
            <a:ext cx="1818408" cy="707886"/>
          </a:xfrm>
          <a:prstGeom prst="rect">
            <a:avLst/>
          </a:prstGeom>
          <a:noFill/>
        </p:spPr>
        <p:txBody>
          <a:bodyPr wrap="square" rtlCol="0">
            <a:spAutoFit/>
          </a:bodyPr>
          <a:lstStyle/>
          <a:p>
            <a:r>
              <a:rPr lang="pl-PL" sz="2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Informacje ogólne</a:t>
            </a:r>
          </a:p>
        </p:txBody>
      </p:sp>
      <p:sp>
        <p:nvSpPr>
          <p:cNvPr id="5" name="CuadroTexto 4">
            <a:extLst>
              <a:ext uri="{FF2B5EF4-FFF2-40B4-BE49-F238E27FC236}">
                <a16:creationId xmlns:a16="http://schemas.microsoft.com/office/drawing/2014/main" id="{A4A37104-F289-4F08-949A-F6EAA307C706}"/>
              </a:ext>
            </a:extLst>
          </p:cNvPr>
          <p:cNvSpPr txBox="1"/>
          <p:nvPr/>
        </p:nvSpPr>
        <p:spPr>
          <a:xfrm>
            <a:off x="1991591" y="4457700"/>
            <a:ext cx="1981199" cy="707886"/>
          </a:xfrm>
          <a:prstGeom prst="rect">
            <a:avLst/>
          </a:prstGeom>
          <a:noFill/>
        </p:spPr>
        <p:txBody>
          <a:bodyPr wrap="square" rtlCol="0">
            <a:spAutoFit/>
          </a:bodyPr>
          <a:lstStyle/>
          <a:p>
            <a:r>
              <a:rPr lang="pl-PL" sz="2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Nowe strategie</a:t>
            </a:r>
          </a:p>
        </p:txBody>
      </p:sp>
      <p:sp>
        <p:nvSpPr>
          <p:cNvPr id="7" name="CuadroTexto 6">
            <a:extLst>
              <a:ext uri="{FF2B5EF4-FFF2-40B4-BE49-F238E27FC236}">
                <a16:creationId xmlns:a16="http://schemas.microsoft.com/office/drawing/2014/main" id="{C719926D-37C8-4128-980D-7AD5AD50AFB3}"/>
              </a:ext>
            </a:extLst>
          </p:cNvPr>
          <p:cNvSpPr txBox="1"/>
          <p:nvPr/>
        </p:nvSpPr>
        <p:spPr>
          <a:xfrm>
            <a:off x="4016782" y="3554735"/>
            <a:ext cx="7268389" cy="5355312"/>
          </a:xfrm>
          <a:prstGeom prst="rect">
            <a:avLst/>
          </a:prstGeom>
          <a:noFill/>
        </p:spPr>
        <p:txBody>
          <a:bodyPr wrap="square" rtlCol="0">
            <a:spAutoFit/>
          </a:bodyPr>
          <a:lstStyle/>
          <a:p>
            <a:pPr marL="342900" lvl="0" indent="-342900">
              <a:buFont typeface="Calibri" panose="020F0502020204030204" pitchFamily="34" charset="0"/>
              <a:buChar char="-"/>
            </a:pPr>
            <a:r>
              <a:rPr lang="pl-PL" sz="1800" dirty="0">
                <a:latin typeface="Century Gothic" panose="020B0502020202020204" pitchFamily="34" charset="0"/>
                <a:ea typeface="Arial MT"/>
                <a:cs typeface="Arial MT"/>
              </a:rPr>
              <a:t>Zrozumieć znaczenie zaangażowania uczniów w szkolenia przeprowadzane online.</a:t>
            </a:r>
          </a:p>
          <a:p>
            <a:pPr lvl="0"/>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pl-PL" sz="1800" dirty="0">
                <a:latin typeface="Century Gothic" panose="020B0502020202020204" pitchFamily="34" charset="0"/>
                <a:ea typeface="Arial MT"/>
                <a:cs typeface="Arial MT"/>
              </a:rPr>
              <a:t>Określić strategię tworzenia angażującego środowiska do nauki online.</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pl-PL" sz="1800" dirty="0">
                <a:latin typeface="Century Gothic" panose="020B0502020202020204" pitchFamily="34" charset="0"/>
                <a:ea typeface="Arial MT"/>
                <a:cs typeface="Arial MT"/>
              </a:rPr>
              <a:t>Uzyskać wskazówki, jak promować aktywne uczenie się.</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r>
              <a:rPr lang="pl-PL" sz="1800" dirty="0">
                <a:latin typeface="Century Gothic" panose="020B0502020202020204" pitchFamily="34" charset="0"/>
                <a:ea typeface="Arial MT"/>
                <a:cs typeface="Arial MT"/>
              </a:rPr>
              <a:t>Zrozumieć rolę technologii we wzbudzaniu zainteresowania uczniów z naciskiem na efektywne wykorzystanie narzędzi i platform technologicznych w celu promowania zaangażowania uczniów podczas szkoleń prowadzonych online.</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pl-PL" sz="1800" dirty="0">
                <a:latin typeface="Century Gothic" panose="020B0502020202020204" pitchFamily="34" charset="0"/>
                <a:ea typeface="Arial MT"/>
                <a:cs typeface="Arial MT"/>
              </a:rPr>
              <a:t>Określić wyzwania/problemy związane z zaangażowaniem uczniów podczas nauki online i poznać ich rozwiązania.</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r>
              <a:rPr lang="pl-PL" sz="1800" dirty="0">
                <a:latin typeface="Century Gothic" panose="020B0502020202020204" pitchFamily="34" charset="0"/>
                <a:ea typeface="Arial MT"/>
                <a:cs typeface="Arial MT"/>
              </a:rPr>
              <a:t>Monitorować i oceniać zaangażowanie uczniów w szkolenia online.</a:t>
            </a: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11358" y="3708623"/>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20743" y="4586574"/>
            <a:ext cx="577776" cy="523220"/>
          </a:xfrm>
          <a:prstGeom prst="rect">
            <a:avLst/>
          </a:prstGeom>
        </p:spPr>
      </p:pic>
      <p:sp>
        <p:nvSpPr>
          <p:cNvPr id="18" name="CuadroTexto 17">
            <a:extLst>
              <a:ext uri="{FF2B5EF4-FFF2-40B4-BE49-F238E27FC236}">
                <a16:creationId xmlns:a16="http://schemas.microsoft.com/office/drawing/2014/main" id="{74FF33AD-40F7-4FAA-9E02-2364A56369A2}"/>
              </a:ext>
            </a:extLst>
          </p:cNvPr>
          <p:cNvSpPr txBox="1"/>
          <p:nvPr/>
        </p:nvSpPr>
        <p:spPr>
          <a:xfrm>
            <a:off x="2018648" y="5600700"/>
            <a:ext cx="1981199" cy="707886"/>
          </a:xfrm>
          <a:prstGeom prst="rect">
            <a:avLst/>
          </a:prstGeom>
          <a:noFill/>
        </p:spPr>
        <p:txBody>
          <a:bodyPr wrap="square" rtlCol="0">
            <a:spAutoFit/>
          </a:bodyPr>
          <a:lstStyle/>
          <a:p>
            <a:r>
              <a:rPr lang="pl-PL" sz="2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Nowe wskazówki</a:t>
            </a:r>
          </a:p>
        </p:txBody>
      </p:sp>
      <p:pic>
        <p:nvPicPr>
          <p:cNvPr id="19" name="Imagen 18">
            <a:extLst>
              <a:ext uri="{FF2B5EF4-FFF2-40B4-BE49-F238E27FC236}">
                <a16:creationId xmlns:a16="http://schemas.microsoft.com/office/drawing/2014/main" id="{A5BB156C-24B2-4A0A-90DC-FA1C1EB82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5600700"/>
            <a:ext cx="577776" cy="523220"/>
          </a:xfrm>
          <a:prstGeom prst="rect">
            <a:avLst/>
          </a:prstGeom>
        </p:spPr>
      </p:pic>
      <p:sp>
        <p:nvSpPr>
          <p:cNvPr id="20" name="CuadroTexto 19">
            <a:extLst>
              <a:ext uri="{FF2B5EF4-FFF2-40B4-BE49-F238E27FC236}">
                <a16:creationId xmlns:a16="http://schemas.microsoft.com/office/drawing/2014/main" id="{35EDBB67-95FF-49C6-8156-1AD945E1E01C}"/>
              </a:ext>
            </a:extLst>
          </p:cNvPr>
          <p:cNvSpPr txBox="1"/>
          <p:nvPr/>
        </p:nvSpPr>
        <p:spPr>
          <a:xfrm>
            <a:off x="2018648" y="6472606"/>
            <a:ext cx="2010401" cy="1015663"/>
          </a:xfrm>
          <a:prstGeom prst="rect">
            <a:avLst/>
          </a:prstGeom>
          <a:noFill/>
        </p:spPr>
        <p:txBody>
          <a:bodyPr wrap="square" rtlCol="0">
            <a:spAutoFit/>
          </a:bodyPr>
          <a:lstStyle/>
          <a:p>
            <a:r>
              <a:rPr lang="pl-PL" sz="2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Rola technologii informatycznej</a:t>
            </a:r>
          </a:p>
        </p:txBody>
      </p:sp>
      <p:pic>
        <p:nvPicPr>
          <p:cNvPr id="21" name="Imagen 20">
            <a:extLst>
              <a:ext uri="{FF2B5EF4-FFF2-40B4-BE49-F238E27FC236}">
                <a16:creationId xmlns:a16="http://schemas.microsoft.com/office/drawing/2014/main" id="{42037A83-A4E1-40DD-8981-9D97B9577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6601480"/>
            <a:ext cx="577776" cy="523220"/>
          </a:xfrm>
          <a:prstGeom prst="rect">
            <a:avLst/>
          </a:prstGeom>
        </p:spPr>
      </p:pic>
      <p:sp>
        <p:nvSpPr>
          <p:cNvPr id="22" name="CuadroTexto 21">
            <a:extLst>
              <a:ext uri="{FF2B5EF4-FFF2-40B4-BE49-F238E27FC236}">
                <a16:creationId xmlns:a16="http://schemas.microsoft.com/office/drawing/2014/main" id="{15AA2AAD-DBA6-4B5F-9E57-655F52B50172}"/>
              </a:ext>
            </a:extLst>
          </p:cNvPr>
          <p:cNvSpPr txBox="1"/>
          <p:nvPr/>
        </p:nvSpPr>
        <p:spPr>
          <a:xfrm>
            <a:off x="1989134" y="8075290"/>
            <a:ext cx="1981199" cy="400110"/>
          </a:xfrm>
          <a:prstGeom prst="rect">
            <a:avLst/>
          </a:prstGeom>
          <a:noFill/>
        </p:spPr>
        <p:txBody>
          <a:bodyPr wrap="square" rtlCol="0">
            <a:spAutoFit/>
          </a:bodyPr>
          <a:lstStyle/>
          <a:p>
            <a:r>
              <a:rPr lang="pl-PL" sz="2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Wyzwania</a:t>
            </a:r>
          </a:p>
        </p:txBody>
      </p:sp>
      <p:pic>
        <p:nvPicPr>
          <p:cNvPr id="23" name="Imagen 22">
            <a:extLst>
              <a:ext uri="{FF2B5EF4-FFF2-40B4-BE49-F238E27FC236}">
                <a16:creationId xmlns:a16="http://schemas.microsoft.com/office/drawing/2014/main" id="{F592C9B9-E8B4-4140-938A-C847B6578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7992977"/>
            <a:ext cx="577776" cy="523220"/>
          </a:xfrm>
          <a:prstGeom prst="rect">
            <a:avLst/>
          </a:prstGeom>
        </p:spPr>
      </p:pic>
      <p:sp>
        <p:nvSpPr>
          <p:cNvPr id="16" name="CuadroTexto 15">
            <a:extLst>
              <a:ext uri="{FF2B5EF4-FFF2-40B4-BE49-F238E27FC236}">
                <a16:creationId xmlns:a16="http://schemas.microsoft.com/office/drawing/2014/main" id="{530E33CA-6A4A-4F35-AFCB-F04E58143ABD}"/>
              </a:ext>
            </a:extLst>
          </p:cNvPr>
          <p:cNvSpPr txBox="1"/>
          <p:nvPr/>
        </p:nvSpPr>
        <p:spPr>
          <a:xfrm>
            <a:off x="2054778" y="8799124"/>
            <a:ext cx="2015447" cy="400110"/>
          </a:xfrm>
          <a:prstGeom prst="rect">
            <a:avLst/>
          </a:prstGeom>
          <a:noFill/>
        </p:spPr>
        <p:txBody>
          <a:bodyPr wrap="square" rtlCol="0">
            <a:spAutoFit/>
          </a:bodyPr>
          <a:lstStyle/>
          <a:p>
            <a:r>
              <a:rPr lang="pl-PL" sz="2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Monitorowanie</a:t>
            </a:r>
          </a:p>
        </p:txBody>
      </p:sp>
      <p:pic>
        <p:nvPicPr>
          <p:cNvPr id="17" name="Imagen 16">
            <a:extLst>
              <a:ext uri="{FF2B5EF4-FFF2-40B4-BE49-F238E27FC236}">
                <a16:creationId xmlns:a16="http://schemas.microsoft.com/office/drawing/2014/main" id="{C36A360A-F333-4E14-9A68-97C2D5D84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8688866"/>
            <a:ext cx="577776" cy="523220"/>
          </a:xfrm>
          <a:prstGeom prst="rect">
            <a:avLst/>
          </a:prstGeom>
        </p:spPr>
      </p:pic>
      <p:pic>
        <p:nvPicPr>
          <p:cNvPr id="8" name="Imagen 7">
            <a:extLst>
              <a:ext uri="{FF2B5EF4-FFF2-40B4-BE49-F238E27FC236}">
                <a16:creationId xmlns:a16="http://schemas.microsoft.com/office/drawing/2014/main" id="{06A29C74-73F4-42B3-9331-31272604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4191" y="3220253"/>
            <a:ext cx="5143500" cy="3429000"/>
          </a:xfrm>
          <a:prstGeom prst="rect">
            <a:avLst/>
          </a:prstGeom>
        </p:spPr>
      </p:pic>
      <p:sp>
        <p:nvSpPr>
          <p:cNvPr id="24" name="CuadroTexto 23">
            <a:extLst>
              <a:ext uri="{FF2B5EF4-FFF2-40B4-BE49-F238E27FC236}">
                <a16:creationId xmlns:a16="http://schemas.microsoft.com/office/drawing/2014/main" id="{6A954EE9-5C0E-40BC-AF2E-DCADAA9FFF4E}"/>
              </a:ext>
            </a:extLst>
          </p:cNvPr>
          <p:cNvSpPr txBox="1"/>
          <p:nvPr/>
        </p:nvSpPr>
        <p:spPr>
          <a:xfrm>
            <a:off x="12192000" y="6822132"/>
            <a:ext cx="3657600" cy="369332"/>
          </a:xfrm>
          <a:prstGeom prst="rect">
            <a:avLst/>
          </a:prstGeom>
          <a:noFill/>
        </p:spPr>
        <p:txBody>
          <a:bodyPr wrap="square">
            <a:spAutoFit/>
          </a:bodyPr>
          <a:lstStyle/>
          <a:p>
            <a:r>
              <a:rPr lang="pl-PL"/>
              <a:t>Imagen de ArthurHidden en Freepik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Jednostka 2: Analizowanie i ulepszanie sposobu prowadzenia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2.1: Wskaźniki i narzędzia analityczne do mierzenia skuteczności szkoleń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0714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Praktyczne zastosowanie wiedzy:</a:t>
            </a:r>
            <a:r>
              <a:rPr lang="pl-PL" sz="2000">
                <a:latin typeface="Calibri" panose="020F0502020204030204" pitchFamily="34" charset="0"/>
                <a:ea typeface="Times New Roman" panose="02020603050405020304" pitchFamily="18" charset="0"/>
                <a:cs typeface="Calibri" panose="020F0502020204030204" pitchFamily="34" charset="0"/>
              </a:rPr>
              <a:t> Ocenie można poddawać </a:t>
            </a:r>
            <a:r>
              <a:rPr lang="pl-PL" sz="2000" b="1">
                <a:latin typeface="Calibri" panose="020F0502020204030204" pitchFamily="34" charset="0"/>
                <a:ea typeface="Times New Roman" panose="02020603050405020304" pitchFamily="18" charset="0"/>
                <a:cs typeface="Calibri" panose="020F0502020204030204" pitchFamily="34" charset="0"/>
              </a:rPr>
              <a:t>zdolność uczniów do zastosowania zdobytej wiedzy lub umiejętności w rzeczywistych sytuacjach</a:t>
            </a:r>
            <a:r>
              <a:rPr lang="pl-PL" sz="2000">
                <a:latin typeface="Calibri" panose="020F0502020204030204" pitchFamily="34" charset="0"/>
                <a:ea typeface="Times New Roman" panose="02020603050405020304" pitchFamily="18" charset="0"/>
                <a:cs typeface="Calibri" panose="020F0502020204030204" pitchFamily="34" charset="0"/>
              </a:rPr>
              <a:t>. Można tego dokonać w drodze </a:t>
            </a:r>
            <a:r>
              <a:rPr lang="pl-PL" sz="2000" b="1">
                <a:latin typeface="Calibri" panose="020F0502020204030204" pitchFamily="34" charset="0"/>
                <a:ea typeface="Times New Roman" panose="02020603050405020304" pitchFamily="18" charset="0"/>
                <a:cs typeface="Calibri" panose="020F0502020204030204" pitchFamily="34" charset="0"/>
              </a:rPr>
              <a:t>praktycznych zadań</a:t>
            </a:r>
            <a:r>
              <a:rPr lang="pl-PL" sz="2000">
                <a:latin typeface="Calibri" panose="020F0502020204030204" pitchFamily="34" charset="0"/>
                <a:ea typeface="Times New Roman" panose="02020603050405020304" pitchFamily="18" charset="0"/>
                <a:cs typeface="Calibri" panose="020F0502020204030204" pitchFamily="34" charset="0"/>
              </a:rPr>
              <a:t>, studiów przypadku lub oceny uzyskanych wyników. W ten sposób mierzony jest stopień, w jakim uczniowie potrafią skutecznie odnieść swoją wiedzę do praktycznych scenariuszy.</a:t>
            </a:r>
          </a:p>
          <a:p>
            <a:pPr marL="342900" lvl="0" indent="-342900" algn="just">
              <a:lnSpc>
                <a:spcPct val="107000"/>
              </a:lnSpc>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Interakcje z innymi osobami uczącymi się:</a:t>
            </a:r>
            <a:r>
              <a:rPr lang="pl-PL" sz="2000">
                <a:latin typeface="Calibri" panose="020F0502020204030204" pitchFamily="34" charset="0"/>
                <a:ea typeface="Times New Roman" panose="02020603050405020304" pitchFamily="18" charset="0"/>
                <a:cs typeface="Calibri" panose="020F0502020204030204" pitchFamily="34" charset="0"/>
              </a:rPr>
              <a:t> </a:t>
            </a:r>
            <a:r>
              <a:rPr lang="pl-PL" sz="2000" b="1">
                <a:latin typeface="Calibri" panose="020F0502020204030204" pitchFamily="34" charset="0"/>
                <a:ea typeface="Times New Roman" panose="02020603050405020304" pitchFamily="18" charset="0"/>
                <a:cs typeface="Calibri" panose="020F0502020204030204" pitchFamily="34" charset="0"/>
              </a:rPr>
              <a:t>Analizowany może być poziom interakcji</a:t>
            </a:r>
            <a:r>
              <a:rPr lang="pl-PL" sz="2000">
                <a:latin typeface="Calibri" panose="020F0502020204030204" pitchFamily="34" charset="0"/>
                <a:ea typeface="Times New Roman" panose="02020603050405020304" pitchFamily="18" charset="0"/>
                <a:cs typeface="Calibri" panose="020F0502020204030204" pitchFamily="34" charset="0"/>
              </a:rPr>
              <a:t> i współpracy między uczniami. Do mierzonych wskaźników należy między innymi </a:t>
            </a:r>
            <a:r>
              <a:rPr lang="pl-PL" sz="2000" b="1">
                <a:latin typeface="Calibri" panose="020F0502020204030204" pitchFamily="34" charset="0"/>
                <a:ea typeface="Times New Roman" panose="02020603050405020304" pitchFamily="18" charset="0"/>
                <a:cs typeface="Calibri" panose="020F0502020204030204" pitchFamily="34" charset="0"/>
              </a:rPr>
              <a:t>udzielanie się na forach dyskusyjnych, przekazywanie informacji zwrotnej innym uczestnikom szkolenia czy pomyślne ukończenie wspólnie realizowanego projektu</a:t>
            </a:r>
            <a:r>
              <a:rPr lang="pl-PL" sz="2000">
                <a:latin typeface="Calibri" panose="020F0502020204030204" pitchFamily="34" charset="0"/>
                <a:ea typeface="Times New Roman" panose="02020603050405020304" pitchFamily="18" charset="0"/>
                <a:cs typeface="Calibri" panose="020F0502020204030204" pitchFamily="34" charset="0"/>
              </a:rPr>
              <a:t>. Wysoka wartość tych mierników wskazuje na skuteczność środowiska szkoleniowego online w aspekcie uczenia się od siebie nawzajem i dzielenia się wiedzą.</a:t>
            </a:r>
          </a:p>
          <a:p>
            <a:pPr algn="just"/>
            <a:endParaRPr lang="es-ES" sz="3600" dirty="0">
              <a:effectLst/>
              <a:latin typeface="Arial MT"/>
              <a:ea typeface="Arial MT"/>
              <a:cs typeface="Arial MT"/>
            </a:endParaRPr>
          </a:p>
          <a:p>
            <a:endParaRPr lang="es-ES" sz="13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pl-PL"/>
              <a:t>Źródło grafiki: Freepik.com</a:t>
            </a:r>
          </a:p>
        </p:txBody>
      </p:sp>
      <p:pic>
        <p:nvPicPr>
          <p:cNvPr id="8194" name="Picture 2" descr="Vector gratuito socios con grandes piezas de rompecabezas">
            <a:extLst>
              <a:ext uri="{FF2B5EF4-FFF2-40B4-BE49-F238E27FC236}">
                <a16:creationId xmlns:a16="http://schemas.microsoft.com/office/drawing/2014/main" id="{6A9023E9-B3EB-4733-8403-093C354BE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086" y="3358634"/>
            <a:ext cx="59626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Jednostka 2: Analizowanie i ulepszanie sposobu prowadzenia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2.1: Wskaźniki i narzędzia analityczne do mierzenia skuteczności szkoleń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762465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Analiza procesów uczenia się:</a:t>
            </a:r>
            <a:r>
              <a:rPr lang="pl-PL" sz="2000" dirty="0">
                <a:latin typeface="Calibri" panose="020F0502020204030204" pitchFamily="34" charset="0"/>
                <a:ea typeface="Times New Roman" panose="02020603050405020304" pitchFamily="18" charset="0"/>
                <a:cs typeface="Calibri" panose="020F0502020204030204" pitchFamily="34" charset="0"/>
              </a:rPr>
              <a:t> Platformy lub narzędzia do analizy uczenia się można wykorzystać do </a:t>
            </a:r>
            <a:r>
              <a:rPr lang="pl-PL" sz="2000" b="1" dirty="0">
                <a:latin typeface="Calibri" panose="020F0502020204030204" pitchFamily="34" charset="0"/>
                <a:ea typeface="Times New Roman" panose="02020603050405020304" pitchFamily="18" charset="0"/>
                <a:cs typeface="Calibri" panose="020F0502020204030204" pitchFamily="34" charset="0"/>
              </a:rPr>
              <a:t>śledzenia zachowań uczniów, schematów angażowania się i wyników</a:t>
            </a:r>
            <a:r>
              <a:rPr lang="pl-PL" sz="2000" dirty="0">
                <a:latin typeface="Calibri" panose="020F0502020204030204" pitchFamily="34" charset="0"/>
                <a:ea typeface="Times New Roman" panose="02020603050405020304" pitchFamily="18" charset="0"/>
                <a:cs typeface="Calibri" panose="020F0502020204030204" pitchFamily="34" charset="0"/>
              </a:rPr>
              <a:t>. Analizowane dane obejmują </a:t>
            </a:r>
            <a:r>
              <a:rPr lang="pl-PL" sz="2000" b="1" dirty="0">
                <a:latin typeface="Calibri" panose="020F0502020204030204" pitchFamily="34" charset="0"/>
                <a:ea typeface="Times New Roman" panose="02020603050405020304" pitchFamily="18" charset="0"/>
                <a:cs typeface="Calibri" panose="020F0502020204030204" pitchFamily="34" charset="0"/>
              </a:rPr>
              <a:t>współczynniki </a:t>
            </a:r>
            <a:r>
              <a:rPr lang="pl-PL" sz="2000" b="1" dirty="0" err="1">
                <a:latin typeface="Calibri" panose="020F0502020204030204" pitchFamily="34" charset="0"/>
                <a:ea typeface="Times New Roman" panose="02020603050405020304" pitchFamily="18" charset="0"/>
                <a:cs typeface="Calibri" panose="020F0502020204030204" pitchFamily="34" charset="0"/>
              </a:rPr>
              <a:t>klikalności</a:t>
            </a:r>
            <a:r>
              <a:rPr lang="pl-PL" sz="2000" b="1" dirty="0">
                <a:latin typeface="Calibri" panose="020F0502020204030204" pitchFamily="34" charset="0"/>
                <a:ea typeface="Times New Roman" panose="02020603050405020304" pitchFamily="18" charset="0"/>
                <a:cs typeface="Calibri" panose="020F0502020204030204" pitchFamily="34" charset="0"/>
              </a:rPr>
              <a:t>, czas wykonania zadania, wykorzystanie zasobów lub interakcje w ramach społeczności</a:t>
            </a:r>
            <a:r>
              <a:rPr lang="pl-PL" sz="2000" dirty="0">
                <a:latin typeface="Calibri" panose="020F0502020204030204" pitchFamily="34" charset="0"/>
                <a:ea typeface="Times New Roman" panose="02020603050405020304" pitchFamily="18" charset="0"/>
                <a:cs typeface="Calibri" panose="020F0502020204030204" pitchFamily="34" charset="0"/>
              </a:rPr>
              <a:t>. W ten sposób uzyskiwany jest głębszy wgląd w preferencje uczniów, ewentualne wyzwania i możliwości doskonalenia.</a:t>
            </a:r>
          </a:p>
          <a:p>
            <a:pPr marL="342900" lvl="0" indent="-342900" algn="just">
              <a:lnSpc>
                <a:spcPct val="107000"/>
              </a:lnSpc>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Wpływ biznesowy:</a:t>
            </a:r>
            <a:r>
              <a:rPr lang="pl-PL" sz="2000" dirty="0">
                <a:latin typeface="Calibri" panose="020F0502020204030204" pitchFamily="34" charset="0"/>
                <a:ea typeface="Times New Roman" panose="02020603050405020304" pitchFamily="18" charset="0"/>
                <a:cs typeface="Calibri" panose="020F0502020204030204" pitchFamily="34" charset="0"/>
              </a:rPr>
              <a:t> </a:t>
            </a:r>
            <a:r>
              <a:rPr lang="pl-PL" sz="2000" b="1" dirty="0">
                <a:latin typeface="Calibri" panose="020F0502020204030204" pitchFamily="34" charset="0"/>
                <a:ea typeface="Times New Roman" panose="02020603050405020304" pitchFamily="18" charset="0"/>
                <a:cs typeface="Calibri" panose="020F0502020204030204" pitchFamily="34" charset="0"/>
              </a:rPr>
              <a:t>Mierząc odpowiednie wskaźniki powiązane z celami organizacji, można oceniać wpływ programu szkoleń online na działalność.</a:t>
            </a:r>
            <a:r>
              <a:rPr lang="pl-PL" sz="2000" dirty="0">
                <a:latin typeface="Calibri" panose="020F0502020204030204" pitchFamily="34" charset="0"/>
                <a:ea typeface="Times New Roman" panose="02020603050405020304" pitchFamily="18" charset="0"/>
                <a:cs typeface="Calibri" panose="020F0502020204030204" pitchFamily="34" charset="0"/>
              </a:rPr>
              <a:t> Do wspomnianych wskaźników może należeć na przykład </a:t>
            </a:r>
            <a:r>
              <a:rPr lang="pl-PL" sz="2000" b="1" dirty="0">
                <a:latin typeface="Calibri" panose="020F0502020204030204" pitchFamily="34" charset="0"/>
                <a:ea typeface="Times New Roman" panose="02020603050405020304" pitchFamily="18" charset="0"/>
                <a:cs typeface="Calibri" panose="020F0502020204030204" pitchFamily="34" charset="0"/>
              </a:rPr>
              <a:t>stopień</a:t>
            </a:r>
            <a:r>
              <a:rPr lang="pl-PL" sz="2000" dirty="0">
                <a:latin typeface="Calibri" panose="020F0502020204030204" pitchFamily="34" charset="0"/>
                <a:ea typeface="Times New Roman" panose="02020603050405020304" pitchFamily="18" charset="0"/>
                <a:cs typeface="Calibri" panose="020F0502020204030204" pitchFamily="34" charset="0"/>
              </a:rPr>
              <a:t> </a:t>
            </a:r>
            <a:r>
              <a:rPr lang="pl-PL" sz="2000" b="1" dirty="0">
                <a:latin typeface="Calibri" panose="020F0502020204030204" pitchFamily="34" charset="0"/>
                <a:ea typeface="Times New Roman" panose="02020603050405020304" pitchFamily="18" charset="0"/>
                <a:cs typeface="Calibri" panose="020F0502020204030204" pitchFamily="34" charset="0"/>
              </a:rPr>
              <a:t>poprawy wydajności, produktywności, satysfakcji lub kluczowych wskaźników wydajności (KPI) powiązanych z celami szkolenia</a:t>
            </a:r>
            <a:r>
              <a:rPr lang="pl-PL" sz="2000" dirty="0">
                <a:latin typeface="Calibri" panose="020F0502020204030204" pitchFamily="34" charset="0"/>
                <a:ea typeface="Times New Roman" panose="02020603050405020304" pitchFamily="18" charset="0"/>
                <a:cs typeface="Calibri" panose="020F0502020204030204" pitchFamily="34" charset="0"/>
              </a:rPr>
              <a:t>. Pomaga to określić konkretną wartość programu szkoleń i zwrot z inwestycji.</a:t>
            </a:r>
          </a:p>
          <a:p>
            <a:pPr marL="342900" lvl="0" indent="-342900" algn="just">
              <a:lnSpc>
                <a:spcPct val="107000"/>
              </a:lnSpc>
              <a:buFont typeface="Wingdings" panose="05000000000000000000" pitchFamily="2" charset="2"/>
              <a:buChar char=""/>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2000" b="1" dirty="0">
                <a:latin typeface="Calibri" panose="020F0502020204030204" pitchFamily="34" charset="0"/>
                <a:ea typeface="Arial MT"/>
                <a:cs typeface="Calibri" panose="020F0502020204030204" pitchFamily="34" charset="0"/>
              </a:rPr>
              <a:t>Mierzenie różnych aspektów szkolenia online za pomocą wskaźników jest koniecznością</a:t>
            </a:r>
            <a:r>
              <a:rPr lang="pl-PL" sz="2000" dirty="0">
                <a:latin typeface="Calibri" panose="020F0502020204030204" pitchFamily="34" charset="0"/>
                <a:ea typeface="Arial MT"/>
                <a:cs typeface="Calibri" panose="020F0502020204030204" pitchFamily="34" charset="0"/>
              </a:rPr>
              <a:t>, jeśli chcemy mieć pewność, że nauka online jest przydatna. Każda zdobyta w ten sposób informacja jest bowiem doskonałą okazją do wprowadzenia poprawek.</a:t>
            </a:r>
          </a:p>
          <a:p>
            <a:endParaRPr lang="es-ES" sz="1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974568"/>
            <a:ext cx="3917223" cy="369332"/>
          </a:xfrm>
          <a:prstGeom prst="rect">
            <a:avLst/>
          </a:prstGeom>
          <a:noFill/>
        </p:spPr>
        <p:txBody>
          <a:bodyPr wrap="square">
            <a:spAutoFit/>
          </a:bodyPr>
          <a:lstStyle/>
          <a:p>
            <a:r>
              <a:rPr lang="pl-PL"/>
              <a:t>Źródło grafiki: Freepik.com</a:t>
            </a:r>
          </a:p>
        </p:txBody>
      </p:sp>
      <p:pic>
        <p:nvPicPr>
          <p:cNvPr id="9218" name="Picture 2" descr="Vector gratuito ilustración del concepto de estadísticas del sitio">
            <a:extLst>
              <a:ext uri="{FF2B5EF4-FFF2-40B4-BE49-F238E27FC236}">
                <a16:creationId xmlns:a16="http://schemas.microsoft.com/office/drawing/2014/main" id="{BFF4BF22-EE69-42A6-B32C-D489DC790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3380066"/>
            <a:ext cx="4290356" cy="42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6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1573291"/>
            <a:ext cx="4343400" cy="707886"/>
          </a:xfrm>
          <a:prstGeom prst="rect">
            <a:avLst/>
          </a:prstGeom>
          <a:noFill/>
        </p:spPr>
        <p:txBody>
          <a:bodyPr wrap="square" rtlCol="0">
            <a:spAutoFit/>
          </a:bodyPr>
          <a:lstStyle/>
          <a:p>
            <a:r>
              <a:rPr lang="pl-PL"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Podsumowanie</a:t>
            </a:r>
          </a:p>
        </p:txBody>
      </p:sp>
      <p:sp>
        <p:nvSpPr>
          <p:cNvPr id="5" name="CuadroTexto 4">
            <a:extLst>
              <a:ext uri="{FF2B5EF4-FFF2-40B4-BE49-F238E27FC236}">
                <a16:creationId xmlns:a16="http://schemas.microsoft.com/office/drawing/2014/main" id="{80C75209-93B0-BD28-210D-466E6B42313F}"/>
              </a:ext>
            </a:extLst>
          </p:cNvPr>
          <p:cNvSpPr txBox="1"/>
          <p:nvPr/>
        </p:nvSpPr>
        <p:spPr>
          <a:xfrm>
            <a:off x="2214257" y="2931140"/>
            <a:ext cx="4110343" cy="769441"/>
          </a:xfrm>
          <a:prstGeom prst="rect">
            <a:avLst/>
          </a:prstGeom>
          <a:noFill/>
        </p:spPr>
        <p:txBody>
          <a:bodyPr wrap="square">
            <a:spAutoFit/>
          </a:bodyPr>
          <a:lstStyle/>
          <a:p>
            <a:r>
              <a:rPr lang="pl-PL" sz="22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Aby zaangażować uczniów podczas szkoleń online,</a:t>
            </a:r>
          </a:p>
        </p:txBody>
      </p:sp>
      <p:sp>
        <p:nvSpPr>
          <p:cNvPr id="6" name="TextBox 10">
            <a:extLst>
              <a:ext uri="{FF2B5EF4-FFF2-40B4-BE49-F238E27FC236}">
                <a16:creationId xmlns:a16="http://schemas.microsoft.com/office/drawing/2014/main" id="{E5424031-AEEF-A8B0-CA83-864499386A84}"/>
              </a:ext>
            </a:extLst>
          </p:cNvPr>
          <p:cNvSpPr txBox="1"/>
          <p:nvPr/>
        </p:nvSpPr>
        <p:spPr>
          <a:xfrm>
            <a:off x="2206531" y="3720762"/>
            <a:ext cx="373722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000" dirty="0">
                <a:latin typeface="Century Gothic" panose="020B0502020202020204" pitchFamily="34" charset="0"/>
                <a:ea typeface="Microsoft Sans Serif" panose="020B0604020202020204" pitchFamily="34" charset="0"/>
                <a:cs typeface="Microsoft Sans Serif" panose="020B0604020202020204" pitchFamily="34" charset="0"/>
              </a:rPr>
              <a:t>ważne jest uwzględnianie spersonalizowanych treści i interaktywnych zasobów</a:t>
            </a:r>
          </a:p>
        </p:txBody>
      </p:sp>
      <p:sp>
        <p:nvSpPr>
          <p:cNvPr id="7" name="CuadroTexto 6">
            <a:extLst>
              <a:ext uri="{FF2B5EF4-FFF2-40B4-BE49-F238E27FC236}">
                <a16:creationId xmlns:a16="http://schemas.microsoft.com/office/drawing/2014/main" id="{CEF9602C-5262-CD69-7E43-69ACA6D4E8A1}"/>
              </a:ext>
            </a:extLst>
          </p:cNvPr>
          <p:cNvSpPr txBox="1"/>
          <p:nvPr/>
        </p:nvSpPr>
        <p:spPr>
          <a:xfrm>
            <a:off x="2214257" y="5621977"/>
            <a:ext cx="3348343" cy="1107996"/>
          </a:xfrm>
          <a:prstGeom prst="rect">
            <a:avLst/>
          </a:prstGeom>
          <a:noFill/>
        </p:spPr>
        <p:txBody>
          <a:bodyPr wrap="square">
            <a:spAutoFit/>
          </a:bodyPr>
          <a:lstStyle/>
          <a:p>
            <a:r>
              <a:rPr lang="pl-PL" sz="22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Uczenie się w ramach społeczności i współpracy</a:t>
            </a:r>
          </a:p>
        </p:txBody>
      </p:sp>
      <p:sp>
        <p:nvSpPr>
          <p:cNvPr id="8" name="TextBox 10">
            <a:extLst>
              <a:ext uri="{FF2B5EF4-FFF2-40B4-BE49-F238E27FC236}">
                <a16:creationId xmlns:a16="http://schemas.microsoft.com/office/drawing/2014/main" id="{7B6EE240-5712-E873-1DFF-5AEBE8DCA64C}"/>
              </a:ext>
            </a:extLst>
          </p:cNvPr>
          <p:cNvSpPr txBox="1"/>
          <p:nvPr/>
        </p:nvSpPr>
        <p:spPr>
          <a:xfrm>
            <a:off x="2185749" y="6740308"/>
            <a:ext cx="3195943"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000" dirty="0">
                <a:latin typeface="Century Gothic" panose="020B0502020202020204" pitchFamily="34" charset="0"/>
                <a:ea typeface="Microsoft Sans Serif" panose="020B0604020202020204" pitchFamily="34" charset="0"/>
                <a:cs typeface="Microsoft Sans Serif" panose="020B0604020202020204" pitchFamily="34" charset="0"/>
              </a:rPr>
              <a:t>buduje poczucie wspólnoty i zwiększa zaangażowanie</a:t>
            </a:r>
          </a:p>
        </p:txBody>
      </p:sp>
      <p:sp>
        <p:nvSpPr>
          <p:cNvPr id="9" name="CuadroTexto 8">
            <a:extLst>
              <a:ext uri="{FF2B5EF4-FFF2-40B4-BE49-F238E27FC236}">
                <a16:creationId xmlns:a16="http://schemas.microsoft.com/office/drawing/2014/main" id="{22A1E98A-E4E5-0CB2-9145-9142EB9D5DFB}"/>
              </a:ext>
            </a:extLst>
          </p:cNvPr>
          <p:cNvSpPr txBox="1"/>
          <p:nvPr/>
        </p:nvSpPr>
        <p:spPr>
          <a:xfrm>
            <a:off x="13106400" y="2957451"/>
            <a:ext cx="2967343" cy="1107996"/>
          </a:xfrm>
          <a:prstGeom prst="rect">
            <a:avLst/>
          </a:prstGeom>
          <a:noFill/>
        </p:spPr>
        <p:txBody>
          <a:bodyPr wrap="square">
            <a:spAutoFit/>
          </a:bodyPr>
          <a:lstStyle/>
          <a:p>
            <a:r>
              <a:rPr lang="pl-PL" sz="22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Monitorowanie zaangażowania uczestników</a:t>
            </a:r>
          </a:p>
        </p:txBody>
      </p:sp>
      <p:sp>
        <p:nvSpPr>
          <p:cNvPr id="10" name="TextBox 10">
            <a:extLst>
              <a:ext uri="{FF2B5EF4-FFF2-40B4-BE49-F238E27FC236}">
                <a16:creationId xmlns:a16="http://schemas.microsoft.com/office/drawing/2014/main" id="{8AC0147A-6DB2-EB47-8F06-C64CEC02C103}"/>
              </a:ext>
            </a:extLst>
          </p:cNvPr>
          <p:cNvSpPr txBox="1"/>
          <p:nvPr/>
        </p:nvSpPr>
        <p:spPr>
          <a:xfrm>
            <a:off x="13106398" y="4065095"/>
            <a:ext cx="312420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000" dirty="0">
                <a:latin typeface="Century Gothic" panose="020B0502020202020204" pitchFamily="34" charset="0"/>
                <a:ea typeface="Microsoft Sans Serif" panose="020B0604020202020204" pitchFamily="34" charset="0"/>
                <a:cs typeface="Microsoft Sans Serif" panose="020B0604020202020204" pitchFamily="34" charset="0"/>
              </a:rPr>
              <a:t>ma kluczowe znaczenie dla skuteczności szkolenia online</a:t>
            </a:r>
          </a:p>
        </p:txBody>
      </p:sp>
      <p:sp>
        <p:nvSpPr>
          <p:cNvPr id="11" name="CuadroTexto 10">
            <a:extLst>
              <a:ext uri="{FF2B5EF4-FFF2-40B4-BE49-F238E27FC236}">
                <a16:creationId xmlns:a16="http://schemas.microsoft.com/office/drawing/2014/main" id="{0BADC709-6D4E-F6BB-CB44-30E5C185B14C}"/>
              </a:ext>
            </a:extLst>
          </p:cNvPr>
          <p:cNvSpPr txBox="1"/>
          <p:nvPr/>
        </p:nvSpPr>
        <p:spPr>
          <a:xfrm>
            <a:off x="13106400" y="5621977"/>
            <a:ext cx="3124200" cy="1446550"/>
          </a:xfrm>
          <a:prstGeom prst="rect">
            <a:avLst/>
          </a:prstGeom>
          <a:noFill/>
        </p:spPr>
        <p:txBody>
          <a:bodyPr wrap="square">
            <a:spAutoFit/>
          </a:bodyPr>
          <a:lstStyle/>
          <a:p>
            <a:r>
              <a:rPr lang="pl-PL" sz="22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Analizowanie wskaźników dotyczących szkolenia</a:t>
            </a:r>
          </a:p>
        </p:txBody>
      </p:sp>
      <p:sp>
        <p:nvSpPr>
          <p:cNvPr id="12" name="TextBox 10">
            <a:extLst>
              <a:ext uri="{FF2B5EF4-FFF2-40B4-BE49-F238E27FC236}">
                <a16:creationId xmlns:a16="http://schemas.microsoft.com/office/drawing/2014/main" id="{7B01C035-A131-FA4B-0470-43CB6541A99F}"/>
              </a:ext>
            </a:extLst>
          </p:cNvPr>
          <p:cNvSpPr txBox="1"/>
          <p:nvPr/>
        </p:nvSpPr>
        <p:spPr>
          <a:xfrm>
            <a:off x="13116337" y="7009229"/>
            <a:ext cx="3419063"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000" dirty="0">
                <a:latin typeface="Century Gothic" panose="020B0502020202020204" pitchFamily="34" charset="0"/>
                <a:ea typeface="Microsoft Sans Serif" panose="020B0604020202020204" pitchFamily="34" charset="0"/>
                <a:cs typeface="Microsoft Sans Serif" panose="020B0604020202020204" pitchFamily="34" charset="0"/>
              </a:rPr>
              <a:t>pozwala doskonalić treść szkolenia i zwiększać zaangażowanie uczestników</a:t>
            </a:r>
          </a:p>
        </p:txBody>
      </p:sp>
      <p:pic>
        <p:nvPicPr>
          <p:cNvPr id="15" name="Imagen 14">
            <a:extLst>
              <a:ext uri="{FF2B5EF4-FFF2-40B4-BE49-F238E27FC236}">
                <a16:creationId xmlns:a16="http://schemas.microsoft.com/office/drawing/2014/main" id="{1C97FE3A-AFB5-9FBA-550B-071EED8F5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36481" y="3021985"/>
            <a:ext cx="577776" cy="523220"/>
          </a:xfrm>
          <a:prstGeom prst="rect">
            <a:avLst/>
          </a:prstGeom>
        </p:spPr>
      </p:pic>
      <p:pic>
        <p:nvPicPr>
          <p:cNvPr id="16" name="Imagen 15">
            <a:extLst>
              <a:ext uri="{FF2B5EF4-FFF2-40B4-BE49-F238E27FC236}">
                <a16:creationId xmlns:a16="http://schemas.microsoft.com/office/drawing/2014/main" id="{F76DC803-01B1-871B-84C3-EB9E43B59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58604" y="5632312"/>
            <a:ext cx="577776" cy="523220"/>
          </a:xfrm>
          <a:prstGeom prst="rect">
            <a:avLst/>
          </a:prstGeom>
        </p:spPr>
      </p:pic>
      <p:pic>
        <p:nvPicPr>
          <p:cNvPr id="17" name="Imagen 16">
            <a:extLst>
              <a:ext uri="{FF2B5EF4-FFF2-40B4-BE49-F238E27FC236}">
                <a16:creationId xmlns:a16="http://schemas.microsoft.com/office/drawing/2014/main" id="{16246A30-6023-6610-6AB7-84C509BF3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28622" y="3021985"/>
            <a:ext cx="577776" cy="523220"/>
          </a:xfrm>
          <a:prstGeom prst="rect">
            <a:avLst/>
          </a:prstGeom>
        </p:spPr>
      </p:pic>
      <p:pic>
        <p:nvPicPr>
          <p:cNvPr id="18" name="Imagen 17">
            <a:extLst>
              <a:ext uri="{FF2B5EF4-FFF2-40B4-BE49-F238E27FC236}">
                <a16:creationId xmlns:a16="http://schemas.microsoft.com/office/drawing/2014/main" id="{A66B7C26-3003-4745-4486-FBA71A2ADD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45366" y="5632312"/>
            <a:ext cx="577776" cy="523220"/>
          </a:xfrm>
          <a:prstGeom prst="rect">
            <a:avLst/>
          </a:prstGeom>
        </p:spPr>
      </p:pic>
      <p:pic>
        <p:nvPicPr>
          <p:cNvPr id="21" name="Imagen 20">
            <a:extLst>
              <a:ext uri="{FF2B5EF4-FFF2-40B4-BE49-F238E27FC236}">
                <a16:creationId xmlns:a16="http://schemas.microsoft.com/office/drawing/2014/main" id="{BCCA419B-AF5C-421E-806B-9ACA2EC24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905" y="3021985"/>
            <a:ext cx="4876190" cy="4876190"/>
          </a:xfrm>
          <a:prstGeom prst="rect">
            <a:avLst/>
          </a:prstGeom>
        </p:spPr>
      </p:pic>
      <p:sp>
        <p:nvSpPr>
          <p:cNvPr id="22" name="CuadroTexto 21">
            <a:extLst>
              <a:ext uri="{FF2B5EF4-FFF2-40B4-BE49-F238E27FC236}">
                <a16:creationId xmlns:a16="http://schemas.microsoft.com/office/drawing/2014/main" id="{7259CA78-5E84-44F9-BE05-85491022C27C}"/>
              </a:ext>
            </a:extLst>
          </p:cNvPr>
          <p:cNvSpPr txBox="1"/>
          <p:nvPr/>
        </p:nvSpPr>
        <p:spPr>
          <a:xfrm>
            <a:off x="7893777" y="8191500"/>
            <a:ext cx="3917223" cy="369332"/>
          </a:xfrm>
          <a:prstGeom prst="rect">
            <a:avLst/>
          </a:prstGeom>
          <a:noFill/>
        </p:spPr>
        <p:txBody>
          <a:bodyPr wrap="square">
            <a:spAutoFit/>
          </a:bodyPr>
          <a:lstStyle/>
          <a:p>
            <a:r>
              <a:rPr lang="pl-PL"/>
              <a:t>Źródło grafiki: Flaticon.com</a:t>
            </a:r>
          </a:p>
        </p:txBody>
      </p:sp>
    </p:spTree>
    <p:extLst>
      <p:ext uri="{BB962C8B-B14F-4D97-AF65-F5344CB8AC3E}">
        <p14:creationId xmlns:p14="http://schemas.microsoft.com/office/powerpoint/2010/main" val="152811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l-PL" sz="9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Dziękujemy!</a:t>
            </a: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1524000" y="1503549"/>
            <a:ext cx="9462656"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Spis treści</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806613" y="2875798"/>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708224" y="5077480"/>
            <a:ext cx="577776" cy="523220"/>
          </a:xfrm>
          <a:prstGeom prst="rect">
            <a:avLst/>
          </a:prstGeom>
        </p:spPr>
      </p:pic>
      <p:sp>
        <p:nvSpPr>
          <p:cNvPr id="19" name="CuadroTexto 18">
            <a:extLst>
              <a:ext uri="{FF2B5EF4-FFF2-40B4-BE49-F238E27FC236}">
                <a16:creationId xmlns:a16="http://schemas.microsoft.com/office/drawing/2014/main" id="{97B83ADC-B198-4E56-B07C-93F352EAA775}"/>
              </a:ext>
            </a:extLst>
          </p:cNvPr>
          <p:cNvSpPr txBox="1"/>
          <p:nvPr/>
        </p:nvSpPr>
        <p:spPr>
          <a:xfrm>
            <a:off x="2514600" y="2874141"/>
            <a:ext cx="10896600" cy="3477875"/>
          </a:xfrm>
          <a:prstGeom prst="rect">
            <a:avLst/>
          </a:prstGeom>
          <a:noFill/>
        </p:spPr>
        <p:txBody>
          <a:bodyPr wrap="square">
            <a:spAutoFit/>
          </a:bodyPr>
          <a:lstStyle/>
          <a:p>
            <a:r>
              <a:rPr lang="pl-PL" sz="2000" b="1">
                <a:latin typeface="Century Gothic" panose="020B0502020202020204" pitchFamily="34" charset="0"/>
              </a:rPr>
              <a:t>Jednostka 1: Angażowanie użytkowników i interakcje podczas szkoleń online</a:t>
            </a:r>
          </a:p>
          <a:p>
            <a:endParaRPr lang="en-US" sz="2000" dirty="0">
              <a:latin typeface="Century Gothic" panose="020B0502020202020204" pitchFamily="34" charset="0"/>
            </a:endParaRPr>
          </a:p>
          <a:p>
            <a:r>
              <a:rPr lang="pl-PL" sz="2000">
                <a:latin typeface="Century Gothic" panose="020B0502020202020204" pitchFamily="34" charset="0"/>
              </a:rPr>
              <a:t>Podpunkt 1.1: Strategie angażowania użytkowników za pomocą treści cyfrowych podczas szkolenia online</a:t>
            </a:r>
          </a:p>
          <a:p>
            <a:r>
              <a:rPr lang="pl-PL" sz="2000">
                <a:latin typeface="Century Gothic" panose="020B0502020202020204" pitchFamily="34" charset="0"/>
              </a:rPr>
              <a:t>Podpunkt 1.2: Monitorowanie zaangażowania użytkowników i zbieranie ich opinii</a:t>
            </a:r>
          </a:p>
          <a:p>
            <a:r>
              <a:rPr lang="pl-PL" sz="2000">
                <a:latin typeface="Century Gothic" panose="020B0502020202020204" pitchFamily="34" charset="0"/>
              </a:rPr>
              <a:t>Podpunkt 1.3: Odpowiadanie na komentarze użytkowników i rozwiązywanie problemów</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r>
              <a:rPr lang="pl-PL" sz="2000" b="1">
                <a:latin typeface="Century Gothic" panose="020B0502020202020204" pitchFamily="34" charset="0"/>
              </a:rPr>
              <a:t>Jednostka 2: Analizowanie i ulepszanie sposobu prowadzenia szkoleń online</a:t>
            </a:r>
          </a:p>
          <a:p>
            <a:r>
              <a:rPr lang="pl-PL" sz="2000">
                <a:latin typeface="Century Gothic" panose="020B0502020202020204" pitchFamily="34" charset="0"/>
              </a:rPr>
              <a:t>Podpunkt 2.1: Wskaźniki i narzędzia analityczne do mierzenia skuteczności szkoleń online</a:t>
            </a:r>
          </a:p>
          <a:p>
            <a:endParaRPr lang="en-US" sz="2000" b="1" dirty="0">
              <a:latin typeface="Century Gothic" panose="020B0502020202020204" pitchFamily="34" charset="0"/>
            </a:endParaRPr>
          </a:p>
          <a:p>
            <a:endParaRPr lang="es-ES" sz="2000" dirty="0">
              <a:latin typeface="Century Gothic" panose="020B0502020202020204" pitchFamily="34" charset="0"/>
            </a:endParaRPr>
          </a:p>
        </p:txBody>
      </p:sp>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4943918"/>
          </a:xfrm>
          <a:prstGeom prst="rect">
            <a:avLst/>
          </a:prstGeom>
          <a:noFill/>
        </p:spPr>
        <p:txBody>
          <a:bodyPr wrap="square" rtlCol="0">
            <a:spAutoFit/>
          </a:bodyPr>
          <a:lstStyle/>
          <a:p>
            <a:pPr algn="just"/>
            <a:r>
              <a:rPr lang="pl-PL" sz="2400" dirty="0">
                <a:latin typeface="Calibri" panose="020F0502020204030204" pitchFamily="34" charset="0"/>
                <a:ea typeface="Arial MT"/>
                <a:cs typeface="Calibri" panose="020F0502020204030204" pitchFamily="34" charset="0"/>
              </a:rPr>
              <a:t>Istnieją różne łatwe i skuteczne strategie angażowania użytkowników za pomocą treści cyfrowych podczas szkolenia online, takie jak:</a:t>
            </a:r>
          </a:p>
          <a:p>
            <a:pPr algn="just"/>
            <a:r>
              <a:rPr lang="pl-PL" sz="2400" dirty="0">
                <a:latin typeface="Calibri" panose="020F0502020204030204" pitchFamily="34" charset="0"/>
                <a:ea typeface="Arial MT"/>
                <a:cs typeface="Calibri" panose="020F0502020204030204" pitchFamily="34" charset="0"/>
              </a:rPr>
              <a:t> </a:t>
            </a:r>
          </a:p>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Treści interaktywne:</a:t>
            </a:r>
            <a:r>
              <a:rPr lang="pl-PL" sz="2000" dirty="0">
                <a:latin typeface="Calibri" panose="020F0502020204030204" pitchFamily="34" charset="0"/>
                <a:ea typeface="Times New Roman" panose="02020603050405020304" pitchFamily="18" charset="0"/>
                <a:cs typeface="Calibri" panose="020F0502020204030204" pitchFamily="34" charset="0"/>
              </a:rPr>
              <a:t> Jednym z największych wyzwań związanych ze szkoleniami online jest utrzymanie uwagi uczniów. W tym aspekcie niezmiernie istotne jest </a:t>
            </a:r>
            <a:r>
              <a:rPr lang="pl-PL" sz="2000" b="1" dirty="0">
                <a:latin typeface="Calibri" panose="020F0502020204030204" pitchFamily="34" charset="0"/>
                <a:ea typeface="Times New Roman" panose="02020603050405020304" pitchFamily="18" charset="0"/>
                <a:cs typeface="Calibri" panose="020F0502020204030204" pitchFamily="34" charset="0"/>
              </a:rPr>
              <a:t>włączenie elementów interaktywnych</a:t>
            </a:r>
            <a:r>
              <a:rPr lang="pl-PL" sz="2000" dirty="0">
                <a:latin typeface="Calibri" panose="020F0502020204030204" pitchFamily="34" charset="0"/>
                <a:ea typeface="Times New Roman" panose="02020603050405020304" pitchFamily="18" charset="0"/>
                <a:cs typeface="Calibri" panose="020F0502020204030204" pitchFamily="34" charset="0"/>
              </a:rPr>
              <a:t> do swoich szkoleń. </a:t>
            </a:r>
            <a:r>
              <a:rPr lang="pl-PL" sz="2000" b="1" dirty="0">
                <a:latin typeface="Calibri" panose="020F0502020204030204" pitchFamily="34" charset="0"/>
                <a:ea typeface="Times New Roman" panose="02020603050405020304" pitchFamily="18" charset="0"/>
                <a:cs typeface="Calibri" panose="020F0502020204030204" pitchFamily="34" charset="0"/>
              </a:rPr>
              <a:t>Elementy interaktywne mogą przybierać różne formy, takie jak quiz, sondaż, ankieta czy interaktywna symulacja</a:t>
            </a:r>
            <a:r>
              <a:rPr lang="pl-PL" sz="2000" dirty="0">
                <a:latin typeface="Calibri" panose="020F0502020204030204" pitchFamily="34" charset="0"/>
                <a:ea typeface="Times New Roman" panose="02020603050405020304" pitchFamily="18" charset="0"/>
                <a:cs typeface="Calibri" panose="020F0502020204030204" pitchFamily="34" charset="0"/>
              </a:rPr>
              <a:t>, które pozwalają uczniom aktywnie uczestniczyć w procesie uczenia się. Interaktywne elementy mogą pomóc uczniom </a:t>
            </a:r>
            <a:r>
              <a:rPr lang="pl-PL" sz="2000" b="1" dirty="0">
                <a:latin typeface="Calibri" panose="020F0502020204030204" pitchFamily="34" charset="0"/>
                <a:ea typeface="Times New Roman" panose="02020603050405020304" pitchFamily="18" charset="0"/>
                <a:cs typeface="Calibri" panose="020F0502020204030204" pitchFamily="34" charset="0"/>
              </a:rPr>
              <a:t>zdobywać wiedzę w przyjemny sposób</a:t>
            </a:r>
            <a:r>
              <a:rPr lang="pl-PL" sz="2000" dirty="0">
                <a:latin typeface="Calibri" panose="020F0502020204030204" pitchFamily="34" charset="0"/>
                <a:ea typeface="Times New Roman" panose="02020603050405020304" pitchFamily="18" charset="0"/>
                <a:cs typeface="Calibri" panose="020F0502020204030204" pitchFamily="34" charset="0"/>
              </a:rPr>
              <a:t> i </a:t>
            </a:r>
            <a:r>
              <a:rPr lang="pl-PL" sz="2000" b="1" dirty="0">
                <a:latin typeface="Calibri" panose="020F0502020204030204" pitchFamily="34" charset="0"/>
                <a:ea typeface="Times New Roman" panose="02020603050405020304" pitchFamily="18" charset="0"/>
                <a:cs typeface="Calibri" panose="020F0502020204030204" pitchFamily="34" charset="0"/>
              </a:rPr>
              <a:t>lepiej zapamiętywać informacje</a:t>
            </a:r>
            <a:r>
              <a:rPr lang="pl-PL" sz="2000" dirty="0">
                <a:latin typeface="Calibri" panose="020F0502020204030204" pitchFamily="34" charset="0"/>
                <a:ea typeface="Times New Roman" panose="02020603050405020304" pitchFamily="18" charset="0"/>
                <a:cs typeface="Calibri" panose="020F0502020204030204" pitchFamily="34" charset="0"/>
              </a:rPr>
              <a:t>. Quiz przeprowadzony po module szkolenia może pomóc uczniom skuteczniej go przyswoić, a gra symulująca </a:t>
            </a:r>
            <a:r>
              <a:rPr lang="pl-PL" sz="2000" b="1" dirty="0">
                <a:latin typeface="Calibri" panose="020F0502020204030204" pitchFamily="34" charset="0"/>
                <a:ea typeface="Times New Roman" panose="02020603050405020304" pitchFamily="18" charset="0"/>
                <a:cs typeface="Calibri" panose="020F0502020204030204" pitchFamily="34" charset="0"/>
              </a:rPr>
              <a:t>rzeczywistą sytuację</a:t>
            </a:r>
            <a:r>
              <a:rPr lang="pl-PL" sz="2000" dirty="0">
                <a:latin typeface="Calibri" panose="020F0502020204030204" pitchFamily="34" charset="0"/>
                <a:ea typeface="Times New Roman" panose="02020603050405020304" pitchFamily="18" charset="0"/>
                <a:cs typeface="Calibri" panose="020F0502020204030204" pitchFamily="34" charset="0"/>
              </a:rPr>
              <a:t> może pomóc w praktycznym wykorzystaniu zdobytej wiedzy. </a:t>
            </a:r>
            <a:r>
              <a:rPr lang="pl-PL" sz="2000" b="1" dirty="0">
                <a:latin typeface="Calibri" panose="020F0502020204030204" pitchFamily="34" charset="0"/>
                <a:ea typeface="Times New Roman" panose="02020603050405020304" pitchFamily="18" charset="0"/>
                <a:cs typeface="Calibri" panose="020F0502020204030204" pitchFamily="34" charset="0"/>
              </a:rPr>
              <a:t>Włączenie elementów interaktywnych zachęca do uczestnictwa, promuje aktywne uczenie się i zapewnia natychmiastową informację zwrotną, poprawiając ogólny odbiór procesu nauki.</a:t>
            </a:r>
          </a:p>
          <a:p>
            <a:endParaRPr lang="es-ES" sz="4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355568"/>
            <a:ext cx="3917223" cy="369332"/>
          </a:xfrm>
          <a:prstGeom prst="rect">
            <a:avLst/>
          </a:prstGeom>
          <a:noFill/>
        </p:spPr>
        <p:txBody>
          <a:bodyPr wrap="square">
            <a:spAutoFit/>
          </a:bodyPr>
          <a:lstStyle/>
          <a:p>
            <a:r>
              <a:rPr lang="pl-PL"/>
              <a:t>Źródło grafiki: Freepik.com</a:t>
            </a:r>
          </a:p>
        </p:txBody>
      </p:sp>
      <p:pic>
        <p:nvPicPr>
          <p:cNvPr id="1026" name="Picture 2" descr="Vector gratuito icono de exposición moderna">
            <a:extLst>
              <a:ext uri="{FF2B5EF4-FFF2-40B4-BE49-F238E27FC236}">
                <a16:creationId xmlns:a16="http://schemas.microsoft.com/office/drawing/2014/main" id="{C4124928-AC3A-4EF2-8CE8-C158A7B3E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3132227"/>
            <a:ext cx="4768213" cy="476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618117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Multimedia:</a:t>
            </a:r>
            <a:r>
              <a:rPr lang="pl-PL" sz="2000" dirty="0">
                <a:latin typeface="Calibri" panose="020F0502020204030204" pitchFamily="34" charset="0"/>
                <a:ea typeface="Times New Roman" panose="02020603050405020304" pitchFamily="18" charset="0"/>
                <a:cs typeface="Calibri" panose="020F0502020204030204" pitchFamily="34" charset="0"/>
              </a:rPr>
              <a:t> Szkolenie online w formie tekstowej może szybko się znudzić i być mało atrakcyjne. W tym aspekcie bardzo ważne jest </a:t>
            </a:r>
            <a:r>
              <a:rPr lang="pl-PL" sz="2000" b="1" dirty="0">
                <a:latin typeface="Calibri" panose="020F0502020204030204" pitchFamily="34" charset="0"/>
                <a:ea typeface="Times New Roman" panose="02020603050405020304" pitchFamily="18" charset="0"/>
                <a:cs typeface="Calibri" panose="020F0502020204030204" pitchFamily="34" charset="0"/>
              </a:rPr>
              <a:t>włączenie elementów multimedialnych</a:t>
            </a:r>
            <a:r>
              <a:rPr lang="pl-PL" sz="2000" dirty="0">
                <a:latin typeface="Calibri" panose="020F0502020204030204" pitchFamily="34" charset="0"/>
                <a:ea typeface="Times New Roman" panose="02020603050405020304" pitchFamily="18" charset="0"/>
                <a:cs typeface="Calibri" panose="020F0502020204030204" pitchFamily="34" charset="0"/>
              </a:rPr>
              <a:t> do swoich szkoleń. Multimedia mogą mieć formę </a:t>
            </a:r>
            <a:r>
              <a:rPr lang="pl-PL" sz="2000" b="1" dirty="0">
                <a:latin typeface="Calibri" panose="020F0502020204030204" pitchFamily="34" charset="0"/>
                <a:ea typeface="Times New Roman" panose="02020603050405020304" pitchFamily="18" charset="0"/>
                <a:cs typeface="Calibri" panose="020F0502020204030204" pitchFamily="34" charset="0"/>
              </a:rPr>
              <a:t>obrazów, filmów, animacji, infografik i klipów audio</a:t>
            </a:r>
            <a:r>
              <a:rPr lang="pl-PL" sz="2000" dirty="0">
                <a:latin typeface="Calibri" panose="020F0502020204030204" pitchFamily="34" charset="0"/>
                <a:ea typeface="Times New Roman" panose="02020603050405020304" pitchFamily="18" charset="0"/>
                <a:cs typeface="Calibri" panose="020F0502020204030204" pitchFamily="34" charset="0"/>
              </a:rPr>
              <a:t>, które sprawiają, że treść staje się atrakcyjna wizualnie i wciągająca. Dzięki zastosowaniu multimediów szkolenie jest nie tylko bardziej interesujące i angażujące, ale potencjalnie uczniowie także </a:t>
            </a:r>
            <a:r>
              <a:rPr lang="pl-PL" sz="2000" b="1" dirty="0">
                <a:latin typeface="Calibri" panose="020F0502020204030204" pitchFamily="34" charset="0"/>
                <a:ea typeface="Times New Roman" panose="02020603050405020304" pitchFamily="18" charset="0"/>
                <a:cs typeface="Calibri" panose="020F0502020204030204" pitchFamily="34" charset="0"/>
              </a:rPr>
              <a:t>lepiej zapamiętują kluczowe pojęcia</a:t>
            </a:r>
            <a:r>
              <a:rPr lang="pl-PL" sz="2000" dirty="0">
                <a:latin typeface="Calibri" panose="020F0502020204030204" pitchFamily="34" charset="0"/>
                <a:ea typeface="Times New Roman" panose="02020603050405020304" pitchFamily="18" charset="0"/>
                <a:cs typeface="Calibri" panose="020F0502020204030204" pitchFamily="34" charset="0"/>
              </a:rPr>
              <a:t>. Elementy multimedialne pomagają przełamać monotonię treści tekstowych i mogą stanowić skuteczną formę przekazu złożonych informacji w bardziej przystępny sposób. Zastosowanie różnych mediów, takich jak obrazy lub filmy, może ponadto </a:t>
            </a:r>
            <a:r>
              <a:rPr lang="pl-PL" sz="2000" b="1" dirty="0">
                <a:latin typeface="Calibri" panose="020F0502020204030204" pitchFamily="34" charset="0"/>
                <a:ea typeface="Times New Roman" panose="02020603050405020304" pitchFamily="18" charset="0"/>
                <a:cs typeface="Calibri" panose="020F0502020204030204" pitchFamily="34" charset="0"/>
              </a:rPr>
              <a:t>działać na uczucia osób uczących się</a:t>
            </a:r>
            <a:r>
              <a:rPr lang="pl-PL" sz="2000" dirty="0">
                <a:latin typeface="Calibri" panose="020F0502020204030204" pitchFamily="34" charset="0"/>
                <a:ea typeface="Times New Roman" panose="02020603050405020304" pitchFamily="18" charset="0"/>
                <a:cs typeface="Calibri" panose="020F0502020204030204" pitchFamily="34" charset="0"/>
              </a:rPr>
              <a:t>, wywołując silniejsze emocje związane z nauczanym tematem. </a:t>
            </a:r>
            <a:r>
              <a:rPr lang="pl-PL" sz="2000" b="1" dirty="0">
                <a:latin typeface="Calibri" panose="020F0502020204030204" pitchFamily="34" charset="0"/>
                <a:ea typeface="Times New Roman" panose="02020603050405020304" pitchFamily="18" charset="0"/>
                <a:cs typeface="Calibri" panose="020F0502020204030204" pitchFamily="34" charset="0"/>
              </a:rPr>
              <a:t>Nie bój się </a:t>
            </a:r>
            <a: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używać różnych sposobów prezentowania treści szkolenia, w tym za pomocą dźwięku, filmów wideo, obrazów, map koncepcyjnych itp.</a:t>
            </a:r>
          </a:p>
          <a:p>
            <a:pPr marL="342900" lvl="0" indent="-342900" algn="just">
              <a:lnSpc>
                <a:spcPct val="107000"/>
              </a:lnSpc>
              <a:spcAft>
                <a:spcPts val="800"/>
              </a:spcAft>
              <a:buFont typeface="Wingdings" panose="05000000000000000000" pitchFamily="2" charset="2"/>
              <a:buChar char=""/>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Grywalizacja:</a:t>
            </a:r>
            <a:r>
              <a:rPr lang="pl-PL" sz="2000" dirty="0">
                <a:latin typeface="Calibri" panose="020F0502020204030204" pitchFamily="34" charset="0"/>
                <a:ea typeface="Times New Roman" panose="02020603050405020304" pitchFamily="18" charset="0"/>
                <a:cs typeface="Calibri" panose="020F0502020204030204" pitchFamily="34" charset="0"/>
              </a:rPr>
              <a:t> </a:t>
            </a:r>
            <a:r>
              <a:rPr lang="pl-PL" sz="2000" b="1" dirty="0">
                <a:latin typeface="Calibri" panose="020F0502020204030204" pitchFamily="34" charset="0"/>
                <a:ea typeface="Times New Roman" panose="02020603050405020304" pitchFamily="18" charset="0"/>
                <a:cs typeface="Calibri" panose="020F0502020204030204" pitchFamily="34" charset="0"/>
              </a:rPr>
              <a:t>Włączenie elementów gier</a:t>
            </a:r>
            <a:r>
              <a:rPr lang="pl-PL" sz="2000" dirty="0">
                <a:latin typeface="Calibri" panose="020F0502020204030204" pitchFamily="34" charset="0"/>
                <a:ea typeface="Times New Roman" panose="02020603050405020304" pitchFamily="18" charset="0"/>
                <a:cs typeface="Calibri" panose="020F0502020204030204" pitchFamily="34" charset="0"/>
              </a:rPr>
              <a:t>, takich jak </a:t>
            </a:r>
            <a:r>
              <a:rPr lang="pl-PL" sz="2000" b="1" dirty="0">
                <a:latin typeface="Calibri" panose="020F0502020204030204" pitchFamily="34" charset="0"/>
                <a:ea typeface="Times New Roman" panose="02020603050405020304" pitchFamily="18" charset="0"/>
                <a:cs typeface="Calibri" panose="020F0502020204030204" pitchFamily="34" charset="0"/>
              </a:rPr>
              <a:t>rankingi wyników, odznaki, wyzwania i nagrody</a:t>
            </a:r>
            <a:r>
              <a:rPr lang="pl-PL" sz="2000" dirty="0">
                <a:latin typeface="Calibri" panose="020F0502020204030204" pitchFamily="34" charset="0"/>
                <a:ea typeface="Times New Roman" panose="02020603050405020304" pitchFamily="18" charset="0"/>
                <a:cs typeface="Calibri" panose="020F0502020204030204" pitchFamily="34" charset="0"/>
              </a:rPr>
              <a:t>, sprawiają, że nauka jest przyjemniejsza i bardziej motywująca. </a:t>
            </a:r>
            <a:r>
              <a:rPr lang="pl-PL" sz="2000" b="1" dirty="0">
                <a:latin typeface="Calibri" panose="020F0502020204030204" pitchFamily="34" charset="0"/>
                <a:ea typeface="Times New Roman" panose="02020603050405020304" pitchFamily="18" charset="0"/>
                <a:cs typeface="Calibri" panose="020F0502020204030204" pitchFamily="34" charset="0"/>
              </a:rPr>
              <a:t>Grywalizacja wprowadza element rywalizacji, zachęca do śledzenia postępów i zapewnia poczucie dumy ze swoich osiągnięć</a:t>
            </a:r>
            <a:r>
              <a:rPr lang="pl-PL" sz="2000" dirty="0">
                <a:latin typeface="Calibri" panose="020F0502020204030204" pitchFamily="34" charset="0"/>
                <a:ea typeface="Times New Roman" panose="02020603050405020304" pitchFamily="18" charset="0"/>
                <a:cs typeface="Calibri" panose="020F0502020204030204" pitchFamily="34" charset="0"/>
              </a:rPr>
              <a:t>, co pomaga utrzymać zaangażowanie i motywację użytkowników do dalszej nauki.</a:t>
            </a:r>
          </a:p>
          <a:p>
            <a:pPr marL="342900" lvl="0" indent="-342900" algn="just">
              <a:lnSpc>
                <a:spcPct val="107000"/>
              </a:lnSpc>
              <a:spcAft>
                <a:spcPts val="800"/>
              </a:spcAft>
              <a:buFont typeface="Wingdings" panose="05000000000000000000" pitchFamily="2" charset="2"/>
              <a:buChar char=""/>
            </a:pPr>
            <a:endParaRPr lang="es-ES" sz="2000" dirty="0">
              <a:effectLst/>
              <a:latin typeface="Arial MT"/>
              <a:ea typeface="Times New Roman" panose="02020603050405020304" pitchFamily="18" charset="0"/>
              <a:cs typeface="Times New Roman" panose="02020603050405020304" pitchFamily="18" charset="0"/>
            </a:endParaRPr>
          </a:p>
          <a:p>
            <a:endParaRPr lang="es-ES"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pl-PL"/>
              <a:t>Źródło grafiki: Freepik.com</a:t>
            </a:r>
          </a:p>
        </p:txBody>
      </p:sp>
      <p:pic>
        <p:nvPicPr>
          <p:cNvPr id="2050" name="Picture 2" descr="Vector gratuito iconos lineares de busquedas web">
            <a:extLst>
              <a:ext uri="{FF2B5EF4-FFF2-40B4-BE49-F238E27FC236}">
                <a16:creationId xmlns:a16="http://schemas.microsoft.com/office/drawing/2014/main" id="{CD7262FD-327A-4153-A654-CB13409A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904" y="323173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848100"/>
            <a:ext cx="11811000" cy="516243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Personalizacja i adaptacja:</a:t>
            </a:r>
            <a:r>
              <a:rPr lang="pl-PL" sz="2000" dirty="0">
                <a:latin typeface="Calibri" panose="020F0502020204030204" pitchFamily="34" charset="0"/>
                <a:ea typeface="Times New Roman" panose="02020603050405020304" pitchFamily="18" charset="0"/>
                <a:cs typeface="Calibri" panose="020F0502020204030204" pitchFamily="34" charset="0"/>
              </a:rPr>
              <a:t> Personalizacja staje się coraz ważniejsza w szkoleniach online, ponieważ </a:t>
            </a:r>
            <a:r>
              <a:rPr lang="pl-PL" sz="2000" b="1" dirty="0">
                <a:latin typeface="Calibri" panose="020F0502020204030204" pitchFamily="34" charset="0"/>
                <a:ea typeface="Times New Roman" panose="02020603050405020304" pitchFamily="18" charset="0"/>
                <a:cs typeface="Calibri" panose="020F0502020204030204" pitchFamily="34" charset="0"/>
              </a:rPr>
              <a:t>pomaga uczniom poczuć większą więź z samym szkoleniem</a:t>
            </a:r>
            <a:r>
              <a:rPr lang="pl-PL" sz="2000" dirty="0">
                <a:latin typeface="Calibri" panose="020F0502020204030204" pitchFamily="34" charset="0"/>
                <a:ea typeface="Times New Roman" panose="02020603050405020304" pitchFamily="18" charset="0"/>
                <a:cs typeface="Calibri" panose="020F0502020204030204" pitchFamily="34" charset="0"/>
              </a:rPr>
              <a:t>. Dzięki personalizacji procesu nauki uczniowie są bardziej skłonni do aktywnego uczestnictwa i zapamiętywania informacji. Personalizację można osiągnąć poprzez </a:t>
            </a:r>
            <a:r>
              <a:rPr lang="pl-PL" sz="2000" b="1" dirty="0">
                <a:latin typeface="Calibri" panose="020F0502020204030204" pitchFamily="34" charset="0"/>
                <a:ea typeface="Times New Roman" panose="02020603050405020304" pitchFamily="18" charset="0"/>
                <a:cs typeface="Calibri" panose="020F0502020204030204" pitchFamily="34" charset="0"/>
              </a:rPr>
              <a:t>dostosowanie treści szkolenia do konkretnych potrzeb i zainteresowań użytkowników</a:t>
            </a:r>
            <a:r>
              <a:rPr lang="pl-PL" sz="2000" dirty="0">
                <a:latin typeface="Calibri" panose="020F0502020204030204" pitchFamily="34" charset="0"/>
                <a:ea typeface="Times New Roman" panose="02020603050405020304" pitchFamily="18" charset="0"/>
                <a:cs typeface="Calibri" panose="020F0502020204030204" pitchFamily="34" charset="0"/>
              </a:rPr>
              <a:t> czy zaoferowanie użytkownikom opcji indywidualnego dostosowania ich procesu nauki, np. możliwości </a:t>
            </a:r>
            <a:r>
              <a:rPr lang="pl-PL" sz="2000" b="1" dirty="0">
                <a:latin typeface="Calibri" panose="020F0502020204030204" pitchFamily="34" charset="0"/>
                <a:ea typeface="Times New Roman" panose="02020603050405020304" pitchFamily="18" charset="0"/>
                <a:cs typeface="Calibri" panose="020F0502020204030204" pitchFamily="34" charset="0"/>
              </a:rPr>
              <a:t>wyboru kolejności modułów lub tematów</a:t>
            </a:r>
            <a:r>
              <a:rPr lang="pl-PL" sz="2000" dirty="0">
                <a:latin typeface="Calibri" panose="020F0502020204030204" pitchFamily="34" charset="0"/>
                <a:ea typeface="Times New Roman" panose="02020603050405020304" pitchFamily="18" charset="0"/>
                <a:cs typeface="Calibri" panose="020F0502020204030204" pitchFamily="34" charset="0"/>
              </a:rPr>
              <a:t>, co okazuje się bardzo skuteczną metodą utrzymania zainteresowania uczniów. Personalizacja zwiększa zaangażowanie, gdyż treści nabierają większego znaczenia i sensu z perspektywy indywidualnych celów edukacyjnych poszczególnych uczniów. Formą personalizacji może być np. możliwość </a:t>
            </a:r>
            <a:r>
              <a:rPr lang="pl-PL" sz="2000" b="1" dirty="0">
                <a:latin typeface="Calibri" panose="020F0502020204030204" pitchFamily="34" charset="0"/>
                <a:ea typeface="Times New Roman" panose="02020603050405020304" pitchFamily="18" charset="0"/>
                <a:cs typeface="Calibri" panose="020F0502020204030204" pitchFamily="34" charset="0"/>
              </a:rPr>
              <a:t>wyboru ścieżki nauki</a:t>
            </a:r>
            <a:r>
              <a:rPr lang="pl-PL" sz="2000" dirty="0">
                <a:latin typeface="Calibri" panose="020F0502020204030204" pitchFamily="34" charset="0"/>
                <a:ea typeface="Times New Roman" panose="02020603050405020304" pitchFamily="18" charset="0"/>
                <a:cs typeface="Calibri" panose="020F0502020204030204" pitchFamily="34" charset="0"/>
              </a:rPr>
              <a:t> lub </a:t>
            </a:r>
            <a:r>
              <a:rPr lang="pl-PL" sz="2000" b="1" dirty="0">
                <a:latin typeface="Calibri" panose="020F0502020204030204" pitchFamily="34" charset="0"/>
                <a:ea typeface="Times New Roman" panose="02020603050405020304" pitchFamily="18" charset="0"/>
                <a:cs typeface="Calibri" panose="020F0502020204030204" pitchFamily="34" charset="0"/>
              </a:rPr>
              <a:t>dostosowania treści na podstawie indywidualnych preferencji</a:t>
            </a:r>
            <a:r>
              <a:rPr lang="pl-PL" sz="2000" dirty="0">
                <a:latin typeface="Calibri" panose="020F0502020204030204" pitchFamily="34" charset="0"/>
                <a:ea typeface="Times New Roman" panose="02020603050405020304" pitchFamily="18" charset="0"/>
                <a:cs typeface="Calibri" panose="020F0502020204030204" pitchFamily="34" charset="0"/>
              </a:rPr>
              <a:t>. Personalizację może również osiągnąć poprzez </a:t>
            </a:r>
            <a:r>
              <a:rPr lang="pl-PL" sz="2000" b="1" dirty="0">
                <a:latin typeface="Calibri" panose="020F0502020204030204" pitchFamily="34" charset="0"/>
                <a:ea typeface="Times New Roman" panose="02020603050405020304" pitchFamily="18" charset="0"/>
                <a:cs typeface="Calibri" panose="020F0502020204030204" pitchFamily="34" charset="0"/>
              </a:rPr>
              <a:t>włączenie przykładów z życia wziętych, znanych uczniowi z jego własnego otoczenia</a:t>
            </a:r>
            <a:r>
              <a:rPr lang="pl-PL" sz="2000" dirty="0">
                <a:latin typeface="Calibri" panose="020F0502020204030204" pitchFamily="34" charset="0"/>
                <a:ea typeface="Times New Roman" panose="02020603050405020304" pitchFamily="18" charset="0"/>
                <a:cs typeface="Calibri" panose="020F0502020204030204" pitchFamily="34" charset="0"/>
              </a:rPr>
              <a:t>. Stosowanie personalizacji pomaga uczniom poczuć większe zaangażowanie w naukę, co zwiększa szanse, że będzie ona kontynuowana. </a:t>
            </a:r>
            <a:r>
              <a:rPr lang="pl-PL" sz="2000" b="1" dirty="0">
                <a:latin typeface="Calibri" panose="020F0502020204030204" pitchFamily="34" charset="0"/>
                <a:ea typeface="Times New Roman" panose="02020603050405020304" pitchFamily="18" charset="0"/>
                <a:cs typeface="Calibri" panose="020F0502020204030204" pitchFamily="34" charset="0"/>
              </a:rPr>
              <a:t>Personalizacja może również pomóc zmniejszyć odsetek osób przedwcześnie przerywających naukę, ponieważ uczeń z większym prawdopodobieństwem ukończy kurs dostosowany do jego potrzeb i zainteresowań.</a:t>
            </a: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279368"/>
            <a:ext cx="3917223" cy="369332"/>
          </a:xfrm>
          <a:prstGeom prst="rect">
            <a:avLst/>
          </a:prstGeom>
          <a:noFill/>
        </p:spPr>
        <p:txBody>
          <a:bodyPr wrap="square">
            <a:spAutoFit/>
          </a:bodyPr>
          <a:lstStyle/>
          <a:p>
            <a:r>
              <a:rPr lang="pl-PL"/>
              <a:t>Źródło grafiki: Freepik.com</a:t>
            </a:r>
          </a:p>
        </p:txBody>
      </p:sp>
      <p:pic>
        <p:nvPicPr>
          <p:cNvPr id="3074" name="Picture 2" descr="Vector gratuito ilustración del concepto de personalización">
            <a:extLst>
              <a:ext uri="{FF2B5EF4-FFF2-40B4-BE49-F238E27FC236}">
                <a16:creationId xmlns:a16="http://schemas.microsoft.com/office/drawing/2014/main" id="{84565472-5010-4D49-9D5A-7DE2CA3F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3345016"/>
            <a:ext cx="45053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333893"/>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2764780"/>
            <a:ext cx="10432774" cy="645817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Małe porcje informacji:</a:t>
            </a:r>
            <a:r>
              <a:rPr lang="pl-PL" sz="2000" dirty="0">
                <a:latin typeface="Calibri" panose="020F0502020204030204" pitchFamily="34" charset="0"/>
                <a:ea typeface="Times New Roman" panose="02020603050405020304" pitchFamily="18" charset="0"/>
                <a:cs typeface="Calibri" panose="020F0502020204030204" pitchFamily="34" charset="0"/>
              </a:rPr>
              <a:t> Ważne jest </a:t>
            </a:r>
            <a:r>
              <a:rPr lang="pl-PL" sz="2000" b="1" dirty="0">
                <a:latin typeface="Calibri" panose="020F0502020204030204" pitchFamily="34" charset="0"/>
                <a:ea typeface="Times New Roman" panose="02020603050405020304" pitchFamily="18" charset="0"/>
                <a:cs typeface="Calibri" panose="020F0502020204030204" pitchFamily="34" charset="0"/>
              </a:rPr>
              <a:t>podzielenie treści szkolenia na mniejsze, łatwiejsze do przyswojenia części</a:t>
            </a:r>
            <a:r>
              <a:rPr lang="pl-PL" sz="2000" dirty="0">
                <a:latin typeface="Calibri" panose="020F0502020204030204" pitchFamily="34" charset="0"/>
                <a:ea typeface="Times New Roman" panose="02020603050405020304" pitchFamily="18" charset="0"/>
                <a:cs typeface="Calibri" panose="020F0502020204030204" pitchFamily="34" charset="0"/>
              </a:rPr>
              <a:t>. </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Warto korzystać z krótkich (10-minutowych) prezentacji audio i wideo. Krótsze prezentacje z wykorzystaniem różnych mediów mogą zoptymalizować zaangażowanie uczniów i ułatwić odświeżenie wiedzy w przyszłości.</a:t>
            </a:r>
            <a:r>
              <a:rPr lang="pl-PL" sz="2000" dirty="0">
                <a:latin typeface="Calibri" panose="020F0502020204030204" pitchFamily="34" charset="0"/>
                <a:ea typeface="Times New Roman" panose="02020603050405020304" pitchFamily="18" charset="0"/>
                <a:cs typeface="Calibri" panose="020F0502020204030204" pitchFamily="34" charset="0"/>
              </a:rPr>
              <a:t> Krótkie moduły lub lekcje pozwalają dostarczyć wiedzę w określonych ramach czasowych. Takie podejście </a:t>
            </a:r>
            <a:r>
              <a:rPr lang="pl-PL" sz="2000" b="1" dirty="0">
                <a:latin typeface="Calibri" panose="020F0502020204030204" pitchFamily="34" charset="0"/>
                <a:ea typeface="Times New Roman" panose="02020603050405020304" pitchFamily="18" charset="0"/>
                <a:cs typeface="Calibri" panose="020F0502020204030204" pitchFamily="34" charset="0"/>
              </a:rPr>
              <a:t>pomaga zapobiegać przeciążeniu informacjami, poprawia zapamiętywanie informacji i uwzględnia fakt ograniczonej długości koncentracji uwagi</a:t>
            </a:r>
            <a:r>
              <a:rPr lang="pl-PL" sz="2000" dirty="0">
                <a:latin typeface="Calibri" panose="020F0502020204030204" pitchFamily="34" charset="0"/>
                <a:ea typeface="Times New Roman" panose="02020603050405020304" pitchFamily="18" charset="0"/>
                <a:cs typeface="Calibri" panose="020F0502020204030204" pitchFamily="34" charset="0"/>
              </a:rPr>
              <a:t>.</a:t>
            </a:r>
          </a:p>
          <a:p>
            <a:pPr algn="just"/>
            <a:r>
              <a:rPr lang="pl-PL" sz="2000" dirty="0">
                <a:latin typeface="Calibri" panose="020F0502020204030204" pitchFamily="34" charset="0"/>
                <a:ea typeface="Arial MT"/>
                <a:cs typeface="Calibri" panose="020F0502020204030204" pitchFamily="34" charset="0"/>
              </a:rPr>
              <a:t> </a:t>
            </a:r>
          </a:p>
          <a:p>
            <a:pPr marL="342900" lvl="0" indent="-342900" algn="just">
              <a:lnSpc>
                <a:spcPct val="107000"/>
              </a:lnSpc>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Uczenie się w ramach społeczności i współpracy:</a:t>
            </a:r>
            <a:r>
              <a:rPr lang="pl-PL" sz="2000" dirty="0">
                <a:latin typeface="Calibri" panose="020F0502020204030204" pitchFamily="34" charset="0"/>
                <a:ea typeface="Times New Roman" panose="02020603050405020304" pitchFamily="18" charset="0"/>
                <a:cs typeface="Calibri" panose="020F0502020204030204" pitchFamily="34" charset="0"/>
              </a:rPr>
              <a:t> Uczenie się może być </a:t>
            </a:r>
            <a:r>
              <a:rPr lang="pl-PL" sz="2000" b="1" dirty="0">
                <a:latin typeface="Calibri" panose="020F0502020204030204" pitchFamily="34" charset="0"/>
                <a:ea typeface="Times New Roman" panose="02020603050405020304" pitchFamily="18" charset="0"/>
                <a:cs typeface="Calibri" panose="020F0502020204030204" pitchFamily="34" charset="0"/>
              </a:rPr>
              <a:t>procesem społecznym, który buduje poczucie wspólnoty i współpracy</a:t>
            </a:r>
            <a:r>
              <a:rPr lang="pl-PL" sz="2000" dirty="0">
                <a:latin typeface="Calibri" panose="020F0502020204030204" pitchFamily="34" charset="0"/>
                <a:ea typeface="Times New Roman" panose="02020603050405020304" pitchFamily="18" charset="0"/>
                <a:cs typeface="Calibri" panose="020F0502020204030204" pitchFamily="34" charset="0"/>
              </a:rPr>
              <a:t>, np. w ramach grupy lub społeczności. Istnieje szereg doskonałych sposobów na zbudowanie społeczności internetowej, aby skuteczniej współpracować z osobami uczącymi się. Fora są nadal szeroko stosowaną metodą angażowania uczniów i umożliwiania im interakcji między sobą. Dlatego do swojego arsenału warto dodać </a:t>
            </a:r>
            <a:r>
              <a:rPr lang="pl-PL" sz="2000" b="1" dirty="0">
                <a:latin typeface="Calibri" panose="020F0502020204030204" pitchFamily="34" charset="0"/>
                <a:ea typeface="Times New Roman" panose="02020603050405020304" pitchFamily="18" charset="0"/>
                <a:cs typeface="Calibri" panose="020F0502020204030204" pitchFamily="34" charset="0"/>
              </a:rPr>
              <a:t>fora dyskusyjne, zadania wykonywane w grupie lub wirtualne klasy, w ramach których użytkownicy mogą wchodzić w interakcje, dzielić się spostrzeżeniami i uczyć się od siebie nawzajem</a:t>
            </a:r>
            <a:r>
              <a:rPr lang="pl-PL" sz="2000" dirty="0">
                <a:latin typeface="Calibri" panose="020F0502020204030204" pitchFamily="34" charset="0"/>
                <a:ea typeface="Times New Roman" panose="02020603050405020304" pitchFamily="18" charset="0"/>
                <a:cs typeface="Calibri" panose="020F0502020204030204" pitchFamily="34" charset="0"/>
              </a:rPr>
              <a:t>. Dyskusje można też prowadzić na wybranych przez uczniów platformach społecznościowych. Grupy na Facebooku i grupy LinkedIn to jedne z przykładów takich społeczności. </a:t>
            </a:r>
            <a:r>
              <a:rPr lang="pl-PL" sz="2000" b="1" dirty="0">
                <a:latin typeface="Calibri" panose="020F0502020204030204" pitchFamily="34" charset="0"/>
                <a:ea typeface="Times New Roman" panose="02020603050405020304" pitchFamily="18" charset="0"/>
                <a:cs typeface="Calibri" panose="020F0502020204030204" pitchFamily="34" charset="0"/>
              </a:rPr>
              <a:t>Interakcje społeczne zwiększają zaangażowanie i stwarzają okazję do wymiany wartościowej wiedzy.</a:t>
            </a: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pl-PL"/>
              <a:t>Źródło grafiki: Freepik.com</a:t>
            </a:r>
          </a:p>
        </p:txBody>
      </p:sp>
      <p:pic>
        <p:nvPicPr>
          <p:cNvPr id="10" name="Imagen 9">
            <a:extLst>
              <a:ext uri="{FF2B5EF4-FFF2-40B4-BE49-F238E27FC236}">
                <a16:creationId xmlns:a16="http://schemas.microsoft.com/office/drawing/2014/main" id="{CC181E8F-74E8-43C8-AF53-F4AAF3B7E428}"/>
              </a:ext>
            </a:extLst>
          </p:cNvPr>
          <p:cNvPicPr>
            <a:picLocks noChangeAspect="1"/>
          </p:cNvPicPr>
          <p:nvPr/>
        </p:nvPicPr>
        <p:blipFill>
          <a:blip r:embed="rId2"/>
          <a:stretch>
            <a:fillRect/>
          </a:stretch>
        </p:blipFill>
        <p:spPr>
          <a:xfrm>
            <a:off x="11887200" y="4610100"/>
            <a:ext cx="5932240" cy="2310006"/>
          </a:xfrm>
          <a:prstGeom prst="rect">
            <a:avLst/>
          </a:prstGeom>
        </p:spPr>
      </p:pic>
    </p:spTree>
    <p:extLst>
      <p:ext uri="{BB962C8B-B14F-4D97-AF65-F5344CB8AC3E}">
        <p14:creationId xmlns:p14="http://schemas.microsoft.com/office/powerpoint/2010/main" val="3994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78835" y="2255966"/>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44857" y="2862178"/>
            <a:ext cx="11811000" cy="7662610"/>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Realistyczne scenariusze i studia przypadków:</a:t>
            </a:r>
            <a:r>
              <a:rPr lang="pl-PL" sz="2000" dirty="0">
                <a:latin typeface="Calibri" panose="020F0502020204030204" pitchFamily="34" charset="0"/>
                <a:ea typeface="Times New Roman" panose="02020603050405020304" pitchFamily="18" charset="0"/>
                <a:cs typeface="Calibri" panose="020F0502020204030204" pitchFamily="34" charset="0"/>
              </a:rPr>
              <a:t> Jedną z najlepszych strategii angażowania uczniów jest włączenie do szkolenia online </a:t>
            </a:r>
            <a:r>
              <a:rPr lang="pl-PL" sz="2000" b="1" dirty="0">
                <a:latin typeface="Calibri" panose="020F0502020204030204" pitchFamily="34" charset="0"/>
                <a:ea typeface="Times New Roman" panose="02020603050405020304" pitchFamily="18" charset="0"/>
                <a:cs typeface="Calibri" panose="020F0502020204030204" pitchFamily="34" charset="0"/>
              </a:rPr>
              <a:t>prawdziwych scenariuszy</a:t>
            </a:r>
            <a:r>
              <a:rPr lang="pl-PL" sz="2000" dirty="0">
                <a:latin typeface="Calibri" panose="020F0502020204030204" pitchFamily="34" charset="0"/>
                <a:ea typeface="Times New Roman" panose="02020603050405020304" pitchFamily="18" charset="0"/>
                <a:cs typeface="Calibri" panose="020F0502020204030204" pitchFamily="34" charset="0"/>
              </a:rPr>
              <a:t>, aby pokazać, jak omawiane koncepcje przekładają się na </a:t>
            </a:r>
            <a:r>
              <a:rPr lang="pl-PL" sz="2000" b="1" dirty="0">
                <a:latin typeface="Calibri" panose="020F0502020204030204" pitchFamily="34" charset="0"/>
                <a:ea typeface="Times New Roman" panose="02020603050405020304" pitchFamily="18" charset="0"/>
                <a:cs typeface="Calibri" panose="020F0502020204030204" pitchFamily="34" charset="0"/>
              </a:rPr>
              <a:t>rzeczywistość</a:t>
            </a:r>
            <a:r>
              <a:rPr lang="pl-PL" sz="2000" dirty="0">
                <a:latin typeface="Calibri" panose="020F0502020204030204" pitchFamily="34" charset="0"/>
                <a:ea typeface="Times New Roman" panose="02020603050405020304" pitchFamily="18" charset="0"/>
                <a:cs typeface="Calibri" panose="020F0502020204030204" pitchFamily="34" charset="0"/>
              </a:rPr>
              <a:t>. </a:t>
            </a:r>
            <a:r>
              <a:rPr lang="pl-PL"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Powiązanie treści szkolenia z „prawdziwym światem” przyciąga uwagę i może służyć jako wprowadzenie do danego tematu (np. za pomocą klipów multimedialnych, filmów dokumentalnych, studiów przypadku). </a:t>
            </a:r>
            <a:r>
              <a:rPr lang="pl-PL" sz="2000" dirty="0">
                <a:latin typeface="Calibri" panose="020F0502020204030204" pitchFamily="34" charset="0"/>
                <a:ea typeface="Times New Roman" panose="02020603050405020304" pitchFamily="18" charset="0"/>
                <a:cs typeface="Calibri" panose="020F0502020204030204" pitchFamily="34" charset="0"/>
              </a:rPr>
              <a:t>Wykorzystanie realistycznych sytuacji zwiększa prawdopodobieństwo zapamiętania informacji i zastosowania tej wiedzy we własnym życiu. Scenariusze „z życia wzięte” i studia przypadków pozwalają bowiem na zilustrowanie, jak treść szkolenia znajduje odzwierciedlenie w praktyce. Pomaga to użytkownikom </a:t>
            </a:r>
            <a:r>
              <a:rPr lang="pl-PL" sz="2000" b="1" dirty="0">
                <a:latin typeface="Calibri" panose="020F0502020204030204" pitchFamily="34" charset="0"/>
                <a:ea typeface="Times New Roman" panose="02020603050405020304" pitchFamily="18" charset="0"/>
                <a:cs typeface="Calibri" panose="020F0502020204030204" pitchFamily="34" charset="0"/>
              </a:rPr>
              <a:t>zrozumieć materiał</a:t>
            </a:r>
            <a:r>
              <a:rPr lang="pl-PL" sz="2000" dirty="0">
                <a:latin typeface="Calibri" panose="020F0502020204030204" pitchFamily="34" charset="0"/>
                <a:ea typeface="Times New Roman" panose="02020603050405020304" pitchFamily="18" charset="0"/>
                <a:cs typeface="Calibri" panose="020F0502020204030204" pitchFamily="34" charset="0"/>
              </a:rPr>
              <a:t>, a ponadto </a:t>
            </a:r>
            <a:r>
              <a:rPr lang="pl-PL" sz="2000" b="1" dirty="0">
                <a:latin typeface="Calibri" panose="020F0502020204030204" pitchFamily="34" charset="0"/>
                <a:ea typeface="Times New Roman" panose="02020603050405020304" pitchFamily="18" charset="0"/>
                <a:cs typeface="Calibri" panose="020F0502020204030204" pitchFamily="34" charset="0"/>
              </a:rPr>
              <a:t>stanowi okazję do zastosowania krytycznego myślenia i rozwiązywania problemów, dzięki czemu nauka jest bardziej wciągająca i sensowna dla osoby uczącej się</a:t>
            </a:r>
            <a:r>
              <a:rPr lang="pl-PL" sz="2000" dirty="0">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pl-PL" sz="2000" b="1" dirty="0">
                <a:latin typeface="Calibri" panose="020F0502020204030204" pitchFamily="34" charset="0"/>
                <a:ea typeface="Times New Roman" panose="02020603050405020304" pitchFamily="18" charset="0"/>
                <a:cs typeface="Calibri" panose="020F0502020204030204" pitchFamily="34" charset="0"/>
              </a:rPr>
              <a:t>Format przyjazny dla urządzeń mobilnych:</a:t>
            </a:r>
            <a:r>
              <a:rPr lang="pl-PL" sz="2000" dirty="0">
                <a:latin typeface="Calibri" panose="020F0502020204030204" pitchFamily="34" charset="0"/>
                <a:ea typeface="Times New Roman" panose="02020603050405020304" pitchFamily="18" charset="0"/>
                <a:cs typeface="Calibri" panose="020F0502020204030204" pitchFamily="34" charset="0"/>
              </a:rPr>
              <a:t> W dzisiejszym świecie opanowanym przez urządzenia mobilne szkolenie online musi być zoptymalizowane pod ich kątem, tj. </a:t>
            </a:r>
            <a:r>
              <a:rPr lang="pl-PL" sz="2000" b="1" dirty="0">
                <a:latin typeface="Calibri" panose="020F0502020204030204" pitchFamily="34" charset="0"/>
                <a:ea typeface="Times New Roman" panose="02020603050405020304" pitchFamily="18" charset="0"/>
                <a:cs typeface="Calibri" panose="020F0502020204030204" pitchFamily="34" charset="0"/>
              </a:rPr>
              <a:t>układ poszczególnych stron musi być responsywny</a:t>
            </a:r>
            <a:r>
              <a:rPr lang="pl-PL" sz="2000" dirty="0">
                <a:latin typeface="Calibri" panose="020F0502020204030204" pitchFamily="34" charset="0"/>
                <a:ea typeface="Times New Roman" panose="02020603050405020304" pitchFamily="18" charset="0"/>
                <a:cs typeface="Calibri" panose="020F0502020204030204" pitchFamily="34" charset="0"/>
              </a:rPr>
              <a:t>, czyli dostosowywać się do różnych rozmiarów ekranów i urządzeń, w tym smartfonów i tabletów. </a:t>
            </a:r>
            <a:r>
              <a:rPr lang="pl-PL" sz="2000" b="1" dirty="0">
                <a:latin typeface="Calibri" panose="020F0502020204030204" pitchFamily="34" charset="0"/>
                <a:ea typeface="Times New Roman" panose="02020603050405020304" pitchFamily="18" charset="0"/>
                <a:cs typeface="Calibri" panose="020F0502020204030204" pitchFamily="34" charset="0"/>
              </a:rPr>
              <a:t>Zapewnia to pełną dostępność szkolenia i zwiększa jego elastyczność. </a:t>
            </a:r>
            <a:r>
              <a:rPr lang="pl-PL" sz="2000" dirty="0">
                <a:latin typeface="Calibri" panose="020F0502020204030204" pitchFamily="34" charset="0"/>
                <a:ea typeface="Times New Roman" panose="02020603050405020304" pitchFamily="18" charset="0"/>
                <a:cs typeface="Calibri" panose="020F0502020204030204" pitchFamily="34" charset="0"/>
              </a:rPr>
              <a:t>Układ przyjazny dla urządzeń mobilnych pozwala użytkownikom na interakcję z treścią w dowolnym miejscu i czasie, zwiększając wygodę. Szkolenia online przyjazne dla urządzeń mobilnych mogą również obejmować funkcje specyficzne dla urządzeń mobilnych, takie jak możliwość przesuwania lub dotykania ekranu w celu nawigacji lub korzystania z interakcji aktywowanych głosem. </a:t>
            </a:r>
            <a:r>
              <a:rPr lang="pl-PL" sz="2000" b="1" dirty="0">
                <a:latin typeface="Calibri" panose="020F0502020204030204" pitchFamily="34" charset="0"/>
                <a:ea typeface="Times New Roman" panose="02020603050405020304" pitchFamily="18" charset="0"/>
                <a:cs typeface="Calibri" panose="020F0502020204030204" pitchFamily="34" charset="0"/>
              </a:rPr>
              <a:t>Projektowanie kursów z myślą o użytkowniku urządzenia mobilnego może poprawić ogólne wrażenia, ponieważ upraszcza treść i koncentruje się na najważniejszych informacjach.</a:t>
            </a: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507968"/>
            <a:ext cx="3917223" cy="369332"/>
          </a:xfrm>
          <a:prstGeom prst="rect">
            <a:avLst/>
          </a:prstGeom>
          <a:noFill/>
        </p:spPr>
        <p:txBody>
          <a:bodyPr wrap="square">
            <a:spAutoFit/>
          </a:bodyPr>
          <a:lstStyle/>
          <a:p>
            <a:r>
              <a:rPr lang="pl-PL"/>
              <a:t>Źródło grafiki: Freepik.com</a:t>
            </a:r>
          </a:p>
        </p:txBody>
      </p:sp>
      <p:pic>
        <p:nvPicPr>
          <p:cNvPr id="4098" name="Picture 2" descr="Vector gratuito ilustración del concepto de datos de la aplicación">
            <a:extLst>
              <a:ext uri="{FF2B5EF4-FFF2-40B4-BE49-F238E27FC236}">
                <a16:creationId xmlns:a16="http://schemas.microsoft.com/office/drawing/2014/main" id="{7200AEF7-1515-42F8-8829-0C32A77A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857" y="3180439"/>
            <a:ext cx="51911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553998"/>
          </a:xfrm>
          <a:prstGeom prst="rect">
            <a:avLst/>
          </a:prstGeom>
          <a:noFill/>
        </p:spPr>
        <p:txBody>
          <a:bodyPr wrap="square" rtlCol="0">
            <a:spAutoFit/>
          </a:bodyPr>
          <a:lstStyle/>
          <a:p>
            <a:r>
              <a:rPr lang="pl-PL" sz="3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Jednostka 1: Angażowanie użytkowników i interakcje podczas szkoleń online</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430887"/>
          </a:xfrm>
          <a:prstGeom prst="rect">
            <a:avLst/>
          </a:prstGeom>
          <a:noFill/>
        </p:spPr>
        <p:txBody>
          <a:bodyPr wrap="square" rtlCol="0">
            <a:spAutoFit/>
          </a:bodyPr>
          <a:lstStyle/>
          <a:p>
            <a:r>
              <a:rPr lang="pl-PL" sz="22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Strategie angażowania użytkowników za pomocą treści cyfrowych podczas szkolenia online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634430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Możliwości ciągłego uczenia się:</a:t>
            </a:r>
            <a:r>
              <a:rPr lang="pl-PL" sz="2000">
                <a:latin typeface="Calibri" panose="020F0502020204030204" pitchFamily="34" charset="0"/>
                <a:ea typeface="Times New Roman" panose="02020603050405020304" pitchFamily="18" charset="0"/>
                <a:cs typeface="Calibri" panose="020F0502020204030204" pitchFamily="34" charset="0"/>
              </a:rPr>
              <a:t> Ważne jest, aby poza pierwotnym szkoleniem oferować trwale dostępne zasoby i możliwości dalszego uczenia się. </a:t>
            </a:r>
            <a:r>
              <a:rPr lang="pl-PL" sz="2000" b="1">
                <a:latin typeface="Calibri" panose="020F0502020204030204" pitchFamily="34" charset="0"/>
                <a:ea typeface="Times New Roman" panose="02020603050405020304" pitchFamily="18" charset="0"/>
                <a:cs typeface="Calibri" panose="020F0502020204030204" pitchFamily="34" charset="0"/>
              </a:rPr>
              <a:t>Zapewnienie dodatkowych materiałów</a:t>
            </a:r>
            <a:r>
              <a:rPr lang="pl-PL" sz="2000">
                <a:latin typeface="Calibri" panose="020F0502020204030204" pitchFamily="34" charset="0"/>
                <a:ea typeface="Times New Roman" panose="02020603050405020304" pitchFamily="18" charset="0"/>
                <a:cs typeface="Calibri" panose="020F0502020204030204" pitchFamily="34" charset="0"/>
              </a:rPr>
              <a:t>, zalecanych lektur lub dostępu do odpowiednich seminariów internetowych lub warsztatów może zwiększyć zaangażowanie uczniów i zmotywować ich do dalszej nauki. Zachęcanie do ciągłego uczenia się pomaga utrzymać zainteresowanie użytkowników i utrwalać wiedzę.</a:t>
            </a:r>
          </a:p>
          <a:p>
            <a:pPr algn="just"/>
            <a:r>
              <a:rPr lang="pl-PL" sz="2000">
                <a:latin typeface="Calibri" panose="020F0502020204030204" pitchFamily="34" charset="0"/>
                <a:ea typeface="Arial MT"/>
                <a:cs typeface="Calibri" panose="020F0502020204030204" pitchFamily="34" charset="0"/>
              </a:rPr>
              <a:t> </a:t>
            </a:r>
          </a:p>
          <a:p>
            <a:pPr marL="342900" lvl="0" indent="-342900" algn="just">
              <a:lnSpc>
                <a:spcPct val="107000"/>
              </a:lnSpc>
              <a:buFont typeface="Wingdings" panose="05000000000000000000" pitchFamily="2" charset="2"/>
              <a:buChar char=""/>
            </a:pPr>
            <a:r>
              <a:rPr lang="pl-PL" sz="2000" b="1">
                <a:latin typeface="Calibri" panose="020F0502020204030204" pitchFamily="34" charset="0"/>
                <a:ea typeface="Times New Roman" panose="02020603050405020304" pitchFamily="18" charset="0"/>
                <a:cs typeface="Calibri" panose="020F0502020204030204" pitchFamily="34" charset="0"/>
              </a:rPr>
              <a:t>Webinaria:</a:t>
            </a:r>
            <a:r>
              <a:rPr lang="pl-PL" sz="2000">
                <a:latin typeface="Calibri" panose="020F0502020204030204" pitchFamily="34" charset="0"/>
                <a:ea typeface="Times New Roman" panose="02020603050405020304" pitchFamily="18" charset="0"/>
                <a:cs typeface="Calibri" panose="020F0502020204030204" pitchFamily="34" charset="0"/>
              </a:rPr>
              <a:t> Innym innowacyjnym i skutecznym sposobem angażowania uczniów jest organizowanie </a:t>
            </a:r>
            <a:r>
              <a:rPr lang="pl-PL" sz="2000" b="1">
                <a:latin typeface="Calibri" panose="020F0502020204030204" pitchFamily="34" charset="0"/>
                <a:ea typeface="Times New Roman" panose="02020603050405020304" pitchFamily="18" charset="0"/>
                <a:cs typeface="Calibri" panose="020F0502020204030204" pitchFamily="34" charset="0"/>
              </a:rPr>
              <a:t>webinariów, które są przyjazne dla użytkownika i interaktywne</a:t>
            </a:r>
            <a:r>
              <a:rPr lang="pl-PL" sz="2000">
                <a:latin typeface="Calibri" panose="020F0502020204030204" pitchFamily="34" charset="0"/>
                <a:ea typeface="Times New Roman" panose="02020603050405020304" pitchFamily="18" charset="0"/>
                <a:cs typeface="Calibri" panose="020F0502020204030204" pitchFamily="34" charset="0"/>
              </a:rPr>
              <a:t>. </a:t>
            </a:r>
            <a:r>
              <a:rPr lang="pl-PL" sz="2000" b="1">
                <a:latin typeface="Calibri" panose="020F0502020204030204" pitchFamily="34" charset="0"/>
                <a:ea typeface="Times New Roman" panose="02020603050405020304" pitchFamily="18" charset="0"/>
                <a:cs typeface="Calibri" panose="020F0502020204030204" pitchFamily="34" charset="0"/>
              </a:rPr>
              <a:t>Transmisje na żywo, slajdy, grafiki i inne interaktywne opcje oferowane przez webinaria są niezwykle popularne wśród użytkowników.</a:t>
            </a:r>
            <a:r>
              <a:rPr lang="pl-PL" sz="2000">
                <a:latin typeface="Calibri" panose="020F0502020204030204" pitchFamily="34" charset="0"/>
                <a:ea typeface="Times New Roman" panose="02020603050405020304" pitchFamily="18" charset="0"/>
                <a:cs typeface="Calibri" panose="020F0502020204030204" pitchFamily="34" charset="0"/>
              </a:rPr>
              <a:t> Strategia ta pozwala nauczycielowi </a:t>
            </a:r>
            <a:r>
              <a:rPr lang="pl-PL" sz="2000" b="1">
                <a:latin typeface="Calibri" panose="020F0502020204030204" pitchFamily="34" charset="0"/>
                <a:ea typeface="Times New Roman" panose="02020603050405020304" pitchFamily="18" charset="0"/>
                <a:cs typeface="Calibri" panose="020F0502020204030204" pitchFamily="34" charset="0"/>
              </a:rPr>
              <a:t>nawiązać bardziej osobisty kontakt z uczniami</a:t>
            </a:r>
            <a:r>
              <a:rPr lang="pl-PL" sz="2000">
                <a:latin typeface="Calibri" panose="020F0502020204030204" pitchFamily="34" charset="0"/>
                <a:ea typeface="Times New Roman" panose="02020603050405020304" pitchFamily="18" charset="0"/>
                <a:cs typeface="Calibri" panose="020F0502020204030204" pitchFamily="34" charset="0"/>
              </a:rPr>
              <a:t>, a widok prowadzącego, który dostarcza treści w zabawny czy emocjonalny sposób, jest bardziej interesujący i wciągający niż czytanie tekstu online. Warto jest również </a:t>
            </a:r>
            <a:r>
              <a:rPr lang="pl-PL" sz="2000" b="1">
                <a:latin typeface="Calibri" panose="020F0502020204030204" pitchFamily="34" charset="0"/>
                <a:ea typeface="Times New Roman" panose="02020603050405020304" pitchFamily="18" charset="0"/>
                <a:cs typeface="Calibri" panose="020F0502020204030204" pitchFamily="34" charset="0"/>
              </a:rPr>
              <a:t>poprosić uczniów o czynny udział</a:t>
            </a:r>
            <a:r>
              <a:rPr lang="pl-PL" sz="2000">
                <a:latin typeface="Calibri" panose="020F0502020204030204" pitchFamily="34" charset="0"/>
                <a:ea typeface="Times New Roman" panose="02020603050405020304" pitchFamily="18" charset="0"/>
                <a:cs typeface="Calibri" panose="020F0502020204030204" pitchFamily="34" charset="0"/>
              </a:rPr>
              <a:t>, pozwalając im na komentowanie lub zadawanie pytań nauczycielowi </a:t>
            </a:r>
            <a:r>
              <a:rPr lang="pl-PL" sz="2000" b="1">
                <a:latin typeface="Calibri" panose="020F0502020204030204" pitchFamily="34" charset="0"/>
                <a:ea typeface="Times New Roman" panose="02020603050405020304" pitchFamily="18" charset="0"/>
                <a:cs typeface="Calibri" panose="020F0502020204030204" pitchFamily="34" charset="0"/>
              </a:rPr>
              <a:t>za pośrednictwem czatu lub poczty elektronicznej</a:t>
            </a:r>
            <a:r>
              <a:rPr lang="pl-PL" sz="2000">
                <a:latin typeface="Calibri" panose="020F0502020204030204" pitchFamily="34" charset="0"/>
                <a:ea typeface="Times New Roman" panose="02020603050405020304" pitchFamily="18" charset="0"/>
                <a:cs typeface="Calibri" panose="020F0502020204030204" pitchFamily="34" charset="0"/>
              </a:rPr>
              <a:t>, aby </a:t>
            </a:r>
            <a:r>
              <a:rPr lang="pl-PL" sz="2000" b="1">
                <a:latin typeface="Calibri" panose="020F0502020204030204" pitchFamily="34" charset="0"/>
                <a:ea typeface="Times New Roman" panose="02020603050405020304" pitchFamily="18" charset="0"/>
                <a:cs typeface="Calibri" panose="020F0502020204030204" pitchFamily="34" charset="0"/>
              </a:rPr>
              <a:t>zwiększyć zaangażowanie</a:t>
            </a:r>
            <a:r>
              <a:rPr lang="pl-PL" sz="2000">
                <a:latin typeface="Calibri" panose="020F0502020204030204" pitchFamily="34" charset="0"/>
                <a:ea typeface="Times New Roman" panose="02020603050405020304" pitchFamily="18" charset="0"/>
                <a:cs typeface="Calibri" panose="020F0502020204030204" pitchFamily="34" charset="0"/>
              </a:rPr>
              <a:t> i zachęcić do interakcji. Taki układ pozwala również na wykorzystanie </a:t>
            </a:r>
            <a:r>
              <a:rPr lang="pl-PL" sz="2000" b="1">
                <a:latin typeface="Calibri" panose="020F0502020204030204" pitchFamily="34" charset="0"/>
                <a:ea typeface="Times New Roman" panose="02020603050405020304" pitchFamily="18" charset="0"/>
                <a:cs typeface="Calibri" panose="020F0502020204030204" pitchFamily="34" charset="0"/>
              </a:rPr>
              <a:t>strategii współtworzenia</a:t>
            </a:r>
            <a:r>
              <a:rPr lang="pl-PL" sz="2000">
                <a:latin typeface="Calibri" panose="020F0502020204030204" pitchFamily="34" charset="0"/>
                <a:ea typeface="Times New Roman" panose="02020603050405020304" pitchFamily="18" charset="0"/>
                <a:cs typeface="Calibri" panose="020F0502020204030204" pitchFamily="34" charset="0"/>
              </a:rPr>
              <a:t>, która polega na tym, że szkolenie online praktycznie </a:t>
            </a:r>
            <a:r>
              <a:rPr lang="pl-PL" sz="2000" b="1">
                <a:latin typeface="Calibri" panose="020F0502020204030204" pitchFamily="34" charset="0"/>
                <a:ea typeface="Times New Roman" panose="02020603050405020304" pitchFamily="18" charset="0"/>
                <a:cs typeface="Calibri" panose="020F0502020204030204" pitchFamily="34" charset="0"/>
              </a:rPr>
              <a:t>powstaje dzięki interakcjom uczniów</a:t>
            </a:r>
            <a:r>
              <a:rPr lang="pl-PL" sz="2000">
                <a:latin typeface="Calibri" panose="020F0502020204030204" pitchFamily="34" charset="0"/>
                <a:ea typeface="Times New Roman" panose="02020603050405020304" pitchFamily="18" charset="0"/>
                <a:cs typeface="Calibri" panose="020F0502020204030204" pitchFamily="34" charset="0"/>
              </a:rPr>
              <a:t>, a przez to jest o wiele bardziej angażujące! Współtworzenie pomaga nawiązać znacznie silniejszą więź, a uczniowie </a:t>
            </a:r>
            <a:r>
              <a:rPr lang="pl-PL" sz="2000" b="1">
                <a:latin typeface="Calibri" panose="020F0502020204030204" pitchFamily="34" charset="0"/>
                <a:ea typeface="Times New Roman" panose="02020603050405020304" pitchFamily="18" charset="0"/>
                <a:cs typeface="Calibri" panose="020F0502020204030204" pitchFamily="34" charset="0"/>
              </a:rPr>
              <a:t>czują dumę ze swojego udziału</a:t>
            </a:r>
            <a:r>
              <a:rPr lang="pl-PL" sz="2000">
                <a:latin typeface="Calibri" panose="020F0502020204030204" pitchFamily="34" charset="0"/>
                <a:ea typeface="Times New Roman" panose="02020603050405020304" pitchFamily="18" charset="0"/>
                <a:cs typeface="Calibri" panose="020F0502020204030204" pitchFamily="34" charset="0"/>
              </a:rPr>
              <a:t>, dlatego ważne jest, aby </a:t>
            </a:r>
            <a:r>
              <a:rPr lang="pl-PL" sz="2000" b="1">
                <a:latin typeface="Calibri" panose="020F0502020204030204" pitchFamily="34" charset="0"/>
                <a:ea typeface="Times New Roman" panose="02020603050405020304" pitchFamily="18" charset="0"/>
                <a:cs typeface="Calibri" panose="020F0502020204030204" pitchFamily="34" charset="0"/>
              </a:rPr>
              <a:t>nagradzać ich pomysły i podkreślać wkład w proces szkolenia</a:t>
            </a:r>
            <a:r>
              <a:rPr lang="pl-PL" sz="2000">
                <a:latin typeface="Calibri" panose="020F0502020204030204" pitchFamily="34" charset="0"/>
                <a:ea typeface="Times New Roman" panose="02020603050405020304" pitchFamily="18" charset="0"/>
                <a:cs typeface="Calibri" panose="020F0502020204030204" pitchFamily="34" charset="0"/>
              </a:rPr>
              <a:t>.</a:t>
            </a: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pl-PL"/>
              <a:t>Źródło grafiki: Freepik.com</a:t>
            </a:r>
          </a:p>
        </p:txBody>
      </p:sp>
      <p:pic>
        <p:nvPicPr>
          <p:cNvPr id="5122" name="Picture 2" descr="Vector gratuito ilustración de vector de concepto abstracto de encuentro en línea. llamada de conferencia, unirse al grupo de reunión, servicio en línea de videollamada, comunicación a distancia, reunión informal, metáfora abstracta de redes de miembros.">
            <a:extLst>
              <a:ext uri="{FF2B5EF4-FFF2-40B4-BE49-F238E27FC236}">
                <a16:creationId xmlns:a16="http://schemas.microsoft.com/office/drawing/2014/main" id="{063BC7E4-CAB5-46E2-9C77-CAB2A806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835" y="2975878"/>
            <a:ext cx="4520197" cy="452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10040</TotalTime>
  <Words>3649</Words>
  <Application>Microsoft Office PowerPoint</Application>
  <PresentationFormat>Niestandardowy</PresentationFormat>
  <Paragraphs>158</Paragraphs>
  <Slides>23</Slides>
  <Notes>0</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23</vt:i4>
      </vt:variant>
    </vt:vector>
  </HeadingPairs>
  <TitlesOfParts>
    <vt:vector size="33" baseType="lpstr">
      <vt:lpstr>Arial</vt:lpstr>
      <vt:lpstr>Arial MT</vt:lpstr>
      <vt:lpstr>Calibri</vt:lpstr>
      <vt:lpstr>Calibri Light</vt:lpstr>
      <vt:lpstr>Century Gothic</vt:lpstr>
      <vt:lpstr>Microsoft Sans Serif</vt:lpstr>
      <vt:lpstr>Wingdings</vt:lpstr>
      <vt:lpstr>Office Theme</vt:lpstr>
      <vt:lpstr>Diseño personalizado</vt:lpstr>
      <vt:lpstr>1_Diseño personalizado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Marta Majdecka</cp:lastModifiedBy>
  <cp:revision>63</cp:revision>
  <dcterms:created xsi:type="dcterms:W3CDTF">2022-02-01T14:11:31Z</dcterms:created>
  <dcterms:modified xsi:type="dcterms:W3CDTF">2023-07-16T19:34:00Z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