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 id="2147483678" r:id="rId3"/>
  </p:sldMasterIdLst>
  <p:sldIdLst>
    <p:sldId id="265" r:id="rId4"/>
    <p:sldId id="257" r:id="rId5"/>
    <p:sldId id="261" r:id="rId6"/>
    <p:sldId id="258" r:id="rId7"/>
    <p:sldId id="448" r:id="rId8"/>
    <p:sldId id="449" r:id="rId9"/>
    <p:sldId id="450" r:id="rId10"/>
    <p:sldId id="451" r:id="rId11"/>
    <p:sldId id="452" r:id="rId12"/>
    <p:sldId id="453" r:id="rId13"/>
    <p:sldId id="454" r:id="rId14"/>
    <p:sldId id="455" r:id="rId15"/>
    <p:sldId id="456" r:id="rId16"/>
    <p:sldId id="457" r:id="rId17"/>
    <p:sldId id="458" r:id="rId18"/>
    <p:sldId id="459" r:id="rId19"/>
    <p:sldId id="460" r:id="rId20"/>
    <p:sldId id="461" r:id="rId21"/>
    <p:sldId id="462" r:id="rId22"/>
    <p:sldId id="463" r:id="rId23"/>
    <p:sldId id="464" r:id="rId24"/>
    <p:sldId id="465" r:id="rId25"/>
    <p:sldId id="263" r:id="rId26"/>
    <p:sldId id="260" r:id="rId27"/>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B2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658" y="3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a Majdecka" userId="4106f3134e70b368" providerId="LiveId" clId="{A94E04FB-A1F4-406C-82F5-1D4A86697C6A}"/>
    <pc:docChg chg="undo custSel modSld">
      <pc:chgData name="Marta Majdecka" userId="4106f3134e70b368" providerId="LiveId" clId="{A94E04FB-A1F4-406C-82F5-1D4A86697C6A}" dt="2023-07-18T13:21:22.580" v="45" actId="1076"/>
      <pc:docMkLst>
        <pc:docMk/>
      </pc:docMkLst>
      <pc:sldChg chg="modSp mod">
        <pc:chgData name="Marta Majdecka" userId="4106f3134e70b368" providerId="LiveId" clId="{A94E04FB-A1F4-406C-82F5-1D4A86697C6A}" dt="2023-07-18T09:54:47.167" v="34" actId="255"/>
        <pc:sldMkLst>
          <pc:docMk/>
          <pc:sldMk cId="0" sldId="257"/>
        </pc:sldMkLst>
        <pc:spChg chg="mod">
          <ac:chgData name="Marta Majdecka" userId="4106f3134e70b368" providerId="LiveId" clId="{A94E04FB-A1F4-406C-82F5-1D4A86697C6A}" dt="2023-07-18T09:54:26.795" v="30" actId="255"/>
          <ac:spMkLst>
            <pc:docMk/>
            <pc:sldMk cId="0" sldId="257"/>
            <ac:spMk id="4" creationId="{8AEA57B0-959A-4595-9A1B-073183E4A631}"/>
          </ac:spMkLst>
        </pc:spChg>
        <pc:spChg chg="mod">
          <ac:chgData name="Marta Majdecka" userId="4106f3134e70b368" providerId="LiveId" clId="{A94E04FB-A1F4-406C-82F5-1D4A86697C6A}" dt="2023-07-18T09:54:32.050" v="31" actId="255"/>
          <ac:spMkLst>
            <pc:docMk/>
            <pc:sldMk cId="0" sldId="257"/>
            <ac:spMk id="5" creationId="{A4A37104-F289-4F08-949A-F6EAA307C706}"/>
          </ac:spMkLst>
        </pc:spChg>
        <pc:spChg chg="mod">
          <ac:chgData name="Marta Majdecka" userId="4106f3134e70b368" providerId="LiveId" clId="{A94E04FB-A1F4-406C-82F5-1D4A86697C6A}" dt="2023-07-18T09:54:36.308" v="32" actId="255"/>
          <ac:spMkLst>
            <pc:docMk/>
            <pc:sldMk cId="0" sldId="257"/>
            <ac:spMk id="18" creationId="{74FF33AD-40F7-4FAA-9E02-2364A56369A2}"/>
          </ac:spMkLst>
        </pc:spChg>
        <pc:spChg chg="mod">
          <ac:chgData name="Marta Majdecka" userId="4106f3134e70b368" providerId="LiveId" clId="{A94E04FB-A1F4-406C-82F5-1D4A86697C6A}" dt="2023-07-18T09:54:42.498" v="33" actId="255"/>
          <ac:spMkLst>
            <pc:docMk/>
            <pc:sldMk cId="0" sldId="257"/>
            <ac:spMk id="20" creationId="{35EDBB67-95FF-49C6-8156-1AD945E1E01C}"/>
          </ac:spMkLst>
        </pc:spChg>
        <pc:spChg chg="mod">
          <ac:chgData name="Marta Majdecka" userId="4106f3134e70b368" providerId="LiveId" clId="{A94E04FB-A1F4-406C-82F5-1D4A86697C6A}" dt="2023-07-18T09:54:47.167" v="34" actId="255"/>
          <ac:spMkLst>
            <pc:docMk/>
            <pc:sldMk cId="0" sldId="257"/>
            <ac:spMk id="22" creationId="{15AA2AAD-DBA6-4B5F-9E57-655F52B50172}"/>
          </ac:spMkLst>
        </pc:spChg>
      </pc:sldChg>
      <pc:sldChg chg="modSp mod">
        <pc:chgData name="Marta Majdecka" userId="4106f3134e70b368" providerId="LiveId" clId="{A94E04FB-A1F4-406C-82F5-1D4A86697C6A}" dt="2023-07-18T09:54:13.184" v="29" actId="1076"/>
        <pc:sldMkLst>
          <pc:docMk/>
          <pc:sldMk cId="0" sldId="258"/>
        </pc:sldMkLst>
        <pc:spChg chg="mod">
          <ac:chgData name="Marta Majdecka" userId="4106f3134e70b368" providerId="LiveId" clId="{A94E04FB-A1F4-406C-82F5-1D4A86697C6A}" dt="2023-07-18T09:54:02.372" v="28" actId="255"/>
          <ac:spMkLst>
            <pc:docMk/>
            <pc:sldMk cId="0" sldId="258"/>
            <ac:spMk id="2" creationId="{ACA074F1-00FA-4C00-B9FF-E50F84EF0B24}"/>
          </ac:spMkLst>
        </pc:spChg>
        <pc:spChg chg="mod">
          <ac:chgData name="Marta Majdecka" userId="4106f3134e70b368" providerId="LiveId" clId="{A94E04FB-A1F4-406C-82F5-1D4A86697C6A}" dt="2023-07-18T09:54:13.184" v="29" actId="1076"/>
          <ac:spMkLst>
            <pc:docMk/>
            <pc:sldMk cId="0" sldId="258"/>
            <ac:spMk id="3" creationId="{0DEB9C1B-94C7-491A-A49F-85CD6EBCB4AB}"/>
          </ac:spMkLst>
        </pc:spChg>
      </pc:sldChg>
      <pc:sldChg chg="modSp mod">
        <pc:chgData name="Marta Majdecka" userId="4106f3134e70b368" providerId="LiveId" clId="{A94E04FB-A1F4-406C-82F5-1D4A86697C6A}" dt="2023-07-18T09:55:25.982" v="37" actId="255"/>
        <pc:sldMkLst>
          <pc:docMk/>
          <pc:sldMk cId="455352858" sldId="260"/>
        </pc:sldMkLst>
        <pc:spChg chg="mod">
          <ac:chgData name="Marta Majdecka" userId="4106f3134e70b368" providerId="LiveId" clId="{A94E04FB-A1F4-406C-82F5-1D4A86697C6A}" dt="2023-07-18T09:55:25.982" v="37" actId="255"/>
          <ac:spMkLst>
            <pc:docMk/>
            <pc:sldMk cId="455352858" sldId="260"/>
            <ac:spMk id="5" creationId="{F70FEDC1-F472-4558-867A-C3B677E86823}"/>
          </ac:spMkLst>
        </pc:spChg>
      </pc:sldChg>
      <pc:sldChg chg="modSp mod">
        <pc:chgData name="Marta Majdecka" userId="4106f3134e70b368" providerId="LiveId" clId="{A94E04FB-A1F4-406C-82F5-1D4A86697C6A}" dt="2023-07-18T13:20:38.241" v="39" actId="14100"/>
        <pc:sldMkLst>
          <pc:docMk/>
          <pc:sldMk cId="1528118834" sldId="263"/>
        </pc:sldMkLst>
        <pc:spChg chg="mod">
          <ac:chgData name="Marta Majdecka" userId="4106f3134e70b368" providerId="LiveId" clId="{A94E04FB-A1F4-406C-82F5-1D4A86697C6A}" dt="2023-07-18T09:49:30.856" v="1" actId="14100"/>
          <ac:spMkLst>
            <pc:docMk/>
            <pc:sldMk cId="1528118834" sldId="263"/>
            <ac:spMk id="4" creationId="{03028CB6-28B6-2720-2D2B-8AB3FBDF7783}"/>
          </ac:spMkLst>
        </pc:spChg>
        <pc:spChg chg="mod">
          <ac:chgData name="Marta Majdecka" userId="4106f3134e70b368" providerId="LiveId" clId="{A94E04FB-A1F4-406C-82F5-1D4A86697C6A}" dt="2023-07-18T09:49:54.359" v="5" actId="255"/>
          <ac:spMkLst>
            <pc:docMk/>
            <pc:sldMk cId="1528118834" sldId="263"/>
            <ac:spMk id="5" creationId="{80C75209-93B0-BD28-210D-466E6B42313F}"/>
          </ac:spMkLst>
        </pc:spChg>
        <pc:spChg chg="mod">
          <ac:chgData name="Marta Majdecka" userId="4106f3134e70b368" providerId="LiveId" clId="{A94E04FB-A1F4-406C-82F5-1D4A86697C6A}" dt="2023-07-18T09:49:46.645" v="4" actId="255"/>
          <ac:spMkLst>
            <pc:docMk/>
            <pc:sldMk cId="1528118834" sldId="263"/>
            <ac:spMk id="6" creationId="{E5424031-AEEF-A8B0-CA83-864499386A84}"/>
          </ac:spMkLst>
        </pc:spChg>
        <pc:spChg chg="mod">
          <ac:chgData name="Marta Majdecka" userId="4106f3134e70b368" providerId="LiveId" clId="{A94E04FB-A1F4-406C-82F5-1D4A86697C6A}" dt="2023-07-18T09:50:02.296" v="6" actId="255"/>
          <ac:spMkLst>
            <pc:docMk/>
            <pc:sldMk cId="1528118834" sldId="263"/>
            <ac:spMk id="7" creationId="{CEF9602C-5262-CD69-7E43-69ACA6D4E8A1}"/>
          </ac:spMkLst>
        </pc:spChg>
        <pc:spChg chg="mod">
          <ac:chgData name="Marta Majdecka" userId="4106f3134e70b368" providerId="LiveId" clId="{A94E04FB-A1F4-406C-82F5-1D4A86697C6A}" dt="2023-07-18T13:20:27.474" v="38" actId="20577"/>
          <ac:spMkLst>
            <pc:docMk/>
            <pc:sldMk cId="1528118834" sldId="263"/>
            <ac:spMk id="8" creationId="{7B6EE240-5712-E873-1DFF-5AEBE8DCA64C}"/>
          </ac:spMkLst>
        </pc:spChg>
        <pc:spChg chg="mod">
          <ac:chgData name="Marta Majdecka" userId="4106f3134e70b368" providerId="LiveId" clId="{A94E04FB-A1F4-406C-82F5-1D4A86697C6A}" dt="2023-07-18T09:50:13.609" v="8" actId="255"/>
          <ac:spMkLst>
            <pc:docMk/>
            <pc:sldMk cId="1528118834" sldId="263"/>
            <ac:spMk id="9" creationId="{22A1E98A-E4E5-0CB2-9145-9142EB9D5DFB}"/>
          </ac:spMkLst>
        </pc:spChg>
        <pc:spChg chg="mod">
          <ac:chgData name="Marta Majdecka" userId="4106f3134e70b368" providerId="LiveId" clId="{A94E04FB-A1F4-406C-82F5-1D4A86697C6A}" dt="2023-07-18T09:50:19.032" v="9" actId="255"/>
          <ac:spMkLst>
            <pc:docMk/>
            <pc:sldMk cId="1528118834" sldId="263"/>
            <ac:spMk id="10" creationId="{8AC0147A-6DB2-EB47-8F06-C64CEC02C103}"/>
          </ac:spMkLst>
        </pc:spChg>
        <pc:spChg chg="mod">
          <ac:chgData name="Marta Majdecka" userId="4106f3134e70b368" providerId="LiveId" clId="{A94E04FB-A1F4-406C-82F5-1D4A86697C6A}" dt="2023-07-18T09:50:24.919" v="10" actId="255"/>
          <ac:spMkLst>
            <pc:docMk/>
            <pc:sldMk cId="1528118834" sldId="263"/>
            <ac:spMk id="11" creationId="{0BADC709-6D4E-F6BB-CB44-30E5C185B14C}"/>
          </ac:spMkLst>
        </pc:spChg>
        <pc:spChg chg="mod">
          <ac:chgData name="Marta Majdecka" userId="4106f3134e70b368" providerId="LiveId" clId="{A94E04FB-A1F4-406C-82F5-1D4A86697C6A}" dt="2023-07-18T13:20:38.241" v="39" actId="14100"/>
          <ac:spMkLst>
            <pc:docMk/>
            <pc:sldMk cId="1528118834" sldId="263"/>
            <ac:spMk id="12" creationId="{7B01C035-A131-FA4B-0470-43CB6541A99F}"/>
          </ac:spMkLst>
        </pc:spChg>
      </pc:sldChg>
      <pc:sldChg chg="modSp mod">
        <pc:chgData name="Marta Majdecka" userId="4106f3134e70b368" providerId="LiveId" clId="{A94E04FB-A1F4-406C-82F5-1D4A86697C6A}" dt="2023-07-18T09:55:09.395" v="36" actId="1076"/>
        <pc:sldMkLst>
          <pc:docMk/>
          <pc:sldMk cId="3695705761" sldId="265"/>
        </pc:sldMkLst>
        <pc:spChg chg="mod">
          <ac:chgData name="Marta Majdecka" userId="4106f3134e70b368" providerId="LiveId" clId="{A94E04FB-A1F4-406C-82F5-1D4A86697C6A}" dt="2023-07-18T09:54:57.648" v="35" actId="122"/>
          <ac:spMkLst>
            <pc:docMk/>
            <pc:sldMk cId="3695705761" sldId="265"/>
            <ac:spMk id="4" creationId="{62C811D3-2988-54A8-D855-805643AD2300}"/>
          </ac:spMkLst>
        </pc:spChg>
        <pc:spChg chg="mod">
          <ac:chgData name="Marta Majdecka" userId="4106f3134e70b368" providerId="LiveId" clId="{A94E04FB-A1F4-406C-82F5-1D4A86697C6A}" dt="2023-07-18T09:55:09.395" v="36" actId="1076"/>
          <ac:spMkLst>
            <pc:docMk/>
            <pc:sldMk cId="3695705761" sldId="265"/>
            <ac:spMk id="5" creationId="{4C19204D-8967-023C-E443-943EB115E803}"/>
          </ac:spMkLst>
        </pc:spChg>
      </pc:sldChg>
      <pc:sldChg chg="modSp mod">
        <pc:chgData name="Marta Majdecka" userId="4106f3134e70b368" providerId="LiveId" clId="{A94E04FB-A1F4-406C-82F5-1D4A86697C6A}" dt="2023-07-18T09:53:51.657" v="27" actId="255"/>
        <pc:sldMkLst>
          <pc:docMk/>
          <pc:sldMk cId="27357824" sldId="448"/>
        </pc:sldMkLst>
        <pc:spChg chg="mod">
          <ac:chgData name="Marta Majdecka" userId="4106f3134e70b368" providerId="LiveId" clId="{A94E04FB-A1F4-406C-82F5-1D4A86697C6A}" dt="2023-07-18T09:53:51.657" v="27" actId="255"/>
          <ac:spMkLst>
            <pc:docMk/>
            <pc:sldMk cId="27357824" sldId="448"/>
            <ac:spMk id="2" creationId="{ACA074F1-00FA-4C00-B9FF-E50F84EF0B24}"/>
          </ac:spMkLst>
        </pc:spChg>
      </pc:sldChg>
      <pc:sldChg chg="modSp mod">
        <pc:chgData name="Marta Majdecka" userId="4106f3134e70b368" providerId="LiveId" clId="{A94E04FB-A1F4-406C-82F5-1D4A86697C6A}" dt="2023-07-18T09:53:41.058" v="26" actId="255"/>
        <pc:sldMkLst>
          <pc:docMk/>
          <pc:sldMk cId="4048388383" sldId="449"/>
        </pc:sldMkLst>
        <pc:spChg chg="mod">
          <ac:chgData name="Marta Majdecka" userId="4106f3134e70b368" providerId="LiveId" clId="{A94E04FB-A1F4-406C-82F5-1D4A86697C6A}" dt="2023-07-18T09:53:41.058" v="26" actId="255"/>
          <ac:spMkLst>
            <pc:docMk/>
            <pc:sldMk cId="4048388383" sldId="449"/>
            <ac:spMk id="2" creationId="{ACA074F1-00FA-4C00-B9FF-E50F84EF0B24}"/>
          </ac:spMkLst>
        </pc:spChg>
      </pc:sldChg>
      <pc:sldChg chg="modSp mod">
        <pc:chgData name="Marta Majdecka" userId="4106f3134e70b368" providerId="LiveId" clId="{A94E04FB-A1F4-406C-82F5-1D4A86697C6A}" dt="2023-07-18T09:53:30.246" v="25" actId="255"/>
        <pc:sldMkLst>
          <pc:docMk/>
          <pc:sldMk cId="2349499710" sldId="450"/>
        </pc:sldMkLst>
        <pc:spChg chg="mod">
          <ac:chgData name="Marta Majdecka" userId="4106f3134e70b368" providerId="LiveId" clId="{A94E04FB-A1F4-406C-82F5-1D4A86697C6A}" dt="2023-07-18T09:53:30.246" v="25" actId="255"/>
          <ac:spMkLst>
            <pc:docMk/>
            <pc:sldMk cId="2349499710" sldId="450"/>
            <ac:spMk id="2" creationId="{ACA074F1-00FA-4C00-B9FF-E50F84EF0B24}"/>
          </ac:spMkLst>
        </pc:spChg>
      </pc:sldChg>
      <pc:sldChg chg="modSp mod">
        <pc:chgData name="Marta Majdecka" userId="4106f3134e70b368" providerId="LiveId" clId="{A94E04FB-A1F4-406C-82F5-1D4A86697C6A}" dt="2023-07-18T09:52:45.115" v="21" actId="1076"/>
        <pc:sldMkLst>
          <pc:docMk/>
          <pc:sldMk cId="559662810" sldId="455"/>
        </pc:sldMkLst>
        <pc:spChg chg="mod">
          <ac:chgData name="Marta Majdecka" userId="4106f3134e70b368" providerId="LiveId" clId="{A94E04FB-A1F4-406C-82F5-1D4A86697C6A}" dt="2023-07-18T09:52:37.629" v="20" actId="1076"/>
          <ac:spMkLst>
            <pc:docMk/>
            <pc:sldMk cId="559662810" sldId="455"/>
            <ac:spMk id="7" creationId="{5B7541FA-89B4-455A-83A7-C77260CD108E}"/>
          </ac:spMkLst>
        </pc:spChg>
        <pc:spChg chg="mod">
          <ac:chgData name="Marta Majdecka" userId="4106f3134e70b368" providerId="LiveId" clId="{A94E04FB-A1F4-406C-82F5-1D4A86697C6A}" dt="2023-07-18T09:52:45.115" v="21" actId="1076"/>
          <ac:spMkLst>
            <pc:docMk/>
            <pc:sldMk cId="559662810" sldId="455"/>
            <ac:spMk id="9" creationId="{093E5BA4-E9C5-4A69-9C0C-F0EB7DB2AFA1}"/>
          </ac:spMkLst>
        </pc:spChg>
      </pc:sldChg>
      <pc:sldChg chg="modSp mod">
        <pc:chgData name="Marta Majdecka" userId="4106f3134e70b368" providerId="LiveId" clId="{A94E04FB-A1F4-406C-82F5-1D4A86697C6A}" dt="2023-07-18T09:52:14.541" v="19" actId="255"/>
        <pc:sldMkLst>
          <pc:docMk/>
          <pc:sldMk cId="2119054692" sldId="457"/>
        </pc:sldMkLst>
        <pc:spChg chg="mod">
          <ac:chgData name="Marta Majdecka" userId="4106f3134e70b368" providerId="LiveId" clId="{A94E04FB-A1F4-406C-82F5-1D4A86697C6A}" dt="2023-07-18T09:52:08.788" v="18" actId="255"/>
          <ac:spMkLst>
            <pc:docMk/>
            <pc:sldMk cId="2119054692" sldId="457"/>
            <ac:spMk id="7" creationId="{5170AE01-2ACE-4F24-8149-FE38696693E6}"/>
          </ac:spMkLst>
        </pc:spChg>
        <pc:spChg chg="mod">
          <ac:chgData name="Marta Majdecka" userId="4106f3134e70b368" providerId="LiveId" clId="{A94E04FB-A1F4-406C-82F5-1D4A86697C6A}" dt="2023-07-18T09:52:14.541" v="19" actId="255"/>
          <ac:spMkLst>
            <pc:docMk/>
            <pc:sldMk cId="2119054692" sldId="457"/>
            <ac:spMk id="10" creationId="{1FA1A842-F967-43D9-8DF4-76224B79E97C}"/>
          </ac:spMkLst>
        </pc:spChg>
      </pc:sldChg>
      <pc:sldChg chg="modSp mod">
        <pc:chgData name="Marta Majdecka" userId="4106f3134e70b368" providerId="LiveId" clId="{A94E04FB-A1F4-406C-82F5-1D4A86697C6A}" dt="2023-07-18T09:51:11.325" v="14" actId="1076"/>
        <pc:sldMkLst>
          <pc:docMk/>
          <pc:sldMk cId="2157916462" sldId="460"/>
        </pc:sldMkLst>
        <pc:spChg chg="mod">
          <ac:chgData name="Marta Majdecka" userId="4106f3134e70b368" providerId="LiveId" clId="{A94E04FB-A1F4-406C-82F5-1D4A86697C6A}" dt="2023-07-18T09:51:11.325" v="14" actId="1076"/>
          <ac:spMkLst>
            <pc:docMk/>
            <pc:sldMk cId="2157916462" sldId="460"/>
            <ac:spMk id="4" creationId="{EFE60D09-57EE-2D55-25B8-09E0D46B9026}"/>
          </ac:spMkLst>
        </pc:spChg>
      </pc:sldChg>
      <pc:sldChg chg="modSp mod">
        <pc:chgData name="Marta Majdecka" userId="4106f3134e70b368" providerId="LiveId" clId="{A94E04FB-A1F4-406C-82F5-1D4A86697C6A}" dt="2023-07-18T13:21:22.580" v="45" actId="1076"/>
        <pc:sldMkLst>
          <pc:docMk/>
          <pc:sldMk cId="3574906375" sldId="462"/>
        </pc:sldMkLst>
        <pc:spChg chg="mod">
          <ac:chgData name="Marta Majdecka" userId="4106f3134e70b368" providerId="LiveId" clId="{A94E04FB-A1F4-406C-82F5-1D4A86697C6A}" dt="2023-07-18T13:21:22.580" v="45" actId="1076"/>
          <ac:spMkLst>
            <pc:docMk/>
            <pc:sldMk cId="3574906375" sldId="462"/>
            <ac:spMk id="4" creationId="{EFE60D09-57EE-2D55-25B8-09E0D46B9026}"/>
          </ac:spMkLst>
        </pc:spChg>
      </pc:sldChg>
      <pc:sldChg chg="modSp mod">
        <pc:chgData name="Marta Majdecka" userId="4106f3134e70b368" providerId="LiveId" clId="{A94E04FB-A1F4-406C-82F5-1D4A86697C6A}" dt="2023-07-18T13:21:08.278" v="44" actId="1076"/>
        <pc:sldMkLst>
          <pc:docMk/>
          <pc:sldMk cId="1279820090" sldId="463"/>
        </pc:sldMkLst>
        <pc:spChg chg="mod">
          <ac:chgData name="Marta Majdecka" userId="4106f3134e70b368" providerId="LiveId" clId="{A94E04FB-A1F4-406C-82F5-1D4A86697C6A}" dt="2023-07-18T13:21:08.278" v="44" actId="1076"/>
          <ac:spMkLst>
            <pc:docMk/>
            <pc:sldMk cId="1279820090" sldId="463"/>
            <ac:spMk id="4" creationId="{EFE60D09-57EE-2D55-25B8-09E0D46B902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7/18/2023</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8379B4-1C07-4D15-932E-246E0F83C548}"/>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E98BE560-3A98-4572-9827-B2E8F640BBB8}"/>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61C7A91-A759-4B54-8383-77889307073B}"/>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778896C-AE94-4D4C-95DE-98EF0E648A60}"/>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2C3D9E4-4EBA-496A-9DD1-8F7092446A87}"/>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E7790DB-D680-43FB-AF89-FCC2B633DDAC}"/>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18/07/2023</a:t>
            </a:fld>
            <a:endParaRPr lang="es-ES"/>
          </a:p>
        </p:txBody>
      </p:sp>
      <p:sp>
        <p:nvSpPr>
          <p:cNvPr id="8" name="Marcador de pie de página 7">
            <a:extLst>
              <a:ext uri="{FF2B5EF4-FFF2-40B4-BE49-F238E27FC236}">
                <a16:creationId xmlns:a16="http://schemas.microsoft.com/office/drawing/2014/main" id="{4617222B-BE51-482B-BA2E-EB39AC5CFFD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FDCE16C3-DA6D-41E3-AD39-8F32E97BA057}"/>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284561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093A3F-9129-4451-83AB-A63F9CE1AEFD}"/>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0F0DF4D5-E289-4B98-88A1-45A89FCFEDA4}"/>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18/07/2023</a:t>
            </a:fld>
            <a:endParaRPr lang="es-ES"/>
          </a:p>
        </p:txBody>
      </p:sp>
      <p:sp>
        <p:nvSpPr>
          <p:cNvPr id="4" name="Marcador de pie de página 3">
            <a:extLst>
              <a:ext uri="{FF2B5EF4-FFF2-40B4-BE49-F238E27FC236}">
                <a16:creationId xmlns:a16="http://schemas.microsoft.com/office/drawing/2014/main" id="{86208C41-13EF-4402-9187-E5BFB0DCF5F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A9584DCE-CA46-4CDC-8DFB-D6B70D709688}"/>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3032737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240B059-6684-46D2-8430-107ADA6DA67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18/07/2023</a:t>
            </a:fld>
            <a:endParaRPr lang="es-ES"/>
          </a:p>
        </p:txBody>
      </p:sp>
      <p:sp>
        <p:nvSpPr>
          <p:cNvPr id="3" name="Marcador de pie de página 2">
            <a:extLst>
              <a:ext uri="{FF2B5EF4-FFF2-40B4-BE49-F238E27FC236}">
                <a16:creationId xmlns:a16="http://schemas.microsoft.com/office/drawing/2014/main" id="{DC78B675-5858-4FDD-A471-FE91AE6C973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A57FF813-BE02-496F-99F0-B07A4132E8C2}"/>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2992925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0666AD-6CB7-4000-BF5F-0EC4800684FB}"/>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DCA4AD3-04B0-457C-8539-181B8CEF2A0A}"/>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7AFEFE05-0179-406A-915E-465CDD31972B}"/>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CBF3DDC-FF30-461B-AF9A-FFD52D4C48AA}"/>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18/07/2023</a:t>
            </a:fld>
            <a:endParaRPr lang="es-ES"/>
          </a:p>
        </p:txBody>
      </p:sp>
      <p:sp>
        <p:nvSpPr>
          <p:cNvPr id="6" name="Marcador de pie de página 5">
            <a:extLst>
              <a:ext uri="{FF2B5EF4-FFF2-40B4-BE49-F238E27FC236}">
                <a16:creationId xmlns:a16="http://schemas.microsoft.com/office/drawing/2014/main" id="{6932B3CC-CE5A-4375-80AD-F50A21FB8BF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1CBB358E-3631-4137-80DA-F1169735AA6C}"/>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733073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C8F71-821B-4DDD-9A9E-2276A46F1B6C}"/>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17F30694-BDAB-4158-9F58-A816230CDE2C}"/>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361C7BC6-8AE8-4948-AC95-B4E586A9480A}"/>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372B5CB-458D-4FBF-B67D-CD384338ACE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18/07/2023</a:t>
            </a:fld>
            <a:endParaRPr lang="es-ES"/>
          </a:p>
        </p:txBody>
      </p:sp>
      <p:sp>
        <p:nvSpPr>
          <p:cNvPr id="6" name="Marcador de pie de página 5">
            <a:extLst>
              <a:ext uri="{FF2B5EF4-FFF2-40B4-BE49-F238E27FC236}">
                <a16:creationId xmlns:a16="http://schemas.microsoft.com/office/drawing/2014/main" id="{8CD7EEA8-9033-4B45-B699-9D22F5564B4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F2DC0DC3-857C-4636-9EF3-176A87D26A6F}"/>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3625993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5D7254-0017-4063-8FFE-014AED9F7289}"/>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D9A3F45-2404-42BF-A3CB-475AC9F8A6D5}"/>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650FDFF-2557-4C4E-ADA7-16C7E4AF073D}"/>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18/07/2023</a:t>
            </a:fld>
            <a:endParaRPr lang="es-ES"/>
          </a:p>
        </p:txBody>
      </p:sp>
      <p:sp>
        <p:nvSpPr>
          <p:cNvPr id="5" name="Marcador de pie de página 4">
            <a:extLst>
              <a:ext uri="{FF2B5EF4-FFF2-40B4-BE49-F238E27FC236}">
                <a16:creationId xmlns:a16="http://schemas.microsoft.com/office/drawing/2014/main" id="{D626823A-1E88-4D82-BE42-0D33555E9264}"/>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530B1C89-968A-408A-8419-8AC375AC2C33}"/>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1338961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F78A8CC-23FC-4BF2-B5A2-A5518DA061CA}"/>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128C344-1DCA-40CB-A46B-4EAA87979B75}"/>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60669FF-4B2F-4E91-98D6-A98605384568}"/>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18/07/2023</a:t>
            </a:fld>
            <a:endParaRPr lang="es-ES"/>
          </a:p>
        </p:txBody>
      </p:sp>
      <p:sp>
        <p:nvSpPr>
          <p:cNvPr id="5" name="Marcador de pie de página 4">
            <a:extLst>
              <a:ext uri="{FF2B5EF4-FFF2-40B4-BE49-F238E27FC236}">
                <a16:creationId xmlns:a16="http://schemas.microsoft.com/office/drawing/2014/main" id="{C758AB9B-993A-4EE5-BAB5-F4E797F51AC7}"/>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3525BFB-6BC5-416B-940E-3351575D2E45}"/>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247700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0444E4-85F9-77F7-430E-3EE8D0AE2C08}"/>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14D099BA-B3A3-0F8B-1CBB-C50F103E25F9}"/>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6FC2594F-8378-C2AE-016A-AD6397A7BB86}"/>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18/07/2023</a:t>
            </a:fld>
            <a:endParaRPr lang="es-ES"/>
          </a:p>
        </p:txBody>
      </p:sp>
      <p:sp>
        <p:nvSpPr>
          <p:cNvPr id="5" name="Marcador de pie de página 4">
            <a:extLst>
              <a:ext uri="{FF2B5EF4-FFF2-40B4-BE49-F238E27FC236}">
                <a16:creationId xmlns:a16="http://schemas.microsoft.com/office/drawing/2014/main" id="{286F5689-11A2-422C-5DAE-305372C0A6E6}"/>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463F0A7C-4401-D798-1D57-200B352B9ECF}"/>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a:t>
            </a:fld>
            <a:endParaRPr lang="es-ES"/>
          </a:p>
        </p:txBody>
      </p:sp>
    </p:spTree>
    <p:extLst>
      <p:ext uri="{BB962C8B-B14F-4D97-AF65-F5344CB8AC3E}">
        <p14:creationId xmlns:p14="http://schemas.microsoft.com/office/powerpoint/2010/main" val="2211552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258836-D8C6-B55E-C018-6BD4CA9C1D38}"/>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D37F8D5F-2762-5260-86BD-2A95D824BC8A}"/>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4C2ABA8-561A-B30F-5883-399F3AE2CEC0}"/>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18/07/2023</a:t>
            </a:fld>
            <a:endParaRPr lang="es-ES"/>
          </a:p>
        </p:txBody>
      </p:sp>
      <p:sp>
        <p:nvSpPr>
          <p:cNvPr id="5" name="Marcador de pie de página 4">
            <a:extLst>
              <a:ext uri="{FF2B5EF4-FFF2-40B4-BE49-F238E27FC236}">
                <a16:creationId xmlns:a16="http://schemas.microsoft.com/office/drawing/2014/main" id="{F33EC6E4-D6A6-555C-5160-5C75234E684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0CDCBBA0-9917-9ECE-776F-2A3B0707CD0E}"/>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a:t>
            </a:fld>
            <a:endParaRPr lang="es-ES"/>
          </a:p>
        </p:txBody>
      </p:sp>
    </p:spTree>
    <p:extLst>
      <p:ext uri="{BB962C8B-B14F-4D97-AF65-F5344CB8AC3E}">
        <p14:creationId xmlns:p14="http://schemas.microsoft.com/office/powerpoint/2010/main" val="38887228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B42383-D061-AD09-F15F-A23309666123}"/>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2FDA7000-7061-9160-A3A4-8CEFF295BCB6}"/>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95B30D4-B38D-FA78-27CC-9CFABF582125}"/>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18/07/2023</a:t>
            </a:fld>
            <a:endParaRPr lang="es-ES"/>
          </a:p>
        </p:txBody>
      </p:sp>
      <p:sp>
        <p:nvSpPr>
          <p:cNvPr id="5" name="Marcador de pie de página 4">
            <a:extLst>
              <a:ext uri="{FF2B5EF4-FFF2-40B4-BE49-F238E27FC236}">
                <a16:creationId xmlns:a16="http://schemas.microsoft.com/office/drawing/2014/main" id="{7EB75D2B-B7E5-0FEE-2C12-1A961A10AE21}"/>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27CB17CB-B6BB-3C96-3246-F34F0F2F0379}"/>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a:t>
            </a:fld>
            <a:endParaRPr lang="es-ES"/>
          </a:p>
        </p:txBody>
      </p:sp>
    </p:spTree>
    <p:extLst>
      <p:ext uri="{BB962C8B-B14F-4D97-AF65-F5344CB8AC3E}">
        <p14:creationId xmlns:p14="http://schemas.microsoft.com/office/powerpoint/2010/main" val="1940021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7/18/2023</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A956EC-3726-D027-6A63-CF43111E3F7B}"/>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E40E42E2-D534-95C0-7E8C-58F9DE069949}"/>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F4F87315-F4C6-70C9-6F93-F2C2E36FB9E7}"/>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9D5450E6-AD42-51E7-A263-FA8F8BFD9EB7}"/>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18/07/2023</a:t>
            </a:fld>
            <a:endParaRPr lang="es-ES"/>
          </a:p>
        </p:txBody>
      </p:sp>
      <p:sp>
        <p:nvSpPr>
          <p:cNvPr id="6" name="Marcador de pie de página 5">
            <a:extLst>
              <a:ext uri="{FF2B5EF4-FFF2-40B4-BE49-F238E27FC236}">
                <a16:creationId xmlns:a16="http://schemas.microsoft.com/office/drawing/2014/main" id="{4DB5E8AD-B6C1-87B2-54E4-DD76275B4014}"/>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AB0C91AB-EF3A-0E0B-DCA3-F66571C651DB}"/>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a:t>
            </a:fld>
            <a:endParaRPr lang="es-ES"/>
          </a:p>
        </p:txBody>
      </p:sp>
    </p:spTree>
    <p:extLst>
      <p:ext uri="{BB962C8B-B14F-4D97-AF65-F5344CB8AC3E}">
        <p14:creationId xmlns:p14="http://schemas.microsoft.com/office/powerpoint/2010/main" val="3672100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7565C8-74D1-B365-8CCA-D2CB5B7D4894}"/>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C9C46A2-2BE5-2AE5-D4BA-27D2D20ED031}"/>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5DC8FD1-341D-2B1F-5DA7-720FE94FD6C0}"/>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D24BBA34-20FE-AA30-81B6-1C32081C8BDF}"/>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82F3D69-410B-0A54-33CA-0AFC994F64D3}"/>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2CE85E20-3438-1FC1-ED59-9D3441212E2E}"/>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18/07/2023</a:t>
            </a:fld>
            <a:endParaRPr lang="es-ES"/>
          </a:p>
        </p:txBody>
      </p:sp>
      <p:sp>
        <p:nvSpPr>
          <p:cNvPr id="8" name="Marcador de pie de página 7">
            <a:extLst>
              <a:ext uri="{FF2B5EF4-FFF2-40B4-BE49-F238E27FC236}">
                <a16:creationId xmlns:a16="http://schemas.microsoft.com/office/drawing/2014/main" id="{9901F080-47B7-0ACA-71EE-5342C33D2B7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E18149F2-D910-3E7E-25A9-50C8A5A51D4C}"/>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a:t>
            </a:fld>
            <a:endParaRPr lang="es-ES"/>
          </a:p>
        </p:txBody>
      </p:sp>
    </p:spTree>
    <p:extLst>
      <p:ext uri="{BB962C8B-B14F-4D97-AF65-F5344CB8AC3E}">
        <p14:creationId xmlns:p14="http://schemas.microsoft.com/office/powerpoint/2010/main" val="3048816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A7F704-B9F1-E2B9-26AC-DCF70282A80E}"/>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161AEBDC-707A-1ABF-188E-6C1AC99883BB}"/>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18/07/2023</a:t>
            </a:fld>
            <a:endParaRPr lang="es-ES"/>
          </a:p>
        </p:txBody>
      </p:sp>
      <p:sp>
        <p:nvSpPr>
          <p:cNvPr id="4" name="Marcador de pie de página 3">
            <a:extLst>
              <a:ext uri="{FF2B5EF4-FFF2-40B4-BE49-F238E27FC236}">
                <a16:creationId xmlns:a16="http://schemas.microsoft.com/office/drawing/2014/main" id="{381C80A2-F741-27DC-3467-1F463076C0D6}"/>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E3F9CFE3-BC51-ECA5-EC2E-0775C5EE0D22}"/>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a:t>
            </a:fld>
            <a:endParaRPr lang="es-ES"/>
          </a:p>
        </p:txBody>
      </p:sp>
    </p:spTree>
    <p:extLst>
      <p:ext uri="{BB962C8B-B14F-4D97-AF65-F5344CB8AC3E}">
        <p14:creationId xmlns:p14="http://schemas.microsoft.com/office/powerpoint/2010/main" val="32682556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AD49A23-D506-DC2C-3E9C-2EAF2558537D}"/>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18/07/2023</a:t>
            </a:fld>
            <a:endParaRPr lang="es-ES"/>
          </a:p>
        </p:txBody>
      </p:sp>
      <p:sp>
        <p:nvSpPr>
          <p:cNvPr id="3" name="Marcador de pie de página 2">
            <a:extLst>
              <a:ext uri="{FF2B5EF4-FFF2-40B4-BE49-F238E27FC236}">
                <a16:creationId xmlns:a16="http://schemas.microsoft.com/office/drawing/2014/main" id="{EC18BA91-65AA-E578-4FD5-4E343CD8407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8C1B56A3-D693-F6F5-6925-A9992361544E}"/>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a:t>
            </a:fld>
            <a:endParaRPr lang="es-ES"/>
          </a:p>
        </p:txBody>
      </p:sp>
    </p:spTree>
    <p:extLst>
      <p:ext uri="{BB962C8B-B14F-4D97-AF65-F5344CB8AC3E}">
        <p14:creationId xmlns:p14="http://schemas.microsoft.com/office/powerpoint/2010/main" val="21602816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F0E3DC-762F-AC5A-3E05-E54153978F38}"/>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611847F-7E23-3346-C455-4B05AB6F7945}"/>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9F05C0A1-1F87-4AE4-B375-57A360DD1029}"/>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7B917D3-1BC5-9260-0C19-CC1566EF589D}"/>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18/07/2023</a:t>
            </a:fld>
            <a:endParaRPr lang="es-ES"/>
          </a:p>
        </p:txBody>
      </p:sp>
      <p:sp>
        <p:nvSpPr>
          <p:cNvPr id="6" name="Marcador de pie de página 5">
            <a:extLst>
              <a:ext uri="{FF2B5EF4-FFF2-40B4-BE49-F238E27FC236}">
                <a16:creationId xmlns:a16="http://schemas.microsoft.com/office/drawing/2014/main" id="{3080F176-568B-3912-CE37-66BDBBEC0553}"/>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66B6718E-EB83-0144-6627-D9B6EAE68387}"/>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a:t>
            </a:fld>
            <a:endParaRPr lang="es-ES"/>
          </a:p>
        </p:txBody>
      </p:sp>
    </p:spTree>
    <p:extLst>
      <p:ext uri="{BB962C8B-B14F-4D97-AF65-F5344CB8AC3E}">
        <p14:creationId xmlns:p14="http://schemas.microsoft.com/office/powerpoint/2010/main" val="10806564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7D3B3E-6C04-54A8-C815-392E2FD3DB88}"/>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E339ADA8-94F3-ECD6-35E5-DA00AB94ECCA}"/>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DC949A81-3A58-351C-DBFE-9BFC03B0CE3F}"/>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349ADFE-48D5-D915-9A56-8769FB65EA2E}"/>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18/07/2023</a:t>
            </a:fld>
            <a:endParaRPr lang="es-ES"/>
          </a:p>
        </p:txBody>
      </p:sp>
      <p:sp>
        <p:nvSpPr>
          <p:cNvPr id="6" name="Marcador de pie de página 5">
            <a:extLst>
              <a:ext uri="{FF2B5EF4-FFF2-40B4-BE49-F238E27FC236}">
                <a16:creationId xmlns:a16="http://schemas.microsoft.com/office/drawing/2014/main" id="{B1633BDF-B04B-51DC-C10A-293255E1F778}"/>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F08FD771-E229-A9F9-5EF8-F0F5E525CE38}"/>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a:t>
            </a:fld>
            <a:endParaRPr lang="es-ES"/>
          </a:p>
        </p:txBody>
      </p:sp>
    </p:spTree>
    <p:extLst>
      <p:ext uri="{BB962C8B-B14F-4D97-AF65-F5344CB8AC3E}">
        <p14:creationId xmlns:p14="http://schemas.microsoft.com/office/powerpoint/2010/main" val="33634004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DF1050-7548-4341-A72D-2239B71504F6}"/>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93739101-77EA-8110-A60C-F9D0288D7598}"/>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9FC51A4-6A1C-CFB1-4061-E42779085F10}"/>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18/07/2023</a:t>
            </a:fld>
            <a:endParaRPr lang="es-ES"/>
          </a:p>
        </p:txBody>
      </p:sp>
      <p:sp>
        <p:nvSpPr>
          <p:cNvPr id="5" name="Marcador de pie de página 4">
            <a:extLst>
              <a:ext uri="{FF2B5EF4-FFF2-40B4-BE49-F238E27FC236}">
                <a16:creationId xmlns:a16="http://schemas.microsoft.com/office/drawing/2014/main" id="{0852C571-B048-58F9-5FBB-742DEDAE0D74}"/>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D3AE219E-D3FE-03F8-9A4C-A0F9131D2776}"/>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a:t>
            </a:fld>
            <a:endParaRPr lang="es-ES"/>
          </a:p>
        </p:txBody>
      </p:sp>
    </p:spTree>
    <p:extLst>
      <p:ext uri="{BB962C8B-B14F-4D97-AF65-F5344CB8AC3E}">
        <p14:creationId xmlns:p14="http://schemas.microsoft.com/office/powerpoint/2010/main" val="33491804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9422636-99DA-35E2-A87C-A78B18FBFBE6}"/>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C949547B-79D1-81C7-92AB-61B7075E93F7}"/>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DB39C85-09BA-AACF-96BD-5CD3223BD8CC}"/>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18/07/2023</a:t>
            </a:fld>
            <a:endParaRPr lang="es-ES"/>
          </a:p>
        </p:txBody>
      </p:sp>
      <p:sp>
        <p:nvSpPr>
          <p:cNvPr id="5" name="Marcador de pie de página 4">
            <a:extLst>
              <a:ext uri="{FF2B5EF4-FFF2-40B4-BE49-F238E27FC236}">
                <a16:creationId xmlns:a16="http://schemas.microsoft.com/office/drawing/2014/main" id="{84EFF96C-C5FC-D592-6B6F-605DF5CFB5F1}"/>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235B8197-29C7-A100-A15E-8A8DDEF77D41}"/>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a:t>
            </a:fld>
            <a:endParaRPr lang="es-ES"/>
          </a:p>
        </p:txBody>
      </p:sp>
    </p:spTree>
    <p:extLst>
      <p:ext uri="{BB962C8B-B14F-4D97-AF65-F5344CB8AC3E}">
        <p14:creationId xmlns:p14="http://schemas.microsoft.com/office/powerpoint/2010/main" val="1332902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7/18/2023</a:t>
            </a:fld>
            <a:endParaRPr lang="en-US"/>
          </a:p>
        </p:txBody>
      </p:sp>
      <p:sp>
        <p:nvSpPr>
          <p:cNvPr id="7" name="Holder 7"/>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7/18/2023</a:t>
            </a:fld>
            <a:endParaRPr lang="en-US"/>
          </a:p>
        </p:txBody>
      </p:sp>
      <p:sp>
        <p:nvSpPr>
          <p:cNvPr id="5" name="Holder 5"/>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C8AAE7A4-C0ED-4F3B-BDD6-BC856696A33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154296" y="647700"/>
            <a:ext cx="3295504" cy="61555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0B98F2-BEDB-4281-A58E-69FBA4A6DC57}"/>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7BD7875-FD6A-4BA9-81F5-04CB572F54F5}"/>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BB58FCA3-7355-42E6-82A8-A1A130D2FB94}"/>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18/07/2023</a:t>
            </a:fld>
            <a:endParaRPr lang="es-ES"/>
          </a:p>
        </p:txBody>
      </p:sp>
      <p:sp>
        <p:nvSpPr>
          <p:cNvPr id="5" name="Marcador de pie de página 4">
            <a:extLst>
              <a:ext uri="{FF2B5EF4-FFF2-40B4-BE49-F238E27FC236}">
                <a16:creationId xmlns:a16="http://schemas.microsoft.com/office/drawing/2014/main" id="{D464FD0A-4DAE-4F76-AC47-852A5E3DF94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3D56F499-A829-43A7-9EDB-0514C0F951DB}"/>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1237074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2EBF64-7382-4B70-8EAF-D40744FB7F77}"/>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2034208-54B0-473B-881D-D34B2BD76C37}"/>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8ADF1CD-13DE-4849-9D7C-B397D5DFB7A0}"/>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18/07/2023</a:t>
            </a:fld>
            <a:endParaRPr lang="es-ES"/>
          </a:p>
        </p:txBody>
      </p:sp>
      <p:sp>
        <p:nvSpPr>
          <p:cNvPr id="5" name="Marcador de pie de página 4">
            <a:extLst>
              <a:ext uri="{FF2B5EF4-FFF2-40B4-BE49-F238E27FC236}">
                <a16:creationId xmlns:a16="http://schemas.microsoft.com/office/drawing/2014/main" id="{C2E59AAE-1950-401F-9AB2-84CC881858D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F7687717-E9C2-4CE0-AED6-EE5BA78160D5}"/>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163652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0EBD07-13C2-48F7-9BDE-0F9895C53EF9}"/>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A7522C64-162F-43E5-9B2B-10410DCCCBEF}"/>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2B5C9A9-8115-4934-AFD3-0420E5E515A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18/07/2023</a:t>
            </a:fld>
            <a:endParaRPr lang="es-ES"/>
          </a:p>
        </p:txBody>
      </p:sp>
      <p:sp>
        <p:nvSpPr>
          <p:cNvPr id="5" name="Marcador de pie de página 4">
            <a:extLst>
              <a:ext uri="{FF2B5EF4-FFF2-40B4-BE49-F238E27FC236}">
                <a16:creationId xmlns:a16="http://schemas.microsoft.com/office/drawing/2014/main" id="{7983A882-97DF-4225-8523-AD256D6F5ACE}"/>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A7105E9D-5629-4048-A634-EA7D8375BE80}"/>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1326888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0C4495-5040-4BF3-AF0F-4DAD9B61EB96}"/>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000E858-2DAA-401C-809B-D1D0E73A7BF7}"/>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45AAAA95-7460-4D7A-9CCE-A42C7A993C56}"/>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2A787C5E-0EF9-40A0-9903-3482FE527D30}"/>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18/07/2023</a:t>
            </a:fld>
            <a:endParaRPr lang="es-ES"/>
          </a:p>
        </p:txBody>
      </p:sp>
      <p:sp>
        <p:nvSpPr>
          <p:cNvPr id="6" name="Marcador de pie de página 5">
            <a:extLst>
              <a:ext uri="{FF2B5EF4-FFF2-40B4-BE49-F238E27FC236}">
                <a16:creationId xmlns:a16="http://schemas.microsoft.com/office/drawing/2014/main" id="{29D2B744-F62B-47F2-9E1E-D9D33BA179F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27FF26E6-11B4-44BA-94F8-BAC05D22D8C7}"/>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2886177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1.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4.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2.jpe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06"/>
            <a:ext cx="342900" cy="10285730"/>
          </a:xfrm>
          <a:custGeom>
            <a:avLst/>
            <a:gdLst/>
            <a:ahLst/>
            <a:cxnLst/>
            <a:rect l="l" t="t" r="r" b="b"/>
            <a:pathLst>
              <a:path w="342900" h="10285730">
                <a:moveTo>
                  <a:pt x="342899" y="10285232"/>
                </a:moveTo>
                <a:lnTo>
                  <a:pt x="0" y="10285232"/>
                </a:lnTo>
                <a:lnTo>
                  <a:pt x="0" y="0"/>
                </a:lnTo>
                <a:lnTo>
                  <a:pt x="342899" y="0"/>
                </a:lnTo>
                <a:lnTo>
                  <a:pt x="342899" y="10285232"/>
                </a:lnTo>
                <a:close/>
              </a:path>
            </a:pathLst>
          </a:custGeom>
          <a:solidFill>
            <a:srgbClr val="74B138"/>
          </a:solidFill>
        </p:spPr>
        <p:txBody>
          <a:bodyPr wrap="square" lIns="0" tIns="0" rIns="0" bIns="0" rtlCol="0"/>
          <a:lstStyle/>
          <a:p>
            <a:endParaRPr/>
          </a:p>
        </p:txBody>
      </p:sp>
      <p:sp>
        <p:nvSpPr>
          <p:cNvPr id="17" name="bg object 17"/>
          <p:cNvSpPr/>
          <p:nvPr/>
        </p:nvSpPr>
        <p:spPr>
          <a:xfrm>
            <a:off x="425823" y="18804"/>
            <a:ext cx="9525" cy="10249535"/>
          </a:xfrm>
          <a:custGeom>
            <a:avLst/>
            <a:gdLst/>
            <a:ahLst/>
            <a:cxnLst/>
            <a:rect l="l" t="t" r="r" b="b"/>
            <a:pathLst>
              <a:path w="9525" h="10249535">
                <a:moveTo>
                  <a:pt x="9130" y="10249006"/>
                </a:moveTo>
                <a:lnTo>
                  <a:pt x="0" y="0"/>
                </a:lnTo>
              </a:path>
            </a:pathLst>
          </a:custGeom>
          <a:ln w="38100">
            <a:solidFill>
              <a:srgbClr val="74B138"/>
            </a:solidFill>
          </a:ln>
        </p:spPr>
        <p:txBody>
          <a:bodyPr wrap="square" lIns="0" tIns="0" rIns="0" bIns="0" rtlCol="0"/>
          <a:lstStyle/>
          <a:p>
            <a:endParaRPr/>
          </a:p>
        </p:txBody>
      </p:sp>
      <p:sp>
        <p:nvSpPr>
          <p:cNvPr id="2" name="CuadroTexto 1">
            <a:extLst>
              <a:ext uri="{FF2B5EF4-FFF2-40B4-BE49-F238E27FC236}">
                <a16:creationId xmlns:a16="http://schemas.microsoft.com/office/drawing/2014/main" id="{1204697B-EFD0-ECF2-048D-6F0A5A9292B5}"/>
              </a:ext>
            </a:extLst>
          </p:cNvPr>
          <p:cNvSpPr txBox="1"/>
          <p:nvPr userDrawn="1"/>
        </p:nvSpPr>
        <p:spPr>
          <a:xfrm>
            <a:off x="3546245" y="9283437"/>
            <a:ext cx="5579692" cy="577081"/>
          </a:xfrm>
          <a:prstGeom prst="rect">
            <a:avLst/>
          </a:prstGeom>
          <a:noFill/>
        </p:spPr>
        <p:txBody>
          <a:bodyPr wrap="square">
            <a:spAutoFit/>
          </a:bodyPr>
          <a:lstStyle/>
          <a:p>
            <a:pPr algn="just"/>
            <a:r>
              <a:rPr lang="en-US" sz="105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050" dirty="0"/>
          </a:p>
        </p:txBody>
      </p:sp>
      <p:pic>
        <p:nvPicPr>
          <p:cNvPr id="3" name="Imagen 2">
            <a:extLst>
              <a:ext uri="{FF2B5EF4-FFF2-40B4-BE49-F238E27FC236}">
                <a16:creationId xmlns:a16="http://schemas.microsoft.com/office/drawing/2014/main" id="{1D8DC07E-8086-1CB3-C555-4A9939B7F58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294917" y="9335534"/>
            <a:ext cx="2251848" cy="472888"/>
          </a:xfrm>
          <a:prstGeom prst="rect">
            <a:avLst/>
          </a:prstGeom>
        </p:spPr>
      </p:pic>
      <p:sp>
        <p:nvSpPr>
          <p:cNvPr id="4" name="CuadroTexto 3">
            <a:extLst>
              <a:ext uri="{FF2B5EF4-FFF2-40B4-BE49-F238E27FC236}">
                <a16:creationId xmlns:a16="http://schemas.microsoft.com/office/drawing/2014/main" id="{8C8B0F97-A165-BCBC-C640-1EC6D549F0E1}"/>
              </a:ext>
            </a:extLst>
          </p:cNvPr>
          <p:cNvSpPr txBox="1"/>
          <p:nvPr userDrawn="1"/>
        </p:nvSpPr>
        <p:spPr>
          <a:xfrm>
            <a:off x="11107657" y="9202645"/>
            <a:ext cx="6163051" cy="738664"/>
          </a:xfrm>
          <a:prstGeom prst="rect">
            <a:avLst/>
          </a:prstGeom>
          <a:noFill/>
        </p:spPr>
        <p:txBody>
          <a:bodyPr wrap="square">
            <a:spAutoFit/>
          </a:bodyPr>
          <a:lstStyle/>
          <a:p>
            <a:pPr algn="l"/>
            <a:r>
              <a:rPr lang="en-US" sz="1050" b="0" i="0" dirty="0">
                <a:solidFill>
                  <a:schemeClr val="tx1"/>
                </a:solidFill>
                <a:effectLst/>
                <a:latin typeface="+mn-lt"/>
              </a:rPr>
              <a:t>Legal description – Creative Commons licensing:</a:t>
            </a:r>
            <a:br>
              <a:rPr lang="en-US" sz="1050" dirty="0">
                <a:solidFill>
                  <a:schemeClr val="tx1"/>
                </a:solidFill>
                <a:latin typeface="+mn-lt"/>
              </a:rPr>
            </a:br>
            <a:r>
              <a:rPr lang="en-US" sz="1050" b="0" i="0" dirty="0">
                <a:solidFill>
                  <a:schemeClr val="tx1"/>
                </a:solidFill>
                <a:effectLst/>
                <a:latin typeface="+mn-lt"/>
              </a:rPr>
              <a:t>The materials published on the </a:t>
            </a:r>
            <a:r>
              <a:rPr lang="en-US" sz="1050" b="0" i="0" dirty="0" err="1">
                <a:solidFill>
                  <a:schemeClr val="tx1"/>
                </a:solidFill>
                <a:effectLst/>
                <a:latin typeface="+mn-lt"/>
              </a:rPr>
              <a:t>AMTech</a:t>
            </a:r>
            <a:r>
              <a:rPr lang="en-US" sz="1050" b="0" i="0" dirty="0">
                <a:solidFill>
                  <a:schemeClr val="tx1"/>
                </a:solidFill>
                <a:effectLst/>
                <a:latin typeface="+mn-lt"/>
              </a:rPr>
              <a:t> project website are classified as Open Educational Resources' (OER) and can be freely (without permission of their creators): downloaded, used, reused, copied, adapted, and shared by users, with information about the source of their origin.</a:t>
            </a:r>
            <a:endParaRPr lang="es-ES" sz="1050" dirty="0">
              <a:solidFill>
                <a:schemeClr val="tx1"/>
              </a:solidFill>
              <a:latin typeface="+mn-lt"/>
            </a:endParaRPr>
          </a:p>
        </p:txBody>
      </p:sp>
      <p:pic>
        <p:nvPicPr>
          <p:cNvPr id="5" name="Picture 2">
            <a:extLst>
              <a:ext uri="{FF2B5EF4-FFF2-40B4-BE49-F238E27FC236}">
                <a16:creationId xmlns:a16="http://schemas.microsoft.com/office/drawing/2014/main" id="{5EBF0F90-E830-3DC6-7602-4A513532B921}"/>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9372600" y="9258300"/>
            <a:ext cx="1617209" cy="577081"/>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bg object 16">
            <a:extLst>
              <a:ext uri="{FF2B5EF4-FFF2-40B4-BE49-F238E27FC236}">
                <a16:creationId xmlns:a16="http://schemas.microsoft.com/office/drawing/2014/main" id="{6E0D0EE0-4BE0-4E74-A49D-EA1F919D42AC}"/>
              </a:ext>
            </a:extLst>
          </p:cNvPr>
          <p:cNvSpPr/>
          <p:nvPr userDrawn="1"/>
        </p:nvSpPr>
        <p:spPr>
          <a:xfrm>
            <a:off x="0" y="906"/>
            <a:ext cx="342900" cy="10285730"/>
          </a:xfrm>
          <a:custGeom>
            <a:avLst/>
            <a:gdLst/>
            <a:ahLst/>
            <a:cxnLst/>
            <a:rect l="l" t="t" r="r" b="b"/>
            <a:pathLst>
              <a:path w="342900" h="10285730">
                <a:moveTo>
                  <a:pt x="342899" y="10285232"/>
                </a:moveTo>
                <a:lnTo>
                  <a:pt x="0" y="10285232"/>
                </a:lnTo>
                <a:lnTo>
                  <a:pt x="0" y="0"/>
                </a:lnTo>
                <a:lnTo>
                  <a:pt x="342899" y="0"/>
                </a:lnTo>
                <a:lnTo>
                  <a:pt x="342899" y="10285232"/>
                </a:lnTo>
                <a:close/>
              </a:path>
            </a:pathLst>
          </a:custGeom>
          <a:solidFill>
            <a:srgbClr val="74B138"/>
          </a:solidFill>
        </p:spPr>
        <p:txBody>
          <a:bodyPr wrap="square" lIns="0" tIns="0" rIns="0" bIns="0" rtlCol="0"/>
          <a:lstStyle/>
          <a:p>
            <a:endParaRPr/>
          </a:p>
        </p:txBody>
      </p:sp>
      <p:sp>
        <p:nvSpPr>
          <p:cNvPr id="10" name="bg object 17">
            <a:extLst>
              <a:ext uri="{FF2B5EF4-FFF2-40B4-BE49-F238E27FC236}">
                <a16:creationId xmlns:a16="http://schemas.microsoft.com/office/drawing/2014/main" id="{9A78C2F4-F608-4536-B6A9-CB535B264D12}"/>
              </a:ext>
            </a:extLst>
          </p:cNvPr>
          <p:cNvSpPr/>
          <p:nvPr userDrawn="1"/>
        </p:nvSpPr>
        <p:spPr>
          <a:xfrm>
            <a:off x="425823" y="18804"/>
            <a:ext cx="9525" cy="10249535"/>
          </a:xfrm>
          <a:custGeom>
            <a:avLst/>
            <a:gdLst/>
            <a:ahLst/>
            <a:cxnLst/>
            <a:rect l="l" t="t" r="r" b="b"/>
            <a:pathLst>
              <a:path w="9525" h="10249535">
                <a:moveTo>
                  <a:pt x="9130" y="10249006"/>
                </a:moveTo>
                <a:lnTo>
                  <a:pt x="0" y="0"/>
                </a:lnTo>
              </a:path>
            </a:pathLst>
          </a:custGeom>
          <a:ln w="38100">
            <a:solidFill>
              <a:srgbClr val="74B138"/>
            </a:solidFill>
          </a:ln>
        </p:spPr>
        <p:txBody>
          <a:bodyPr wrap="square" lIns="0" tIns="0" rIns="0" bIns="0" rtlCol="0"/>
          <a:lstStyle/>
          <a:p>
            <a:endParaRPr/>
          </a:p>
        </p:txBody>
      </p:sp>
      <p:sp>
        <p:nvSpPr>
          <p:cNvPr id="2" name="CuadroTexto 1">
            <a:extLst>
              <a:ext uri="{FF2B5EF4-FFF2-40B4-BE49-F238E27FC236}">
                <a16:creationId xmlns:a16="http://schemas.microsoft.com/office/drawing/2014/main" id="{9AA799A4-F31F-6BFF-E607-236186E30015}"/>
              </a:ext>
            </a:extLst>
          </p:cNvPr>
          <p:cNvSpPr txBox="1"/>
          <p:nvPr userDrawn="1"/>
        </p:nvSpPr>
        <p:spPr>
          <a:xfrm>
            <a:off x="3546245" y="9283437"/>
            <a:ext cx="5579692" cy="577081"/>
          </a:xfrm>
          <a:prstGeom prst="rect">
            <a:avLst/>
          </a:prstGeom>
          <a:noFill/>
        </p:spPr>
        <p:txBody>
          <a:bodyPr wrap="square">
            <a:spAutoFit/>
          </a:bodyPr>
          <a:lstStyle/>
          <a:p>
            <a:pPr algn="just"/>
            <a:r>
              <a:rPr lang="en-US" sz="105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050" dirty="0"/>
          </a:p>
        </p:txBody>
      </p:sp>
      <p:pic>
        <p:nvPicPr>
          <p:cNvPr id="3" name="Imagen 2">
            <a:extLst>
              <a:ext uri="{FF2B5EF4-FFF2-40B4-BE49-F238E27FC236}">
                <a16:creationId xmlns:a16="http://schemas.microsoft.com/office/drawing/2014/main" id="{191951D9-B3B6-0923-FC0A-5E6BC3FE962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294917" y="9335534"/>
            <a:ext cx="2251848" cy="472888"/>
          </a:xfrm>
          <a:prstGeom prst="rect">
            <a:avLst/>
          </a:prstGeom>
        </p:spPr>
      </p:pic>
      <p:sp>
        <p:nvSpPr>
          <p:cNvPr id="4" name="CuadroTexto 3">
            <a:extLst>
              <a:ext uri="{FF2B5EF4-FFF2-40B4-BE49-F238E27FC236}">
                <a16:creationId xmlns:a16="http://schemas.microsoft.com/office/drawing/2014/main" id="{FE6D4945-DD86-0D01-46D5-D5D33FB055F3}"/>
              </a:ext>
            </a:extLst>
          </p:cNvPr>
          <p:cNvSpPr txBox="1"/>
          <p:nvPr userDrawn="1"/>
        </p:nvSpPr>
        <p:spPr>
          <a:xfrm>
            <a:off x="11107657" y="9202645"/>
            <a:ext cx="6163051" cy="738664"/>
          </a:xfrm>
          <a:prstGeom prst="rect">
            <a:avLst/>
          </a:prstGeom>
          <a:noFill/>
        </p:spPr>
        <p:txBody>
          <a:bodyPr wrap="square">
            <a:spAutoFit/>
          </a:bodyPr>
          <a:lstStyle/>
          <a:p>
            <a:pPr algn="l"/>
            <a:r>
              <a:rPr lang="en-US" sz="1050" b="0" i="0" dirty="0">
                <a:solidFill>
                  <a:schemeClr val="tx1"/>
                </a:solidFill>
                <a:effectLst/>
                <a:latin typeface="+mn-lt"/>
              </a:rPr>
              <a:t>Legal description – Creative Commons licensing:</a:t>
            </a:r>
            <a:br>
              <a:rPr lang="en-US" sz="1050" dirty="0">
                <a:solidFill>
                  <a:schemeClr val="tx1"/>
                </a:solidFill>
                <a:latin typeface="+mn-lt"/>
              </a:rPr>
            </a:br>
            <a:r>
              <a:rPr lang="en-US" sz="1050" b="0" i="0" dirty="0">
                <a:solidFill>
                  <a:schemeClr val="tx1"/>
                </a:solidFill>
                <a:effectLst/>
                <a:latin typeface="+mn-lt"/>
              </a:rPr>
              <a:t>The materials published on the </a:t>
            </a:r>
            <a:r>
              <a:rPr lang="en-US" sz="1050" b="0" i="0" dirty="0" err="1">
                <a:solidFill>
                  <a:schemeClr val="tx1"/>
                </a:solidFill>
                <a:effectLst/>
                <a:latin typeface="+mn-lt"/>
              </a:rPr>
              <a:t>AMTech</a:t>
            </a:r>
            <a:r>
              <a:rPr lang="en-US" sz="1050" b="0" i="0" dirty="0">
                <a:solidFill>
                  <a:schemeClr val="tx1"/>
                </a:solidFill>
                <a:effectLst/>
                <a:latin typeface="+mn-lt"/>
              </a:rPr>
              <a:t> project website are classified as Open Educational Resources' (OER) and can be freely (without permission of their creators): downloaded, used, reused, copied, adapted, and shared by users, with information about the source of their origin.</a:t>
            </a:r>
            <a:endParaRPr lang="es-ES" sz="1050" dirty="0">
              <a:solidFill>
                <a:schemeClr val="tx1"/>
              </a:solidFill>
              <a:latin typeface="+mn-lt"/>
            </a:endParaRPr>
          </a:p>
        </p:txBody>
      </p:sp>
      <p:pic>
        <p:nvPicPr>
          <p:cNvPr id="5" name="Picture 2">
            <a:extLst>
              <a:ext uri="{FF2B5EF4-FFF2-40B4-BE49-F238E27FC236}">
                <a16:creationId xmlns:a16="http://schemas.microsoft.com/office/drawing/2014/main" id="{18FE54A3-AE6A-E140-13F0-85EC2B1AB5A3}"/>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9372600" y="9258300"/>
            <a:ext cx="1617209" cy="577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72913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A63F4744-DE0B-F867-133A-8AC2001D6D69}"/>
              </a:ext>
            </a:extLst>
          </p:cNvPr>
          <p:cNvSpPr/>
          <p:nvPr userDrawn="1"/>
        </p:nvSpPr>
        <p:spPr>
          <a:xfrm>
            <a:off x="0" y="630"/>
            <a:ext cx="638175" cy="10286365"/>
          </a:xfrm>
          <a:custGeom>
            <a:avLst/>
            <a:gdLst/>
            <a:ahLst/>
            <a:cxnLst/>
            <a:rect l="l" t="t" r="r" b="b"/>
            <a:pathLst>
              <a:path w="638175" h="10286365">
                <a:moveTo>
                  <a:pt x="0" y="0"/>
                </a:moveTo>
                <a:lnTo>
                  <a:pt x="638175" y="0"/>
                </a:lnTo>
                <a:lnTo>
                  <a:pt x="638175" y="10286369"/>
                </a:lnTo>
                <a:lnTo>
                  <a:pt x="0" y="10286369"/>
                </a:lnTo>
                <a:lnTo>
                  <a:pt x="0" y="0"/>
                </a:lnTo>
                <a:close/>
              </a:path>
            </a:pathLst>
          </a:custGeom>
          <a:solidFill>
            <a:srgbClr val="74B138"/>
          </a:solidFill>
        </p:spPr>
        <p:txBody>
          <a:bodyPr wrap="square" lIns="0" tIns="0" rIns="0" bIns="0" rtlCol="0"/>
          <a:lstStyle/>
          <a:p>
            <a:endParaRPr/>
          </a:p>
        </p:txBody>
      </p:sp>
      <p:sp>
        <p:nvSpPr>
          <p:cNvPr id="8" name="object 3">
            <a:extLst>
              <a:ext uri="{FF2B5EF4-FFF2-40B4-BE49-F238E27FC236}">
                <a16:creationId xmlns:a16="http://schemas.microsoft.com/office/drawing/2014/main" id="{5CC0E231-C06D-597C-2FED-C4B31D08C606}"/>
              </a:ext>
            </a:extLst>
          </p:cNvPr>
          <p:cNvSpPr/>
          <p:nvPr userDrawn="1"/>
        </p:nvSpPr>
        <p:spPr>
          <a:xfrm>
            <a:off x="771246" y="41306"/>
            <a:ext cx="85725" cy="10245725"/>
          </a:xfrm>
          <a:custGeom>
            <a:avLst/>
            <a:gdLst/>
            <a:ahLst/>
            <a:cxnLst/>
            <a:rect l="l" t="t" r="r" b="b"/>
            <a:pathLst>
              <a:path w="85725" h="10245725">
                <a:moveTo>
                  <a:pt x="85195" y="10245692"/>
                </a:moveTo>
                <a:lnTo>
                  <a:pt x="9127" y="10245692"/>
                </a:lnTo>
                <a:lnTo>
                  <a:pt x="0" y="67"/>
                </a:lnTo>
                <a:lnTo>
                  <a:pt x="76067" y="0"/>
                </a:lnTo>
                <a:lnTo>
                  <a:pt x="85195" y="10245692"/>
                </a:lnTo>
                <a:close/>
              </a:path>
            </a:pathLst>
          </a:custGeom>
          <a:solidFill>
            <a:srgbClr val="74B138"/>
          </a:solidFill>
        </p:spPr>
        <p:txBody>
          <a:bodyPr wrap="square" lIns="0" tIns="0" rIns="0" bIns="0" rtlCol="0"/>
          <a:lstStyle/>
          <a:p>
            <a:endParaRPr/>
          </a:p>
        </p:txBody>
      </p:sp>
      <p:pic>
        <p:nvPicPr>
          <p:cNvPr id="9" name="Imagen 8">
            <a:extLst>
              <a:ext uri="{FF2B5EF4-FFF2-40B4-BE49-F238E27FC236}">
                <a16:creationId xmlns:a16="http://schemas.microsoft.com/office/drawing/2014/main" id="{2333E2BF-7313-5374-B064-2A20219E3C2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28251" y="2781300"/>
            <a:ext cx="13631498" cy="2546169"/>
          </a:xfrm>
          <a:prstGeom prst="rect">
            <a:avLst/>
          </a:prstGeom>
        </p:spPr>
      </p:pic>
      <p:sp>
        <p:nvSpPr>
          <p:cNvPr id="10" name="CuadroTexto 9">
            <a:extLst>
              <a:ext uri="{FF2B5EF4-FFF2-40B4-BE49-F238E27FC236}">
                <a16:creationId xmlns:a16="http://schemas.microsoft.com/office/drawing/2014/main" id="{A6C257E0-D93A-560B-B4E5-A3C1452703A4}"/>
              </a:ext>
            </a:extLst>
          </p:cNvPr>
          <p:cNvSpPr txBox="1"/>
          <p:nvPr userDrawn="1"/>
        </p:nvSpPr>
        <p:spPr>
          <a:xfrm>
            <a:off x="3546245" y="9283437"/>
            <a:ext cx="5579692" cy="577081"/>
          </a:xfrm>
          <a:prstGeom prst="rect">
            <a:avLst/>
          </a:prstGeom>
          <a:noFill/>
        </p:spPr>
        <p:txBody>
          <a:bodyPr wrap="square">
            <a:spAutoFit/>
          </a:bodyPr>
          <a:lstStyle/>
          <a:p>
            <a:pPr algn="just"/>
            <a:r>
              <a:rPr lang="en-US" sz="105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050" dirty="0"/>
          </a:p>
        </p:txBody>
      </p:sp>
      <p:pic>
        <p:nvPicPr>
          <p:cNvPr id="11" name="Imagen 10">
            <a:extLst>
              <a:ext uri="{FF2B5EF4-FFF2-40B4-BE49-F238E27FC236}">
                <a16:creationId xmlns:a16="http://schemas.microsoft.com/office/drawing/2014/main" id="{F2106762-91E6-C837-4500-C9FDEF09D53D}"/>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294917" y="9335534"/>
            <a:ext cx="2251848" cy="472888"/>
          </a:xfrm>
          <a:prstGeom prst="rect">
            <a:avLst/>
          </a:prstGeom>
        </p:spPr>
      </p:pic>
      <p:sp>
        <p:nvSpPr>
          <p:cNvPr id="12" name="CuadroTexto 11">
            <a:extLst>
              <a:ext uri="{FF2B5EF4-FFF2-40B4-BE49-F238E27FC236}">
                <a16:creationId xmlns:a16="http://schemas.microsoft.com/office/drawing/2014/main" id="{420EF857-763B-A887-4E64-0D4E06B90DC6}"/>
              </a:ext>
            </a:extLst>
          </p:cNvPr>
          <p:cNvSpPr txBox="1"/>
          <p:nvPr userDrawn="1"/>
        </p:nvSpPr>
        <p:spPr>
          <a:xfrm>
            <a:off x="11107657" y="9202645"/>
            <a:ext cx="6163051" cy="738664"/>
          </a:xfrm>
          <a:prstGeom prst="rect">
            <a:avLst/>
          </a:prstGeom>
          <a:noFill/>
        </p:spPr>
        <p:txBody>
          <a:bodyPr wrap="square">
            <a:spAutoFit/>
          </a:bodyPr>
          <a:lstStyle/>
          <a:p>
            <a:pPr algn="l"/>
            <a:r>
              <a:rPr lang="en-US" sz="1050" b="0" i="0" dirty="0">
                <a:solidFill>
                  <a:schemeClr val="tx1"/>
                </a:solidFill>
                <a:effectLst/>
                <a:latin typeface="+mn-lt"/>
              </a:rPr>
              <a:t>Legal description – Creative Commons licensing:</a:t>
            </a:r>
            <a:br>
              <a:rPr lang="en-US" sz="1050" dirty="0">
                <a:solidFill>
                  <a:schemeClr val="tx1"/>
                </a:solidFill>
                <a:latin typeface="+mn-lt"/>
              </a:rPr>
            </a:br>
            <a:r>
              <a:rPr lang="en-US" sz="1050" b="0" i="0" dirty="0">
                <a:solidFill>
                  <a:schemeClr val="tx1"/>
                </a:solidFill>
                <a:effectLst/>
                <a:latin typeface="+mn-lt"/>
              </a:rPr>
              <a:t>The materials published on the </a:t>
            </a:r>
            <a:r>
              <a:rPr lang="en-US" sz="1050" b="0" i="0" dirty="0" err="1">
                <a:solidFill>
                  <a:schemeClr val="tx1"/>
                </a:solidFill>
                <a:effectLst/>
                <a:latin typeface="+mn-lt"/>
              </a:rPr>
              <a:t>AMTech</a:t>
            </a:r>
            <a:r>
              <a:rPr lang="en-US" sz="1050" b="0" i="0" dirty="0">
                <a:solidFill>
                  <a:schemeClr val="tx1"/>
                </a:solidFill>
                <a:effectLst/>
                <a:latin typeface="+mn-lt"/>
              </a:rPr>
              <a:t> project website are classified as Open Educational Resources' (OER) and can be freely (without permission of their creators): downloaded, used, reused, copied, adapted, and shared by users, with information about the source of their origin.</a:t>
            </a:r>
            <a:endParaRPr lang="es-ES" sz="1050" dirty="0">
              <a:solidFill>
                <a:schemeClr val="tx1"/>
              </a:solidFill>
              <a:latin typeface="+mn-lt"/>
            </a:endParaRPr>
          </a:p>
        </p:txBody>
      </p:sp>
      <p:pic>
        <p:nvPicPr>
          <p:cNvPr id="13" name="Picture 2">
            <a:extLst>
              <a:ext uri="{FF2B5EF4-FFF2-40B4-BE49-F238E27FC236}">
                <a16:creationId xmlns:a16="http://schemas.microsoft.com/office/drawing/2014/main" id="{CF15A812-1986-1B9C-9C6E-6404D642E92C}"/>
              </a:ext>
            </a:extLst>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9372600" y="9258300"/>
            <a:ext cx="1617209" cy="577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19089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moodle.org/"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ordpress.org/plugins/learnpress/"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www.edapp.com/"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www.edx.org/"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s://www.iseazy.com/"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2C811D3-2988-54A8-D855-805643AD2300}"/>
              </a:ext>
            </a:extLst>
          </p:cNvPr>
          <p:cNvSpPr txBox="1"/>
          <p:nvPr/>
        </p:nvSpPr>
        <p:spPr>
          <a:xfrm>
            <a:off x="3450124" y="6591300"/>
            <a:ext cx="12551876" cy="954107"/>
          </a:xfrm>
          <a:prstGeom prst="rect">
            <a:avLst/>
          </a:prstGeom>
          <a:noFill/>
        </p:spPr>
        <p:txBody>
          <a:bodyPr wrap="square">
            <a:spAutoFit/>
          </a:bodyPr>
          <a:lstStyle/>
          <a:p>
            <a:pPr algn="ctr"/>
            <a:r>
              <a:rPr lang="pl-PL" sz="2800" b="1" dirty="0">
                <a:solidFill>
                  <a:srgbClr val="75B239"/>
                </a:solidFill>
                <a:latin typeface="Century Gothic" panose="020B0502020202020204" pitchFamily="34" charset="0"/>
                <a:ea typeface="Arial MT"/>
                <a:cs typeface="Arial MT"/>
              </a:rPr>
              <a:t>Jak dostarczać szkolenia w formie cyfrowej za pośrednictwem platformy cyfrowej</a:t>
            </a:r>
          </a:p>
        </p:txBody>
      </p:sp>
      <p:sp>
        <p:nvSpPr>
          <p:cNvPr id="5" name="CuadroTexto 4">
            <a:extLst>
              <a:ext uri="{FF2B5EF4-FFF2-40B4-BE49-F238E27FC236}">
                <a16:creationId xmlns:a16="http://schemas.microsoft.com/office/drawing/2014/main" id="{4C19204D-8967-023C-E443-943EB115E803}"/>
              </a:ext>
            </a:extLst>
          </p:cNvPr>
          <p:cNvSpPr txBox="1"/>
          <p:nvPr/>
        </p:nvSpPr>
        <p:spPr>
          <a:xfrm>
            <a:off x="5154062" y="7810500"/>
            <a:ext cx="9144000" cy="584775"/>
          </a:xfrm>
          <a:prstGeom prst="rect">
            <a:avLst/>
          </a:prstGeom>
          <a:noFill/>
        </p:spPr>
        <p:txBody>
          <a:bodyPr wrap="square">
            <a:spAutoFit/>
          </a:bodyPr>
          <a:lstStyle/>
          <a:p>
            <a:pPr marL="12700" algn="ctr">
              <a:lnSpc>
                <a:spcPct val="100000"/>
              </a:lnSpc>
              <a:spcBef>
                <a:spcPts val="100"/>
              </a:spcBef>
            </a:pPr>
            <a:r>
              <a:rPr lang="pl-PL" sz="3200" b="1" dirty="0">
                <a:latin typeface="Century Gothic" panose="020B0502020202020204" pitchFamily="34" charset="0"/>
                <a:ea typeface="Microsoft Sans Serif" panose="020B0604020202020204" pitchFamily="34" charset="0"/>
                <a:cs typeface="Microsoft Sans Serif" panose="020B0604020202020204" pitchFamily="34" charset="0"/>
              </a:rPr>
              <a:t>Partner</a:t>
            </a:r>
            <a:r>
              <a:rPr lang="pl-PL" sz="32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pl-PL" sz="3200" b="1" dirty="0">
                <a:latin typeface="Century Gothic" panose="020B0502020202020204" pitchFamily="34" charset="0"/>
                <a:ea typeface="Microsoft Sans Serif" panose="020B0604020202020204" pitchFamily="34" charset="0"/>
                <a:cs typeface="Microsoft Sans Serif" panose="020B0604020202020204" pitchFamily="34" charset="0"/>
              </a:rPr>
              <a:t>IWS</a:t>
            </a:r>
          </a:p>
        </p:txBody>
      </p:sp>
    </p:spTree>
    <p:extLst>
      <p:ext uri="{BB962C8B-B14F-4D97-AF65-F5344CB8AC3E}">
        <p14:creationId xmlns:p14="http://schemas.microsoft.com/office/powerpoint/2010/main" val="3695705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pl-PL" sz="40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Zestawienie platform cyfrowych i ich rola w dostarczaniu treści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pl-PL" sz="280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Podpunkt 2.3: Jak prezentować treści docelowym odbiorcom?</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0972800" cy="6239657"/>
          </a:xfrm>
          <a:prstGeom prst="rect">
            <a:avLst/>
          </a:prstGeom>
          <a:noFill/>
        </p:spPr>
        <p:txBody>
          <a:bodyPr wrap="square" rtlCol="0">
            <a:spAutoFit/>
          </a:bodyPr>
          <a:lstStyle/>
          <a:p>
            <a:pPr lvl="0" algn="just">
              <a:lnSpc>
                <a:spcPct val="107000"/>
              </a:lnSpc>
              <a:spcAft>
                <a:spcPts val="800"/>
              </a:spcAft>
              <a:buClr>
                <a:srgbClr val="3A3A3A"/>
              </a:buClr>
            </a:pPr>
            <a:r>
              <a:rPr lang="pl-PL" sz="2000">
                <a:latin typeface="Calibri" panose="020F0502020204030204" pitchFamily="34" charset="0"/>
                <a:ea typeface="Calibri" panose="020F0502020204030204" pitchFamily="34" charset="0"/>
                <a:cs typeface="Arial" panose="020B0604020202020204" pitchFamily="34" charset="0"/>
              </a:rPr>
              <a:t>Jednym z aspektów jest ton: można postawić na </a:t>
            </a:r>
            <a:r>
              <a:rPr lang="pl-PL" sz="2000" b="1">
                <a:latin typeface="Calibri" panose="020F0502020204030204" pitchFamily="34" charset="0"/>
                <a:ea typeface="Calibri" panose="020F0502020204030204" pitchFamily="34" charset="0"/>
                <a:cs typeface="Arial" panose="020B0604020202020204" pitchFamily="34" charset="0"/>
              </a:rPr>
              <a:t>przyjazny lub bardziej profesjonalny</a:t>
            </a:r>
            <a:r>
              <a:rPr lang="pl-PL" sz="2000">
                <a:latin typeface="Calibri" panose="020F0502020204030204" pitchFamily="34" charset="0"/>
                <a:ea typeface="Calibri" panose="020F0502020204030204" pitchFamily="34" charset="0"/>
                <a:cs typeface="Arial" panose="020B0604020202020204" pitchFamily="34" charset="0"/>
              </a:rPr>
              <a:t>. Materiał warto zaprojektować kierując się tym, co </a:t>
            </a:r>
            <a:r>
              <a:rPr lang="pl-PL" sz="2000" b="1">
                <a:latin typeface="Calibri" panose="020F0502020204030204" pitchFamily="34" charset="0"/>
                <a:ea typeface="Calibri" panose="020F0502020204030204" pitchFamily="34" charset="0"/>
                <a:cs typeface="Arial" panose="020B0604020202020204" pitchFamily="34" charset="0"/>
              </a:rPr>
              <a:t>najlepiej pasuje do osobowości danej grupy uczniów</a:t>
            </a:r>
            <a:r>
              <a:rPr lang="pl-PL" sz="2000">
                <a:latin typeface="Calibri" panose="020F0502020204030204" pitchFamily="34" charset="0"/>
                <a:ea typeface="Calibri" panose="020F0502020204030204" pitchFamily="34" charset="0"/>
                <a:cs typeface="Arial" panose="020B0604020202020204" pitchFamily="34" charset="0"/>
              </a:rPr>
              <a:t>, aby </a:t>
            </a:r>
            <a:r>
              <a:rPr lang="pl-PL" sz="2000" b="1">
                <a:latin typeface="Calibri" panose="020F0502020204030204" pitchFamily="34" charset="0"/>
                <a:ea typeface="Calibri" panose="020F0502020204030204" pitchFamily="34" charset="0"/>
                <a:cs typeface="Arial" panose="020B0604020202020204" pitchFamily="34" charset="0"/>
              </a:rPr>
              <a:t>przyciągnąć ich uwagę</a:t>
            </a:r>
            <a:r>
              <a:rPr lang="pl-PL" sz="2000">
                <a:latin typeface="Calibri" panose="020F0502020204030204" pitchFamily="34" charset="0"/>
                <a:ea typeface="Calibri" panose="020F0502020204030204" pitchFamily="34" charset="0"/>
                <a:cs typeface="Arial" panose="020B0604020202020204" pitchFamily="34" charset="0"/>
              </a:rPr>
              <a:t>. </a:t>
            </a:r>
          </a:p>
          <a:p>
            <a:pPr lvl="0" algn="just">
              <a:lnSpc>
                <a:spcPct val="107000"/>
              </a:lnSpc>
              <a:spcAft>
                <a:spcPts val="800"/>
              </a:spcAft>
              <a:buClr>
                <a:srgbClr val="3A3A3A"/>
              </a:buClr>
            </a:pP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Clr>
                <a:srgbClr val="3A3A3A"/>
              </a:buClr>
            </a:pPr>
            <a:r>
              <a:rPr lang="pl-PL" sz="2000">
                <a:latin typeface="Calibri" panose="020F0502020204030204" pitchFamily="34" charset="0"/>
                <a:ea typeface="Calibri" panose="020F0502020204030204" pitchFamily="34" charset="0"/>
                <a:cs typeface="Arial" panose="020B0604020202020204" pitchFamily="34" charset="0"/>
              </a:rPr>
              <a:t>Następnie warto przyjrzeć się kursowi jako całości: czy poruszonych zostaje wystarczająco dużo tematów? Czy materiały są </a:t>
            </a:r>
            <a:r>
              <a:rPr lang="pl-PL" sz="2000" b="1">
                <a:latin typeface="Calibri" panose="020F0502020204030204" pitchFamily="34" charset="0"/>
                <a:ea typeface="Calibri" panose="020F0502020204030204" pitchFamily="34" charset="0"/>
                <a:cs typeface="Arial" panose="020B0604020202020204" pitchFamily="34" charset="0"/>
              </a:rPr>
              <a:t>różnorodne</a:t>
            </a:r>
            <a:r>
              <a:rPr lang="pl-PL" sz="2000">
                <a:latin typeface="Calibri" panose="020F0502020204030204" pitchFamily="34" charset="0"/>
                <a:ea typeface="Calibri" panose="020F0502020204030204" pitchFamily="34" charset="0"/>
                <a:cs typeface="Arial" panose="020B0604020202020204" pitchFamily="34" charset="0"/>
              </a:rPr>
              <a:t>? Czy jest ich wystarczająco dużo? Czy są aktualizowane? </a:t>
            </a:r>
          </a:p>
          <a:p>
            <a:pPr lvl="0" algn="just">
              <a:lnSpc>
                <a:spcPct val="107000"/>
              </a:lnSpc>
              <a:spcAft>
                <a:spcPts val="800"/>
              </a:spcAft>
              <a:buClr>
                <a:srgbClr val="3A3A3A"/>
              </a:buClr>
            </a:pP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Clr>
                <a:srgbClr val="3A3A3A"/>
              </a:buClr>
            </a:pPr>
            <a:r>
              <a:rPr lang="pl-PL" sz="2000">
                <a:latin typeface="Calibri" panose="020F0502020204030204" pitchFamily="34" charset="0"/>
                <a:ea typeface="Calibri" panose="020F0502020204030204" pitchFamily="34" charset="0"/>
                <a:cs typeface="Arial" panose="020B0604020202020204" pitchFamily="34" charset="0"/>
              </a:rPr>
              <a:t>Wybierając cyfrową platformę do nauki, należy upewnić się, że jest interesująca i </a:t>
            </a:r>
            <a:r>
              <a:rPr lang="pl-PL" sz="2000" b="1">
                <a:latin typeface="Calibri" panose="020F0502020204030204" pitchFamily="34" charset="0"/>
                <a:ea typeface="Calibri" panose="020F0502020204030204" pitchFamily="34" charset="0"/>
                <a:cs typeface="Arial" panose="020B0604020202020204" pitchFamily="34" charset="0"/>
              </a:rPr>
              <a:t>faktycznie pomaga uczniom</a:t>
            </a:r>
            <a:r>
              <a:rPr lang="pl-PL" sz="2000">
                <a:latin typeface="Calibri" panose="020F0502020204030204" pitchFamily="34" charset="0"/>
                <a:ea typeface="Calibri" panose="020F0502020204030204" pitchFamily="34" charset="0"/>
                <a:cs typeface="Arial" panose="020B0604020202020204" pitchFamily="34" charset="0"/>
              </a:rPr>
              <a:t> osiągnąć cele. </a:t>
            </a:r>
          </a:p>
          <a:p>
            <a:pPr lvl="0" algn="just">
              <a:lnSpc>
                <a:spcPct val="107000"/>
              </a:lnSpc>
              <a:spcAft>
                <a:spcPts val="800"/>
              </a:spcAft>
              <a:buClr>
                <a:srgbClr val="3A3A3A"/>
              </a:buClr>
            </a:pP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Clr>
                <a:srgbClr val="3A3A3A"/>
              </a:buClr>
            </a:pPr>
            <a:r>
              <a:rPr lang="pl-PL" sz="2000" b="1">
                <a:latin typeface="Calibri" panose="020F0502020204030204" pitchFamily="34" charset="0"/>
                <a:ea typeface="Calibri" panose="020F0502020204030204" pitchFamily="34" charset="0"/>
                <a:cs typeface="Arial" panose="020B0604020202020204" pitchFamily="34" charset="0"/>
              </a:rPr>
              <a:t>Platforma powinna zawierać dobrej jakości treści,</a:t>
            </a:r>
            <a:r>
              <a:rPr lang="pl-PL" sz="2000">
                <a:latin typeface="Calibri" panose="020F0502020204030204" pitchFamily="34" charset="0"/>
                <a:ea typeface="Calibri" panose="020F0502020204030204" pitchFamily="34" charset="0"/>
                <a:cs typeface="Arial" panose="020B0604020202020204" pitchFamily="34" charset="0"/>
              </a:rPr>
              <a:t> </a:t>
            </a:r>
            <a:r>
              <a:rPr lang="pl-PL" sz="2000" b="1">
                <a:latin typeface="Calibri" panose="020F0502020204030204" pitchFamily="34" charset="0"/>
                <a:ea typeface="Calibri" panose="020F0502020204030204" pitchFamily="34" charset="0"/>
                <a:cs typeface="Arial" panose="020B0604020202020204" pitchFamily="34" charset="0"/>
              </a:rPr>
              <a:t>być przyjemna w użyciu i pasować</a:t>
            </a:r>
            <a:r>
              <a:rPr lang="pl-PL" sz="2000">
                <a:latin typeface="Calibri" panose="020F0502020204030204" pitchFamily="34" charset="0"/>
                <a:ea typeface="Calibri" panose="020F0502020204030204" pitchFamily="34" charset="0"/>
                <a:cs typeface="Arial" panose="020B0604020202020204" pitchFamily="34" charset="0"/>
              </a:rPr>
              <a:t> do różnych stylów uczenia się. </a:t>
            </a:r>
            <a:r>
              <a:rPr lang="pl-PL" sz="2000" b="1">
                <a:latin typeface="Calibri" panose="020F0502020204030204" pitchFamily="34" charset="0"/>
                <a:ea typeface="Calibri" panose="020F0502020204030204" pitchFamily="34" charset="0"/>
                <a:cs typeface="Arial" panose="020B0604020202020204" pitchFamily="34" charset="0"/>
              </a:rPr>
              <a:t>Dobrej jakości treści</a:t>
            </a:r>
            <a:r>
              <a:rPr lang="pl-PL" sz="2000">
                <a:latin typeface="Calibri" panose="020F0502020204030204" pitchFamily="34" charset="0"/>
                <a:ea typeface="Calibri" panose="020F0502020204030204" pitchFamily="34" charset="0"/>
                <a:cs typeface="Arial" panose="020B0604020202020204" pitchFamily="34" charset="0"/>
              </a:rPr>
              <a:t> to takie, które stosunkowo łatwo </a:t>
            </a:r>
            <a:r>
              <a:rPr lang="pl-PL" sz="2000" b="1">
                <a:latin typeface="Calibri" panose="020F0502020204030204" pitchFamily="34" charset="0"/>
                <a:ea typeface="Calibri" panose="020F0502020204030204" pitchFamily="34" charset="0"/>
                <a:cs typeface="Arial" panose="020B0604020202020204" pitchFamily="34" charset="0"/>
              </a:rPr>
              <a:t>zrozumieć i zapamiętać</a:t>
            </a:r>
            <a:r>
              <a:rPr lang="pl-PL" sz="2000">
                <a:latin typeface="Calibri" panose="020F0502020204030204" pitchFamily="34" charset="0"/>
                <a:ea typeface="Calibri" panose="020F0502020204030204" pitchFamily="34" charset="0"/>
                <a:cs typeface="Arial" panose="020B0604020202020204" pitchFamily="34" charset="0"/>
              </a:rPr>
              <a:t>. </a:t>
            </a:r>
          </a:p>
          <a:p>
            <a:endParaRPr lang="es-ES" sz="9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CE5CA7BD-A959-4226-8B19-AD9522024E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97410" y="3390900"/>
            <a:ext cx="4876190" cy="4876190"/>
          </a:xfrm>
          <a:prstGeom prst="rect">
            <a:avLst/>
          </a:prstGeom>
        </p:spPr>
      </p:pic>
      <p:sp>
        <p:nvSpPr>
          <p:cNvPr id="9" name="CuadroTexto 8">
            <a:extLst>
              <a:ext uri="{FF2B5EF4-FFF2-40B4-BE49-F238E27FC236}">
                <a16:creationId xmlns:a16="http://schemas.microsoft.com/office/drawing/2014/main" id="{109CB23B-A850-4824-974E-B3CD9650566D}"/>
              </a:ext>
            </a:extLst>
          </p:cNvPr>
          <p:cNvSpPr txBox="1"/>
          <p:nvPr/>
        </p:nvSpPr>
        <p:spPr>
          <a:xfrm>
            <a:off x="13989777" y="8126968"/>
            <a:ext cx="3917223" cy="369332"/>
          </a:xfrm>
          <a:prstGeom prst="rect">
            <a:avLst/>
          </a:prstGeom>
          <a:noFill/>
        </p:spPr>
        <p:txBody>
          <a:bodyPr wrap="square">
            <a:spAutoFit/>
          </a:bodyPr>
          <a:lstStyle/>
          <a:p>
            <a:r>
              <a:rPr lang="pl-PL"/>
              <a:t>Źródło grafiki: Flaticon.com</a:t>
            </a:r>
          </a:p>
        </p:txBody>
      </p:sp>
    </p:spTree>
    <p:extLst>
      <p:ext uri="{BB962C8B-B14F-4D97-AF65-F5344CB8AC3E}">
        <p14:creationId xmlns:p14="http://schemas.microsoft.com/office/powerpoint/2010/main" val="1304534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pl-PL" sz="40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Zestawienie platform cyfrowych i ich rola w dostarczaniu treści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pl-PL" sz="280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Podpunkt 2.4: Ile warto zapłacić za korzystanie z cyfrowej platformy edukacyjnej?</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0972800" cy="6285503"/>
          </a:xfrm>
          <a:prstGeom prst="rect">
            <a:avLst/>
          </a:prstGeom>
          <a:noFill/>
        </p:spPr>
        <p:txBody>
          <a:bodyPr wrap="square" rtlCol="0">
            <a:spAutoFit/>
          </a:bodyPr>
          <a:lstStyle/>
          <a:p>
            <a:pPr lvl="0" algn="just">
              <a:lnSpc>
                <a:spcPct val="107000"/>
              </a:lnSpc>
              <a:spcAft>
                <a:spcPts val="800"/>
              </a:spcAft>
              <a:buClr>
                <a:srgbClr val="3A3A3A"/>
              </a:buClr>
            </a:pPr>
            <a:r>
              <a:rPr lang="pl-PL" sz="2400">
                <a:latin typeface="Calibri" panose="020F0502020204030204" pitchFamily="34" charset="0"/>
                <a:ea typeface="Calibri" panose="020F0502020204030204" pitchFamily="34" charset="0"/>
                <a:cs typeface="Arial" panose="020B0604020202020204" pitchFamily="34" charset="0"/>
              </a:rPr>
              <a:t>Na to pytanie nie ma jednoznacznej odpowiedzi; cena jest zawsze jednym z głównych elementów decydujących o wyborze platformy LMS, a wszystko </a:t>
            </a:r>
            <a:r>
              <a:rPr lang="pl-PL" sz="2400" b="1">
                <a:latin typeface="Calibri" panose="020F0502020204030204" pitchFamily="34" charset="0"/>
                <a:ea typeface="Calibri" panose="020F0502020204030204" pitchFamily="34" charset="0"/>
                <a:cs typeface="Arial" panose="020B0604020202020204" pitchFamily="34" charset="0"/>
              </a:rPr>
              <a:t>zależy tak naprawdę od budżetu i poziomu jakości/łatwości użytkowania</a:t>
            </a:r>
            <a:r>
              <a:rPr lang="pl-PL" sz="2400">
                <a:latin typeface="Calibri" panose="020F0502020204030204" pitchFamily="34" charset="0"/>
                <a:ea typeface="Calibri" panose="020F0502020204030204" pitchFamily="34" charset="0"/>
                <a:cs typeface="Arial" panose="020B0604020202020204" pitchFamily="34" charset="0"/>
              </a:rPr>
              <a:t>, jaki chce się osiągnąć. </a:t>
            </a:r>
          </a:p>
          <a:p>
            <a:pPr lvl="0" algn="just">
              <a:lnSpc>
                <a:spcPct val="107000"/>
              </a:lnSpc>
              <a:spcAft>
                <a:spcPts val="800"/>
              </a:spcAft>
              <a:buClr>
                <a:srgbClr val="3A3A3A"/>
              </a:buClr>
            </a:pP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Clr>
                <a:srgbClr val="3A3A3A"/>
              </a:buClr>
            </a:pPr>
            <a:r>
              <a:rPr lang="pl-PL" sz="2400">
                <a:latin typeface="Calibri" panose="020F0502020204030204" pitchFamily="34" charset="0"/>
                <a:ea typeface="Calibri" panose="020F0502020204030204" pitchFamily="34" charset="0"/>
                <a:cs typeface="Arial" panose="020B0604020202020204" pitchFamily="34" charset="0"/>
              </a:rPr>
              <a:t>Istnieją również całkowicie </a:t>
            </a:r>
            <a:r>
              <a:rPr lang="pl-PL" sz="2400" b="1">
                <a:latin typeface="Calibri" panose="020F0502020204030204" pitchFamily="34" charset="0"/>
                <a:ea typeface="Calibri" panose="020F0502020204030204" pitchFamily="34" charset="0"/>
                <a:cs typeface="Arial" panose="020B0604020202020204" pitchFamily="34" charset="0"/>
              </a:rPr>
              <a:t>bezpłatne opcje</a:t>
            </a:r>
            <a:r>
              <a:rPr lang="pl-PL" sz="2400">
                <a:latin typeface="Calibri" panose="020F0502020204030204" pitchFamily="34" charset="0"/>
                <a:ea typeface="Calibri" panose="020F0502020204030204" pitchFamily="34" charset="0"/>
                <a:cs typeface="Arial" panose="020B0604020202020204" pitchFamily="34" charset="0"/>
              </a:rPr>
              <a:t>, które mogą się w razie potrzeby sprawdzić. </a:t>
            </a:r>
          </a:p>
          <a:p>
            <a:pPr lvl="0" algn="just">
              <a:lnSpc>
                <a:spcPct val="107000"/>
              </a:lnSpc>
              <a:spcAft>
                <a:spcPts val="800"/>
              </a:spcAft>
              <a:buClr>
                <a:srgbClr val="3A3A3A"/>
              </a:buClr>
            </a:pP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Clr>
                <a:srgbClr val="3A3A3A"/>
              </a:buClr>
            </a:pPr>
            <a:r>
              <a:rPr lang="pl-PL" sz="2400">
                <a:latin typeface="Calibri" panose="020F0502020204030204" pitchFamily="34" charset="0"/>
                <a:ea typeface="Calibri" panose="020F0502020204030204" pitchFamily="34" charset="0"/>
                <a:cs typeface="Arial" panose="020B0604020202020204" pitchFamily="34" charset="0"/>
              </a:rPr>
              <a:t>Warto również ustalić, czy platforma musi być </a:t>
            </a:r>
            <a:r>
              <a:rPr lang="pl-PL" sz="2400" b="1">
                <a:latin typeface="Calibri" panose="020F0502020204030204" pitchFamily="34" charset="0"/>
                <a:ea typeface="Calibri" panose="020F0502020204030204" pitchFamily="34" charset="0"/>
                <a:cs typeface="Arial" panose="020B0604020202020204" pitchFamily="34" charset="0"/>
              </a:rPr>
              <a:t>skalowalna</a:t>
            </a:r>
            <a:r>
              <a:rPr lang="pl-PL" sz="2400">
                <a:latin typeface="Calibri" panose="020F0502020204030204" pitchFamily="34" charset="0"/>
                <a:ea typeface="Calibri" panose="020F0502020204030204" pitchFamily="34" charset="0"/>
                <a:cs typeface="Arial" panose="020B0604020202020204" pitchFamily="34" charset="0"/>
              </a:rPr>
              <a:t>, ponieważ późniejsza zmiana platformy może skutkować podwójną pracą i podwójną opłatą!</a:t>
            </a:r>
          </a:p>
          <a:p>
            <a:endParaRPr lang="es-ES" sz="13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3DA2C69B-7042-4A0C-B221-EA6E19311B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25400" y="3543300"/>
            <a:ext cx="4410101" cy="4410101"/>
          </a:xfrm>
          <a:prstGeom prst="rect">
            <a:avLst/>
          </a:prstGeom>
        </p:spPr>
      </p:pic>
      <p:sp>
        <p:nvSpPr>
          <p:cNvPr id="8" name="CuadroTexto 7">
            <a:extLst>
              <a:ext uri="{FF2B5EF4-FFF2-40B4-BE49-F238E27FC236}">
                <a16:creationId xmlns:a16="http://schemas.microsoft.com/office/drawing/2014/main" id="{4B8D362F-DE88-48FF-9809-94A178AF587C}"/>
              </a:ext>
            </a:extLst>
          </p:cNvPr>
          <p:cNvSpPr txBox="1"/>
          <p:nvPr/>
        </p:nvSpPr>
        <p:spPr>
          <a:xfrm>
            <a:off x="13684977" y="8050768"/>
            <a:ext cx="3917223" cy="369332"/>
          </a:xfrm>
          <a:prstGeom prst="rect">
            <a:avLst/>
          </a:prstGeom>
          <a:noFill/>
        </p:spPr>
        <p:txBody>
          <a:bodyPr wrap="square">
            <a:spAutoFit/>
          </a:bodyPr>
          <a:lstStyle/>
          <a:p>
            <a:r>
              <a:rPr lang="pl-PL"/>
              <a:t>Źródło grafiki: Flaticon.com</a:t>
            </a:r>
          </a:p>
        </p:txBody>
      </p:sp>
    </p:spTree>
    <p:extLst>
      <p:ext uri="{BB962C8B-B14F-4D97-AF65-F5344CB8AC3E}">
        <p14:creationId xmlns:p14="http://schemas.microsoft.com/office/powerpoint/2010/main" val="37304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pl-PL" sz="40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Zestawienie platform cyfrowych i ich rola w dostarczaniu treści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pl-PL" sz="280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Podpunkt 2.5: Bezpłatne platformy e-learningowe: kilka przykładów</a:t>
            </a:r>
          </a:p>
        </p:txBody>
      </p:sp>
      <p:sp>
        <p:nvSpPr>
          <p:cNvPr id="7" name="2 Marcador de contenido">
            <a:extLst>
              <a:ext uri="{FF2B5EF4-FFF2-40B4-BE49-F238E27FC236}">
                <a16:creationId xmlns:a16="http://schemas.microsoft.com/office/drawing/2014/main" id="{5B7541FA-89B4-455A-83A7-C77260CD108E}"/>
              </a:ext>
            </a:extLst>
          </p:cNvPr>
          <p:cNvSpPr txBox="1">
            <a:spLocks/>
          </p:cNvSpPr>
          <p:nvPr/>
        </p:nvSpPr>
        <p:spPr>
          <a:xfrm>
            <a:off x="1253807" y="3268875"/>
            <a:ext cx="8620539" cy="7018125"/>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pl-PL" sz="2400" b="1" dirty="0" err="1">
                <a:solidFill>
                  <a:sysClr val="windowText" lastClr="000000"/>
                </a:solidFill>
                <a:ea typeface="Calibri" panose="020F0502020204030204" pitchFamily="34" charset="0"/>
              </a:rPr>
              <a:t>Moodle</a:t>
            </a:r>
            <a:r>
              <a:rPr lang="pl-PL" sz="2400" dirty="0">
                <a:solidFill>
                  <a:sysClr val="windowText" lastClr="000000"/>
                </a:solidFill>
                <a:ea typeface="Calibri" panose="020F0502020204030204" pitchFamily="34" charset="0"/>
              </a:rPr>
              <a:t>: </a:t>
            </a:r>
            <a:r>
              <a:rPr lang="pl-PL" sz="2400" dirty="0">
                <a:solidFill>
                  <a:sysClr val="windowText" lastClr="000000"/>
                </a:solidFill>
                <a:hlinkClick r:id="rId2"/>
              </a:rPr>
              <a:t> Moodle.org</a:t>
            </a:r>
          </a:p>
          <a:p>
            <a:r>
              <a:rPr lang="pl-PL" sz="2400" dirty="0" err="1">
                <a:solidFill>
                  <a:sysClr val="windowText" lastClr="000000"/>
                </a:solidFill>
                <a:ea typeface="Times New Roman" panose="02020603050405020304" pitchFamily="18" charset="0"/>
              </a:rPr>
              <a:t>Moodle</a:t>
            </a:r>
            <a:r>
              <a:rPr lang="pl-PL" sz="2400" dirty="0">
                <a:solidFill>
                  <a:sysClr val="windowText" lastClr="000000"/>
                </a:solidFill>
                <a:ea typeface="Times New Roman" panose="02020603050405020304" pitchFamily="18" charset="0"/>
              </a:rPr>
              <a:t> to skrót od „Modular Object-</a:t>
            </a:r>
            <a:r>
              <a:rPr lang="pl-PL" sz="2400" dirty="0" err="1">
                <a:solidFill>
                  <a:sysClr val="windowText" lastClr="000000"/>
                </a:solidFill>
                <a:ea typeface="Times New Roman" panose="02020603050405020304" pitchFamily="18" charset="0"/>
              </a:rPr>
              <a:t>Oriented</a:t>
            </a:r>
            <a:r>
              <a:rPr lang="pl-PL" sz="2400" dirty="0">
                <a:solidFill>
                  <a:sysClr val="windowText" lastClr="000000"/>
                </a:solidFill>
                <a:ea typeface="Times New Roman" panose="02020603050405020304" pitchFamily="18" charset="0"/>
              </a:rPr>
              <a:t> </a:t>
            </a:r>
            <a:r>
              <a:rPr lang="pl-PL" sz="2400" dirty="0" err="1">
                <a:solidFill>
                  <a:sysClr val="windowText" lastClr="000000"/>
                </a:solidFill>
                <a:ea typeface="Times New Roman" panose="02020603050405020304" pitchFamily="18" charset="0"/>
              </a:rPr>
              <a:t>Dynamic</a:t>
            </a:r>
            <a:r>
              <a:rPr lang="pl-PL" sz="2400" dirty="0">
                <a:solidFill>
                  <a:sysClr val="windowText" lastClr="000000"/>
                </a:solidFill>
                <a:ea typeface="Times New Roman" panose="02020603050405020304" pitchFamily="18" charset="0"/>
              </a:rPr>
              <a:t> Learning Environment”. Jest to zasadniczo system używany przez instytucje edukacyjne do dostarczania uczniom kursów i materiałów do nauki. </a:t>
            </a:r>
          </a:p>
          <a:p>
            <a:pPr algn="just"/>
            <a:endParaRPr lang="en-US" sz="2400" b="1" kern="0" dirty="0">
              <a:solidFill>
                <a:srgbClr val="00B050"/>
              </a:solidFill>
            </a:endParaRPr>
          </a:p>
          <a:p>
            <a:pPr algn="just"/>
            <a:r>
              <a:rPr lang="pl-PL" sz="2400" b="1" dirty="0">
                <a:solidFill>
                  <a:srgbClr val="75B239"/>
                </a:solidFill>
              </a:rPr>
              <a:t>ZALETY:</a:t>
            </a:r>
          </a:p>
          <a:p>
            <a:pPr marL="342900" indent="-342900">
              <a:buFont typeface="Arial" panose="020B0604020202020204" pitchFamily="34" charset="0"/>
              <a:buChar char="•"/>
            </a:pPr>
            <a:r>
              <a:rPr lang="pl-PL" sz="2400" dirty="0">
                <a:solidFill>
                  <a:sysClr val="windowText" lastClr="000000"/>
                </a:solidFill>
                <a:ea typeface="Times New Roman" panose="02020603050405020304" pitchFamily="18" charset="0"/>
              </a:rPr>
              <a:t>Platforma zaprojektowana, aby wspierać zarówno nauczanie, jak i uczenie się.</a:t>
            </a:r>
          </a:p>
          <a:p>
            <a:pPr marL="342900" indent="-342900">
              <a:buFont typeface="Arial" panose="020B0604020202020204" pitchFamily="34" charset="0"/>
              <a:buChar char="•"/>
            </a:pPr>
            <a:r>
              <a:rPr lang="pl-PL" sz="2400" dirty="0">
                <a:solidFill>
                  <a:sysClr val="windowText" lastClr="000000"/>
                </a:solidFill>
                <a:ea typeface="Times New Roman" panose="02020603050405020304" pitchFamily="18" charset="0"/>
              </a:rPr>
              <a:t>Łatwa w użyciu.</a:t>
            </a:r>
          </a:p>
          <a:p>
            <a:pPr marL="342900" indent="-342900">
              <a:buFont typeface="Arial" panose="020B0604020202020204" pitchFamily="34" charset="0"/>
              <a:buChar char="•"/>
            </a:pPr>
            <a:r>
              <a:rPr lang="pl-PL" sz="2400" dirty="0">
                <a:solidFill>
                  <a:sysClr val="windowText" lastClr="000000"/>
                </a:solidFill>
              </a:rPr>
              <a:t>Obsługa szeregu języków.</a:t>
            </a:r>
          </a:p>
          <a:p>
            <a:pPr marL="342900" indent="-342900">
              <a:buFont typeface="Arial" panose="020B0604020202020204" pitchFamily="34" charset="0"/>
              <a:buChar char="•"/>
            </a:pPr>
            <a:r>
              <a:rPr lang="pl-PL" sz="2400" dirty="0" err="1">
                <a:solidFill>
                  <a:sysClr val="windowText" lastClr="000000"/>
                </a:solidFill>
                <a:ea typeface="Calibri" panose="020F0502020204030204" pitchFamily="34" charset="0"/>
              </a:rPr>
              <a:t>Moodle</a:t>
            </a:r>
            <a:r>
              <a:rPr lang="pl-PL" sz="2400" dirty="0">
                <a:solidFill>
                  <a:sysClr val="windowText" lastClr="000000"/>
                </a:solidFill>
                <a:ea typeface="Calibri" panose="020F0502020204030204" pitchFamily="34" charset="0"/>
              </a:rPr>
              <a:t> nadaje się zarówno dla małych klas, jak i dla dużych organizacji.</a:t>
            </a:r>
          </a:p>
          <a:p>
            <a:pPr marL="342900" indent="-342900">
              <a:buFont typeface="Arial" panose="020B0604020202020204" pitchFamily="34" charset="0"/>
              <a:buChar char="•"/>
            </a:pPr>
            <a:r>
              <a:rPr lang="pl-PL" sz="2400" dirty="0">
                <a:solidFill>
                  <a:sysClr val="windowText" lastClr="000000"/>
                </a:solidFill>
                <a:ea typeface="Calibri" panose="020F0502020204030204" pitchFamily="34" charset="0"/>
              </a:rPr>
              <a:t>Ochrona bezpieczeństwa danych i prywatności użytkowników na wysokim poziomie.</a:t>
            </a:r>
          </a:p>
          <a:p>
            <a:pPr marL="342900" indent="-342900">
              <a:buFont typeface="Arial" panose="020B0604020202020204" pitchFamily="34" charset="0"/>
              <a:buChar char="•"/>
            </a:pPr>
            <a:r>
              <a:rPr lang="pl-PL" sz="2400" dirty="0">
                <a:solidFill>
                  <a:sysClr val="windowText" lastClr="000000"/>
                </a:solidFill>
                <a:ea typeface="Calibri" panose="020F0502020204030204" pitchFamily="34" charset="0"/>
                <a:cs typeface="Calibri" panose="020F0502020204030204" pitchFamily="34" charset="0"/>
              </a:rPr>
              <a:t>Możliwość korzystania zawsze i wszędzie, na dowolnym urządzeniu.</a:t>
            </a:r>
          </a:p>
        </p:txBody>
      </p:sp>
      <p:pic>
        <p:nvPicPr>
          <p:cNvPr id="3074" name="Picture 2" descr="Qué es Moodle? Curso de Moodle: Tutorización de Cursos Online">
            <a:extLst>
              <a:ext uri="{FF2B5EF4-FFF2-40B4-BE49-F238E27FC236}">
                <a16:creationId xmlns:a16="http://schemas.microsoft.com/office/drawing/2014/main" id="{94EFE260-E1AD-42C9-8F13-C016D274DC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77800" y="3172239"/>
            <a:ext cx="4244139" cy="1943100"/>
          </a:xfrm>
          <a:prstGeom prst="rect">
            <a:avLst/>
          </a:prstGeom>
          <a:noFill/>
          <a:extLst>
            <a:ext uri="{909E8E84-426E-40DD-AFC4-6F175D3DCCD1}">
              <a14:hiddenFill xmlns:a14="http://schemas.microsoft.com/office/drawing/2010/main">
                <a:solidFill>
                  <a:srgbClr val="FFFFFF"/>
                </a:solidFill>
              </a14:hiddenFill>
            </a:ext>
          </a:extLst>
        </p:spPr>
      </p:pic>
      <p:sp>
        <p:nvSpPr>
          <p:cNvPr id="9" name="2 Marcador de contenido">
            <a:extLst>
              <a:ext uri="{FF2B5EF4-FFF2-40B4-BE49-F238E27FC236}">
                <a16:creationId xmlns:a16="http://schemas.microsoft.com/office/drawing/2014/main" id="{093E5BA4-E9C5-4A69-9C0C-F0EB7DB2AFA1}"/>
              </a:ext>
            </a:extLst>
          </p:cNvPr>
          <p:cNvSpPr txBox="1">
            <a:spLocks/>
          </p:cNvSpPr>
          <p:nvPr/>
        </p:nvSpPr>
        <p:spPr>
          <a:xfrm>
            <a:off x="10896600" y="5222049"/>
            <a:ext cx="5156199" cy="7018125"/>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pl-PL" sz="2400" b="1" dirty="0">
                <a:solidFill>
                  <a:srgbClr val="FF0000"/>
                </a:solidFill>
              </a:rPr>
              <a:t>WADY:</a:t>
            </a:r>
          </a:p>
          <a:p>
            <a:pPr marL="342900" indent="-342900">
              <a:buFont typeface="Arial" panose="020B0604020202020204" pitchFamily="34" charset="0"/>
              <a:buChar char="•"/>
            </a:pPr>
            <a:r>
              <a:rPr lang="pl-PL" sz="2400" dirty="0">
                <a:solidFill>
                  <a:sysClr val="windowText" lastClr="000000"/>
                </a:solidFill>
                <a:ea typeface="Times New Roman" panose="02020603050405020304" pitchFamily="18" charset="0"/>
                <a:cs typeface="Calibri" panose="020F0502020204030204" pitchFamily="34" charset="0"/>
              </a:rPr>
              <a:t>Brak elastyczności.</a:t>
            </a:r>
          </a:p>
          <a:p>
            <a:pPr marL="342900" indent="-342900">
              <a:buFont typeface="Arial" panose="020B0604020202020204" pitchFamily="34" charset="0"/>
              <a:buChar char="•"/>
            </a:pPr>
            <a:r>
              <a:rPr lang="pl-PL" sz="2400" dirty="0">
                <a:solidFill>
                  <a:sysClr val="windowText" lastClr="000000"/>
                </a:solidFill>
                <a:ea typeface="Times New Roman" panose="02020603050405020304" pitchFamily="18" charset="0"/>
                <a:cs typeface="Calibri" panose="020F0502020204030204" pitchFamily="34" charset="0"/>
              </a:rPr>
              <a:t>Wymagane są umiejętności techniczne.</a:t>
            </a:r>
          </a:p>
          <a:p>
            <a:pPr marL="342900" indent="-342900">
              <a:buFont typeface="Arial" panose="020B0604020202020204" pitchFamily="34" charset="0"/>
              <a:buChar char="•"/>
            </a:pPr>
            <a:r>
              <a:rPr lang="pl-PL" sz="2400" dirty="0">
                <a:solidFill>
                  <a:sysClr val="windowText" lastClr="000000"/>
                </a:solidFill>
                <a:ea typeface="Times New Roman" panose="02020603050405020304" pitchFamily="18" charset="0"/>
                <a:cs typeface="Calibri" panose="020F0502020204030204" pitchFamily="34" charset="0"/>
              </a:rPr>
              <a:t>Ograniczone możliwość raportowania.</a:t>
            </a:r>
          </a:p>
          <a:p>
            <a:pPr marL="342900" indent="-342900">
              <a:buFont typeface="Arial" panose="020B0604020202020204" pitchFamily="34" charset="0"/>
              <a:buChar char="•"/>
            </a:pPr>
            <a:r>
              <a:rPr lang="pl-PL" sz="2400" dirty="0">
                <a:solidFill>
                  <a:sysClr val="windowText" lastClr="000000"/>
                </a:solidFill>
                <a:ea typeface="Times New Roman" panose="02020603050405020304" pitchFamily="18" charset="0"/>
              </a:rPr>
              <a:t>Problemy z personalizacją.</a:t>
            </a:r>
          </a:p>
          <a:p>
            <a:pPr marL="342900" indent="-342900">
              <a:buFont typeface="Arial" panose="020B0604020202020204" pitchFamily="34" charset="0"/>
              <a:buChar char="•"/>
            </a:pPr>
            <a:r>
              <a:rPr lang="pl-PL" sz="2400" dirty="0">
                <a:solidFill>
                  <a:sysClr val="windowText" lastClr="000000"/>
                </a:solidFill>
                <a:ea typeface="Times New Roman" panose="02020603050405020304" pitchFamily="18" charset="0"/>
              </a:rPr>
              <a:t>Im więcej osób uczących się wchodzi na platformę, tym wolniej działa system.</a:t>
            </a:r>
          </a:p>
          <a:p>
            <a:endParaRPr lang="en-GB" sz="2400" kern="0" dirty="0">
              <a:solidFill>
                <a:sysClr val="windowText" lastClr="000000"/>
              </a:solidFill>
              <a:ea typeface="Calibri" panose="020F0502020204030204" pitchFamily="34" charset="0"/>
            </a:endParaRPr>
          </a:p>
          <a:p>
            <a:endParaRPr lang="it-IT" sz="2400" kern="0" dirty="0">
              <a:solidFill>
                <a:sysClr val="windowText" lastClr="000000"/>
              </a:solidFill>
            </a:endParaRPr>
          </a:p>
          <a:p>
            <a:pPr algn="just"/>
            <a:endParaRPr lang="en-US" sz="2400" kern="0" dirty="0">
              <a:solidFill>
                <a:sysClr val="windowText" lastClr="000000"/>
              </a:solidFill>
            </a:endParaRPr>
          </a:p>
        </p:txBody>
      </p:sp>
    </p:spTree>
    <p:extLst>
      <p:ext uri="{BB962C8B-B14F-4D97-AF65-F5344CB8AC3E}">
        <p14:creationId xmlns:p14="http://schemas.microsoft.com/office/powerpoint/2010/main" val="559662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pl-PL" sz="40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Zestawienie platform cyfrowych i ich rola w dostarczaniu treści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pl-PL" sz="280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Podpunkt 2.5: Bezpłatne platformy e-learningowe: kilka przykładów</a:t>
            </a:r>
          </a:p>
        </p:txBody>
      </p:sp>
      <p:sp>
        <p:nvSpPr>
          <p:cNvPr id="8" name="2 Marcador de contenido">
            <a:extLst>
              <a:ext uri="{FF2B5EF4-FFF2-40B4-BE49-F238E27FC236}">
                <a16:creationId xmlns:a16="http://schemas.microsoft.com/office/drawing/2014/main" id="{8BD7ED1B-438C-488B-BE8D-2FD4220E9171}"/>
              </a:ext>
            </a:extLst>
          </p:cNvPr>
          <p:cNvSpPr txBox="1">
            <a:spLocks/>
          </p:cNvSpPr>
          <p:nvPr/>
        </p:nvSpPr>
        <p:spPr>
          <a:xfrm>
            <a:off x="1397001" y="3702018"/>
            <a:ext cx="7746999" cy="7018125"/>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pl-PL" sz="2400" b="1">
                <a:solidFill>
                  <a:sysClr val="windowText" lastClr="000000"/>
                </a:solidFill>
                <a:ea typeface="Calibri" panose="020F0502020204030204" pitchFamily="34" charset="0"/>
              </a:rPr>
              <a:t>LearnPress LMS</a:t>
            </a:r>
            <a:r>
              <a:rPr lang="pl-PL" sz="2400">
                <a:solidFill>
                  <a:sysClr val="windowText" lastClr="000000"/>
                </a:solidFill>
                <a:ea typeface="Calibri" panose="020F0502020204030204" pitchFamily="34" charset="0"/>
              </a:rPr>
              <a:t>: </a:t>
            </a:r>
            <a:r>
              <a:rPr lang="pl-PL" sz="2400">
                <a:solidFill>
                  <a:sysClr val="windowText" lastClr="000000"/>
                </a:solidFill>
                <a:hlinkClick r:id="rId2"/>
              </a:rPr>
              <a:t>LearnPress.org</a:t>
            </a:r>
          </a:p>
          <a:p>
            <a:pPr algn="just"/>
            <a:r>
              <a:rPr lang="pl-PL" sz="2400">
                <a:solidFill>
                  <a:srgbClr val="3C3C3C"/>
                </a:solidFill>
                <a:ea typeface="Calibri" panose="020F0502020204030204" pitchFamily="34" charset="0"/>
              </a:rPr>
              <a:t>LearnPress jest wtyczką systemu WordPress do zarządzania nauczaniem. Opiera się na witrynie WordPress, oferując całą gamę opcji hostingu kursów. </a:t>
            </a:r>
          </a:p>
          <a:p>
            <a:endParaRPr lang="en-GB" sz="2400" b="1" kern="0" dirty="0">
              <a:solidFill>
                <a:srgbClr val="75B239"/>
              </a:solidFill>
            </a:endParaRPr>
          </a:p>
          <a:p>
            <a:pPr algn="just"/>
            <a:r>
              <a:rPr lang="pl-PL" sz="2400" b="1">
                <a:solidFill>
                  <a:srgbClr val="75B239"/>
                </a:solidFill>
              </a:rPr>
              <a:t>ZALETY:</a:t>
            </a:r>
          </a:p>
          <a:p>
            <a:pPr marL="342900" indent="-342900">
              <a:buFont typeface="Arial" panose="020B0604020202020204" pitchFamily="34" charset="0"/>
              <a:buChar char="•"/>
            </a:pPr>
            <a:r>
              <a:rPr lang="pl-PL" sz="2400">
                <a:solidFill>
                  <a:sysClr val="windowText" lastClr="000000"/>
                </a:solidFill>
                <a:ea typeface="Times New Roman" panose="02020603050405020304" pitchFamily="18" charset="0"/>
                <a:cs typeface="Calibri" panose="020F0502020204030204" pitchFamily="34" charset="0"/>
              </a:rPr>
              <a:t>Możliwość tworzenia nieograniczonej liczby kursów, lekcji, quizów i pytań.</a:t>
            </a:r>
          </a:p>
          <a:p>
            <a:pPr marL="342900" indent="-342900">
              <a:buFont typeface="Arial" panose="020B0604020202020204" pitchFamily="34" charset="0"/>
              <a:buChar char="•"/>
            </a:pPr>
            <a:r>
              <a:rPr lang="pl-PL" sz="2400">
                <a:solidFill>
                  <a:sysClr val="windowText" lastClr="000000"/>
                </a:solidFill>
                <a:ea typeface="Times New Roman" panose="02020603050405020304" pitchFamily="18" charset="0"/>
              </a:rPr>
              <a:t>Tworzenie kursu jest proste i ma logiczny przebieg.</a:t>
            </a:r>
          </a:p>
          <a:p>
            <a:pPr marL="342900" indent="-342900" algn="just">
              <a:spcAft>
                <a:spcPts val="1200"/>
              </a:spcAft>
              <a:buFont typeface="Arial" panose="020B0604020202020204" pitchFamily="34" charset="0"/>
              <a:buChar char="•"/>
            </a:pPr>
            <a:r>
              <a:rPr lang="pl-PL" sz="2400">
                <a:solidFill>
                  <a:sysClr val="windowText" lastClr="000000"/>
                </a:solidFill>
                <a:ea typeface="Calibri" panose="020F0502020204030204" pitchFamily="34" charset="0"/>
                <a:cs typeface="Calibri" panose="020F0502020204030204" pitchFamily="34" charset="0"/>
              </a:rPr>
              <a:t>Możliwość łatwego opracowania kursu za pomocą kreatora typu „przeciągnij i upuść”.</a:t>
            </a:r>
          </a:p>
          <a:p>
            <a:pPr marL="342900" indent="-342900">
              <a:buFont typeface="Arial" panose="020B0604020202020204" pitchFamily="34" charset="0"/>
              <a:buChar char="•"/>
            </a:pPr>
            <a:r>
              <a:rPr lang="pl-PL" sz="2400">
                <a:solidFill>
                  <a:sysClr val="windowText" lastClr="000000"/>
                </a:solidFill>
                <a:ea typeface="Times New Roman" panose="02020603050405020304" pitchFamily="18" charset="0"/>
              </a:rPr>
              <a:t>LearnPress jest bezpłatne. </a:t>
            </a:r>
          </a:p>
          <a:p>
            <a:pPr marL="342900" indent="-342900">
              <a:buFont typeface="Arial" panose="020B0604020202020204" pitchFamily="34" charset="0"/>
              <a:buChar char="•"/>
            </a:pPr>
            <a:r>
              <a:rPr lang="pl-PL" sz="2400">
                <a:solidFill>
                  <a:sysClr val="windowText" lastClr="000000"/>
                </a:solidFill>
                <a:ea typeface="Times New Roman" panose="02020603050405020304" pitchFamily="18" charset="0"/>
                <a:cs typeface="Calibri" panose="020F0502020204030204" pitchFamily="34" charset="0"/>
              </a:rPr>
              <a:t>LearnPress obsługuje sieć WordPress Multisite.</a:t>
            </a:r>
          </a:p>
          <a:p>
            <a:endParaRPr lang="en-GB" sz="2400" kern="0" dirty="0">
              <a:solidFill>
                <a:sysClr val="windowText" lastClr="000000"/>
              </a:solidFill>
              <a:ea typeface="Calibri" panose="020F0502020204030204" pitchFamily="34" charset="0"/>
            </a:endParaRPr>
          </a:p>
          <a:p>
            <a:endParaRPr lang="it-IT" sz="2400" kern="0" dirty="0">
              <a:solidFill>
                <a:sysClr val="windowText" lastClr="000000"/>
              </a:solidFill>
            </a:endParaRPr>
          </a:p>
          <a:p>
            <a:pPr algn="just"/>
            <a:endParaRPr lang="en-US" sz="2400" kern="0" dirty="0">
              <a:solidFill>
                <a:sysClr val="windowText" lastClr="000000"/>
              </a:solidFill>
            </a:endParaRPr>
          </a:p>
        </p:txBody>
      </p:sp>
      <p:pic>
        <p:nvPicPr>
          <p:cNvPr id="9" name="Imagen 8">
            <a:extLst>
              <a:ext uri="{FF2B5EF4-FFF2-40B4-BE49-F238E27FC236}">
                <a16:creationId xmlns:a16="http://schemas.microsoft.com/office/drawing/2014/main" id="{D4DB8193-40F1-4175-8721-C76A3F57DF21}"/>
              </a:ext>
            </a:extLst>
          </p:cNvPr>
          <p:cNvPicPr>
            <a:picLocks noChangeAspect="1"/>
          </p:cNvPicPr>
          <p:nvPr/>
        </p:nvPicPr>
        <p:blipFill>
          <a:blip r:embed="rId3"/>
          <a:stretch>
            <a:fillRect/>
          </a:stretch>
        </p:blipFill>
        <p:spPr>
          <a:xfrm>
            <a:off x="14808147" y="2814310"/>
            <a:ext cx="1965407" cy="1716455"/>
          </a:xfrm>
          <a:prstGeom prst="rect">
            <a:avLst/>
          </a:prstGeom>
        </p:spPr>
      </p:pic>
      <p:sp>
        <p:nvSpPr>
          <p:cNvPr id="11" name="2 Marcador de contenido">
            <a:extLst>
              <a:ext uri="{FF2B5EF4-FFF2-40B4-BE49-F238E27FC236}">
                <a16:creationId xmlns:a16="http://schemas.microsoft.com/office/drawing/2014/main" id="{297587F7-EFBB-406C-BCCF-DF9ACB62068A}"/>
              </a:ext>
            </a:extLst>
          </p:cNvPr>
          <p:cNvSpPr txBox="1">
            <a:spLocks/>
          </p:cNvSpPr>
          <p:nvPr/>
        </p:nvSpPr>
        <p:spPr>
          <a:xfrm>
            <a:off x="10439400" y="5372100"/>
            <a:ext cx="5918199" cy="3449166"/>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pl-PL" sz="2400" b="1">
                <a:solidFill>
                  <a:srgbClr val="FF0000"/>
                </a:solidFill>
              </a:rPr>
              <a:t>WADY:</a:t>
            </a:r>
          </a:p>
          <a:p>
            <a:pPr marL="342900" indent="-342900">
              <a:buFont typeface="Arial" panose="020B0604020202020204" pitchFamily="34" charset="0"/>
              <a:buChar char="•"/>
            </a:pPr>
            <a:r>
              <a:rPr lang="pl-PL" sz="2400">
                <a:solidFill>
                  <a:srgbClr val="3C3C3C"/>
                </a:solidFill>
                <a:ea typeface="Times New Roman" panose="02020603050405020304" pitchFamily="18" charset="0"/>
              </a:rPr>
              <a:t>Za certyfikaty i niektóre opcje quizów trzeba zapłacić. </a:t>
            </a:r>
          </a:p>
          <a:p>
            <a:pPr marL="342900" indent="-342900">
              <a:buFont typeface="Arial" panose="020B0604020202020204" pitchFamily="34" charset="0"/>
              <a:buChar char="•"/>
            </a:pPr>
            <a:r>
              <a:rPr lang="pl-PL" sz="2400">
                <a:solidFill>
                  <a:srgbClr val="3C3C3C"/>
                </a:solidFill>
                <a:ea typeface="Times New Roman" panose="02020603050405020304" pitchFamily="18" charset="0"/>
                <a:cs typeface="Calibri" panose="020F0502020204030204" pitchFamily="34" charset="0"/>
              </a:rPr>
              <a:t>Dokumentację nieco trudno znaleźć i jest nieco za mało szczegółowa.</a:t>
            </a:r>
          </a:p>
          <a:p>
            <a:pPr marL="342900" indent="-342900">
              <a:buFont typeface="Arial" panose="020B0604020202020204" pitchFamily="34" charset="0"/>
              <a:buChar char="•"/>
            </a:pPr>
            <a:r>
              <a:rPr lang="pl-PL" sz="2400">
                <a:solidFill>
                  <a:srgbClr val="3C3C3C"/>
                </a:solidFill>
                <a:ea typeface="Times New Roman" panose="02020603050405020304" pitchFamily="18" charset="0"/>
                <a:cs typeface="Calibri" panose="020F0502020204030204" pitchFamily="34" charset="0"/>
              </a:rPr>
              <a:t>Według recenzji jakość wsparcia technicznego nie jest najlepsza.</a:t>
            </a:r>
          </a:p>
        </p:txBody>
      </p:sp>
    </p:spTree>
    <p:extLst>
      <p:ext uri="{BB962C8B-B14F-4D97-AF65-F5344CB8AC3E}">
        <p14:creationId xmlns:p14="http://schemas.microsoft.com/office/powerpoint/2010/main" val="2810513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pl-PL" sz="40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Zestawienie platform cyfrowych i ich rola w dostarczaniu treści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pl-PL" sz="280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Podpunkt 2.5: Bezpłatne platformy e-learningowe: kilka przykładów</a:t>
            </a:r>
          </a:p>
        </p:txBody>
      </p:sp>
      <p:sp>
        <p:nvSpPr>
          <p:cNvPr id="7" name="2 Marcador de contenido">
            <a:extLst>
              <a:ext uri="{FF2B5EF4-FFF2-40B4-BE49-F238E27FC236}">
                <a16:creationId xmlns:a16="http://schemas.microsoft.com/office/drawing/2014/main" id="{5170AE01-2ACE-4F24-8149-FE38696693E6}"/>
              </a:ext>
            </a:extLst>
          </p:cNvPr>
          <p:cNvSpPr txBox="1">
            <a:spLocks/>
          </p:cNvSpPr>
          <p:nvPr/>
        </p:nvSpPr>
        <p:spPr>
          <a:xfrm>
            <a:off x="1215887" y="3127586"/>
            <a:ext cx="10185399" cy="7159414"/>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pl-PL" sz="2400" b="1" dirty="0" err="1">
                <a:solidFill>
                  <a:srgbClr val="444444"/>
                </a:solidFill>
                <a:ea typeface="Calibri" panose="020F0502020204030204" pitchFamily="34" charset="0"/>
                <a:cs typeface="Calibri" panose="020F0502020204030204" pitchFamily="34" charset="0"/>
              </a:rPr>
              <a:t>EdApp</a:t>
            </a:r>
            <a:r>
              <a:rPr lang="pl-PL" sz="2400" b="1" dirty="0">
                <a:solidFill>
                  <a:srgbClr val="444444"/>
                </a:solidFill>
                <a:ea typeface="Calibri" panose="020F0502020204030204" pitchFamily="34" charset="0"/>
                <a:cs typeface="Calibri" panose="020F0502020204030204" pitchFamily="34" charset="0"/>
              </a:rPr>
              <a:t> LMS: </a:t>
            </a:r>
            <a:r>
              <a:rPr lang="pl-PL" sz="2400" dirty="0">
                <a:solidFill>
                  <a:srgbClr val="444444"/>
                </a:solidFill>
                <a:ea typeface="Calibri" panose="020F0502020204030204" pitchFamily="34" charset="0"/>
                <a:cs typeface="Calibri" panose="020F0502020204030204" pitchFamily="34" charset="0"/>
                <a:hlinkClick r:id="rId2"/>
              </a:rPr>
              <a:t>www.edapp.com</a:t>
            </a:r>
          </a:p>
          <a:p>
            <a:pPr algn="just">
              <a:lnSpc>
                <a:spcPct val="120000"/>
              </a:lnSpc>
            </a:pPr>
            <a:r>
              <a:rPr lang="pl-PL" sz="2200" dirty="0">
                <a:solidFill>
                  <a:sysClr val="windowText" lastClr="000000"/>
                </a:solidFill>
                <a:ea typeface="Calibri" panose="020F0502020204030204" pitchFamily="34" charset="0"/>
                <a:cs typeface="Calibri" panose="020F0502020204030204" pitchFamily="34" charset="0"/>
              </a:rPr>
              <a:t>LMS wyznacza standardy dla wysokiej jakości platform z kursami online i wyróżnia się obszerną biblioteką treści do </a:t>
            </a:r>
            <a:r>
              <a:rPr lang="pl-PL" sz="2200" dirty="0" err="1">
                <a:solidFill>
                  <a:sysClr val="windowText" lastClr="000000"/>
                </a:solidFill>
                <a:ea typeface="Calibri" panose="020F0502020204030204" pitchFamily="34" charset="0"/>
                <a:cs typeface="Calibri" panose="020F0502020204030204" pitchFamily="34" charset="0"/>
              </a:rPr>
              <a:t>mikronauczania</a:t>
            </a:r>
            <a:r>
              <a:rPr lang="pl-PL" sz="2200" dirty="0">
                <a:solidFill>
                  <a:sysClr val="windowText" lastClr="000000"/>
                </a:solidFill>
                <a:ea typeface="Calibri" panose="020F0502020204030204" pitchFamily="34" charset="0"/>
                <a:cs typeface="Calibri" panose="020F0502020204030204" pitchFamily="34" charset="0"/>
              </a:rPr>
              <a:t>, zawierającą mnóstwo fachowo zaprojektowanych kursów dla różnych branż. Dostępne są szkolenia dotyczące handlu detalicznego, budownictwa, cyberbezpieczeństwa, stylów przywództwa i zarządzania czy gastronomii i hotelarstwa oraz ponad 30 kategorii, w których stale dodawane są nowe materiały.</a:t>
            </a:r>
          </a:p>
          <a:p>
            <a:pPr algn="just"/>
            <a:endParaRPr lang="en-US" sz="1000" kern="0" dirty="0">
              <a:solidFill>
                <a:sysClr val="windowText" lastClr="000000"/>
              </a:solidFill>
              <a:ea typeface="Calibri" panose="020F0502020204030204" pitchFamily="34" charset="0"/>
              <a:cs typeface="Times New Roman" panose="02020603050405020304" pitchFamily="18" charset="0"/>
            </a:endParaRPr>
          </a:p>
          <a:p>
            <a:r>
              <a:rPr lang="pl-PL" sz="2400" dirty="0">
                <a:solidFill>
                  <a:srgbClr val="75B239"/>
                </a:solidFill>
              </a:rPr>
              <a:t>ZALETY:</a:t>
            </a:r>
          </a:p>
          <a:p>
            <a:pPr marL="342900" indent="-342900">
              <a:buFont typeface="Arial" panose="020B0604020202020204" pitchFamily="34" charset="0"/>
              <a:buChar char="•"/>
            </a:pPr>
            <a:r>
              <a:rPr lang="pl-PL" sz="2200" dirty="0">
                <a:solidFill>
                  <a:sysClr val="windowText" lastClr="000000"/>
                </a:solidFill>
                <a:ea typeface="Times New Roman" panose="02020603050405020304" pitchFamily="18" charset="0"/>
              </a:rPr>
              <a:t>Łatwa w użyciu.</a:t>
            </a:r>
          </a:p>
          <a:p>
            <a:pPr marL="342900" indent="-342900">
              <a:buFont typeface="Arial" panose="020B0604020202020204" pitchFamily="34" charset="0"/>
              <a:buChar char="•"/>
            </a:pPr>
            <a:r>
              <a:rPr lang="pl-PL" sz="2200" dirty="0">
                <a:solidFill>
                  <a:sysClr val="windowText" lastClr="000000"/>
                </a:solidFill>
              </a:rPr>
              <a:t>Oprogramowanie do </a:t>
            </a:r>
            <a:r>
              <a:rPr lang="pl-PL" sz="2200" dirty="0" err="1">
                <a:solidFill>
                  <a:sysClr val="windowText" lastClr="000000"/>
                </a:solidFill>
              </a:rPr>
              <a:t>mikronauczania</a:t>
            </a:r>
            <a:r>
              <a:rPr lang="pl-PL" sz="2200" dirty="0">
                <a:solidFill>
                  <a:sysClr val="windowText" lastClr="000000"/>
                </a:solidFill>
              </a:rPr>
              <a:t> działa na wszystkich urządzeniach.</a:t>
            </a:r>
          </a:p>
          <a:p>
            <a:pPr marL="342900" indent="-342900">
              <a:buFont typeface="Arial" panose="020B0604020202020204" pitchFamily="34" charset="0"/>
              <a:buChar char="•"/>
            </a:pPr>
            <a:r>
              <a:rPr lang="pl-PL" sz="2200" dirty="0">
                <a:solidFill>
                  <a:srgbClr val="1F2E3C"/>
                </a:solidFill>
              </a:rPr>
              <a:t>Możliwość przesłania swoich slajdów ze szkoleniem, które platforma przekształca w lekcje przyjazne dla urządzeń mobilnych. </a:t>
            </a:r>
          </a:p>
          <a:p>
            <a:pPr marL="342900" indent="-342900">
              <a:buFont typeface="Arial" panose="020B0604020202020204" pitchFamily="34" charset="0"/>
              <a:buChar char="•"/>
            </a:pPr>
            <a:r>
              <a:rPr lang="pl-PL" sz="2200" dirty="0">
                <a:solidFill>
                  <a:srgbClr val="1F2E3C"/>
                </a:solidFill>
              </a:rPr>
              <a:t>Bezpłatna biblioteka kursów.</a:t>
            </a:r>
          </a:p>
          <a:p>
            <a:pPr marL="342900" indent="-342900">
              <a:buFont typeface="Arial" panose="020B0604020202020204" pitchFamily="34" charset="0"/>
              <a:buChar char="•"/>
            </a:pPr>
            <a:r>
              <a:rPr lang="pl-PL" sz="2200" dirty="0">
                <a:solidFill>
                  <a:srgbClr val="1F2E3C"/>
                </a:solidFill>
              </a:rPr>
              <a:t>Integracja z narzędziem </a:t>
            </a:r>
            <a:r>
              <a:rPr lang="pl-PL" sz="2200" dirty="0" err="1">
                <a:solidFill>
                  <a:srgbClr val="1F2E3C"/>
                </a:solidFill>
              </a:rPr>
              <a:t>Canva</a:t>
            </a:r>
            <a:r>
              <a:rPr lang="pl-PL" sz="2200" dirty="0">
                <a:solidFill>
                  <a:srgbClr val="1F2E3C"/>
                </a:solidFill>
              </a:rPr>
              <a:t>.</a:t>
            </a:r>
          </a:p>
          <a:p>
            <a:pPr marL="342900" indent="-342900">
              <a:buFont typeface="Arial" panose="020B0604020202020204" pitchFamily="34" charset="0"/>
              <a:buChar char="•"/>
            </a:pPr>
            <a:r>
              <a:rPr lang="pl-PL" sz="2200" dirty="0">
                <a:solidFill>
                  <a:srgbClr val="1F2E3C"/>
                </a:solidFill>
              </a:rPr>
              <a:t>Grywalizacja.</a:t>
            </a:r>
          </a:p>
          <a:p>
            <a:pPr marL="342900" indent="-342900">
              <a:buFont typeface="Arial" panose="020B0604020202020204" pitchFamily="34" charset="0"/>
              <a:buChar char="•"/>
            </a:pPr>
            <a:r>
              <a:rPr lang="pl-PL" sz="2200" dirty="0">
                <a:solidFill>
                  <a:srgbClr val="1F2E3C"/>
                </a:solidFill>
              </a:rPr>
              <a:t>Tłumaczenie kursów na ponad 100 języków. </a:t>
            </a:r>
          </a:p>
          <a:p>
            <a:endParaRPr lang="es-ES" sz="2400" kern="0" dirty="0">
              <a:solidFill>
                <a:srgbClr val="1F2E3C"/>
              </a:solidFill>
              <a:latin typeface="Ed Sans Neue"/>
            </a:endParaRPr>
          </a:p>
          <a:p>
            <a:endParaRPr lang="es-ES" sz="2400" kern="0" dirty="0">
              <a:solidFill>
                <a:srgbClr val="1F2E3C"/>
              </a:solidFill>
              <a:latin typeface="Ed Sans Neue"/>
            </a:endParaRPr>
          </a:p>
          <a:p>
            <a:endParaRPr lang="it-IT" sz="2400" kern="0" dirty="0">
              <a:solidFill>
                <a:sysClr val="windowText" lastClr="000000"/>
              </a:solidFill>
            </a:endParaRPr>
          </a:p>
          <a:p>
            <a:endParaRPr lang="it-IT" sz="2400" kern="0" dirty="0">
              <a:solidFill>
                <a:sysClr val="windowText" lastClr="000000"/>
              </a:solidFill>
            </a:endParaRPr>
          </a:p>
        </p:txBody>
      </p:sp>
      <p:sp>
        <p:nvSpPr>
          <p:cNvPr id="10" name="2 Marcador de contenido">
            <a:extLst>
              <a:ext uri="{FF2B5EF4-FFF2-40B4-BE49-F238E27FC236}">
                <a16:creationId xmlns:a16="http://schemas.microsoft.com/office/drawing/2014/main" id="{1FA1A842-F967-43D9-8DF4-76224B79E97C}"/>
              </a:ext>
            </a:extLst>
          </p:cNvPr>
          <p:cNvSpPr txBox="1">
            <a:spLocks/>
          </p:cNvSpPr>
          <p:nvPr/>
        </p:nvSpPr>
        <p:spPr>
          <a:xfrm>
            <a:off x="11277600" y="6362700"/>
            <a:ext cx="6375399" cy="3449166"/>
          </a:xfr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pl-PL" sz="2400" b="1" dirty="0">
                <a:solidFill>
                  <a:srgbClr val="FF0000"/>
                </a:solidFill>
              </a:rPr>
              <a:t>WADY:</a:t>
            </a:r>
          </a:p>
          <a:p>
            <a:pPr marL="342900" indent="-342900" algn="just">
              <a:buFont typeface="Arial" panose="020B0604020202020204" pitchFamily="34" charset="0"/>
              <a:buChar char="•"/>
            </a:pPr>
            <a:r>
              <a:rPr lang="pl-PL" sz="2200" dirty="0">
                <a:solidFill>
                  <a:srgbClr val="444444"/>
                </a:solidFill>
              </a:rPr>
              <a:t>Ceny pakietów mogą być wysokie. </a:t>
            </a:r>
          </a:p>
          <a:p>
            <a:pPr marL="342900" indent="-342900" algn="just">
              <a:buFont typeface="Arial" panose="020B0604020202020204" pitchFamily="34" charset="0"/>
              <a:buChar char="•"/>
            </a:pPr>
            <a:r>
              <a:rPr lang="pl-PL" sz="2200" dirty="0">
                <a:solidFill>
                  <a:srgbClr val="444444"/>
                </a:solidFill>
              </a:rPr>
              <a:t>Obsługa tylko w języku angielskim, co sprawia, że platforma jest nieodpowiednia dla globalnych zespołów lub organizacji, które chcą się rozwijać.</a:t>
            </a:r>
          </a:p>
          <a:p>
            <a:pPr marL="342900" indent="-342900" algn="just">
              <a:buFont typeface="Arial" panose="020B0604020202020204" pitchFamily="34" charset="0"/>
              <a:buChar char="•"/>
            </a:pPr>
            <a:r>
              <a:rPr lang="pl-PL" sz="2200" dirty="0">
                <a:solidFill>
                  <a:srgbClr val="444444"/>
                </a:solidFill>
              </a:rPr>
              <a:t>Brak edytowalnej biblioteki kursów.</a:t>
            </a:r>
          </a:p>
        </p:txBody>
      </p:sp>
      <p:pic>
        <p:nvPicPr>
          <p:cNvPr id="12" name="Picture 2" descr="Microfinance provider Esperanza selects EdApp to help educate in the  Dominican Republic | Presswire">
            <a:extLst>
              <a:ext uri="{FF2B5EF4-FFF2-40B4-BE49-F238E27FC236}">
                <a16:creationId xmlns:a16="http://schemas.microsoft.com/office/drawing/2014/main" id="{85B654E1-3E36-4F2F-B74F-214AABE49C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68400" y="3924300"/>
            <a:ext cx="2825162" cy="1186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9054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pl-PL" sz="40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Zestawienie platform cyfrowych i ich rola w dostarczaniu treści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pl-PL" sz="280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Podpunkt 2.5: Bezpłatne platformy e-learningowe: kilka przykładów</a:t>
            </a:r>
          </a:p>
        </p:txBody>
      </p:sp>
      <p:sp>
        <p:nvSpPr>
          <p:cNvPr id="8" name="2 Marcador de contenido">
            <a:extLst>
              <a:ext uri="{FF2B5EF4-FFF2-40B4-BE49-F238E27FC236}">
                <a16:creationId xmlns:a16="http://schemas.microsoft.com/office/drawing/2014/main" id="{49009F86-EEAD-4F82-88EF-E9577B30D2A5}"/>
              </a:ext>
            </a:extLst>
          </p:cNvPr>
          <p:cNvSpPr txBox="1">
            <a:spLocks/>
          </p:cNvSpPr>
          <p:nvPr/>
        </p:nvSpPr>
        <p:spPr>
          <a:xfrm>
            <a:off x="1524000" y="3162300"/>
            <a:ext cx="7924800" cy="6499546"/>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pl-PL" sz="2400" b="1">
                <a:solidFill>
                  <a:srgbClr val="444444"/>
                </a:solidFill>
                <a:ea typeface="Calibri" panose="020F0502020204030204" pitchFamily="34" charset="0"/>
                <a:cs typeface="Calibri" panose="020F0502020204030204" pitchFamily="34" charset="0"/>
              </a:rPr>
              <a:t>edX: </a:t>
            </a:r>
            <a:r>
              <a:rPr lang="pl-PL" sz="2400" b="1">
                <a:solidFill>
                  <a:srgbClr val="444444"/>
                </a:solidFill>
                <a:ea typeface="Calibri" panose="020F0502020204030204" pitchFamily="34" charset="0"/>
                <a:cs typeface="Calibri" panose="020F0502020204030204" pitchFamily="34" charset="0"/>
                <a:hlinkClick r:id="rId2"/>
              </a:rPr>
              <a:t>www.edx.org</a:t>
            </a:r>
          </a:p>
          <a:p>
            <a:pPr algn="just"/>
            <a:r>
              <a:rPr lang="pl-PL" sz="2400">
                <a:solidFill>
                  <a:sysClr val="windowText" lastClr="000000"/>
                </a:solidFill>
              </a:rPr>
              <a:t>edX to platforma zawierająca wysokiej jakości kursy online, które mogą pomóc zespołowi poszerzyć umiejętności i wiedzę oraz pomóc osiągać wyjątkowe wyniki.</a:t>
            </a:r>
          </a:p>
          <a:p>
            <a:endParaRPr lang="es-ES" sz="2400" kern="0" dirty="0">
              <a:solidFill>
                <a:sysClr val="windowText" lastClr="000000"/>
              </a:solidFill>
              <a:ea typeface="Calibri" panose="020F0502020204030204" pitchFamily="34" charset="0"/>
              <a:cs typeface="Times New Roman" panose="02020603050405020304" pitchFamily="18" charset="0"/>
            </a:endParaRPr>
          </a:p>
          <a:p>
            <a:r>
              <a:rPr lang="pl-PL" sz="2400">
                <a:solidFill>
                  <a:srgbClr val="75B239"/>
                </a:solidFill>
              </a:rPr>
              <a:t>ZALETY:</a:t>
            </a:r>
          </a:p>
          <a:p>
            <a:pPr marL="342900" indent="-342900">
              <a:buFont typeface="Arial" panose="020B0604020202020204" pitchFamily="34" charset="0"/>
              <a:buChar char="•"/>
            </a:pPr>
            <a:r>
              <a:rPr lang="pl-PL" sz="2400">
                <a:solidFill>
                  <a:srgbClr val="404040"/>
                </a:solidFill>
              </a:rPr>
              <a:t>Kursy powstają we współpracy z prestiżowymi organizacjami, uniwersytetami i firmami, takimi jak </a:t>
            </a:r>
            <a:r>
              <a:rPr lang="pl-PL" sz="2400" b="1">
                <a:solidFill>
                  <a:srgbClr val="404040"/>
                </a:solidFill>
              </a:rPr>
              <a:t>Harvard, Berkeley i Microsoft</a:t>
            </a:r>
            <a:r>
              <a:rPr lang="pl-PL" sz="2400">
                <a:solidFill>
                  <a:srgbClr val="404040"/>
                </a:solidFill>
              </a:rPr>
              <a:t>.</a:t>
            </a:r>
          </a:p>
          <a:p>
            <a:pPr marL="342900" indent="-342900">
              <a:buFont typeface="Arial" panose="020B0604020202020204" pitchFamily="34" charset="0"/>
              <a:buChar char="•"/>
            </a:pPr>
            <a:r>
              <a:rPr lang="pl-PL" sz="2400">
                <a:solidFill>
                  <a:srgbClr val="444444"/>
                </a:solidFill>
              </a:rPr>
              <a:t>Kursy są dostarczane w formacie wideo.</a:t>
            </a:r>
          </a:p>
          <a:p>
            <a:pPr marL="342900" indent="-342900">
              <a:buFont typeface="Arial" panose="020B0604020202020204" pitchFamily="34" charset="0"/>
              <a:buChar char="•"/>
            </a:pPr>
            <a:r>
              <a:rPr lang="pl-PL" sz="2400">
                <a:solidFill>
                  <a:srgbClr val="444444"/>
                </a:solidFill>
              </a:rPr>
              <a:t>Większość kursów jest bezpłatna.</a:t>
            </a:r>
          </a:p>
          <a:p>
            <a:pPr marL="342900" indent="-342900">
              <a:buFont typeface="Arial" panose="020B0604020202020204" pitchFamily="34" charset="0"/>
              <a:buChar char="•"/>
            </a:pPr>
            <a:r>
              <a:rPr lang="pl-PL" sz="2400">
                <a:solidFill>
                  <a:srgbClr val="404040"/>
                </a:solidFill>
              </a:rPr>
              <a:t>Większość kursów można realizować we własnym tempie i można rozpocząć w dowolnym momencie.</a:t>
            </a:r>
          </a:p>
          <a:p>
            <a:pPr marL="342900" indent="-342900">
              <a:buFont typeface="Arial" panose="020B0604020202020204" pitchFamily="34" charset="0"/>
              <a:buChar char="•"/>
            </a:pPr>
            <a:r>
              <a:rPr lang="pl-PL" sz="2400">
                <a:solidFill>
                  <a:srgbClr val="444444"/>
                </a:solidFill>
              </a:rPr>
              <a:t>Dostępna jest opcja pobrania kursu. </a:t>
            </a:r>
          </a:p>
          <a:p>
            <a:pPr marL="342900" indent="-342900">
              <a:buFont typeface="Arial" panose="020B0604020202020204" pitchFamily="34" charset="0"/>
              <a:buChar char="•"/>
            </a:pPr>
            <a:r>
              <a:rPr lang="pl-PL" sz="2400">
                <a:solidFill>
                  <a:srgbClr val="404040"/>
                </a:solidFill>
              </a:rPr>
              <a:t>Po ukończeniu kursu użytkownik otrzymuje zweryfikowany certyfikat.</a:t>
            </a:r>
          </a:p>
          <a:p>
            <a:endParaRPr lang="it-IT" sz="2400" kern="0" dirty="0">
              <a:solidFill>
                <a:sysClr val="windowText" lastClr="000000"/>
              </a:solidFill>
            </a:endParaRPr>
          </a:p>
        </p:txBody>
      </p:sp>
      <p:pic>
        <p:nvPicPr>
          <p:cNvPr id="9" name="Imagen 8">
            <a:extLst>
              <a:ext uri="{FF2B5EF4-FFF2-40B4-BE49-F238E27FC236}">
                <a16:creationId xmlns:a16="http://schemas.microsoft.com/office/drawing/2014/main" id="{438C3280-BAE4-44CF-835E-A6213C0E1599}"/>
              </a:ext>
            </a:extLst>
          </p:cNvPr>
          <p:cNvPicPr>
            <a:picLocks noChangeAspect="1"/>
          </p:cNvPicPr>
          <p:nvPr/>
        </p:nvPicPr>
        <p:blipFill>
          <a:blip r:embed="rId3"/>
          <a:stretch>
            <a:fillRect/>
          </a:stretch>
        </p:blipFill>
        <p:spPr>
          <a:xfrm>
            <a:off x="14208931" y="2900448"/>
            <a:ext cx="1812710" cy="1394391"/>
          </a:xfrm>
          <a:prstGeom prst="rect">
            <a:avLst/>
          </a:prstGeom>
        </p:spPr>
      </p:pic>
      <p:sp>
        <p:nvSpPr>
          <p:cNvPr id="11" name="2 Marcador de contenido">
            <a:extLst>
              <a:ext uri="{FF2B5EF4-FFF2-40B4-BE49-F238E27FC236}">
                <a16:creationId xmlns:a16="http://schemas.microsoft.com/office/drawing/2014/main" id="{CBAD5130-C604-4B5C-98AD-F11F9744D9C4}"/>
              </a:ext>
            </a:extLst>
          </p:cNvPr>
          <p:cNvSpPr txBox="1">
            <a:spLocks/>
          </p:cNvSpPr>
          <p:nvPr/>
        </p:nvSpPr>
        <p:spPr>
          <a:xfrm>
            <a:off x="10709449" y="5174974"/>
            <a:ext cx="3512734" cy="1849370"/>
          </a:xfr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pl-PL" sz="2400" b="1">
                <a:solidFill>
                  <a:srgbClr val="FF0000"/>
                </a:solidFill>
              </a:rPr>
              <a:t>WADY:</a:t>
            </a:r>
          </a:p>
          <a:p>
            <a:pPr marL="342900" indent="-342900">
              <a:buFont typeface="Arial" panose="020B0604020202020204" pitchFamily="34" charset="0"/>
              <a:buChar char="•"/>
            </a:pPr>
            <a:r>
              <a:rPr lang="pl-PL" sz="2400">
                <a:solidFill>
                  <a:srgbClr val="404040"/>
                </a:solidFill>
              </a:rPr>
              <a:t>Ograniczony zakres tematów.</a:t>
            </a:r>
          </a:p>
          <a:p>
            <a:pPr marL="342900" indent="-342900">
              <a:buFont typeface="Arial" panose="020B0604020202020204" pitchFamily="34" charset="0"/>
              <a:buChar char="•"/>
            </a:pPr>
            <a:r>
              <a:rPr lang="pl-PL" sz="2400">
                <a:solidFill>
                  <a:srgbClr val="404040"/>
                </a:solidFill>
              </a:rPr>
              <a:t>Brak struktury kursu.</a:t>
            </a:r>
          </a:p>
        </p:txBody>
      </p:sp>
    </p:spTree>
    <p:extLst>
      <p:ext uri="{BB962C8B-B14F-4D97-AF65-F5344CB8AC3E}">
        <p14:creationId xmlns:p14="http://schemas.microsoft.com/office/powerpoint/2010/main" val="3665157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pl-PL" sz="40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Zestawienie platform cyfrowych i ich rola w dostarczaniu treści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pl-PL" sz="280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Podpunkt 2.5: Bezpłatne platformy e-learningowe: kilka przykładów</a:t>
            </a:r>
          </a:p>
        </p:txBody>
      </p:sp>
      <p:sp>
        <p:nvSpPr>
          <p:cNvPr id="7" name="2 Marcador de contenido">
            <a:extLst>
              <a:ext uri="{FF2B5EF4-FFF2-40B4-BE49-F238E27FC236}">
                <a16:creationId xmlns:a16="http://schemas.microsoft.com/office/drawing/2014/main" id="{FE747F75-C057-45A4-945E-103A33FADD3F}"/>
              </a:ext>
            </a:extLst>
          </p:cNvPr>
          <p:cNvSpPr txBox="1">
            <a:spLocks/>
          </p:cNvSpPr>
          <p:nvPr/>
        </p:nvSpPr>
        <p:spPr>
          <a:xfrm>
            <a:off x="1447800" y="3629562"/>
            <a:ext cx="8458200" cy="7543800"/>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pl-PL" sz="2400" b="1">
                <a:solidFill>
                  <a:srgbClr val="444444"/>
                </a:solidFill>
                <a:ea typeface="Calibri" panose="020F0502020204030204" pitchFamily="34" charset="0"/>
                <a:cs typeface="Calibri" panose="020F0502020204030204" pitchFamily="34" charset="0"/>
              </a:rPr>
              <a:t>isEazy: </a:t>
            </a:r>
            <a:r>
              <a:rPr lang="pl-PL" sz="2400" b="1">
                <a:solidFill>
                  <a:srgbClr val="444444"/>
                </a:solidFill>
                <a:ea typeface="Calibri" panose="020F0502020204030204" pitchFamily="34" charset="0"/>
                <a:cs typeface="Calibri" panose="020F0502020204030204" pitchFamily="34" charset="0"/>
                <a:hlinkClick r:id="rId2"/>
              </a:rPr>
              <a:t>www.iseazy.com</a:t>
            </a:r>
          </a:p>
          <a:p>
            <a:pPr algn="just"/>
            <a:r>
              <a:rPr lang="pl-PL" sz="2400">
                <a:solidFill>
                  <a:sysClr val="windowText" lastClr="000000"/>
                </a:solidFill>
                <a:ea typeface="Calibri" panose="020F0502020204030204" pitchFamily="34" charset="0"/>
                <a:cs typeface="Calibri" panose="020F0502020204030204" pitchFamily="34" charset="0"/>
              </a:rPr>
              <a:t>isEazy</a:t>
            </a:r>
            <a:r>
              <a:rPr lang="pl-PL" sz="2400">
                <a:solidFill>
                  <a:sysClr val="windowText" lastClr="000000"/>
                </a:solidFill>
              </a:rPr>
              <a:t> to platforma kursów online, z której korzysta wielu konsultantów projektujących i optymalizujących szkolenia, z uwagi na narzędzie do tworzenia własnych kursów oparte na chmurze.  </a:t>
            </a:r>
          </a:p>
          <a:p>
            <a:pPr algn="just"/>
            <a:endParaRPr lang="en-US" sz="2400" kern="0" dirty="0">
              <a:solidFill>
                <a:sysClr val="windowText" lastClr="000000"/>
              </a:solidFill>
              <a:ea typeface="Calibri" panose="020F0502020204030204" pitchFamily="34" charset="0"/>
              <a:cs typeface="Times New Roman" panose="02020603050405020304" pitchFamily="18" charset="0"/>
            </a:endParaRPr>
          </a:p>
          <a:p>
            <a:pPr algn="just"/>
            <a:r>
              <a:rPr lang="pl-PL" sz="2400">
                <a:solidFill>
                  <a:srgbClr val="75B239"/>
                </a:solidFill>
              </a:rPr>
              <a:t>ZALETY:</a:t>
            </a:r>
          </a:p>
          <a:p>
            <a:pPr marL="342900" indent="-342900" algn="just">
              <a:buFont typeface="Arial" panose="020B0604020202020204" pitchFamily="34" charset="0"/>
              <a:buChar char="•"/>
            </a:pPr>
            <a:r>
              <a:rPr lang="pl-PL" sz="2400">
                <a:solidFill>
                  <a:sysClr val="windowText" lastClr="000000"/>
                </a:solidFill>
              </a:rPr>
              <a:t>Można tworzyć profesjonalnie wyglądające materiały do kursów online bez umiejętności projektowania technicznego.</a:t>
            </a:r>
          </a:p>
          <a:p>
            <a:pPr marL="342900" indent="-342900" algn="just">
              <a:buFont typeface="Arial" panose="020B0604020202020204" pitchFamily="34" charset="0"/>
              <a:buChar char="•"/>
            </a:pPr>
            <a:r>
              <a:rPr lang="pl-PL" sz="2400">
                <a:solidFill>
                  <a:sysClr val="windowText" lastClr="000000"/>
                </a:solidFill>
              </a:rPr>
              <a:t>Dostępność interaktywnych szablonów slajdów i możliwość edytowania swoich kursów.  </a:t>
            </a:r>
          </a:p>
          <a:p>
            <a:pPr marL="342900" indent="-342900" algn="just">
              <a:buFont typeface="Arial" panose="020B0604020202020204" pitchFamily="34" charset="0"/>
              <a:buChar char="•"/>
            </a:pPr>
            <a:r>
              <a:rPr lang="pl-PL" sz="2400">
                <a:solidFill>
                  <a:srgbClr val="444444"/>
                </a:solidFill>
              </a:rPr>
              <a:t>Opcje służące urozmaiceniu treści szkolenia, w tym możliwość dodawania spersonalizowanych grafik, plików audio i wideo, a nawet quizów i fiszek.  </a:t>
            </a:r>
          </a:p>
          <a:p>
            <a:pPr marL="342900" indent="-342900" algn="just">
              <a:buFont typeface="Arial" panose="020B0604020202020204" pitchFamily="34" charset="0"/>
              <a:buChar char="•"/>
            </a:pPr>
            <a:r>
              <a:rPr lang="pl-PL" sz="2400">
                <a:solidFill>
                  <a:srgbClr val="444444"/>
                </a:solidFill>
              </a:rPr>
              <a:t>Brak opłat.</a:t>
            </a:r>
          </a:p>
          <a:p>
            <a:endParaRPr lang="it-IT" sz="2400" kern="0" dirty="0">
              <a:solidFill>
                <a:sysClr val="windowText" lastClr="000000"/>
              </a:solidFill>
            </a:endParaRPr>
          </a:p>
          <a:p>
            <a:endParaRPr lang="it-IT" sz="2400" kern="0" dirty="0">
              <a:solidFill>
                <a:sysClr val="windowText" lastClr="000000"/>
              </a:solidFill>
            </a:endParaRPr>
          </a:p>
        </p:txBody>
      </p:sp>
      <p:pic>
        <p:nvPicPr>
          <p:cNvPr id="10" name="Imagen 9">
            <a:extLst>
              <a:ext uri="{FF2B5EF4-FFF2-40B4-BE49-F238E27FC236}">
                <a16:creationId xmlns:a16="http://schemas.microsoft.com/office/drawing/2014/main" id="{71EC9FF6-B2CA-4164-9C59-9414E4FE50EF}"/>
              </a:ext>
            </a:extLst>
          </p:cNvPr>
          <p:cNvPicPr>
            <a:picLocks noChangeAspect="1"/>
          </p:cNvPicPr>
          <p:nvPr/>
        </p:nvPicPr>
        <p:blipFill>
          <a:blip r:embed="rId3"/>
          <a:stretch>
            <a:fillRect/>
          </a:stretch>
        </p:blipFill>
        <p:spPr>
          <a:xfrm>
            <a:off x="13930032" y="3457561"/>
            <a:ext cx="2930046" cy="837156"/>
          </a:xfrm>
          <a:prstGeom prst="rect">
            <a:avLst/>
          </a:prstGeom>
        </p:spPr>
      </p:pic>
      <p:sp>
        <p:nvSpPr>
          <p:cNvPr id="12" name="2 Marcador de contenido">
            <a:extLst>
              <a:ext uri="{FF2B5EF4-FFF2-40B4-BE49-F238E27FC236}">
                <a16:creationId xmlns:a16="http://schemas.microsoft.com/office/drawing/2014/main" id="{7799EBA6-99E1-4714-B3A5-BBFB54974082}"/>
              </a:ext>
            </a:extLst>
          </p:cNvPr>
          <p:cNvSpPr txBox="1">
            <a:spLocks/>
          </p:cNvSpPr>
          <p:nvPr/>
        </p:nvSpPr>
        <p:spPr>
          <a:xfrm>
            <a:off x="11049000" y="5486498"/>
            <a:ext cx="6984999" cy="3449166"/>
          </a:xfr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pl-PL" sz="2400" b="1">
                <a:solidFill>
                  <a:srgbClr val="FF0000"/>
                </a:solidFill>
              </a:rPr>
              <a:t>WADY:</a:t>
            </a:r>
          </a:p>
          <a:p>
            <a:pPr marL="342900" indent="-342900" algn="l">
              <a:buFont typeface="Arial" panose="020B0604020202020204" pitchFamily="34" charset="0"/>
              <a:buChar char="•"/>
            </a:pPr>
            <a:r>
              <a:rPr lang="pl-PL" sz="2400">
                <a:solidFill>
                  <a:srgbClr val="444444"/>
                </a:solidFill>
              </a:rPr>
              <a:t>isEazy nie ma biblioteki kursów.</a:t>
            </a:r>
          </a:p>
          <a:p>
            <a:pPr marL="342900" indent="-342900" algn="l">
              <a:buFont typeface="Arial" panose="020B0604020202020204" pitchFamily="34" charset="0"/>
              <a:buChar char="•"/>
            </a:pPr>
            <a:r>
              <a:rPr lang="pl-PL" sz="2400">
                <a:solidFill>
                  <a:srgbClr val="444A51"/>
                </a:solidFill>
              </a:rPr>
              <a:t>Różnorodność animowanych elementów jest ograniczona.</a:t>
            </a:r>
          </a:p>
        </p:txBody>
      </p:sp>
    </p:spTree>
    <p:extLst>
      <p:ext uri="{BB962C8B-B14F-4D97-AF65-F5344CB8AC3E}">
        <p14:creationId xmlns:p14="http://schemas.microsoft.com/office/powerpoint/2010/main" val="2574153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pl-PL" sz="40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Zestawienie platform cyfrowych i ich rola w dostarczaniu treści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pl-PL" sz="280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Podpunkt 2.6: Co powinna oferować cyfrowa platforma edukacyjna?</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162300"/>
            <a:ext cx="11353800" cy="7624651"/>
          </a:xfrm>
          <a:prstGeom prst="rect">
            <a:avLst/>
          </a:prstGeom>
          <a:noFill/>
        </p:spPr>
        <p:txBody>
          <a:bodyPr wrap="square" rtlCol="0">
            <a:spAutoFit/>
          </a:bodyPr>
          <a:lstStyle/>
          <a:p>
            <a:pPr algn="just"/>
            <a:r>
              <a:rPr lang="pl-PL" sz="2000">
                <a:latin typeface="Calibri" panose="020F0502020204030204" pitchFamily="34" charset="0"/>
                <a:ea typeface="Arial MT"/>
                <a:cs typeface="Arial MT"/>
              </a:rPr>
              <a:t>Platforma e-learningowa odgrywa kluczowa rolę w skutecznym dostarczaniu cyfrowych treści edukacyjnych, dlatego każda z nich powinna spełniać następujące wymagania:</a:t>
            </a:r>
          </a:p>
          <a:p>
            <a:pPr algn="just"/>
            <a:endParaRPr lang="es-ES" sz="2000" dirty="0">
              <a:effectLst/>
              <a:latin typeface="Arial MT"/>
              <a:ea typeface="Arial MT"/>
              <a:cs typeface="Arial MT"/>
            </a:endParaRPr>
          </a:p>
          <a:p>
            <a:pPr marL="342900" lvl="0" indent="-342900" algn="just">
              <a:lnSpc>
                <a:spcPct val="107000"/>
              </a:lnSpc>
              <a:spcAft>
                <a:spcPts val="800"/>
              </a:spcAft>
              <a:buFont typeface="Wingdings" panose="05000000000000000000" pitchFamily="2" charset="2"/>
              <a:buChar char=""/>
            </a:pPr>
            <a:r>
              <a:rPr lang="pl-PL" sz="2000" b="1">
                <a:latin typeface="Calibri" panose="020F0502020204030204" pitchFamily="34" charset="0"/>
                <a:ea typeface="Times New Roman" panose="02020603050405020304" pitchFamily="18" charset="0"/>
                <a:cs typeface="Times New Roman" panose="02020603050405020304" pitchFamily="18" charset="0"/>
              </a:rPr>
              <a:t>E-platformy mają być użyteczne i łatwe w obsłudze</a:t>
            </a:r>
            <a:r>
              <a:rPr lang="pl-PL" sz="2000">
                <a:latin typeface="Calibri" panose="020F0502020204030204" pitchFamily="34" charset="0"/>
                <a:ea typeface="Times New Roman" panose="02020603050405020304" pitchFamily="18" charset="0"/>
                <a:cs typeface="Times New Roman" panose="02020603050405020304" pitchFamily="18" charset="0"/>
              </a:rPr>
              <a:t>, powinny być dostosowane do potrzeb użytkowników, a nie odwrotnie.</a:t>
            </a:r>
          </a:p>
          <a:p>
            <a:pPr marL="342900" lvl="0" indent="-342900" algn="just">
              <a:lnSpc>
                <a:spcPct val="107000"/>
              </a:lnSpc>
              <a:buFont typeface="Wingdings" panose="05000000000000000000" pitchFamily="2" charset="2"/>
              <a:buChar char=""/>
            </a:pPr>
            <a:r>
              <a:rPr lang="pl-PL" sz="2000" b="1">
                <a:latin typeface="Calibri" panose="020F0502020204030204" pitchFamily="34" charset="0"/>
                <a:ea typeface="Times New Roman" panose="02020603050405020304" pitchFamily="18" charset="0"/>
                <a:cs typeface="Times New Roman" panose="02020603050405020304" pitchFamily="18" charset="0"/>
              </a:rPr>
              <a:t>E-platformy powinny być otwarte</a:t>
            </a:r>
            <a:r>
              <a:rPr lang="pl-PL" sz="2000">
                <a:latin typeface="Calibri" panose="020F0502020204030204" pitchFamily="34" charset="0"/>
                <a:ea typeface="Times New Roman" panose="02020603050405020304" pitchFamily="18" charset="0"/>
                <a:cs typeface="Times New Roman" panose="02020603050405020304" pitchFamily="18" charset="0"/>
              </a:rPr>
              <a:t> lub przynajmniej umożliwiać uczniowi dostęp do treści z wielu przeglądarek i urządzeń, oferując mechanizm „jednokrotnego logowania”. Ponadto platforma powinna być dostępna zarówno online, jak i offline!</a:t>
            </a:r>
          </a:p>
          <a:p>
            <a:pPr marL="342900" lvl="0" indent="-342900" algn="just">
              <a:lnSpc>
                <a:spcPct val="107000"/>
              </a:lnSpc>
              <a:buFont typeface="Wingdings" panose="05000000000000000000" pitchFamily="2" charset="2"/>
              <a:buChar char=""/>
            </a:pPr>
            <a:r>
              <a:rPr lang="pl-PL" sz="2000" b="1">
                <a:latin typeface="Calibri" panose="020F0502020204030204" pitchFamily="34" charset="0"/>
                <a:ea typeface="Times New Roman" panose="02020603050405020304" pitchFamily="18" charset="0"/>
                <a:cs typeface="Times New Roman" panose="02020603050405020304" pitchFamily="18" charset="0"/>
              </a:rPr>
              <a:t>E-platformy muszą być responsywne</a:t>
            </a:r>
            <a:r>
              <a:rPr lang="pl-PL" sz="2000">
                <a:latin typeface="Calibri" panose="020F0502020204030204" pitchFamily="34" charset="0"/>
                <a:ea typeface="Times New Roman" panose="02020603050405020304" pitchFamily="18" charset="0"/>
                <a:cs typeface="Times New Roman" panose="02020603050405020304" pitchFamily="18" charset="0"/>
              </a:rPr>
              <a:t>, aby użytkownicy mogli brać udział w kursie na dowolnym urządzeniu.</a:t>
            </a:r>
          </a:p>
          <a:p>
            <a:pPr marL="342900" lvl="0" indent="-342900" algn="just">
              <a:lnSpc>
                <a:spcPct val="107000"/>
              </a:lnSpc>
              <a:buFont typeface="Wingdings" panose="05000000000000000000" pitchFamily="2" charset="2"/>
              <a:buChar char=""/>
            </a:pPr>
            <a:r>
              <a:rPr lang="pl-PL" sz="2000" b="1">
                <a:latin typeface="Calibri" panose="020F0502020204030204" pitchFamily="34" charset="0"/>
                <a:ea typeface="Times New Roman" panose="02020603050405020304" pitchFamily="18" charset="0"/>
                <a:cs typeface="Times New Roman" panose="02020603050405020304" pitchFamily="18" charset="0"/>
              </a:rPr>
              <a:t>E-platforma powinna zapewniać wskaźniki postępów</a:t>
            </a:r>
            <a:r>
              <a:rPr lang="pl-PL" sz="2000">
                <a:latin typeface="Calibri" panose="020F0502020204030204" pitchFamily="34" charset="0"/>
                <a:ea typeface="Times New Roman" panose="02020603050405020304" pitchFamily="18" charset="0"/>
                <a:cs typeface="Times New Roman" panose="02020603050405020304" pitchFamily="18" charset="0"/>
              </a:rPr>
              <a:t>, czyli możliwość sprawdzania analiz i monitorowania częstotliwości korzystania w celu zaoferowania wsparcia korepetycyjnego uczniom, którzy tego potrzebują.</a:t>
            </a:r>
          </a:p>
          <a:p>
            <a:pPr marL="342900" lvl="0" indent="-342900" algn="just">
              <a:lnSpc>
                <a:spcPct val="107000"/>
              </a:lnSpc>
              <a:buFont typeface="Wingdings" panose="05000000000000000000" pitchFamily="2" charset="2"/>
              <a:buChar char=""/>
            </a:pPr>
            <a:r>
              <a:rPr lang="pl-PL" sz="2000" b="1">
                <a:latin typeface="Calibri" panose="020F0502020204030204" pitchFamily="34" charset="0"/>
                <a:ea typeface="Times New Roman" panose="02020603050405020304" pitchFamily="18" charset="0"/>
                <a:cs typeface="Times New Roman" panose="02020603050405020304" pitchFamily="18" charset="0"/>
              </a:rPr>
              <a:t>E-platformy powinny zapewniać mechanizmy walidacji umiejętności</a:t>
            </a:r>
            <a:r>
              <a:rPr lang="pl-PL" sz="2000">
                <a:latin typeface="Calibri" panose="020F0502020204030204" pitchFamily="34" charset="0"/>
                <a:ea typeface="Times New Roman" panose="02020603050405020304" pitchFamily="18" charset="0"/>
                <a:cs typeface="Times New Roman" panose="02020603050405020304" pitchFamily="18" charset="0"/>
              </a:rPr>
              <a:t>, takie jak testy, grywalizacja lub ćwiczenia, oraz możliwość nagradzania nabytych umiejętności za pomocą certyfikatów lub odznak.</a:t>
            </a:r>
          </a:p>
          <a:p>
            <a:pPr marL="342900" lvl="0" indent="-342900" algn="just">
              <a:lnSpc>
                <a:spcPct val="107000"/>
              </a:lnSpc>
              <a:buFont typeface="Wingdings" panose="05000000000000000000" pitchFamily="2" charset="2"/>
              <a:buChar char=""/>
            </a:pPr>
            <a:r>
              <a:rPr lang="pl-PL" sz="2000" b="1">
                <a:latin typeface="Calibri" panose="020F0502020204030204" pitchFamily="34" charset="0"/>
                <a:ea typeface="Times New Roman" panose="02020603050405020304" pitchFamily="18" charset="0"/>
                <a:cs typeface="Times New Roman" panose="02020603050405020304" pitchFamily="18" charset="0"/>
              </a:rPr>
              <a:t>E-platformy powinny akceptować różne formaty treści</a:t>
            </a:r>
            <a:r>
              <a:rPr lang="pl-PL" sz="2000">
                <a:latin typeface="Calibri" panose="020F0502020204030204" pitchFamily="34" charset="0"/>
                <a:ea typeface="Times New Roman" panose="02020603050405020304" pitchFamily="18" charset="0"/>
                <a:cs typeface="Times New Roman" panose="02020603050405020304" pitchFamily="18" charset="0"/>
              </a:rPr>
              <a:t>, aby oferować osobom uczącym się bogatą gamę materiałów szkoleniowych. W następnej części znajduje się dokładniejszy opis rodzajów treści cyfrowych, które można wykorzystać do celów dydaktycznych.</a:t>
            </a:r>
          </a:p>
          <a:p>
            <a:endParaRPr lang="es-ES" sz="16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FA57299C-CBF2-4D37-8DC0-B8C8C284F7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87400" y="3876139"/>
            <a:ext cx="4086761" cy="4086761"/>
          </a:xfrm>
          <a:prstGeom prst="rect">
            <a:avLst/>
          </a:prstGeom>
        </p:spPr>
      </p:pic>
      <p:sp>
        <p:nvSpPr>
          <p:cNvPr id="8" name="CuadroTexto 7">
            <a:extLst>
              <a:ext uri="{FF2B5EF4-FFF2-40B4-BE49-F238E27FC236}">
                <a16:creationId xmlns:a16="http://schemas.microsoft.com/office/drawing/2014/main" id="{8EBC3A21-8D97-4764-94CC-FC40B232AF56}"/>
              </a:ext>
            </a:extLst>
          </p:cNvPr>
          <p:cNvSpPr txBox="1"/>
          <p:nvPr/>
        </p:nvSpPr>
        <p:spPr>
          <a:xfrm>
            <a:off x="13692809" y="7898368"/>
            <a:ext cx="3917223" cy="369332"/>
          </a:xfrm>
          <a:prstGeom prst="rect">
            <a:avLst/>
          </a:prstGeom>
          <a:noFill/>
        </p:spPr>
        <p:txBody>
          <a:bodyPr wrap="square">
            <a:spAutoFit/>
          </a:bodyPr>
          <a:lstStyle/>
          <a:p>
            <a:r>
              <a:rPr lang="pl-PL"/>
              <a:t>Źródło grafiki: Flaticon.com</a:t>
            </a:r>
          </a:p>
        </p:txBody>
      </p:sp>
    </p:spTree>
    <p:extLst>
      <p:ext uri="{BB962C8B-B14F-4D97-AF65-F5344CB8AC3E}">
        <p14:creationId xmlns:p14="http://schemas.microsoft.com/office/powerpoint/2010/main" val="2157916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a:rPr lang="pl-PL" sz="40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Rodzaje treści cyfrowych i ich charakterystyka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pl-PL" sz="280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Podpunkt 3.1: Wprowadzenie</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8153400" cy="1938992"/>
          </a:xfrm>
          <a:prstGeom prst="rect">
            <a:avLst/>
          </a:prstGeom>
          <a:noFill/>
        </p:spPr>
        <p:txBody>
          <a:bodyPr wrap="square" rtlCol="0">
            <a:spAutoFit/>
          </a:bodyPr>
          <a:lstStyle/>
          <a:p>
            <a:pPr algn="just"/>
            <a:r>
              <a:rPr lang="pl-PL" sz="2400">
                <a:latin typeface="Calibri" panose="020F0502020204030204" pitchFamily="34" charset="0"/>
                <a:ea typeface="Arial MT"/>
                <a:cs typeface="Arial MT"/>
              </a:rPr>
              <a:t>Treścią szkolenia są informacje, które powinny być </a:t>
            </a:r>
            <a:r>
              <a:rPr lang="pl-PL" sz="2400" b="1">
                <a:latin typeface="Calibri" panose="020F0502020204030204" pitchFamily="34" charset="0"/>
                <a:ea typeface="Arial MT"/>
                <a:cs typeface="Arial MT"/>
              </a:rPr>
              <a:t>świeże, czytelne, istotne i użyteczna dla wszystkich uczących się, niezależnie od wieku i pochodzenia</a:t>
            </a:r>
            <a:r>
              <a:rPr lang="pl-PL" sz="2400">
                <a:latin typeface="Calibri" panose="020F0502020204030204" pitchFamily="34" charset="0"/>
                <a:ea typeface="Arial MT"/>
                <a:cs typeface="Arial MT"/>
              </a:rPr>
              <a:t>! </a:t>
            </a:r>
          </a:p>
          <a:p>
            <a:pPr algn="just"/>
            <a:endParaRPr lang="en-US" sz="2400" dirty="0">
              <a:latin typeface="Calibri" panose="020F0502020204030204" pitchFamily="34" charset="0"/>
              <a:ea typeface="Arial MT"/>
              <a:cs typeface="Arial MT"/>
            </a:endParaRPr>
          </a:p>
          <a:p>
            <a:pPr algn="just"/>
            <a:r>
              <a:rPr lang="pl-PL" sz="2400">
                <a:latin typeface="Calibri" panose="020F0502020204030204" pitchFamily="34" charset="0"/>
                <a:ea typeface="Arial MT"/>
                <a:cs typeface="Arial MT"/>
              </a:rPr>
              <a:t>Istnieją setki różnych </a:t>
            </a:r>
            <a:r>
              <a:rPr lang="pl-PL" sz="2400" b="1">
                <a:latin typeface="Calibri" panose="020F0502020204030204" pitchFamily="34" charset="0"/>
                <a:ea typeface="Arial MT"/>
                <a:cs typeface="Arial MT"/>
              </a:rPr>
              <a:t>rodzajów treści cyfrowych</a:t>
            </a:r>
            <a:r>
              <a:rPr lang="pl-PL" sz="2400">
                <a:latin typeface="Calibri" panose="020F0502020204030204" pitchFamily="34" charset="0"/>
                <a:ea typeface="Arial MT"/>
                <a:cs typeface="Arial MT"/>
              </a:rPr>
              <a:t>, a wszystkie mają swoją wartość i rolę w przeprowadzaniu szkoleń. </a:t>
            </a:r>
          </a:p>
        </p:txBody>
      </p:sp>
      <p:pic>
        <p:nvPicPr>
          <p:cNvPr id="9" name="Imagen 8">
            <a:extLst>
              <a:ext uri="{FF2B5EF4-FFF2-40B4-BE49-F238E27FC236}">
                <a16:creationId xmlns:a16="http://schemas.microsoft.com/office/drawing/2014/main" id="{41DA9439-193B-4C00-9FA8-EC9C82B949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9400" y="2814310"/>
            <a:ext cx="4877481" cy="4877481"/>
          </a:xfrm>
          <a:prstGeom prst="rect">
            <a:avLst/>
          </a:prstGeom>
        </p:spPr>
      </p:pic>
      <p:sp>
        <p:nvSpPr>
          <p:cNvPr id="10" name="CuadroTexto 9">
            <a:extLst>
              <a:ext uri="{FF2B5EF4-FFF2-40B4-BE49-F238E27FC236}">
                <a16:creationId xmlns:a16="http://schemas.microsoft.com/office/drawing/2014/main" id="{2F1993A2-70E3-439A-8B7C-EED8520DCAD2}"/>
              </a:ext>
            </a:extLst>
          </p:cNvPr>
          <p:cNvSpPr txBox="1"/>
          <p:nvPr/>
        </p:nvSpPr>
        <p:spPr>
          <a:xfrm>
            <a:off x="11703777" y="7519512"/>
            <a:ext cx="3917223" cy="369332"/>
          </a:xfrm>
          <a:prstGeom prst="rect">
            <a:avLst/>
          </a:prstGeom>
          <a:noFill/>
        </p:spPr>
        <p:txBody>
          <a:bodyPr wrap="square">
            <a:spAutoFit/>
          </a:bodyPr>
          <a:lstStyle/>
          <a:p>
            <a:r>
              <a:rPr lang="pl-PL"/>
              <a:t>Źródło grafiki: Flaticon.com</a:t>
            </a:r>
          </a:p>
        </p:txBody>
      </p:sp>
    </p:spTree>
    <p:extLst>
      <p:ext uri="{BB962C8B-B14F-4D97-AF65-F5344CB8AC3E}">
        <p14:creationId xmlns:p14="http://schemas.microsoft.com/office/powerpoint/2010/main" val="2102358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a:rPr lang="pl-PL" sz="40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Rodzaje treści cyfrowych i ich charakterystyka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pl-PL" sz="280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Podpunkt 3.2: Rodzaje treści cyfrowych</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358634"/>
            <a:ext cx="16154400" cy="4138056"/>
          </a:xfrm>
          <a:prstGeom prst="rect">
            <a:avLst/>
          </a:prstGeom>
          <a:noFill/>
        </p:spPr>
        <p:txBody>
          <a:bodyPr wrap="square" rtlCol="0">
            <a:spAutoFit/>
          </a:bodyPr>
          <a:lstStyle/>
          <a:p>
            <a:pPr algn="just"/>
            <a:r>
              <a:rPr lang="pl-PL" sz="2200" dirty="0">
                <a:latin typeface="Calibri" panose="020F0502020204030204" pitchFamily="34" charset="0"/>
                <a:ea typeface="Arial MT"/>
                <a:cs typeface="Arial MT"/>
              </a:rPr>
              <a:t>Poniżej znajdują się wybrane przykłady treści cyfrowych, które można wykorzystać przy realizacji szkolenia:</a:t>
            </a:r>
          </a:p>
          <a:p>
            <a:pPr marL="342900" lvl="0" indent="-342900" algn="just">
              <a:lnSpc>
                <a:spcPct val="107000"/>
              </a:lnSpc>
              <a:spcAft>
                <a:spcPts val="800"/>
              </a:spcAft>
              <a:buFont typeface="Wingdings" panose="05000000000000000000" pitchFamily="2" charset="2"/>
              <a:buChar char=""/>
            </a:pPr>
            <a:r>
              <a:rPr lang="pl-PL" sz="2200" b="1" dirty="0">
                <a:latin typeface="Calibri" panose="020F0502020204030204" pitchFamily="34" charset="0"/>
                <a:ea typeface="Times New Roman" panose="02020603050405020304" pitchFamily="18" charset="0"/>
                <a:cs typeface="Times New Roman" panose="02020603050405020304" pitchFamily="18" charset="0"/>
              </a:rPr>
              <a:t>Infografiki:</a:t>
            </a:r>
            <a:r>
              <a:rPr lang="pl-PL" sz="2200" dirty="0">
                <a:latin typeface="Calibri" panose="020F0502020204030204" pitchFamily="34" charset="0"/>
                <a:ea typeface="Times New Roman" panose="02020603050405020304" pitchFamily="18" charset="0"/>
                <a:cs typeface="Times New Roman" panose="02020603050405020304" pitchFamily="18" charset="0"/>
              </a:rPr>
              <a:t> stanowią wizualną reprezentację danych i zwykle sprawiają, że dane liczbowe są znacznie bardziej atrakcyjne i czytelne dla odbiorcy.</a:t>
            </a:r>
          </a:p>
          <a:p>
            <a:pPr marL="342900" lvl="0" indent="-342900" algn="just">
              <a:lnSpc>
                <a:spcPct val="107000"/>
              </a:lnSpc>
              <a:buFont typeface="Wingdings" panose="05000000000000000000" pitchFamily="2" charset="2"/>
              <a:buChar char=""/>
            </a:pPr>
            <a:r>
              <a:rPr lang="pl-PL" sz="2200" b="1" dirty="0" err="1">
                <a:latin typeface="Calibri" panose="020F0502020204030204" pitchFamily="34" charset="0"/>
                <a:ea typeface="Times New Roman" panose="02020603050405020304" pitchFamily="18" charset="0"/>
                <a:cs typeface="Times New Roman" panose="02020603050405020304" pitchFamily="18" charset="0"/>
              </a:rPr>
              <a:t>Memy</a:t>
            </a:r>
            <a:r>
              <a:rPr lang="pl-PL" sz="2200" b="1" dirty="0">
                <a:latin typeface="Calibri" panose="020F0502020204030204" pitchFamily="34" charset="0"/>
                <a:ea typeface="Times New Roman" panose="02020603050405020304" pitchFamily="18" charset="0"/>
                <a:cs typeface="Times New Roman" panose="02020603050405020304" pitchFamily="18" charset="0"/>
              </a:rPr>
              <a:t>:</a:t>
            </a:r>
            <a:r>
              <a:rPr lang="pl-PL" sz="2200" dirty="0">
                <a:latin typeface="Calibri" panose="020F0502020204030204" pitchFamily="34" charset="0"/>
                <a:ea typeface="Times New Roman" panose="02020603050405020304" pitchFamily="18" charset="0"/>
                <a:cs typeface="Times New Roman" panose="02020603050405020304" pitchFamily="18" charset="0"/>
              </a:rPr>
              <a:t> najczęściej filmy i grafiki z humorystycznym tekstem, które zwykle bardzo szybko rozprzestrzeniają się w sieci; w zależności od odbiorców sprawdzą się jako metoda „przełamania pierwszych lodów” i nawiązania nici porozumienia.</a:t>
            </a:r>
          </a:p>
          <a:p>
            <a:pPr marL="342900" lvl="0" indent="-342900" algn="just">
              <a:lnSpc>
                <a:spcPct val="107000"/>
              </a:lnSpc>
              <a:buFont typeface="Wingdings" panose="05000000000000000000" pitchFamily="2" charset="2"/>
              <a:buChar char=""/>
            </a:pPr>
            <a:r>
              <a:rPr lang="pl-PL" sz="2200" b="1" dirty="0">
                <a:latin typeface="Calibri" panose="020F0502020204030204" pitchFamily="34" charset="0"/>
                <a:ea typeface="Times New Roman" panose="02020603050405020304" pitchFamily="18" charset="0"/>
                <a:cs typeface="Times New Roman" panose="02020603050405020304" pitchFamily="18" charset="0"/>
              </a:rPr>
              <a:t>Filmy wideo: </a:t>
            </a:r>
            <a:r>
              <a:rPr lang="pl-PL" sz="2200" dirty="0">
                <a:latin typeface="Calibri" panose="020F0502020204030204" pitchFamily="34" charset="0"/>
                <a:ea typeface="Times New Roman" panose="02020603050405020304" pitchFamily="18" charset="0"/>
                <a:cs typeface="Times New Roman" panose="02020603050405020304" pitchFamily="18" charset="0"/>
              </a:rPr>
              <a:t>powinny być stosunkowo krótkie, skupiać się na danym temacie i zawierać jasne objaśnienia; warto, by były zabawne lub popularnonaukowe.</a:t>
            </a:r>
          </a:p>
          <a:p>
            <a:pPr marL="342900" lvl="0" indent="-342900" algn="just">
              <a:lnSpc>
                <a:spcPct val="107000"/>
              </a:lnSpc>
              <a:buFont typeface="Wingdings" panose="05000000000000000000" pitchFamily="2" charset="2"/>
              <a:buChar char=""/>
            </a:pPr>
            <a:r>
              <a:rPr lang="pl-PL" sz="2200" b="1" dirty="0">
                <a:latin typeface="Calibri" panose="020F0502020204030204" pitchFamily="34" charset="0"/>
                <a:ea typeface="Times New Roman" panose="02020603050405020304" pitchFamily="18" charset="0"/>
                <a:cs typeface="Times New Roman" panose="02020603050405020304" pitchFamily="18" charset="0"/>
              </a:rPr>
              <a:t>Przewodniki:</a:t>
            </a:r>
            <a:r>
              <a:rPr lang="pl-PL" sz="2200" dirty="0">
                <a:latin typeface="Calibri" panose="020F0502020204030204" pitchFamily="34" charset="0"/>
                <a:ea typeface="Times New Roman" panose="02020603050405020304" pitchFamily="18" charset="0"/>
                <a:cs typeface="Times New Roman" panose="02020603050405020304" pitchFamily="18" charset="0"/>
              </a:rPr>
              <a:t> mogą znacząco różnić się w zależności od tematu i być proste lub skomplikowane. Pomagają użytkownikowi dokładnie zrozumieć, jak czegoś używać lub wykonać określony proces. Muszą być zrozumiałe, podzielone na kroki, najlepiej neutralne językowo/kulturowo.</a:t>
            </a:r>
          </a:p>
          <a:p>
            <a:pPr marL="342900" lvl="0" indent="-342900" algn="just">
              <a:lnSpc>
                <a:spcPct val="107000"/>
              </a:lnSpc>
              <a:buFont typeface="Wingdings" panose="05000000000000000000" pitchFamily="2" charset="2"/>
              <a:buChar char=""/>
            </a:pPr>
            <a:r>
              <a:rPr lang="pl-PL" sz="2200" b="1" dirty="0">
                <a:latin typeface="Calibri" panose="020F0502020204030204" pitchFamily="34" charset="0"/>
                <a:ea typeface="Times New Roman" panose="02020603050405020304" pitchFamily="18" charset="0"/>
                <a:cs typeface="Times New Roman" panose="02020603050405020304" pitchFamily="18" charset="0"/>
              </a:rPr>
              <a:t>Czaty na żywo:</a:t>
            </a:r>
            <a:r>
              <a:rPr lang="pl-PL" sz="2200" dirty="0">
                <a:latin typeface="Calibri" panose="020F0502020204030204" pitchFamily="34" charset="0"/>
                <a:ea typeface="Times New Roman" panose="02020603050405020304" pitchFamily="18" charset="0"/>
                <a:cs typeface="Times New Roman" panose="02020603050405020304" pitchFamily="18" charset="0"/>
              </a:rPr>
              <a:t> czaty i </a:t>
            </a:r>
            <a:r>
              <a:rPr lang="pl-PL" sz="2200" dirty="0" err="1">
                <a:latin typeface="Calibri" panose="020F0502020204030204" pitchFamily="34" charset="0"/>
                <a:ea typeface="Times New Roman" panose="02020603050405020304" pitchFamily="18" charset="0"/>
                <a:cs typeface="Times New Roman" panose="02020603050405020304" pitchFamily="18" charset="0"/>
              </a:rPr>
              <a:t>chatboty</a:t>
            </a:r>
            <a:r>
              <a:rPr lang="pl-PL" sz="2200" dirty="0">
                <a:latin typeface="Calibri" panose="020F0502020204030204" pitchFamily="34" charset="0"/>
                <a:ea typeface="Times New Roman" panose="02020603050405020304" pitchFamily="18" charset="0"/>
                <a:cs typeface="Times New Roman" panose="02020603050405020304" pitchFamily="18" charset="0"/>
              </a:rPr>
              <a:t> coraz częściej pojawiają się na platformach e-learningowych w celu oferowania uczniom pomocy, zwłaszcza podczas szkoleń, ponieważ użytkownicy chętniej dzielą się swoimi wątpliwościami bez zabierania głosu na forum publicznym.</a:t>
            </a:r>
          </a:p>
          <a:p>
            <a:pPr marL="342900" lvl="0" indent="-342900" algn="just">
              <a:lnSpc>
                <a:spcPct val="107000"/>
              </a:lnSpc>
              <a:buFont typeface="Wingdings" panose="05000000000000000000" pitchFamily="2" charset="2"/>
              <a:buChar char=""/>
            </a:pPr>
            <a:r>
              <a:rPr lang="pl-PL" sz="2200" b="1" dirty="0">
                <a:latin typeface="Calibri" panose="020F0502020204030204" pitchFamily="34" charset="0"/>
                <a:ea typeface="Times New Roman" panose="02020603050405020304" pitchFamily="18" charset="0"/>
                <a:cs typeface="Times New Roman" panose="02020603050405020304" pitchFamily="18" charset="0"/>
              </a:rPr>
              <a:t>Galerie zdjęć: </a:t>
            </a:r>
            <a:r>
              <a:rPr lang="pl-PL" sz="2200" dirty="0">
                <a:latin typeface="Calibri" panose="020F0502020204030204" pitchFamily="34" charset="0"/>
                <a:ea typeface="Times New Roman" panose="02020603050405020304" pitchFamily="18" charset="0"/>
                <a:cs typeface="Times New Roman" panose="02020603050405020304" pitchFamily="18" charset="0"/>
              </a:rPr>
              <a:t>„obraz jest wart tysiąc słów” — często o wiele łatwiej jest wyjaśnić koncepcję za pomocą obrazu zamiast słów.</a:t>
            </a:r>
          </a:p>
          <a:p>
            <a:pPr marL="342900" lvl="0" indent="-342900" algn="just">
              <a:lnSpc>
                <a:spcPct val="107000"/>
              </a:lnSpc>
              <a:buFont typeface="Wingdings" panose="05000000000000000000" pitchFamily="2" charset="2"/>
              <a:buChar char=""/>
            </a:pPr>
            <a:r>
              <a:rPr lang="pl-PL" sz="2200" b="1" dirty="0">
                <a:latin typeface="Calibri" panose="020F0502020204030204" pitchFamily="34" charset="0"/>
                <a:ea typeface="Times New Roman" panose="02020603050405020304" pitchFamily="18" charset="0"/>
                <a:cs typeface="Times New Roman" panose="02020603050405020304" pitchFamily="18" charset="0"/>
              </a:rPr>
              <a:t>Interesujące linki:</a:t>
            </a:r>
            <a:r>
              <a:rPr lang="pl-PL" sz="2200" dirty="0">
                <a:latin typeface="Calibri" panose="020F0502020204030204" pitchFamily="34" charset="0"/>
                <a:ea typeface="Times New Roman" panose="02020603050405020304" pitchFamily="18" charset="0"/>
                <a:cs typeface="Times New Roman" panose="02020603050405020304" pitchFamily="18" charset="0"/>
              </a:rPr>
              <a:t> zazwyczaj są one bardzo przydatne, ponieważ oferują sposób na dalsze zgłębianie tematu szkolenia.</a:t>
            </a:r>
          </a:p>
        </p:txBody>
      </p:sp>
    </p:spTree>
    <p:extLst>
      <p:ext uri="{BB962C8B-B14F-4D97-AF65-F5344CB8AC3E}">
        <p14:creationId xmlns:p14="http://schemas.microsoft.com/office/powerpoint/2010/main" val="3574906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835E2D6-EA23-4312-A54C-03AD2E73DACE}"/>
              </a:ext>
            </a:extLst>
          </p:cNvPr>
          <p:cNvSpPr txBox="1"/>
          <p:nvPr/>
        </p:nvSpPr>
        <p:spPr>
          <a:xfrm>
            <a:off x="1229590" y="1571938"/>
            <a:ext cx="9057409" cy="1569660"/>
          </a:xfrm>
          <a:prstGeom prst="rect">
            <a:avLst/>
          </a:prstGeom>
          <a:noFill/>
        </p:spPr>
        <p:txBody>
          <a:bodyPr wrap="square" rtlCol="0">
            <a:spAutoFit/>
          </a:bodyPr>
          <a:lstStyle/>
          <a:p>
            <a:r>
              <a:rPr lang="pl-PL" sz="4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Cele ogólne i szczegółowe </a:t>
            </a:r>
          </a:p>
          <a:p>
            <a:endParaRPr lang="en-AU"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17869811-73F4-4578-94E4-A5B3320749D8}"/>
              </a:ext>
            </a:extLst>
          </p:cNvPr>
          <p:cNvSpPr txBox="1"/>
          <p:nvPr/>
        </p:nvSpPr>
        <p:spPr>
          <a:xfrm>
            <a:off x="1229590" y="2556723"/>
            <a:ext cx="13629409" cy="830997"/>
          </a:xfrm>
          <a:prstGeom prst="rect">
            <a:avLst/>
          </a:prstGeom>
          <a:noFill/>
        </p:spPr>
        <p:txBody>
          <a:bodyPr wrap="square" rtlCol="0">
            <a:spAutoFit/>
          </a:bodyPr>
          <a:lstStyle/>
          <a:p>
            <a:r>
              <a:rPr lang="pl-PL" sz="2400">
                <a:latin typeface="Century Gothic" panose="020B0502020202020204" pitchFamily="34" charset="0"/>
                <a:ea typeface="Microsoft Sans Serif" panose="020B0604020202020204" pitchFamily="34" charset="0"/>
                <a:cs typeface="Microsoft Sans Serif" panose="020B0604020202020204" pitchFamily="34" charset="0"/>
              </a:rPr>
              <a:t>Po ukończeniu tego modułu uczestnik będzie potrafił:</a:t>
            </a:r>
          </a:p>
          <a:p>
            <a:endParaRPr lang="en-AU" sz="24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AEA57B0-959A-4595-9A1B-073183E4A631}"/>
              </a:ext>
            </a:extLst>
          </p:cNvPr>
          <p:cNvSpPr txBox="1"/>
          <p:nvPr/>
        </p:nvSpPr>
        <p:spPr>
          <a:xfrm>
            <a:off x="1991592" y="3554735"/>
            <a:ext cx="1818408" cy="769441"/>
          </a:xfrm>
          <a:prstGeom prst="rect">
            <a:avLst/>
          </a:prstGeom>
          <a:noFill/>
        </p:spPr>
        <p:txBody>
          <a:bodyPr wrap="square" rtlCol="0">
            <a:spAutoFit/>
          </a:bodyPr>
          <a:lstStyle/>
          <a:p>
            <a:r>
              <a:rPr lang="pl-PL" sz="22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Informacje ogólne</a:t>
            </a:r>
          </a:p>
        </p:txBody>
      </p:sp>
      <p:sp>
        <p:nvSpPr>
          <p:cNvPr id="5" name="CuadroTexto 4">
            <a:extLst>
              <a:ext uri="{FF2B5EF4-FFF2-40B4-BE49-F238E27FC236}">
                <a16:creationId xmlns:a16="http://schemas.microsoft.com/office/drawing/2014/main" id="{A4A37104-F289-4F08-949A-F6EAA307C706}"/>
              </a:ext>
            </a:extLst>
          </p:cNvPr>
          <p:cNvSpPr txBox="1"/>
          <p:nvPr/>
        </p:nvSpPr>
        <p:spPr>
          <a:xfrm>
            <a:off x="1991591" y="4457700"/>
            <a:ext cx="1981199" cy="769441"/>
          </a:xfrm>
          <a:prstGeom prst="rect">
            <a:avLst/>
          </a:prstGeom>
          <a:noFill/>
        </p:spPr>
        <p:txBody>
          <a:bodyPr wrap="square" rtlCol="0">
            <a:spAutoFit/>
          </a:bodyPr>
          <a:lstStyle/>
          <a:p>
            <a:r>
              <a:rPr lang="pl-PL" sz="22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Nowe umiejętności</a:t>
            </a:r>
          </a:p>
        </p:txBody>
      </p:sp>
      <p:sp>
        <p:nvSpPr>
          <p:cNvPr id="7" name="CuadroTexto 6">
            <a:extLst>
              <a:ext uri="{FF2B5EF4-FFF2-40B4-BE49-F238E27FC236}">
                <a16:creationId xmlns:a16="http://schemas.microsoft.com/office/drawing/2014/main" id="{C719926D-37C8-4128-980D-7AD5AD50AFB3}"/>
              </a:ext>
            </a:extLst>
          </p:cNvPr>
          <p:cNvSpPr txBox="1"/>
          <p:nvPr/>
        </p:nvSpPr>
        <p:spPr>
          <a:xfrm>
            <a:off x="4029049" y="3708623"/>
            <a:ext cx="7268389" cy="4801314"/>
          </a:xfrm>
          <a:prstGeom prst="rect">
            <a:avLst/>
          </a:prstGeom>
          <a:noFill/>
        </p:spPr>
        <p:txBody>
          <a:bodyPr wrap="square" rtlCol="0">
            <a:spAutoFit/>
          </a:bodyPr>
          <a:lstStyle/>
          <a:p>
            <a:pPr marL="342900" lvl="0" indent="-342900">
              <a:buFont typeface="Calibri" panose="020F0502020204030204" pitchFamily="34" charset="0"/>
              <a:buChar char="-"/>
            </a:pPr>
            <a:r>
              <a:rPr lang="pl-PL" sz="1800" b="1">
                <a:latin typeface="Century Gothic" panose="020B0502020202020204" pitchFamily="34" charset="0"/>
                <a:ea typeface="Arial MT"/>
                <a:cs typeface="Arial MT"/>
              </a:rPr>
              <a:t>Przedstawić zastawienie różnych platform cyfrowych</a:t>
            </a:r>
            <a:r>
              <a:rPr lang="pl-PL" sz="1800">
                <a:latin typeface="Century Gothic" panose="020B0502020202020204" pitchFamily="34" charset="0"/>
                <a:ea typeface="Arial MT"/>
                <a:cs typeface="Arial MT"/>
              </a:rPr>
              <a:t>, które można wykorzystać do prowadzenia szkoleń online.</a:t>
            </a:r>
          </a:p>
          <a:p>
            <a:pPr lvl="0"/>
            <a:endParaRPr lang="es-ES" sz="1800" dirty="0">
              <a:effectLst/>
              <a:latin typeface="Century Gothic" panose="020B0502020202020204" pitchFamily="34" charset="0"/>
              <a:ea typeface="Arial MT"/>
              <a:cs typeface="Arial MT"/>
            </a:endParaRPr>
          </a:p>
          <a:p>
            <a:pPr marL="342900" lvl="0" indent="-342900">
              <a:buFont typeface="Calibri" panose="020F0502020204030204" pitchFamily="34" charset="0"/>
              <a:buChar char="-"/>
            </a:pPr>
            <a:r>
              <a:rPr lang="pl-PL" sz="1800" b="1">
                <a:latin typeface="Century Gothic" panose="020B0502020202020204" pitchFamily="34" charset="0"/>
                <a:ea typeface="Arial MT"/>
                <a:cs typeface="Arial MT"/>
              </a:rPr>
              <a:t>Zdobyć umiejętności</a:t>
            </a:r>
            <a:r>
              <a:rPr lang="pl-PL" sz="1800">
                <a:latin typeface="Century Gothic" panose="020B0502020202020204" pitchFamily="34" charset="0"/>
                <a:ea typeface="Arial MT"/>
                <a:cs typeface="Arial MT"/>
              </a:rPr>
              <a:t> i wiedzę w zakresie wykorzystania platform cyfrowych do projektowania i realizacji skutecznych i angażujących programów szkoleń.</a:t>
            </a:r>
          </a:p>
          <a:p>
            <a:pPr lvl="0"/>
            <a:endParaRPr lang="es-ES" sz="1800" dirty="0">
              <a:effectLst/>
              <a:latin typeface="Century Gothic" panose="020B0502020202020204" pitchFamily="34" charset="0"/>
              <a:ea typeface="Arial MT"/>
              <a:cs typeface="Arial MT"/>
            </a:endParaRPr>
          </a:p>
          <a:p>
            <a:pPr marL="342900" lvl="0" indent="-342900">
              <a:buFont typeface="Calibri" panose="020F0502020204030204" pitchFamily="34" charset="0"/>
              <a:buChar char="-"/>
            </a:pPr>
            <a:r>
              <a:rPr lang="pl-PL" sz="1800" b="1">
                <a:latin typeface="Century Gothic" panose="020B0502020202020204" pitchFamily="34" charset="0"/>
                <a:ea typeface="Arial MT"/>
                <a:cs typeface="Arial MT"/>
              </a:rPr>
              <a:t>Dowiedzieć się</a:t>
            </a:r>
            <a:r>
              <a:rPr lang="pl-PL" sz="1800">
                <a:latin typeface="Century Gothic" panose="020B0502020202020204" pitchFamily="34" charset="0"/>
                <a:ea typeface="Arial MT"/>
                <a:cs typeface="Arial MT"/>
              </a:rPr>
              <a:t>, jak korzystać z platform cyfrowych do </a:t>
            </a:r>
            <a:r>
              <a:rPr lang="pl-PL" sz="1800" b="1">
                <a:latin typeface="Century Gothic" panose="020B0502020202020204" pitchFamily="34" charset="0"/>
                <a:ea typeface="Arial MT"/>
                <a:cs typeface="Arial MT"/>
              </a:rPr>
              <a:t>tworzenia interaktywnych treści edukacyjnych</a:t>
            </a:r>
            <a:r>
              <a:rPr lang="pl-PL" sz="1800">
                <a:latin typeface="Century Gothic" panose="020B0502020202020204" pitchFamily="34" charset="0"/>
                <a:ea typeface="Arial MT"/>
                <a:cs typeface="Arial MT"/>
              </a:rPr>
              <a:t>, które promują zaangażowanie i aktywne uczenie się.</a:t>
            </a:r>
          </a:p>
          <a:p>
            <a:pPr lvl="0"/>
            <a:endParaRPr lang="es-ES" sz="1800" dirty="0">
              <a:effectLst/>
              <a:latin typeface="Century Gothic" panose="020B0502020202020204" pitchFamily="34" charset="0"/>
              <a:ea typeface="Arial MT"/>
              <a:cs typeface="Arial MT"/>
            </a:endParaRPr>
          </a:p>
          <a:p>
            <a:pPr marL="342900" lvl="0" indent="-342900">
              <a:buFont typeface="Calibri" panose="020F0502020204030204" pitchFamily="34" charset="0"/>
              <a:buChar char="-"/>
            </a:pPr>
            <a:r>
              <a:rPr lang="pl-PL" sz="1800" b="1">
                <a:latin typeface="Century Gothic" panose="020B0502020202020204" pitchFamily="34" charset="0"/>
                <a:ea typeface="Arial MT"/>
                <a:cs typeface="Arial MT"/>
              </a:rPr>
              <a:t>Wspierać opracowywanie skutecznych szkoleń online</a:t>
            </a:r>
            <a:r>
              <a:rPr lang="pl-PL" sz="1800">
                <a:latin typeface="Century Gothic" panose="020B0502020202020204" pitchFamily="34" charset="0"/>
                <a:ea typeface="Arial MT"/>
                <a:cs typeface="Arial MT"/>
              </a:rPr>
              <a:t>, które spełniają potrzeby osób uczących się.</a:t>
            </a:r>
          </a:p>
          <a:p>
            <a:pPr lvl="0"/>
            <a:endParaRPr lang="es-ES" sz="1800" dirty="0">
              <a:effectLst/>
              <a:latin typeface="Century Gothic" panose="020B0502020202020204" pitchFamily="34" charset="0"/>
              <a:ea typeface="Arial MT"/>
              <a:cs typeface="Arial MT"/>
            </a:endParaRPr>
          </a:p>
          <a:p>
            <a:pPr marL="342900" lvl="0" indent="-342900">
              <a:buFont typeface="Calibri" panose="020F0502020204030204" pitchFamily="34" charset="0"/>
              <a:buChar char="-"/>
            </a:pPr>
            <a:r>
              <a:rPr lang="pl-PL" sz="1800" b="1">
                <a:latin typeface="Century Gothic" panose="020B0502020202020204" pitchFamily="34" charset="0"/>
                <a:ea typeface="Arial MT"/>
                <a:cs typeface="Arial MT"/>
              </a:rPr>
              <a:t>Dowiedzieć się, jak włączać różne rodzaje treści cyfrowych</a:t>
            </a:r>
            <a:r>
              <a:rPr lang="pl-PL" sz="1800">
                <a:latin typeface="Century Gothic" panose="020B0502020202020204" pitchFamily="34" charset="0"/>
                <a:ea typeface="Arial MT"/>
                <a:cs typeface="Arial MT"/>
              </a:rPr>
              <a:t> do programów szkoleń online, aby proces nauki był bardziej dynamiczny i wciągający.</a:t>
            </a:r>
          </a:p>
        </p:txBody>
      </p:sp>
      <p:pic>
        <p:nvPicPr>
          <p:cNvPr id="14" name="Imagen 13">
            <a:extLst>
              <a:ext uri="{FF2B5EF4-FFF2-40B4-BE49-F238E27FC236}">
                <a16:creationId xmlns:a16="http://schemas.microsoft.com/office/drawing/2014/main" id="{4491E158-D4F5-4147-AAA4-FE87762F0B4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11358" y="3708623"/>
            <a:ext cx="577776" cy="523220"/>
          </a:xfrm>
          <a:prstGeom prst="rect">
            <a:avLst/>
          </a:prstGeom>
        </p:spPr>
      </p:pic>
      <p:pic>
        <p:nvPicPr>
          <p:cNvPr id="15" name="Imagen 14">
            <a:extLst>
              <a:ext uri="{FF2B5EF4-FFF2-40B4-BE49-F238E27FC236}">
                <a16:creationId xmlns:a16="http://schemas.microsoft.com/office/drawing/2014/main" id="{2133F1A5-32C5-4E80-9D50-8E0D6E2C143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20743" y="4586574"/>
            <a:ext cx="577776" cy="523220"/>
          </a:xfrm>
          <a:prstGeom prst="rect">
            <a:avLst/>
          </a:prstGeom>
        </p:spPr>
      </p:pic>
      <p:pic>
        <p:nvPicPr>
          <p:cNvPr id="10" name="Picture 2" descr="Image">
            <a:extLst>
              <a:ext uri="{FF2B5EF4-FFF2-40B4-BE49-F238E27FC236}">
                <a16:creationId xmlns:a16="http://schemas.microsoft.com/office/drawing/2014/main" id="{C45BF714-C5C1-8421-BD2A-4AD58ECA2CB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01600" y="4485861"/>
            <a:ext cx="4582626" cy="3436969"/>
          </a:xfrm>
          <a:prstGeom prst="rect">
            <a:avLst/>
          </a:prstGeom>
          <a:noFill/>
          <a:extLst>
            <a:ext uri="{909E8E84-426E-40DD-AFC4-6F175D3DCCD1}">
              <a14:hiddenFill xmlns:a14="http://schemas.microsoft.com/office/drawing/2010/main">
                <a:solidFill>
                  <a:srgbClr val="FFFFFF"/>
                </a:solidFill>
              </a14:hiddenFill>
            </a:ext>
          </a:extLst>
        </p:spPr>
      </p:pic>
      <p:sp>
        <p:nvSpPr>
          <p:cNvPr id="18" name="CuadroTexto 17">
            <a:extLst>
              <a:ext uri="{FF2B5EF4-FFF2-40B4-BE49-F238E27FC236}">
                <a16:creationId xmlns:a16="http://schemas.microsoft.com/office/drawing/2014/main" id="{74FF33AD-40F7-4FAA-9E02-2364A56369A2}"/>
              </a:ext>
            </a:extLst>
          </p:cNvPr>
          <p:cNvSpPr txBox="1"/>
          <p:nvPr/>
        </p:nvSpPr>
        <p:spPr>
          <a:xfrm>
            <a:off x="2018648" y="5524500"/>
            <a:ext cx="1981199" cy="769441"/>
          </a:xfrm>
          <a:prstGeom prst="rect">
            <a:avLst/>
          </a:prstGeom>
          <a:noFill/>
        </p:spPr>
        <p:txBody>
          <a:bodyPr wrap="square" rtlCol="0">
            <a:spAutoFit/>
          </a:bodyPr>
          <a:lstStyle/>
          <a:p>
            <a:r>
              <a:rPr lang="pl-PL" sz="22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Tworzenie treści</a:t>
            </a:r>
          </a:p>
        </p:txBody>
      </p:sp>
      <p:pic>
        <p:nvPicPr>
          <p:cNvPr id="19" name="Imagen 18">
            <a:extLst>
              <a:ext uri="{FF2B5EF4-FFF2-40B4-BE49-F238E27FC236}">
                <a16:creationId xmlns:a16="http://schemas.microsoft.com/office/drawing/2014/main" id="{A5BB156C-24B2-4A0A-90DC-FA1C1EB82F5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47800" y="5763280"/>
            <a:ext cx="577776" cy="523220"/>
          </a:xfrm>
          <a:prstGeom prst="rect">
            <a:avLst/>
          </a:prstGeom>
        </p:spPr>
      </p:pic>
      <p:sp>
        <p:nvSpPr>
          <p:cNvPr id="20" name="CuadroTexto 19">
            <a:extLst>
              <a:ext uri="{FF2B5EF4-FFF2-40B4-BE49-F238E27FC236}">
                <a16:creationId xmlns:a16="http://schemas.microsoft.com/office/drawing/2014/main" id="{35EDBB67-95FF-49C6-8156-1AD945E1E01C}"/>
              </a:ext>
            </a:extLst>
          </p:cNvPr>
          <p:cNvSpPr txBox="1"/>
          <p:nvPr/>
        </p:nvSpPr>
        <p:spPr>
          <a:xfrm>
            <a:off x="2018648" y="6591300"/>
            <a:ext cx="1981199" cy="769441"/>
          </a:xfrm>
          <a:prstGeom prst="rect">
            <a:avLst/>
          </a:prstGeom>
          <a:noFill/>
        </p:spPr>
        <p:txBody>
          <a:bodyPr wrap="square" rtlCol="0">
            <a:spAutoFit/>
          </a:bodyPr>
          <a:lstStyle/>
          <a:p>
            <a:r>
              <a:rPr lang="pl-PL" sz="22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Skuteczne szkolenie</a:t>
            </a:r>
          </a:p>
        </p:txBody>
      </p:sp>
      <p:pic>
        <p:nvPicPr>
          <p:cNvPr id="21" name="Imagen 20">
            <a:extLst>
              <a:ext uri="{FF2B5EF4-FFF2-40B4-BE49-F238E27FC236}">
                <a16:creationId xmlns:a16="http://schemas.microsoft.com/office/drawing/2014/main" id="{42037A83-A4E1-40DD-8981-9D97B957771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47800" y="6720174"/>
            <a:ext cx="577776" cy="523220"/>
          </a:xfrm>
          <a:prstGeom prst="rect">
            <a:avLst/>
          </a:prstGeom>
        </p:spPr>
      </p:pic>
      <p:sp>
        <p:nvSpPr>
          <p:cNvPr id="22" name="CuadroTexto 21">
            <a:extLst>
              <a:ext uri="{FF2B5EF4-FFF2-40B4-BE49-F238E27FC236}">
                <a16:creationId xmlns:a16="http://schemas.microsoft.com/office/drawing/2014/main" id="{15AA2AAD-DBA6-4B5F-9E57-655F52B50172}"/>
              </a:ext>
            </a:extLst>
          </p:cNvPr>
          <p:cNvSpPr txBox="1"/>
          <p:nvPr/>
        </p:nvSpPr>
        <p:spPr>
          <a:xfrm>
            <a:off x="1981201" y="7635270"/>
            <a:ext cx="1981199" cy="769441"/>
          </a:xfrm>
          <a:prstGeom prst="rect">
            <a:avLst/>
          </a:prstGeom>
          <a:noFill/>
        </p:spPr>
        <p:txBody>
          <a:bodyPr wrap="square" rtlCol="0">
            <a:spAutoFit/>
          </a:bodyPr>
          <a:lstStyle/>
          <a:p>
            <a:r>
              <a:rPr lang="pl-PL" sz="22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Rodzaje treści</a:t>
            </a:r>
          </a:p>
        </p:txBody>
      </p:sp>
      <p:pic>
        <p:nvPicPr>
          <p:cNvPr id="23" name="Imagen 22">
            <a:extLst>
              <a:ext uri="{FF2B5EF4-FFF2-40B4-BE49-F238E27FC236}">
                <a16:creationId xmlns:a16="http://schemas.microsoft.com/office/drawing/2014/main" id="{F592C9B9-E8B4-4140-938A-C847B657838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47800" y="7764144"/>
            <a:ext cx="577776" cy="52322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a:rPr lang="pl-PL" sz="40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Rodzaje treści cyfrowych i ich charakterystyka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pl-PL" sz="280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Podpunkt 3.2: Rodzaje treści cyfrowych</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302327" y="3162300"/>
            <a:ext cx="16154400" cy="5975354"/>
          </a:xfrm>
          <a:prstGeom prst="rect">
            <a:avLst/>
          </a:prstGeom>
          <a:noFill/>
        </p:spPr>
        <p:txBody>
          <a:bodyPr wrap="square" rtlCol="0">
            <a:spAutoFit/>
          </a:bodyPr>
          <a:lstStyle/>
          <a:p>
            <a:pPr marL="342900" lvl="0" indent="-342900" algn="just">
              <a:lnSpc>
                <a:spcPct val="107000"/>
              </a:lnSpc>
              <a:spcAft>
                <a:spcPts val="800"/>
              </a:spcAft>
              <a:buFont typeface="Wingdings" panose="05000000000000000000" pitchFamily="2" charset="2"/>
              <a:buChar char=""/>
            </a:pPr>
            <a:r>
              <a:rPr lang="pl-PL" sz="2200" b="1" dirty="0">
                <a:latin typeface="Calibri" panose="020F0502020204030204" pitchFamily="34" charset="0"/>
                <a:ea typeface="Times New Roman" panose="02020603050405020304" pitchFamily="18" charset="0"/>
                <a:cs typeface="Times New Roman" panose="02020603050405020304" pitchFamily="18" charset="0"/>
              </a:rPr>
              <a:t>Studia przypadku: </a:t>
            </a:r>
            <a:r>
              <a:rPr lang="pl-PL" sz="2200" dirty="0">
                <a:latin typeface="Calibri" panose="020F0502020204030204" pitchFamily="34" charset="0"/>
                <a:ea typeface="Times New Roman" panose="02020603050405020304" pitchFamily="18" charset="0"/>
                <a:cs typeface="Times New Roman" panose="02020603050405020304" pitchFamily="18" charset="0"/>
              </a:rPr>
              <a:t>są zazwyczaj bardzo interesujące i dają osobom uczącym się praktyczny przykład przedstawionych koncepcji, a także stanowią sposób na zainspirowanie ich do podjęcia nowych działań.</a:t>
            </a:r>
          </a:p>
          <a:p>
            <a:pPr marL="342900" lvl="0" indent="-342900" algn="just">
              <a:lnSpc>
                <a:spcPct val="107000"/>
              </a:lnSpc>
              <a:buFont typeface="Wingdings" panose="05000000000000000000" pitchFamily="2" charset="2"/>
              <a:buChar char=""/>
            </a:pPr>
            <a:r>
              <a:rPr lang="pl-PL" sz="2200" b="1" dirty="0">
                <a:latin typeface="Calibri" panose="020F0502020204030204" pitchFamily="34" charset="0"/>
                <a:ea typeface="Times New Roman" panose="02020603050405020304" pitchFamily="18" charset="0"/>
                <a:cs typeface="Times New Roman" panose="02020603050405020304" pitchFamily="18" charset="0"/>
              </a:rPr>
              <a:t>Rekomendacje/relacje: </a:t>
            </a:r>
            <a:r>
              <a:rPr lang="pl-PL" sz="2200" dirty="0">
                <a:latin typeface="Calibri" panose="020F0502020204030204" pitchFamily="34" charset="0"/>
                <a:ea typeface="Times New Roman" panose="02020603050405020304" pitchFamily="18" charset="0"/>
                <a:cs typeface="Times New Roman" panose="02020603050405020304" pitchFamily="18" charset="0"/>
              </a:rPr>
              <a:t>rekomendacje osoby będącej wzorem do naśladowania budują zaufanie i oferują indywidualne spojrzenie na dane zagadnienie.</a:t>
            </a:r>
          </a:p>
          <a:p>
            <a:pPr marL="342900" lvl="0" indent="-342900" algn="just">
              <a:lnSpc>
                <a:spcPct val="107000"/>
              </a:lnSpc>
              <a:buFont typeface="Wingdings" panose="05000000000000000000" pitchFamily="2" charset="2"/>
              <a:buChar char=""/>
            </a:pPr>
            <a:r>
              <a:rPr lang="pl-PL" sz="2200" b="1" dirty="0">
                <a:latin typeface="Calibri" panose="020F0502020204030204" pitchFamily="34" charset="0"/>
                <a:ea typeface="Times New Roman" panose="02020603050405020304" pitchFamily="18" charset="0"/>
                <a:cs typeface="Times New Roman" panose="02020603050405020304" pitchFamily="18" charset="0"/>
              </a:rPr>
              <a:t>Pytania i odpowiedzi / często zadawane pytania / wywiady: </a:t>
            </a:r>
            <a:r>
              <a:rPr lang="pl-PL" sz="2200" dirty="0">
                <a:latin typeface="Calibri" panose="020F0502020204030204" pitchFamily="34" charset="0"/>
                <a:ea typeface="Times New Roman" panose="02020603050405020304" pitchFamily="18" charset="0"/>
                <a:cs typeface="Times New Roman" panose="02020603050405020304" pitchFamily="18" charset="0"/>
              </a:rPr>
              <a:t>sesje pytań i odpowiedzi lub sekcje „często zadawanych pytań” mogą mieć charakter formalny lub nieformalny. Zazwyczaj są one bardzo przydatne dla uczniów, ponieważ stanowią okazję do podzielenia się wątpliwościami i uzyskania odpowiedzi, dając im poczucie odpowiedzialności i motywacji.</a:t>
            </a:r>
          </a:p>
          <a:p>
            <a:pPr marL="342900" lvl="0" indent="-342900" algn="just">
              <a:lnSpc>
                <a:spcPct val="107000"/>
              </a:lnSpc>
              <a:buFont typeface="Wingdings" panose="05000000000000000000" pitchFamily="2" charset="2"/>
              <a:buChar char=""/>
            </a:pPr>
            <a:r>
              <a:rPr lang="pl-PL" sz="2200" b="1" dirty="0">
                <a:latin typeface="Calibri" panose="020F0502020204030204" pitchFamily="34" charset="0"/>
                <a:ea typeface="Times New Roman" panose="02020603050405020304" pitchFamily="18" charset="0"/>
                <a:cs typeface="Times New Roman" panose="02020603050405020304" pitchFamily="18" charset="0"/>
              </a:rPr>
              <a:t>Lista „nakazów” i „zakazów”: </a:t>
            </a:r>
            <a:r>
              <a:rPr lang="pl-PL" sz="2200" dirty="0">
                <a:latin typeface="Calibri" panose="020F0502020204030204" pitchFamily="34" charset="0"/>
                <a:ea typeface="Times New Roman" panose="02020603050405020304" pitchFamily="18" charset="0"/>
                <a:cs typeface="Times New Roman" panose="02020603050405020304" pitchFamily="18" charset="0"/>
              </a:rPr>
              <a:t>w ten sposób nauczyciel stawia się na miejscu uczestników szkolenia, by pokazać, jak należy postępować.</a:t>
            </a:r>
          </a:p>
          <a:p>
            <a:pPr marL="342900" lvl="0" indent="-342900" algn="just">
              <a:lnSpc>
                <a:spcPct val="107000"/>
              </a:lnSpc>
              <a:buFont typeface="Wingdings" panose="05000000000000000000" pitchFamily="2" charset="2"/>
              <a:buChar char=""/>
            </a:pPr>
            <a:r>
              <a:rPr lang="pl-PL" sz="2200" b="1" dirty="0">
                <a:latin typeface="Calibri" panose="020F0502020204030204" pitchFamily="34" charset="0"/>
                <a:ea typeface="Times New Roman" panose="02020603050405020304" pitchFamily="18" charset="0"/>
                <a:cs typeface="Times New Roman" panose="02020603050405020304" pitchFamily="18" charset="0"/>
              </a:rPr>
              <a:t>Wyniki badań i analiz danych:</a:t>
            </a:r>
            <a:r>
              <a:rPr lang="pl-PL" sz="2200" dirty="0">
                <a:latin typeface="Calibri" panose="020F0502020204030204" pitchFamily="34" charset="0"/>
                <a:ea typeface="Times New Roman" panose="02020603050405020304" pitchFamily="18" charset="0"/>
                <a:cs typeface="Times New Roman" panose="02020603050405020304" pitchFamily="18" charset="0"/>
              </a:rPr>
              <a:t> mogą rozwiać wątpliwości użytkowników, zwłaszcza jeśli treść jest dobrze wyjaśniona i podsumowana.</a:t>
            </a:r>
          </a:p>
          <a:p>
            <a:pPr marL="342900" lvl="0" indent="-342900" algn="just">
              <a:lnSpc>
                <a:spcPct val="107000"/>
              </a:lnSpc>
              <a:buFont typeface="Wingdings" panose="05000000000000000000" pitchFamily="2" charset="2"/>
              <a:buChar char=""/>
            </a:pPr>
            <a:r>
              <a:rPr lang="pl-PL" sz="2200" b="1" dirty="0">
                <a:latin typeface="Calibri" panose="020F0502020204030204" pitchFamily="34" charset="0"/>
                <a:ea typeface="Times New Roman" panose="02020603050405020304" pitchFamily="18" charset="0"/>
                <a:cs typeface="Times New Roman" panose="02020603050405020304" pitchFamily="18" charset="0"/>
              </a:rPr>
              <a:t>Osadzone </a:t>
            </a:r>
            <a:r>
              <a:rPr lang="pl-PL" sz="2200" b="1" dirty="0" err="1">
                <a:latin typeface="Calibri" panose="020F0502020204030204" pitchFamily="34" charset="0"/>
                <a:ea typeface="Times New Roman" panose="02020603050405020304" pitchFamily="18" charset="0"/>
                <a:cs typeface="Times New Roman" panose="02020603050405020304" pitchFamily="18" charset="0"/>
              </a:rPr>
              <a:t>tweety</a:t>
            </a:r>
            <a:r>
              <a:rPr lang="pl-PL" sz="2200" b="1" dirty="0">
                <a:latin typeface="Calibri" panose="020F0502020204030204" pitchFamily="34" charset="0"/>
                <a:ea typeface="Times New Roman" panose="02020603050405020304" pitchFamily="18" charset="0"/>
                <a:cs typeface="Times New Roman" panose="02020603050405020304" pitchFamily="18" charset="0"/>
              </a:rPr>
              <a:t>: </a:t>
            </a:r>
            <a:r>
              <a:rPr lang="pl-PL" sz="2200" dirty="0">
                <a:latin typeface="Calibri" panose="020F0502020204030204" pitchFamily="34" charset="0"/>
                <a:ea typeface="Times New Roman" panose="02020603050405020304" pitchFamily="18" charset="0"/>
                <a:cs typeface="Times New Roman" panose="02020603050405020304" pitchFamily="18" charset="0"/>
              </a:rPr>
              <a:t>fragmenty wypowiedzi z </a:t>
            </a:r>
            <a:r>
              <a:rPr lang="pl-PL" sz="2200" dirty="0" err="1">
                <a:latin typeface="Calibri" panose="020F0502020204030204" pitchFamily="34" charset="0"/>
                <a:ea typeface="Times New Roman" panose="02020603050405020304" pitchFamily="18" charset="0"/>
                <a:cs typeface="Times New Roman" panose="02020603050405020304" pitchFamily="18" charset="0"/>
              </a:rPr>
              <a:t>Twittera</a:t>
            </a:r>
            <a:r>
              <a:rPr lang="pl-PL" sz="2200" dirty="0">
                <a:latin typeface="Calibri" panose="020F0502020204030204" pitchFamily="34" charset="0"/>
                <a:ea typeface="Times New Roman" panose="02020603050405020304" pitchFamily="18" charset="0"/>
                <a:cs typeface="Times New Roman" panose="02020603050405020304" pitchFamily="18" charset="0"/>
              </a:rPr>
              <a:t>, które, w zależności od odbiorców, mogą zostać wykorzystane, by skłonić do myślenia lub wprowadzić element humorystyczny.</a:t>
            </a:r>
          </a:p>
          <a:p>
            <a:pPr marL="342900" lvl="0" indent="-342900" algn="just">
              <a:lnSpc>
                <a:spcPct val="107000"/>
              </a:lnSpc>
              <a:buFont typeface="Wingdings" panose="05000000000000000000" pitchFamily="2" charset="2"/>
              <a:buChar char=""/>
            </a:pPr>
            <a:r>
              <a:rPr lang="pl-PL" sz="2200" b="1" dirty="0">
                <a:latin typeface="Calibri" panose="020F0502020204030204" pitchFamily="34" charset="0"/>
                <a:ea typeface="Times New Roman" panose="02020603050405020304" pitchFamily="18" charset="0"/>
                <a:cs typeface="Times New Roman" panose="02020603050405020304" pitchFamily="18" charset="0"/>
              </a:rPr>
              <a:t>GIF-y:</a:t>
            </a:r>
            <a:r>
              <a:rPr lang="pl-PL" sz="2200" dirty="0">
                <a:latin typeface="Calibri" panose="020F0502020204030204" pitchFamily="34" charset="0"/>
                <a:ea typeface="Times New Roman" panose="02020603050405020304" pitchFamily="18" charset="0"/>
                <a:cs typeface="Times New Roman" panose="02020603050405020304" pitchFamily="18" charset="0"/>
              </a:rPr>
              <a:t> klipy wycięte z filmów, które mogą służyć do zilustrowania problemu i nawiązania z odbiorcami bliższej więzi.</a:t>
            </a:r>
          </a:p>
          <a:p>
            <a:pPr marL="342900" lvl="0" indent="-342900" algn="just">
              <a:lnSpc>
                <a:spcPct val="107000"/>
              </a:lnSpc>
              <a:buFont typeface="Wingdings" panose="05000000000000000000" pitchFamily="2" charset="2"/>
              <a:buChar char=""/>
            </a:pPr>
            <a:r>
              <a:rPr lang="pl-PL" sz="2200" b="1" dirty="0">
                <a:latin typeface="Calibri" panose="020F0502020204030204" pitchFamily="34" charset="0"/>
                <a:ea typeface="Times New Roman" panose="02020603050405020304" pitchFamily="18" charset="0"/>
                <a:cs typeface="Times New Roman" panose="02020603050405020304" pitchFamily="18" charset="0"/>
              </a:rPr>
              <a:t>E-booki / pliki PDF: </a:t>
            </a:r>
            <a:r>
              <a:rPr lang="pl-PL" sz="2200" dirty="0">
                <a:latin typeface="Calibri" panose="020F0502020204030204" pitchFamily="34" charset="0"/>
                <a:ea typeface="Times New Roman" panose="02020603050405020304" pitchFamily="18" charset="0"/>
                <a:cs typeface="Times New Roman" panose="02020603050405020304" pitchFamily="18" charset="0"/>
              </a:rPr>
              <a:t>e-booki / pliki PDF to dobry przykład dodatkowych materiałów, które mogą być przydatne w celu utrzymania zaangażowania odbiorców.</a:t>
            </a:r>
          </a:p>
          <a:p>
            <a:pPr marL="342900" lvl="0" indent="-342900" algn="just">
              <a:lnSpc>
                <a:spcPct val="107000"/>
              </a:lnSpc>
              <a:buFont typeface="Wingdings" panose="05000000000000000000" pitchFamily="2" charset="2"/>
              <a:buChar char=""/>
            </a:pPr>
            <a:r>
              <a:rPr lang="pl-PL" sz="2200" b="1" dirty="0">
                <a:latin typeface="Calibri" panose="020F0502020204030204" pitchFamily="34" charset="0"/>
                <a:ea typeface="Times New Roman" panose="02020603050405020304" pitchFamily="18" charset="0"/>
                <a:cs typeface="Times New Roman" panose="02020603050405020304" pitchFamily="18" charset="0"/>
              </a:rPr>
              <a:t>Komiksy:</a:t>
            </a:r>
            <a:r>
              <a:rPr lang="pl-PL" sz="2200" dirty="0">
                <a:latin typeface="Calibri" panose="020F0502020204030204" pitchFamily="34" charset="0"/>
                <a:ea typeface="Times New Roman" panose="02020603050405020304" pitchFamily="18" charset="0"/>
                <a:cs typeface="Times New Roman" panose="02020603050405020304" pitchFamily="18" charset="0"/>
              </a:rPr>
              <a:t> to zabawny i nieformalny sposób na zilustrowanie swojego punktu widzenia, nawet jeśli temat jest poważny!</a:t>
            </a:r>
          </a:p>
          <a:p>
            <a:pPr marL="342900" lvl="0" indent="-342900" algn="just">
              <a:lnSpc>
                <a:spcPct val="107000"/>
              </a:lnSpc>
              <a:buFont typeface="Wingdings" panose="05000000000000000000" pitchFamily="2" charset="2"/>
              <a:buChar char=""/>
            </a:pPr>
            <a:r>
              <a:rPr lang="pl-PL" sz="2200" b="1" dirty="0">
                <a:latin typeface="Calibri" panose="020F0502020204030204" pitchFamily="34" charset="0"/>
                <a:ea typeface="Times New Roman" panose="02020603050405020304" pitchFamily="18" charset="0"/>
                <a:cs typeface="Times New Roman" panose="02020603050405020304" pitchFamily="18" charset="0"/>
              </a:rPr>
              <a:t>Przyznawanie</a:t>
            </a:r>
            <a:r>
              <a:rPr lang="pl-PL" sz="2200" dirty="0">
                <a:latin typeface="Calibri" panose="020F0502020204030204" pitchFamily="34" charset="0"/>
                <a:ea typeface="Times New Roman" panose="02020603050405020304" pitchFamily="18" charset="0"/>
                <a:cs typeface="Times New Roman" panose="02020603050405020304" pitchFamily="18" charset="0"/>
              </a:rPr>
              <a:t> </a:t>
            </a:r>
            <a:r>
              <a:rPr lang="pl-PL" sz="2200" b="1" dirty="0" err="1">
                <a:latin typeface="Calibri" panose="020F0502020204030204" pitchFamily="34" charset="0"/>
                <a:ea typeface="Times New Roman" panose="02020603050405020304" pitchFamily="18" charset="0"/>
                <a:cs typeface="Times New Roman" panose="02020603050405020304" pitchFamily="18" charset="0"/>
              </a:rPr>
              <a:t>kudos</a:t>
            </a:r>
            <a:r>
              <a:rPr lang="pl-PL" sz="2200" b="1" dirty="0">
                <a:latin typeface="Calibri" panose="020F0502020204030204" pitchFamily="34" charset="0"/>
                <a:ea typeface="Times New Roman" panose="02020603050405020304" pitchFamily="18" charset="0"/>
                <a:cs typeface="Times New Roman" panose="02020603050405020304" pitchFamily="18" charset="0"/>
              </a:rPr>
              <a:t>:</a:t>
            </a:r>
            <a:r>
              <a:rPr lang="pl-PL" sz="2200" dirty="0">
                <a:latin typeface="Calibri" panose="020F0502020204030204" pitchFamily="34" charset="0"/>
                <a:ea typeface="Times New Roman" panose="02020603050405020304" pitchFamily="18" charset="0"/>
                <a:cs typeface="Times New Roman" panose="02020603050405020304" pitchFamily="18" charset="0"/>
              </a:rPr>
              <a:t> zachęca uczestników do udziału i pozwala docenić ich wysiłki.</a:t>
            </a:r>
          </a:p>
        </p:txBody>
      </p:sp>
    </p:spTree>
    <p:extLst>
      <p:ext uri="{BB962C8B-B14F-4D97-AF65-F5344CB8AC3E}">
        <p14:creationId xmlns:p14="http://schemas.microsoft.com/office/powerpoint/2010/main" val="1279820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a:rPr lang="pl-PL" sz="40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Rodzaje treści cyfrowych i ich charakterystyka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pl-PL" sz="280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Podpunkt 3.2: Rodzaje treści cyfrowych</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6154400" cy="4524059"/>
          </a:xfrm>
          <a:prstGeom prst="rect">
            <a:avLst/>
          </a:prstGeom>
          <a:noFill/>
        </p:spPr>
        <p:txBody>
          <a:bodyPr wrap="square" rtlCol="0">
            <a:spAutoFit/>
          </a:bodyPr>
          <a:lstStyle/>
          <a:p>
            <a:pPr marL="342900" lvl="0" indent="-342900" algn="just">
              <a:lnSpc>
                <a:spcPct val="107000"/>
              </a:lnSpc>
              <a:spcAft>
                <a:spcPts val="800"/>
              </a:spcAft>
              <a:buFont typeface="Wingdings" panose="05000000000000000000" pitchFamily="2" charset="2"/>
              <a:buChar char=""/>
            </a:pPr>
            <a:r>
              <a:rPr lang="pl-PL" sz="2200" b="1">
                <a:latin typeface="Calibri" panose="020F0502020204030204" pitchFamily="34" charset="0"/>
                <a:ea typeface="Times New Roman" panose="02020603050405020304" pitchFamily="18" charset="0"/>
                <a:cs typeface="Times New Roman" panose="02020603050405020304" pitchFamily="18" charset="0"/>
              </a:rPr>
              <a:t>Wspólne arkusze kalkulacyjne lub dokumenty:</a:t>
            </a:r>
            <a:r>
              <a:rPr lang="pl-PL" sz="2200">
                <a:latin typeface="Calibri" panose="020F0502020204030204" pitchFamily="34" charset="0"/>
                <a:ea typeface="Times New Roman" panose="02020603050405020304" pitchFamily="18" charset="0"/>
                <a:cs typeface="Times New Roman" panose="02020603050405020304" pitchFamily="18" charset="0"/>
              </a:rPr>
              <a:t> ułatwiają uczniom udział w szkoleniach oraz obserwowanie, jak ich pomysły są przyjmowane i udostępniane.</a:t>
            </a:r>
          </a:p>
          <a:p>
            <a:pPr marL="342900" lvl="0" indent="-342900" algn="just">
              <a:lnSpc>
                <a:spcPct val="107000"/>
              </a:lnSpc>
              <a:buFont typeface="Wingdings" panose="05000000000000000000" pitchFamily="2" charset="2"/>
              <a:buChar char=""/>
            </a:pPr>
            <a:r>
              <a:rPr lang="pl-PL" sz="2200" b="1">
                <a:latin typeface="Calibri" panose="020F0502020204030204" pitchFamily="34" charset="0"/>
                <a:ea typeface="Times New Roman" panose="02020603050405020304" pitchFamily="18" charset="0"/>
                <a:cs typeface="Times New Roman" panose="02020603050405020304" pitchFamily="18" charset="0"/>
              </a:rPr>
              <a:t>Grafiki: </a:t>
            </a:r>
            <a:r>
              <a:rPr lang="pl-PL" sz="2200">
                <a:latin typeface="Calibri" panose="020F0502020204030204" pitchFamily="34" charset="0"/>
                <a:ea typeface="Times New Roman" panose="02020603050405020304" pitchFamily="18" charset="0"/>
                <a:cs typeface="Times New Roman" panose="02020603050405020304" pitchFamily="18" charset="0"/>
              </a:rPr>
              <a:t>powinny być jasne, trafne, dobrej jakości, niewielkich rozmiarów (tj. nie zajmować dużo pamięci) i w miarę możliwości neutralne pod względem płciowym/językowym/kulturowym.</a:t>
            </a:r>
          </a:p>
          <a:p>
            <a:pPr marL="342900" lvl="0" indent="-342900" algn="just">
              <a:lnSpc>
                <a:spcPct val="107000"/>
              </a:lnSpc>
              <a:buFont typeface="Wingdings" panose="05000000000000000000" pitchFamily="2" charset="2"/>
              <a:buChar char=""/>
            </a:pPr>
            <a:r>
              <a:rPr lang="pl-PL" sz="2200" b="1">
                <a:latin typeface="Calibri" panose="020F0502020204030204" pitchFamily="34" charset="0"/>
                <a:ea typeface="Times New Roman" panose="02020603050405020304" pitchFamily="18" charset="0"/>
                <a:cs typeface="Times New Roman" panose="02020603050405020304" pitchFamily="18" charset="0"/>
              </a:rPr>
              <a:t>Podcasty: </a:t>
            </a:r>
            <a:r>
              <a:rPr lang="pl-PL" sz="2200">
                <a:latin typeface="Calibri" panose="020F0502020204030204" pitchFamily="34" charset="0"/>
                <a:ea typeface="Times New Roman" panose="02020603050405020304" pitchFamily="18" charset="0"/>
                <a:cs typeface="Times New Roman" panose="02020603050405020304" pitchFamily="18" charset="0"/>
              </a:rPr>
              <a:t>pliki audio dostępne do słuchania, mogą być nagrywane i publikowane w różnych bezpłatnych witrynach z podcastami.</a:t>
            </a:r>
          </a:p>
          <a:p>
            <a:pPr marL="342900" lvl="0" indent="-342900" algn="just">
              <a:lnSpc>
                <a:spcPct val="107000"/>
              </a:lnSpc>
              <a:buFont typeface="Wingdings" panose="05000000000000000000" pitchFamily="2" charset="2"/>
              <a:buChar char=""/>
            </a:pPr>
            <a:r>
              <a:rPr lang="pl-PL" sz="2200" b="1">
                <a:latin typeface="Calibri" panose="020F0502020204030204" pitchFamily="34" charset="0"/>
                <a:ea typeface="Times New Roman" panose="02020603050405020304" pitchFamily="18" charset="0"/>
                <a:cs typeface="Times New Roman" panose="02020603050405020304" pitchFamily="18" charset="0"/>
              </a:rPr>
              <a:t>Udostępnienia slajdów:</a:t>
            </a:r>
            <a:r>
              <a:rPr lang="pl-PL" sz="2200">
                <a:latin typeface="Calibri" panose="020F0502020204030204" pitchFamily="34" charset="0"/>
                <a:ea typeface="Times New Roman" panose="02020603050405020304" pitchFamily="18" charset="0"/>
                <a:cs typeface="Times New Roman" panose="02020603050405020304" pitchFamily="18" charset="0"/>
              </a:rPr>
              <a:t> aby przesyłać pokazy slajdów na własne potrzeby lub udostępniać je uczestnikom.</a:t>
            </a:r>
          </a:p>
          <a:p>
            <a:pPr marL="342900" lvl="0" indent="-342900" algn="just">
              <a:lnSpc>
                <a:spcPct val="107000"/>
              </a:lnSpc>
              <a:buFont typeface="Wingdings" panose="05000000000000000000" pitchFamily="2" charset="2"/>
              <a:buChar char=""/>
            </a:pPr>
            <a:r>
              <a:rPr lang="pl-PL" sz="2200" b="1">
                <a:latin typeface="Calibri" panose="020F0502020204030204" pitchFamily="34" charset="0"/>
                <a:ea typeface="Times New Roman" panose="02020603050405020304" pitchFamily="18" charset="0"/>
                <a:cs typeface="Times New Roman" panose="02020603050405020304" pitchFamily="18" charset="0"/>
              </a:rPr>
              <a:t>Gry online:</a:t>
            </a:r>
            <a:r>
              <a:rPr lang="pl-PL" sz="2200">
                <a:latin typeface="Calibri" panose="020F0502020204030204" pitchFamily="34" charset="0"/>
                <a:ea typeface="Times New Roman" panose="02020603050405020304" pitchFamily="18" charset="0"/>
                <a:cs typeface="Times New Roman" panose="02020603050405020304" pitchFamily="18" charset="0"/>
              </a:rPr>
              <a:t> bezpłatne gry online można znaleźć za pomocą wyszukiwarki Google, a także istnieje wiele platform, takich jak educaplay.com, gdzie można tworzyć zabawne i wciągające gry dostosowane do omawianego tematu.</a:t>
            </a:r>
          </a:p>
          <a:p>
            <a:pPr marL="342900" lvl="0" indent="-342900" algn="just">
              <a:lnSpc>
                <a:spcPct val="107000"/>
              </a:lnSpc>
              <a:buFont typeface="Wingdings" panose="05000000000000000000" pitchFamily="2" charset="2"/>
              <a:buChar char=""/>
            </a:pPr>
            <a:r>
              <a:rPr lang="pl-PL" sz="2200" b="1">
                <a:latin typeface="Calibri" panose="020F0502020204030204" pitchFamily="34" charset="0"/>
                <a:ea typeface="Times New Roman" panose="02020603050405020304" pitchFamily="18" charset="0"/>
                <a:cs typeface="Times New Roman" panose="02020603050405020304" pitchFamily="18" charset="0"/>
              </a:rPr>
              <a:t>Konkursy/quizy:</a:t>
            </a:r>
            <a:r>
              <a:rPr lang="pl-PL" sz="2200">
                <a:latin typeface="Calibri" panose="020F0502020204030204" pitchFamily="34" charset="0"/>
                <a:ea typeface="Times New Roman" panose="02020603050405020304" pitchFamily="18" charset="0"/>
                <a:cs typeface="Times New Roman" panose="02020603050405020304" pitchFamily="18" charset="0"/>
              </a:rPr>
              <a:t> kolejny przykład grywalizacji w nauczaniu. Można użyć aplikacji takich jak Kahoot, aby zachęcić uczniów do rywalizacji dotyczącej konkretnego tematu.</a:t>
            </a:r>
          </a:p>
          <a:p>
            <a:pPr marL="342900" lvl="0" indent="-342900" algn="just">
              <a:lnSpc>
                <a:spcPct val="107000"/>
              </a:lnSpc>
              <a:buFont typeface="Wingdings" panose="05000000000000000000" pitchFamily="2" charset="2"/>
              <a:buChar char=""/>
            </a:pPr>
            <a:r>
              <a:rPr lang="pl-PL" sz="2200" b="1">
                <a:latin typeface="Calibri" panose="020F0502020204030204" pitchFamily="34" charset="0"/>
                <a:ea typeface="Times New Roman" panose="02020603050405020304" pitchFamily="18" charset="0"/>
                <a:cs typeface="Times New Roman" panose="02020603050405020304" pitchFamily="18" charset="0"/>
              </a:rPr>
              <a:t>Interaktywne demonstracje:</a:t>
            </a:r>
            <a:r>
              <a:rPr lang="pl-PL" sz="2200">
                <a:latin typeface="Calibri" panose="020F0502020204030204" pitchFamily="34" charset="0"/>
                <a:ea typeface="Times New Roman" panose="02020603050405020304" pitchFamily="18" charset="0"/>
                <a:cs typeface="Times New Roman" panose="02020603050405020304" pitchFamily="18" charset="0"/>
              </a:rPr>
              <a:t> szybka demonstracja przedstawiająca konkretny aspekt nauczanego tematu może być bardzo przydatna w celu bezpośredniego pokazania uczestnikom, jak coś działa.</a:t>
            </a:r>
          </a:p>
          <a:p>
            <a:pPr marL="342900" lvl="0" indent="-342900" algn="just">
              <a:lnSpc>
                <a:spcPct val="107000"/>
              </a:lnSpc>
              <a:buFont typeface="Wingdings" panose="05000000000000000000" pitchFamily="2" charset="2"/>
              <a:buChar char=""/>
            </a:pPr>
            <a:r>
              <a:rPr lang="pl-PL" sz="2200" b="1">
                <a:latin typeface="Calibri" panose="020F0502020204030204" pitchFamily="34" charset="0"/>
                <a:ea typeface="Times New Roman" panose="02020603050405020304" pitchFamily="18" charset="0"/>
                <a:cs typeface="Times New Roman" panose="02020603050405020304" pitchFamily="18" charset="0"/>
              </a:rPr>
              <a:t>Bezpłatne narzędzia i zasoby:</a:t>
            </a:r>
            <a:r>
              <a:rPr lang="pl-PL" sz="2200">
                <a:latin typeface="Calibri" panose="020F0502020204030204" pitchFamily="34" charset="0"/>
                <a:ea typeface="Times New Roman" panose="02020603050405020304" pitchFamily="18" charset="0"/>
                <a:cs typeface="Times New Roman" panose="02020603050405020304" pitchFamily="18" charset="0"/>
              </a:rPr>
              <a:t> podobne do interesujących linków; mogą służyć powiększeniu zestawu narzędzi dostępnych dla odbiorców.</a:t>
            </a:r>
          </a:p>
        </p:txBody>
      </p:sp>
    </p:spTree>
    <p:extLst>
      <p:ext uri="{BB962C8B-B14F-4D97-AF65-F5344CB8AC3E}">
        <p14:creationId xmlns:p14="http://schemas.microsoft.com/office/powerpoint/2010/main" val="3256498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a:rPr lang="pl-PL" sz="40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Rodzaje treści cyfrowych i ich charakterystyka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pl-PL" sz="280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Podpunkt 3.2: Rodzaje treści cyfrowych</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6154400" cy="4524059"/>
          </a:xfrm>
          <a:prstGeom prst="rect">
            <a:avLst/>
          </a:prstGeom>
          <a:noFill/>
        </p:spPr>
        <p:txBody>
          <a:bodyPr wrap="square" rtlCol="0">
            <a:spAutoFit/>
          </a:bodyPr>
          <a:lstStyle/>
          <a:p>
            <a:pPr marL="342900" lvl="0" indent="-342900" algn="just">
              <a:lnSpc>
                <a:spcPct val="107000"/>
              </a:lnSpc>
              <a:spcAft>
                <a:spcPts val="800"/>
              </a:spcAft>
              <a:buFont typeface="Wingdings" panose="05000000000000000000" pitchFamily="2" charset="2"/>
              <a:buChar char=""/>
            </a:pPr>
            <a:r>
              <a:rPr lang="pl-PL" sz="2200" b="1">
                <a:latin typeface="Calibri" panose="020F0502020204030204" pitchFamily="34" charset="0"/>
                <a:ea typeface="Times New Roman" panose="02020603050405020304" pitchFamily="18" charset="0"/>
                <a:cs typeface="Times New Roman" panose="02020603050405020304" pitchFamily="18" charset="0"/>
              </a:rPr>
              <a:t>Webinaria: </a:t>
            </a:r>
            <a:r>
              <a:rPr lang="pl-PL" sz="2200">
                <a:latin typeface="Calibri" panose="020F0502020204030204" pitchFamily="34" charset="0"/>
                <a:ea typeface="Times New Roman" panose="02020603050405020304" pitchFamily="18" charset="0"/>
                <a:cs typeface="Times New Roman" panose="02020603050405020304" pitchFamily="18" charset="0"/>
              </a:rPr>
              <a:t>oferują uczniom szansę wzięcia udziału lub obejrzenie webinarium poświęconego danemu tematowi.</a:t>
            </a:r>
          </a:p>
          <a:p>
            <a:pPr marL="342900" lvl="0" indent="-342900" algn="just">
              <a:lnSpc>
                <a:spcPct val="107000"/>
              </a:lnSpc>
              <a:buFont typeface="Wingdings" panose="05000000000000000000" pitchFamily="2" charset="2"/>
              <a:buChar char=""/>
            </a:pPr>
            <a:r>
              <a:rPr lang="pl-PL" sz="2200" b="1">
                <a:latin typeface="Calibri" panose="020F0502020204030204" pitchFamily="34" charset="0"/>
                <a:ea typeface="Times New Roman" panose="02020603050405020304" pitchFamily="18" charset="0"/>
                <a:cs typeface="Times New Roman" panose="02020603050405020304" pitchFamily="18" charset="0"/>
              </a:rPr>
              <a:t>Treści interaktywne: </a:t>
            </a:r>
            <a:r>
              <a:rPr lang="pl-PL" sz="2200">
                <a:latin typeface="Calibri" panose="020F0502020204030204" pitchFamily="34" charset="0"/>
                <a:ea typeface="Times New Roman" panose="02020603050405020304" pitchFamily="18" charset="0"/>
                <a:cs typeface="Times New Roman" panose="02020603050405020304" pitchFamily="18" charset="0"/>
              </a:rPr>
              <a:t>idealnie nadają się do przyciągnięcia uwagi uczniów i zapewnienia, że będą uważać przez całą sesję.</a:t>
            </a:r>
          </a:p>
          <a:p>
            <a:pPr marL="342900" lvl="0" indent="-342900" algn="just">
              <a:lnSpc>
                <a:spcPct val="107000"/>
              </a:lnSpc>
              <a:buFont typeface="Wingdings" panose="05000000000000000000" pitchFamily="2" charset="2"/>
              <a:buChar char=""/>
            </a:pPr>
            <a:r>
              <a:rPr lang="pl-PL" sz="2200" b="1">
                <a:latin typeface="Calibri" panose="020F0502020204030204" pitchFamily="34" charset="0"/>
                <a:ea typeface="Times New Roman" panose="02020603050405020304" pitchFamily="18" charset="0"/>
                <a:cs typeface="Times New Roman" panose="02020603050405020304" pitchFamily="18" charset="0"/>
              </a:rPr>
              <a:t>Czasopisma online:</a:t>
            </a:r>
            <a:r>
              <a:rPr lang="pl-PL" sz="2200">
                <a:latin typeface="Calibri" panose="020F0502020204030204" pitchFamily="34" charset="0"/>
                <a:ea typeface="Times New Roman" panose="02020603050405020304" pitchFamily="18" charset="0"/>
                <a:cs typeface="Times New Roman" panose="02020603050405020304" pitchFamily="18" charset="0"/>
              </a:rPr>
              <a:t> czasopisma cyfrowe są teraz dostępne na wszystkich urządzeniach i mogą być używane jako interaktywne zasoby!</a:t>
            </a:r>
          </a:p>
          <a:p>
            <a:pPr marL="342900" lvl="0" indent="-342900" algn="just">
              <a:lnSpc>
                <a:spcPct val="107000"/>
              </a:lnSpc>
              <a:buFont typeface="Wingdings" panose="05000000000000000000" pitchFamily="2" charset="2"/>
              <a:buChar char=""/>
            </a:pPr>
            <a:r>
              <a:rPr lang="pl-PL" sz="2200" b="1">
                <a:latin typeface="Calibri" panose="020F0502020204030204" pitchFamily="34" charset="0"/>
                <a:ea typeface="Times New Roman" panose="02020603050405020304" pitchFamily="18" charset="0"/>
                <a:cs typeface="Times New Roman" panose="02020603050405020304" pitchFamily="18" charset="0"/>
              </a:rPr>
              <a:t>Media społecznościowe:</a:t>
            </a:r>
            <a:r>
              <a:rPr lang="pl-PL" sz="2200">
                <a:latin typeface="Calibri" panose="020F0502020204030204" pitchFamily="34" charset="0"/>
                <a:ea typeface="Times New Roman" panose="02020603050405020304" pitchFamily="18" charset="0"/>
                <a:cs typeface="Times New Roman" panose="02020603050405020304" pitchFamily="18" charset="0"/>
              </a:rPr>
              <a:t> można wykorzystać np. Pinterest, Instagram, TikTok czy Reddit do zilustrowania określonego tematu i podania przykładów.</a:t>
            </a:r>
          </a:p>
          <a:p>
            <a:pPr marL="342900" lvl="0" indent="-342900" algn="just">
              <a:lnSpc>
                <a:spcPct val="107000"/>
              </a:lnSpc>
              <a:buFont typeface="Wingdings" panose="05000000000000000000" pitchFamily="2" charset="2"/>
              <a:buChar char=""/>
            </a:pPr>
            <a:r>
              <a:rPr lang="pl-PL" sz="2200" b="1">
                <a:latin typeface="Calibri" panose="020F0502020204030204" pitchFamily="34" charset="0"/>
                <a:ea typeface="Times New Roman" panose="02020603050405020304" pitchFamily="18" charset="0"/>
                <a:cs typeface="Times New Roman" panose="02020603050405020304" pitchFamily="18" charset="0"/>
              </a:rPr>
              <a:t>Mapy myśli:</a:t>
            </a:r>
            <a:r>
              <a:rPr lang="pl-PL" sz="2200">
                <a:latin typeface="Calibri" panose="020F0502020204030204" pitchFamily="34" charset="0"/>
                <a:ea typeface="Times New Roman" panose="02020603050405020304" pitchFamily="18" charset="0"/>
                <a:cs typeface="Times New Roman" panose="02020603050405020304" pitchFamily="18" charset="0"/>
              </a:rPr>
              <a:t> umożliwiają uczniom wyjaśnianie pomysłów, a do tego mogą być zbiorowo udostępniane i aktualizowane.</a:t>
            </a:r>
          </a:p>
          <a:p>
            <a:pPr marL="342900" lvl="0" indent="-342900" algn="just">
              <a:lnSpc>
                <a:spcPct val="107000"/>
              </a:lnSpc>
              <a:buFont typeface="Wingdings" panose="05000000000000000000" pitchFamily="2" charset="2"/>
              <a:buChar char=""/>
            </a:pPr>
            <a:r>
              <a:rPr lang="pl-PL" sz="2200" b="1">
                <a:latin typeface="Calibri" panose="020F0502020204030204" pitchFamily="34" charset="0"/>
                <a:ea typeface="Times New Roman" panose="02020603050405020304" pitchFamily="18" charset="0"/>
                <a:cs typeface="Times New Roman" panose="02020603050405020304" pitchFamily="18" charset="0"/>
              </a:rPr>
              <a:t>Osobiste bio:</a:t>
            </a:r>
            <a:r>
              <a:rPr lang="pl-PL" sz="2200">
                <a:latin typeface="Calibri" panose="020F0502020204030204" pitchFamily="34" charset="0"/>
                <a:ea typeface="Times New Roman" panose="02020603050405020304" pitchFamily="18" charset="0"/>
                <a:cs typeface="Times New Roman" panose="02020603050405020304" pitchFamily="18" charset="0"/>
              </a:rPr>
              <a:t> pozwala uczestnikom poznać swojego nauczyciela, tworząc bliższą więź z odbiorcami.</a:t>
            </a:r>
          </a:p>
          <a:p>
            <a:pPr marL="342900" lvl="0" indent="-342900" algn="just">
              <a:lnSpc>
                <a:spcPct val="107000"/>
              </a:lnSpc>
              <a:buFont typeface="Wingdings" panose="05000000000000000000" pitchFamily="2" charset="2"/>
              <a:buChar char=""/>
            </a:pPr>
            <a:r>
              <a:rPr lang="pl-PL" sz="2200" b="1">
                <a:latin typeface="Calibri" panose="020F0502020204030204" pitchFamily="34" charset="0"/>
                <a:ea typeface="Times New Roman" panose="02020603050405020304" pitchFamily="18" charset="0"/>
                <a:cs typeface="Times New Roman" panose="02020603050405020304" pitchFamily="18" charset="0"/>
              </a:rPr>
              <a:t>Artykuły i komunikaty prasowe: </a:t>
            </a:r>
            <a:r>
              <a:rPr lang="pl-PL" sz="2200">
                <a:latin typeface="Calibri" panose="020F0502020204030204" pitchFamily="34" charset="0"/>
                <a:ea typeface="Times New Roman" panose="02020603050405020304" pitchFamily="18" charset="0"/>
                <a:cs typeface="Times New Roman" panose="02020603050405020304" pitchFamily="18" charset="0"/>
              </a:rPr>
              <a:t>to świetny sposób na utrzymanie zainteresowania szkoleniem poprzez zaoferowanie dodatkowych materiałów.</a:t>
            </a:r>
          </a:p>
          <a:p>
            <a:pPr marL="342900" lvl="0" indent="-342900" algn="just">
              <a:lnSpc>
                <a:spcPct val="107000"/>
              </a:lnSpc>
              <a:buFont typeface="Wingdings" panose="05000000000000000000" pitchFamily="2" charset="2"/>
              <a:buChar char=""/>
            </a:pPr>
            <a:r>
              <a:rPr lang="pl-PL" sz="2200" b="1">
                <a:latin typeface="Calibri" panose="020F0502020204030204" pitchFamily="34" charset="0"/>
                <a:ea typeface="Times New Roman" panose="02020603050405020304" pitchFamily="18" charset="0"/>
                <a:cs typeface="Times New Roman" panose="02020603050405020304" pitchFamily="18" charset="0"/>
              </a:rPr>
              <a:t>Cytaty i motta: </a:t>
            </a:r>
            <a:r>
              <a:rPr lang="pl-PL" sz="2200">
                <a:latin typeface="Calibri" panose="020F0502020204030204" pitchFamily="34" charset="0"/>
                <a:ea typeface="Times New Roman" panose="02020603050405020304" pitchFamily="18" charset="0"/>
                <a:cs typeface="Times New Roman" panose="02020603050405020304" pitchFamily="18" charset="0"/>
              </a:rPr>
              <a:t>słowa wypowiedziane przez inną osobę, często używane w celu zwrócenia uwagi na daną kwestię lub zmotywowania. Świetnie nadają się do otwarcia dyskusji lub wprowadzenia pozytywnego nastroju.</a:t>
            </a:r>
          </a:p>
          <a:p>
            <a:pPr marL="342900" lvl="0" indent="-342900" algn="just">
              <a:lnSpc>
                <a:spcPct val="107000"/>
              </a:lnSpc>
              <a:buFont typeface="Wingdings" panose="05000000000000000000" pitchFamily="2" charset="2"/>
              <a:buChar char=""/>
            </a:pPr>
            <a:r>
              <a:rPr lang="pl-PL" sz="2200" b="1">
                <a:latin typeface="Calibri" panose="020F0502020204030204" pitchFamily="34" charset="0"/>
                <a:ea typeface="Times New Roman" panose="02020603050405020304" pitchFamily="18" charset="0"/>
                <a:cs typeface="Times New Roman" panose="02020603050405020304" pitchFamily="18" charset="0"/>
              </a:rPr>
              <a:t>Kody QR / szybkie ankiety:</a:t>
            </a:r>
            <a:r>
              <a:rPr lang="pl-PL" sz="2200">
                <a:latin typeface="Calibri" panose="020F0502020204030204" pitchFamily="34" charset="0"/>
                <a:ea typeface="Times New Roman" panose="02020603050405020304" pitchFamily="18" charset="0"/>
                <a:cs typeface="Times New Roman" panose="02020603050405020304" pitchFamily="18" charset="0"/>
              </a:rPr>
              <a:t> łatwy sposób na zaangażowanie uczniów i zachęcenie ich do działania.</a:t>
            </a:r>
          </a:p>
          <a:p>
            <a:pPr marL="342900" lvl="0" indent="-342900" algn="just">
              <a:lnSpc>
                <a:spcPct val="107000"/>
              </a:lnSpc>
              <a:buFont typeface="Wingdings" panose="05000000000000000000" pitchFamily="2" charset="2"/>
              <a:buChar char=""/>
            </a:pPr>
            <a:r>
              <a:rPr lang="pl-PL" sz="2200" b="1">
                <a:latin typeface="Calibri" panose="020F0502020204030204" pitchFamily="34" charset="0"/>
                <a:ea typeface="Times New Roman" panose="02020603050405020304" pitchFamily="18" charset="0"/>
                <a:cs typeface="Times New Roman" panose="02020603050405020304" pitchFamily="18" charset="0"/>
              </a:rPr>
              <a:t>Białe księgi:</a:t>
            </a:r>
            <a:r>
              <a:rPr lang="pl-PL" sz="2200">
                <a:latin typeface="Calibri" panose="020F0502020204030204" pitchFamily="34" charset="0"/>
                <a:ea typeface="Times New Roman" panose="02020603050405020304" pitchFamily="18" charset="0"/>
                <a:cs typeface="Times New Roman" panose="02020603050405020304" pitchFamily="18" charset="0"/>
              </a:rPr>
              <a:t> przewodniki lub raporty, które oferują ważne informacje na dany temat.</a:t>
            </a:r>
          </a:p>
          <a:p>
            <a:pPr marL="342900" lvl="0" indent="-342900" algn="just">
              <a:lnSpc>
                <a:spcPct val="107000"/>
              </a:lnSpc>
              <a:buFont typeface="Wingdings" panose="05000000000000000000" pitchFamily="2" charset="2"/>
              <a:buChar char=""/>
            </a:pPr>
            <a:r>
              <a:rPr lang="pl-PL" sz="2200" b="1">
                <a:latin typeface="Calibri" panose="020F0502020204030204" pitchFamily="34" charset="0"/>
                <a:ea typeface="Times New Roman" panose="02020603050405020304" pitchFamily="18" charset="0"/>
                <a:cs typeface="Times New Roman" panose="02020603050405020304" pitchFamily="18" charset="0"/>
              </a:rPr>
              <a:t>Strony wiki:</a:t>
            </a:r>
            <a:r>
              <a:rPr lang="pl-PL" sz="2200">
                <a:latin typeface="Calibri" panose="020F0502020204030204" pitchFamily="34" charset="0"/>
                <a:ea typeface="Times New Roman" panose="02020603050405020304" pitchFamily="18" charset="0"/>
                <a:cs typeface="Times New Roman" panose="02020603050405020304" pitchFamily="18" charset="0"/>
              </a:rPr>
              <a:t> świetnie nadają się do dostarczania dodatkowych informacji na dany temat.</a:t>
            </a:r>
          </a:p>
        </p:txBody>
      </p:sp>
    </p:spTree>
    <p:extLst>
      <p:ext uri="{BB962C8B-B14F-4D97-AF65-F5344CB8AC3E}">
        <p14:creationId xmlns:p14="http://schemas.microsoft.com/office/powerpoint/2010/main" val="1139147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3028CB6-28B6-2720-2D2B-8AB3FBDF7783}"/>
              </a:ext>
            </a:extLst>
          </p:cNvPr>
          <p:cNvSpPr txBox="1"/>
          <p:nvPr/>
        </p:nvSpPr>
        <p:spPr>
          <a:xfrm>
            <a:off x="1447800" y="1573291"/>
            <a:ext cx="4572000" cy="784830"/>
          </a:xfrm>
          <a:prstGeom prst="rect">
            <a:avLst/>
          </a:prstGeom>
          <a:noFill/>
        </p:spPr>
        <p:txBody>
          <a:bodyPr wrap="square" rtlCol="0">
            <a:spAutoFit/>
          </a:bodyPr>
          <a:lstStyle/>
          <a:p>
            <a:r>
              <a:rPr lang="pl-PL" sz="45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Podsumowanie</a:t>
            </a:r>
          </a:p>
        </p:txBody>
      </p:sp>
      <p:sp>
        <p:nvSpPr>
          <p:cNvPr id="5" name="CuadroTexto 4">
            <a:extLst>
              <a:ext uri="{FF2B5EF4-FFF2-40B4-BE49-F238E27FC236}">
                <a16:creationId xmlns:a16="http://schemas.microsoft.com/office/drawing/2014/main" id="{80C75209-93B0-BD28-210D-466E6B42313F}"/>
              </a:ext>
            </a:extLst>
          </p:cNvPr>
          <p:cNvSpPr txBox="1"/>
          <p:nvPr/>
        </p:nvSpPr>
        <p:spPr>
          <a:xfrm>
            <a:off x="2214257" y="2931140"/>
            <a:ext cx="4110343" cy="1107996"/>
          </a:xfrm>
          <a:prstGeom prst="rect">
            <a:avLst/>
          </a:prstGeom>
          <a:noFill/>
        </p:spPr>
        <p:txBody>
          <a:bodyPr wrap="square">
            <a:spAutoFit/>
          </a:bodyPr>
          <a:lstStyle/>
          <a:p>
            <a:r>
              <a:rPr lang="pl-PL" sz="22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Prowadząc szkolenia za pośrednictwem platform cyfrowych,</a:t>
            </a:r>
          </a:p>
        </p:txBody>
      </p:sp>
      <p:sp>
        <p:nvSpPr>
          <p:cNvPr id="6" name="TextBox 10">
            <a:extLst>
              <a:ext uri="{FF2B5EF4-FFF2-40B4-BE49-F238E27FC236}">
                <a16:creationId xmlns:a16="http://schemas.microsoft.com/office/drawing/2014/main" id="{E5424031-AEEF-A8B0-CA83-864499386A84}"/>
              </a:ext>
            </a:extLst>
          </p:cNvPr>
          <p:cNvSpPr txBox="1"/>
          <p:nvPr/>
        </p:nvSpPr>
        <p:spPr>
          <a:xfrm>
            <a:off x="2287340" y="4063110"/>
            <a:ext cx="3195943" cy="1384995"/>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pl-PL" sz="2000" dirty="0">
                <a:latin typeface="Century Gothic" panose="020B0502020202020204" pitchFamily="34" charset="0"/>
                <a:ea typeface="Microsoft Sans Serif" panose="020B0604020202020204" pitchFamily="34" charset="0"/>
                <a:cs typeface="Microsoft Sans Serif" panose="020B0604020202020204" pitchFamily="34" charset="0"/>
              </a:rPr>
              <a:t>ważna jest znajomość wszystkich funkcji danego serwisu</a:t>
            </a:r>
          </a:p>
          <a:p>
            <a:endParaRPr lang="ko-KR" altLang="en-US" sz="2400" dirty="0">
              <a:latin typeface="Century Gothic" panose="020B0502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CEF9602C-5262-CD69-7E43-69ACA6D4E8A1}"/>
              </a:ext>
            </a:extLst>
          </p:cNvPr>
          <p:cNvSpPr txBox="1"/>
          <p:nvPr/>
        </p:nvSpPr>
        <p:spPr>
          <a:xfrm>
            <a:off x="2214257" y="5621977"/>
            <a:ext cx="3043543" cy="1107996"/>
          </a:xfrm>
          <a:prstGeom prst="rect">
            <a:avLst/>
          </a:prstGeom>
          <a:noFill/>
        </p:spPr>
        <p:txBody>
          <a:bodyPr wrap="square">
            <a:spAutoFit/>
          </a:bodyPr>
          <a:lstStyle/>
          <a:p>
            <a:r>
              <a:rPr lang="pl-PL" sz="22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Prowadząc szkolenia za pośrednictwem platform cyfrowych,</a:t>
            </a:r>
          </a:p>
        </p:txBody>
      </p:sp>
      <p:sp>
        <p:nvSpPr>
          <p:cNvPr id="8" name="TextBox 10">
            <a:extLst>
              <a:ext uri="{FF2B5EF4-FFF2-40B4-BE49-F238E27FC236}">
                <a16:creationId xmlns:a16="http://schemas.microsoft.com/office/drawing/2014/main" id="{7B6EE240-5712-E873-1DFF-5AEBE8DCA64C}"/>
              </a:ext>
            </a:extLst>
          </p:cNvPr>
          <p:cNvSpPr txBox="1"/>
          <p:nvPr/>
        </p:nvSpPr>
        <p:spPr>
          <a:xfrm>
            <a:off x="2236380" y="6880294"/>
            <a:ext cx="3195943" cy="2000548"/>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pl-PL" sz="2000" dirty="0">
                <a:latin typeface="Century Gothic" panose="020B0502020202020204" pitchFamily="34" charset="0"/>
                <a:ea typeface="Microsoft Sans Serif" panose="020B0604020202020204" pitchFamily="34" charset="0"/>
                <a:cs typeface="Microsoft Sans Serif" panose="020B0604020202020204" pitchFamily="34" charset="0"/>
              </a:rPr>
              <a:t>ważne jest, aby być pewnym siebie, patrzeć w kamerę</a:t>
            </a:r>
            <a:r>
              <a:rPr lang="pl-PL" sz="2000" dirty="0">
                <a:latin typeface="Century Gothic" panose="020B0502020202020204" pitchFamily="34" charset="0"/>
                <a:ea typeface="Arial MT"/>
                <a:cs typeface="Microsoft Sans Serif" panose="020B0604020202020204" pitchFamily="34" charset="0"/>
              </a:rPr>
              <a:t>, </a:t>
            </a:r>
            <a:r>
              <a:rPr lang="pl-PL" sz="2000" dirty="0">
                <a:latin typeface="Century Gothic" panose="020B0502020202020204" pitchFamily="34" charset="0"/>
                <a:ea typeface="Arial MT"/>
              </a:rPr>
              <a:t>uśmiechać się i komunikować z uczestnikami</a:t>
            </a:r>
          </a:p>
          <a:p>
            <a:endParaRPr lang="ko-KR" altLang="en-US" sz="2400" dirty="0">
              <a:latin typeface="Century Gothic" panose="020B0502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2A1E98A-E4E5-0CB2-9145-9142EB9D5DFB}"/>
              </a:ext>
            </a:extLst>
          </p:cNvPr>
          <p:cNvSpPr txBox="1"/>
          <p:nvPr/>
        </p:nvSpPr>
        <p:spPr>
          <a:xfrm>
            <a:off x="13106400" y="2957451"/>
            <a:ext cx="2967343" cy="430887"/>
          </a:xfrm>
          <a:prstGeom prst="rect">
            <a:avLst/>
          </a:prstGeom>
          <a:noFill/>
        </p:spPr>
        <p:txBody>
          <a:bodyPr wrap="square">
            <a:spAutoFit/>
          </a:bodyPr>
          <a:lstStyle/>
          <a:p>
            <a:r>
              <a:rPr lang="pl-PL" sz="22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Bezpłatne platformy</a:t>
            </a:r>
          </a:p>
        </p:txBody>
      </p:sp>
      <p:sp>
        <p:nvSpPr>
          <p:cNvPr id="10" name="TextBox 10">
            <a:extLst>
              <a:ext uri="{FF2B5EF4-FFF2-40B4-BE49-F238E27FC236}">
                <a16:creationId xmlns:a16="http://schemas.microsoft.com/office/drawing/2014/main" id="{8AC0147A-6DB2-EB47-8F06-C64CEC02C103}"/>
              </a:ext>
            </a:extLst>
          </p:cNvPr>
          <p:cNvSpPr txBox="1"/>
          <p:nvPr/>
        </p:nvSpPr>
        <p:spPr>
          <a:xfrm>
            <a:off x="13106399" y="3696115"/>
            <a:ext cx="2286001" cy="769441"/>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pl-PL" sz="2000" dirty="0">
                <a:latin typeface="Century Gothic" panose="020B0502020202020204" pitchFamily="34" charset="0"/>
                <a:ea typeface="Microsoft Sans Serif" panose="020B0604020202020204" pitchFamily="34" charset="0"/>
                <a:cs typeface="Microsoft Sans Serif" panose="020B0604020202020204" pitchFamily="34" charset="0"/>
              </a:rPr>
              <a:t>ZALETY i WADY</a:t>
            </a:r>
          </a:p>
          <a:p>
            <a:endParaRPr lang="ko-KR" altLang="en-US" sz="2400" dirty="0">
              <a:latin typeface="Century Gothic" panose="020B0502020202020204" pitchFamily="34" charset="0"/>
              <a:cs typeface="Microsoft Sans Serif" panose="020B0604020202020204" pitchFamily="34" charset="0"/>
            </a:endParaRPr>
          </a:p>
        </p:txBody>
      </p:sp>
      <p:sp>
        <p:nvSpPr>
          <p:cNvPr id="11" name="CuadroTexto 10">
            <a:extLst>
              <a:ext uri="{FF2B5EF4-FFF2-40B4-BE49-F238E27FC236}">
                <a16:creationId xmlns:a16="http://schemas.microsoft.com/office/drawing/2014/main" id="{0BADC709-6D4E-F6BB-CB44-30E5C185B14C}"/>
              </a:ext>
            </a:extLst>
          </p:cNvPr>
          <p:cNvSpPr txBox="1"/>
          <p:nvPr/>
        </p:nvSpPr>
        <p:spPr>
          <a:xfrm>
            <a:off x="13106400" y="5621977"/>
            <a:ext cx="2967343" cy="769441"/>
          </a:xfrm>
          <a:prstGeom prst="rect">
            <a:avLst/>
          </a:prstGeom>
          <a:noFill/>
        </p:spPr>
        <p:txBody>
          <a:bodyPr wrap="square">
            <a:spAutoFit/>
          </a:bodyPr>
          <a:lstStyle/>
          <a:p>
            <a:r>
              <a:rPr lang="pl-PL" sz="22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Rodzaje treści cyfrowych</a:t>
            </a:r>
          </a:p>
        </p:txBody>
      </p:sp>
      <p:sp>
        <p:nvSpPr>
          <p:cNvPr id="12" name="TextBox 10">
            <a:extLst>
              <a:ext uri="{FF2B5EF4-FFF2-40B4-BE49-F238E27FC236}">
                <a16:creationId xmlns:a16="http://schemas.microsoft.com/office/drawing/2014/main" id="{7B01C035-A131-FA4B-0470-43CB6541A99F}"/>
              </a:ext>
            </a:extLst>
          </p:cNvPr>
          <p:cNvSpPr txBox="1"/>
          <p:nvPr/>
        </p:nvSpPr>
        <p:spPr>
          <a:xfrm>
            <a:off x="13016345" y="6482671"/>
            <a:ext cx="3747655" cy="1384995"/>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pl-PL" sz="2000" dirty="0">
                <a:latin typeface="Century Gothic" panose="020B0502020202020204" pitchFamily="34" charset="0"/>
                <a:ea typeface="Microsoft Sans Serif" panose="020B0604020202020204" pitchFamily="34" charset="0"/>
                <a:cs typeface="Microsoft Sans Serif" panose="020B0604020202020204" pitchFamily="34" charset="0"/>
              </a:rPr>
              <a:t>można liczyć w setkach; wybierz te najbardziej pasujące do swoich odbiorców</a:t>
            </a:r>
          </a:p>
          <a:p>
            <a:endParaRPr lang="ko-KR" altLang="en-US" sz="2400" dirty="0">
              <a:latin typeface="Century Gothic" panose="020B0502020202020204" pitchFamily="34" charset="0"/>
              <a:cs typeface="Microsoft Sans Serif" panose="020B0604020202020204" pitchFamily="34" charset="0"/>
            </a:endParaRPr>
          </a:p>
        </p:txBody>
      </p:sp>
      <p:pic>
        <p:nvPicPr>
          <p:cNvPr id="15" name="Imagen 14">
            <a:extLst>
              <a:ext uri="{FF2B5EF4-FFF2-40B4-BE49-F238E27FC236}">
                <a16:creationId xmlns:a16="http://schemas.microsoft.com/office/drawing/2014/main" id="{1C97FE3A-AFB5-9FBA-550B-071EED8F59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36481" y="3021985"/>
            <a:ext cx="577776" cy="523220"/>
          </a:xfrm>
          <a:prstGeom prst="rect">
            <a:avLst/>
          </a:prstGeom>
        </p:spPr>
      </p:pic>
      <p:pic>
        <p:nvPicPr>
          <p:cNvPr id="16" name="Imagen 15">
            <a:extLst>
              <a:ext uri="{FF2B5EF4-FFF2-40B4-BE49-F238E27FC236}">
                <a16:creationId xmlns:a16="http://schemas.microsoft.com/office/drawing/2014/main" id="{F76DC803-01B1-871B-84C3-EB9E43B592C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58604" y="5632312"/>
            <a:ext cx="577776" cy="523220"/>
          </a:xfrm>
          <a:prstGeom prst="rect">
            <a:avLst/>
          </a:prstGeom>
        </p:spPr>
      </p:pic>
      <p:pic>
        <p:nvPicPr>
          <p:cNvPr id="17" name="Imagen 16">
            <a:extLst>
              <a:ext uri="{FF2B5EF4-FFF2-40B4-BE49-F238E27FC236}">
                <a16:creationId xmlns:a16="http://schemas.microsoft.com/office/drawing/2014/main" id="{16246A30-6023-6610-6AB7-84C509BF3D9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2528622" y="3021985"/>
            <a:ext cx="577776" cy="523220"/>
          </a:xfrm>
          <a:prstGeom prst="rect">
            <a:avLst/>
          </a:prstGeom>
        </p:spPr>
      </p:pic>
      <p:pic>
        <p:nvPicPr>
          <p:cNvPr id="18" name="Imagen 17">
            <a:extLst>
              <a:ext uri="{FF2B5EF4-FFF2-40B4-BE49-F238E27FC236}">
                <a16:creationId xmlns:a16="http://schemas.microsoft.com/office/drawing/2014/main" id="{A66B7C26-3003-4745-4486-FBA71A2ADD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2545366" y="5632312"/>
            <a:ext cx="577776" cy="523220"/>
          </a:xfrm>
          <a:prstGeom prst="rect">
            <a:avLst/>
          </a:prstGeom>
        </p:spPr>
      </p:pic>
      <p:pic>
        <p:nvPicPr>
          <p:cNvPr id="21" name="Imagen 20">
            <a:extLst>
              <a:ext uri="{FF2B5EF4-FFF2-40B4-BE49-F238E27FC236}">
                <a16:creationId xmlns:a16="http://schemas.microsoft.com/office/drawing/2014/main" id="{BCCA419B-AF5C-421E-806B-9ACA2EC247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905" y="3021985"/>
            <a:ext cx="4876190" cy="4876190"/>
          </a:xfrm>
          <a:prstGeom prst="rect">
            <a:avLst/>
          </a:prstGeom>
        </p:spPr>
      </p:pic>
      <p:sp>
        <p:nvSpPr>
          <p:cNvPr id="22" name="CuadroTexto 21">
            <a:extLst>
              <a:ext uri="{FF2B5EF4-FFF2-40B4-BE49-F238E27FC236}">
                <a16:creationId xmlns:a16="http://schemas.microsoft.com/office/drawing/2014/main" id="{7259CA78-5E84-44F9-BE05-85491022C27C}"/>
              </a:ext>
            </a:extLst>
          </p:cNvPr>
          <p:cNvSpPr txBox="1"/>
          <p:nvPr/>
        </p:nvSpPr>
        <p:spPr>
          <a:xfrm>
            <a:off x="7893777" y="8191500"/>
            <a:ext cx="3917223" cy="369332"/>
          </a:xfrm>
          <a:prstGeom prst="rect">
            <a:avLst/>
          </a:prstGeom>
          <a:noFill/>
        </p:spPr>
        <p:txBody>
          <a:bodyPr wrap="square">
            <a:spAutoFit/>
          </a:bodyPr>
          <a:lstStyle/>
          <a:p>
            <a:r>
              <a:rPr lang="pl-PL"/>
              <a:t>Źródło grafiki: Flaticon.com</a:t>
            </a:r>
          </a:p>
        </p:txBody>
      </p:sp>
    </p:spTree>
    <p:extLst>
      <p:ext uri="{BB962C8B-B14F-4D97-AF65-F5344CB8AC3E}">
        <p14:creationId xmlns:p14="http://schemas.microsoft.com/office/powerpoint/2010/main" val="1528118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0"/>
            <a:ext cx="638175" cy="10286365"/>
          </a:xfrm>
          <a:custGeom>
            <a:avLst/>
            <a:gdLst/>
            <a:ahLst/>
            <a:cxnLst/>
            <a:rect l="l" t="t" r="r" b="b"/>
            <a:pathLst>
              <a:path w="638175" h="10286365">
                <a:moveTo>
                  <a:pt x="0" y="0"/>
                </a:moveTo>
                <a:lnTo>
                  <a:pt x="638175" y="0"/>
                </a:lnTo>
                <a:lnTo>
                  <a:pt x="638175" y="10286369"/>
                </a:lnTo>
                <a:lnTo>
                  <a:pt x="0" y="10286369"/>
                </a:lnTo>
                <a:lnTo>
                  <a:pt x="0" y="0"/>
                </a:lnTo>
                <a:close/>
              </a:path>
            </a:pathLst>
          </a:custGeom>
          <a:solidFill>
            <a:srgbClr val="74B138"/>
          </a:solidFill>
        </p:spPr>
        <p:txBody>
          <a:bodyPr wrap="square" lIns="0" tIns="0" rIns="0" bIns="0" rtlCol="0"/>
          <a:lstStyle/>
          <a:p>
            <a:endParaRPr/>
          </a:p>
        </p:txBody>
      </p:sp>
      <p:sp>
        <p:nvSpPr>
          <p:cNvPr id="3" name="object 3"/>
          <p:cNvSpPr/>
          <p:nvPr/>
        </p:nvSpPr>
        <p:spPr>
          <a:xfrm>
            <a:off x="771246" y="41306"/>
            <a:ext cx="85725" cy="10245725"/>
          </a:xfrm>
          <a:custGeom>
            <a:avLst/>
            <a:gdLst/>
            <a:ahLst/>
            <a:cxnLst/>
            <a:rect l="l" t="t" r="r" b="b"/>
            <a:pathLst>
              <a:path w="85725" h="10245725">
                <a:moveTo>
                  <a:pt x="85195" y="10245692"/>
                </a:moveTo>
                <a:lnTo>
                  <a:pt x="9127" y="10245692"/>
                </a:lnTo>
                <a:lnTo>
                  <a:pt x="0" y="67"/>
                </a:lnTo>
                <a:lnTo>
                  <a:pt x="76067" y="0"/>
                </a:lnTo>
                <a:lnTo>
                  <a:pt x="85195" y="10245692"/>
                </a:lnTo>
                <a:close/>
              </a:path>
            </a:pathLst>
          </a:custGeom>
          <a:solidFill>
            <a:srgbClr val="74B138"/>
          </a:solidFill>
        </p:spPr>
        <p:txBody>
          <a:bodyPr wrap="square" lIns="0" tIns="0" rIns="0" bIns="0" rtlCol="0"/>
          <a:lstStyle/>
          <a:p>
            <a:endParaRPr/>
          </a:p>
        </p:txBody>
      </p:sp>
      <p:sp>
        <p:nvSpPr>
          <p:cNvPr id="5" name="CuadroTexto 4">
            <a:extLst>
              <a:ext uri="{FF2B5EF4-FFF2-40B4-BE49-F238E27FC236}">
                <a16:creationId xmlns:a16="http://schemas.microsoft.com/office/drawing/2014/main" id="{F70FEDC1-F472-4558-867A-C3B677E86823}"/>
              </a:ext>
            </a:extLst>
          </p:cNvPr>
          <p:cNvSpPr txBox="1"/>
          <p:nvPr/>
        </p:nvSpPr>
        <p:spPr>
          <a:xfrm>
            <a:off x="5295900" y="3848100"/>
            <a:ext cx="7696200" cy="1477328"/>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l-PL" sz="9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Dziękujemy!</a:t>
            </a:r>
          </a:p>
        </p:txBody>
      </p:sp>
      <p:pic>
        <p:nvPicPr>
          <p:cNvPr id="6" name="Imagen 5">
            <a:extLst>
              <a:ext uri="{FF2B5EF4-FFF2-40B4-BE49-F238E27FC236}">
                <a16:creationId xmlns:a16="http://schemas.microsoft.com/office/drawing/2014/main" id="{EB8B90EC-E8ED-40F1-B252-7A5B8AB04DD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2801601" y="4229100"/>
            <a:ext cx="1371600" cy="1242087"/>
          </a:xfrm>
          <a:prstGeom prst="rect">
            <a:avLst/>
          </a:prstGeom>
        </p:spPr>
      </p:pic>
    </p:spTree>
    <p:extLst>
      <p:ext uri="{BB962C8B-B14F-4D97-AF65-F5344CB8AC3E}">
        <p14:creationId xmlns:p14="http://schemas.microsoft.com/office/powerpoint/2010/main" val="45535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804C2A2-A1FA-1808-ECAE-1A63FD7A6D23}"/>
              </a:ext>
            </a:extLst>
          </p:cNvPr>
          <p:cNvSpPr txBox="1"/>
          <p:nvPr/>
        </p:nvSpPr>
        <p:spPr>
          <a:xfrm>
            <a:off x="1524000" y="1503549"/>
            <a:ext cx="9462656" cy="830997"/>
          </a:xfrm>
          <a:prstGeom prst="rect">
            <a:avLst/>
          </a:prstGeom>
          <a:noFill/>
        </p:spPr>
        <p:txBody>
          <a:bodyPr wrap="square" rtlCol="0">
            <a:spAutoFit/>
          </a:bodyPr>
          <a:lstStyle/>
          <a:p>
            <a:r>
              <a:rPr lang="pl-PL" sz="4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Spis treści</a:t>
            </a:r>
          </a:p>
        </p:txBody>
      </p:sp>
      <p:pic>
        <p:nvPicPr>
          <p:cNvPr id="14" name="Imagen 13">
            <a:extLst>
              <a:ext uri="{FF2B5EF4-FFF2-40B4-BE49-F238E27FC236}">
                <a16:creationId xmlns:a16="http://schemas.microsoft.com/office/drawing/2014/main" id="{DB9743E2-D353-D1BD-A755-08F6E82190A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806613" y="2875798"/>
            <a:ext cx="577776" cy="523220"/>
          </a:xfrm>
          <a:prstGeom prst="rect">
            <a:avLst/>
          </a:prstGeom>
        </p:spPr>
      </p:pic>
      <p:pic>
        <p:nvPicPr>
          <p:cNvPr id="15" name="Imagen 14">
            <a:extLst>
              <a:ext uri="{FF2B5EF4-FFF2-40B4-BE49-F238E27FC236}">
                <a16:creationId xmlns:a16="http://schemas.microsoft.com/office/drawing/2014/main" id="{DD5D2EFD-F789-58E4-D1D3-5BCD63746BC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708224" y="4677044"/>
            <a:ext cx="577776" cy="523220"/>
          </a:xfrm>
          <a:prstGeom prst="rect">
            <a:avLst/>
          </a:prstGeom>
        </p:spPr>
      </p:pic>
      <p:pic>
        <p:nvPicPr>
          <p:cNvPr id="16" name="Imagen 15">
            <a:extLst>
              <a:ext uri="{FF2B5EF4-FFF2-40B4-BE49-F238E27FC236}">
                <a16:creationId xmlns:a16="http://schemas.microsoft.com/office/drawing/2014/main" id="{9F63B8EC-8B76-B562-00FA-D959F8F7332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708224" y="7810500"/>
            <a:ext cx="577776" cy="523220"/>
          </a:xfrm>
          <a:prstGeom prst="rect">
            <a:avLst/>
          </a:prstGeom>
        </p:spPr>
      </p:pic>
      <p:sp>
        <p:nvSpPr>
          <p:cNvPr id="19" name="CuadroTexto 18">
            <a:extLst>
              <a:ext uri="{FF2B5EF4-FFF2-40B4-BE49-F238E27FC236}">
                <a16:creationId xmlns:a16="http://schemas.microsoft.com/office/drawing/2014/main" id="{97B83ADC-B198-4E56-B07C-93F352EAA775}"/>
              </a:ext>
            </a:extLst>
          </p:cNvPr>
          <p:cNvSpPr txBox="1"/>
          <p:nvPr/>
        </p:nvSpPr>
        <p:spPr>
          <a:xfrm>
            <a:off x="2514600" y="2874141"/>
            <a:ext cx="10896600" cy="5632311"/>
          </a:xfrm>
          <a:prstGeom prst="rect">
            <a:avLst/>
          </a:prstGeom>
          <a:noFill/>
        </p:spPr>
        <p:txBody>
          <a:bodyPr wrap="square">
            <a:spAutoFit/>
          </a:bodyPr>
          <a:lstStyle/>
          <a:p>
            <a:r>
              <a:rPr lang="pl-PL" sz="2000" b="1">
                <a:latin typeface="Century Gothic" panose="020B0502020202020204" pitchFamily="34" charset="0"/>
              </a:rPr>
              <a:t>Jednostka 1: Jak prowadzić wirtualne zajęcia na platformie edukacyjnej?</a:t>
            </a:r>
          </a:p>
          <a:p>
            <a:r>
              <a:rPr lang="pl-PL" sz="2000">
                <a:latin typeface="Century Gothic" panose="020B0502020202020204" pitchFamily="34" charset="0"/>
              </a:rPr>
              <a:t>Podpunkt 1.1: Wprowadzenie do dostarczania treści cyfrowych za pośrednictwem platform e-learningowych</a:t>
            </a:r>
          </a:p>
          <a:p>
            <a:r>
              <a:rPr lang="pl-PL" sz="2000">
                <a:latin typeface="Century Gothic" panose="020B0502020202020204" pitchFamily="34" charset="0"/>
              </a:rPr>
              <a:t>Podpunkt 1.2: Zrozumienie pełnych możliwości platformy edukacyjnej</a:t>
            </a:r>
          </a:p>
          <a:p>
            <a:r>
              <a:rPr lang="pl-PL" sz="2000">
                <a:latin typeface="Century Gothic" panose="020B0502020202020204" pitchFamily="34" charset="0"/>
              </a:rPr>
              <a:t>Podpunkt 1.3: Liczba uczestników zajęć wirtualnych</a:t>
            </a:r>
          </a:p>
          <a:p>
            <a:r>
              <a:rPr lang="pl-PL" sz="2000">
                <a:latin typeface="Century Gothic" panose="020B0502020202020204" pitchFamily="34" charset="0"/>
              </a:rPr>
              <a:t>Podpunkt 1.4: Znaczenie pewności siebie, używania kamery, uśmiechu i komunikacji</a:t>
            </a:r>
          </a:p>
          <a:p>
            <a:endParaRPr lang="es-ES" sz="2000" dirty="0">
              <a:latin typeface="Century Gothic" panose="020B0502020202020204" pitchFamily="34" charset="0"/>
            </a:endParaRPr>
          </a:p>
          <a:p>
            <a:r>
              <a:rPr lang="pl-PL" sz="2000" b="1">
                <a:latin typeface="Century Gothic" panose="020B0502020202020204" pitchFamily="34" charset="0"/>
              </a:rPr>
              <a:t>Jednostka 2: Zestawienie platform cyfrowych i ich rola w dostarczaniu treści</a:t>
            </a:r>
          </a:p>
          <a:p>
            <a:r>
              <a:rPr lang="pl-PL" sz="2000">
                <a:latin typeface="Century Gothic" panose="020B0502020202020204" pitchFamily="34" charset="0"/>
              </a:rPr>
              <a:t>Podpunkt 2.1: W jakim celu używane są platformy cyfrowe?</a:t>
            </a:r>
          </a:p>
          <a:p>
            <a:r>
              <a:rPr lang="pl-PL" sz="2000">
                <a:latin typeface="Century Gothic" panose="020B0502020202020204" pitchFamily="34" charset="0"/>
              </a:rPr>
              <a:t>Podpunkt 2.2: Kim są odbiorcy i jaki problem ma zostać rozwiązany?</a:t>
            </a:r>
          </a:p>
          <a:p>
            <a:r>
              <a:rPr lang="pl-PL" sz="2000">
                <a:latin typeface="Century Gothic" panose="020B0502020202020204" pitchFamily="34" charset="0"/>
              </a:rPr>
              <a:t>Podpunkt 2.3: Jak prezentować treści docelowym odbiorcom?</a:t>
            </a:r>
          </a:p>
          <a:p>
            <a:r>
              <a:rPr lang="pl-PL" sz="2000">
                <a:latin typeface="Century Gothic" panose="020B0502020202020204" pitchFamily="34" charset="0"/>
              </a:rPr>
              <a:t>Podpunkt 2.4: Ile warto zapłacić za korzystanie z cyfrowej platformy edukacyjnej?</a:t>
            </a:r>
          </a:p>
          <a:p>
            <a:r>
              <a:rPr lang="pl-PL" sz="2000">
                <a:latin typeface="Century Gothic" panose="020B0502020202020204" pitchFamily="34" charset="0"/>
              </a:rPr>
              <a:t>Podpunkt 2.5: Bezpłatne platformy e-learningowe: kilka przykładów</a:t>
            </a:r>
          </a:p>
          <a:p>
            <a:r>
              <a:rPr lang="pl-PL" sz="2000">
                <a:latin typeface="Century Gothic" panose="020B0502020202020204" pitchFamily="34" charset="0"/>
              </a:rPr>
              <a:t>Podpunkt 2.6: Co powinna oferować cyfrowa platforma edukacyjna?</a:t>
            </a:r>
          </a:p>
          <a:p>
            <a:endParaRPr lang="es-ES" sz="2000" dirty="0">
              <a:latin typeface="Century Gothic" panose="020B0502020202020204" pitchFamily="34" charset="0"/>
            </a:endParaRPr>
          </a:p>
          <a:p>
            <a:r>
              <a:rPr lang="pl-PL" sz="2000" b="1">
                <a:latin typeface="Century Gothic" panose="020B0502020202020204" pitchFamily="34" charset="0"/>
              </a:rPr>
              <a:t>Jednostka 3: Rodzaje treści cyfrowych i ich charakterystyka</a:t>
            </a:r>
          </a:p>
          <a:p>
            <a:r>
              <a:rPr lang="pl-PL" sz="2000">
                <a:latin typeface="Century Gothic" panose="020B0502020202020204" pitchFamily="34" charset="0"/>
              </a:rPr>
              <a:t>Podpunkt 3.1: Wprowadzenie</a:t>
            </a:r>
          </a:p>
          <a:p>
            <a:r>
              <a:rPr lang="pl-PL" sz="2000">
                <a:latin typeface="Century Gothic" panose="020B0502020202020204" pitchFamily="34" charset="0"/>
              </a:rPr>
              <a:t>Podpunkt 3.2: Rodzaje treści cyfrowych</a:t>
            </a:r>
          </a:p>
        </p:txBody>
      </p:sp>
    </p:spTree>
    <p:extLst>
      <p:ext uri="{BB962C8B-B14F-4D97-AF65-F5344CB8AC3E}">
        <p14:creationId xmlns:p14="http://schemas.microsoft.com/office/powerpoint/2010/main" val="207521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5544800" cy="584775"/>
          </a:xfrm>
          <a:prstGeom prst="rect">
            <a:avLst/>
          </a:prstGeom>
          <a:noFill/>
        </p:spPr>
        <p:txBody>
          <a:bodyPr wrap="square" rtlCol="0">
            <a:spAutoFit/>
          </a:bodyPr>
          <a:lstStyle/>
          <a:p>
            <a:r>
              <a:rPr lang="pl-PL" sz="32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 Jednostka 1: Jak prowadzić wirtualne zajęcia na platformie edukacyjnej?</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74618" y="2235909"/>
            <a:ext cx="15240000" cy="523220"/>
          </a:xfrm>
          <a:prstGeom prst="rect">
            <a:avLst/>
          </a:prstGeom>
          <a:noFill/>
        </p:spPr>
        <p:txBody>
          <a:bodyPr wrap="square" rtlCol="0">
            <a:spAutoFit/>
          </a:bodyPr>
          <a:lstStyle/>
          <a:p>
            <a:r>
              <a:rPr lang="pl-PL"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Podpunkt 1.1: Wprowadzenie do dostarczania treści cyfrowych za pośrednictwem platform e-learningowych</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1811000" cy="5447645"/>
          </a:xfrm>
          <a:prstGeom prst="rect">
            <a:avLst/>
          </a:prstGeom>
          <a:noFill/>
        </p:spPr>
        <p:txBody>
          <a:bodyPr wrap="square" rtlCol="0">
            <a:spAutoFit/>
          </a:bodyPr>
          <a:lstStyle/>
          <a:p>
            <a:pPr algn="just"/>
            <a:r>
              <a:rPr lang="pl-PL" sz="2400">
                <a:latin typeface="Calibri" panose="020F0502020204030204" pitchFamily="34" charset="0"/>
                <a:ea typeface="Arial MT"/>
                <a:cs typeface="Arial MT"/>
              </a:rPr>
              <a:t>Zapotrzebowanie na wirtualne zajęcia jest coraz większe i będzie nadal rosło ze względu na liczne korzyści związane z wygodą, większą elastycznością przy planowaniu terminów i kwestiami logistyki. </a:t>
            </a:r>
          </a:p>
          <a:p>
            <a:pPr algn="just"/>
            <a:endParaRPr lang="en-US" sz="2400" dirty="0">
              <a:latin typeface="Calibri" panose="020F0502020204030204" pitchFamily="34" charset="0"/>
              <a:ea typeface="Arial MT"/>
              <a:cs typeface="Arial MT"/>
            </a:endParaRPr>
          </a:p>
          <a:p>
            <a:pPr algn="just"/>
            <a:r>
              <a:rPr lang="pl-PL" sz="2400">
                <a:latin typeface="Calibri" panose="020F0502020204030204" pitchFamily="34" charset="0"/>
                <a:ea typeface="Arial MT"/>
                <a:cs typeface="Arial MT"/>
              </a:rPr>
              <a:t>Platformy cyfrowe mogą obniżyć koszty związane z drukiem, transportem i materiałami, jednak fundamentalne znaczenie ma odpowiednie i skuteczne przeprowadzenie szkolenia, aby maksymalnie wykorzystać tę formułę. </a:t>
            </a:r>
          </a:p>
          <a:p>
            <a:pPr algn="just"/>
            <a:endParaRPr lang="en-US" sz="2400" dirty="0">
              <a:latin typeface="Calibri" panose="020F0502020204030204" pitchFamily="34" charset="0"/>
              <a:ea typeface="Arial MT"/>
              <a:cs typeface="Arial MT"/>
            </a:endParaRPr>
          </a:p>
          <a:p>
            <a:pPr algn="just"/>
            <a:r>
              <a:rPr lang="pl-PL" sz="2400">
                <a:latin typeface="Calibri" panose="020F0502020204030204" pitchFamily="34" charset="0"/>
                <a:ea typeface="Arial MT"/>
                <a:cs typeface="Arial MT"/>
              </a:rPr>
              <a:t>Coraz częściej osoby uczące się w każdym wieku domagają się dostępu do </a:t>
            </a:r>
            <a:r>
              <a:rPr lang="pl-PL" sz="2400" b="1">
                <a:latin typeface="Calibri" panose="020F0502020204030204" pitchFamily="34" charset="0"/>
                <a:ea typeface="Arial MT"/>
                <a:cs typeface="Arial MT"/>
              </a:rPr>
              <a:t>opcji nauki online, które zostały zaprojektowane z myślą o nich i ich potrzebach</a:t>
            </a:r>
            <a:r>
              <a:rPr lang="pl-PL" sz="2400">
                <a:latin typeface="Calibri" panose="020F0502020204030204" pitchFamily="34" charset="0"/>
                <a:ea typeface="Arial MT"/>
                <a:cs typeface="Arial MT"/>
              </a:rPr>
              <a:t>. </a:t>
            </a:r>
          </a:p>
          <a:p>
            <a:pPr algn="just"/>
            <a:endParaRPr lang="en-US" sz="2400" dirty="0">
              <a:latin typeface="Calibri" panose="020F0502020204030204" pitchFamily="34" charset="0"/>
              <a:ea typeface="Arial MT"/>
              <a:cs typeface="Arial MT"/>
            </a:endParaRPr>
          </a:p>
          <a:p>
            <a:pPr algn="just"/>
            <a:r>
              <a:rPr lang="pl-PL" sz="2400">
                <a:latin typeface="Calibri" panose="020F0502020204030204" pitchFamily="34" charset="0"/>
                <a:ea typeface="Arial MT"/>
                <a:cs typeface="Arial MT"/>
              </a:rPr>
              <a:t>Oznacza to, że </a:t>
            </a:r>
            <a:r>
              <a:rPr lang="pl-PL" sz="2400" b="1">
                <a:latin typeface="Calibri" panose="020F0502020204030204" pitchFamily="34" charset="0"/>
                <a:ea typeface="Arial MT"/>
                <a:cs typeface="Arial MT"/>
              </a:rPr>
              <a:t>platformy e-learningowe</a:t>
            </a:r>
            <a:r>
              <a:rPr lang="pl-PL" sz="2400">
                <a:latin typeface="Calibri" panose="020F0502020204030204" pitchFamily="34" charset="0"/>
                <a:ea typeface="Arial MT"/>
                <a:cs typeface="Arial MT"/>
              </a:rPr>
              <a:t> muszą być bardziej elastyczne, aby dost</a:t>
            </a:r>
            <a:r>
              <a:rPr lang="pl-PL" sz="2400" b="1">
                <a:latin typeface="Calibri" panose="020F0502020204030204" pitchFamily="34" charset="0"/>
                <a:ea typeface="Arial MT"/>
                <a:cs typeface="Arial MT"/>
              </a:rPr>
              <a:t>osowywać się do uczniów w różnym wieku i reprezentujących różne style uczenia się, a także zapewniać możliwość pomyślnego ukończenia kursu</a:t>
            </a:r>
            <a:r>
              <a:rPr lang="pl-PL" sz="2400">
                <a:latin typeface="Calibri" panose="020F0502020204030204" pitchFamily="34" charset="0"/>
                <a:ea typeface="Arial MT"/>
                <a:cs typeface="Arial MT"/>
              </a:rPr>
              <a:t>.</a:t>
            </a:r>
          </a:p>
          <a:p>
            <a:r>
              <a:rPr lang="pl-PL" sz="2400">
                <a:latin typeface="Calibri" panose="020F0502020204030204" pitchFamily="34" charset="0"/>
                <a:ea typeface="Arial MT"/>
                <a:cs typeface="Arial MT"/>
              </a:rPr>
              <a:t> </a:t>
            </a:r>
          </a:p>
          <a:p>
            <a:endParaRPr lang="es-ES" sz="3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488D56AD-E5DE-4394-9553-8F184AF4A6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87400" y="3771900"/>
            <a:ext cx="3764823" cy="3764823"/>
          </a:xfrm>
          <a:prstGeom prst="rect">
            <a:avLst/>
          </a:prstGeom>
        </p:spPr>
      </p:pic>
      <p:sp>
        <p:nvSpPr>
          <p:cNvPr id="9" name="CuadroTexto 8">
            <a:extLst>
              <a:ext uri="{FF2B5EF4-FFF2-40B4-BE49-F238E27FC236}">
                <a16:creationId xmlns:a16="http://schemas.microsoft.com/office/drawing/2014/main" id="{9E2DF9A9-B5D2-4253-AE23-4BFED19EE8E9}"/>
              </a:ext>
            </a:extLst>
          </p:cNvPr>
          <p:cNvSpPr txBox="1"/>
          <p:nvPr/>
        </p:nvSpPr>
        <p:spPr>
          <a:xfrm>
            <a:off x="13692809" y="7519512"/>
            <a:ext cx="3917223" cy="369332"/>
          </a:xfrm>
          <a:prstGeom prst="rect">
            <a:avLst/>
          </a:prstGeom>
          <a:noFill/>
        </p:spPr>
        <p:txBody>
          <a:bodyPr wrap="square">
            <a:spAutoFit/>
          </a:bodyPr>
          <a:lstStyle/>
          <a:p>
            <a:r>
              <a:rPr lang="pl-PL"/>
              <a:t>Źródło grafiki: Flaticon.com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5544800" cy="584775"/>
          </a:xfrm>
          <a:prstGeom prst="rect">
            <a:avLst/>
          </a:prstGeom>
          <a:noFill/>
        </p:spPr>
        <p:txBody>
          <a:bodyPr wrap="square" rtlCol="0">
            <a:spAutoFit/>
          </a:bodyPr>
          <a:lstStyle/>
          <a:p>
            <a:r>
              <a:rPr lang="pl-PL" sz="32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 Jednostka 1: Jak prowadzić wirtualne zajęcia na platformie edukacyjnej?</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pl-PL" sz="280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Podpunkt 1.2: Zrozumienie pełnych możliwości platformy edukacyjnej</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1277600" cy="5940088"/>
          </a:xfrm>
          <a:prstGeom prst="rect">
            <a:avLst/>
          </a:prstGeom>
          <a:noFill/>
        </p:spPr>
        <p:txBody>
          <a:bodyPr wrap="square" rtlCol="0">
            <a:spAutoFit/>
          </a:bodyPr>
          <a:lstStyle/>
          <a:p>
            <a:pPr algn="just"/>
            <a:r>
              <a:rPr lang="pl-PL" sz="2400">
                <a:latin typeface="Calibri" panose="020F0502020204030204" pitchFamily="34" charset="0"/>
                <a:ea typeface="Arial MT"/>
                <a:cs typeface="Arial MT"/>
              </a:rPr>
              <a:t>Nauczyciel musi w pełni poznać funkcje wybranej </a:t>
            </a:r>
            <a:r>
              <a:rPr lang="pl-PL" sz="2400" b="1">
                <a:latin typeface="Calibri" panose="020F0502020204030204" pitchFamily="34" charset="0"/>
                <a:ea typeface="Arial MT"/>
                <a:cs typeface="Arial MT"/>
              </a:rPr>
              <a:t>platformy LMS (ang. Learning Management System — system zarządzania nauczaniem) lub LCMS (Learning Content Management System — system zarządzania treścią szkoleniową)</a:t>
            </a:r>
            <a:r>
              <a:rPr lang="pl-PL" sz="2400">
                <a:latin typeface="Calibri" panose="020F0502020204030204" pitchFamily="34" charset="0"/>
                <a:ea typeface="Arial MT"/>
                <a:cs typeface="Arial MT"/>
              </a:rPr>
              <a:t> i wiedzieć, jak z niej korzystać. Warto rozważyć przeszkolenie się na temat korzystania z platformy, korzystając z samouczka online, aby wzbudzić zaufanie odbiorców i uniknąć marnowania cennego czasu na szukanie poszczególnych funkcji.</a:t>
            </a:r>
          </a:p>
          <a:p>
            <a:pPr algn="just"/>
            <a:endParaRPr lang="es-ES" sz="2400" dirty="0">
              <a:effectLst/>
              <a:latin typeface="Arial MT"/>
              <a:ea typeface="Arial MT"/>
              <a:cs typeface="Arial MT"/>
            </a:endParaRPr>
          </a:p>
          <a:p>
            <a:pPr algn="just"/>
            <a:r>
              <a:rPr lang="pl-PL" sz="2400">
                <a:latin typeface="Calibri" panose="020F0502020204030204" pitchFamily="34" charset="0"/>
                <a:ea typeface="Arial MT"/>
                <a:cs typeface="Arial MT"/>
              </a:rPr>
              <a:t>Platforma LMS umożliwia szybkie, proste i efektywne udostępnianie </a:t>
            </a:r>
            <a:r>
              <a:rPr lang="pl-PL" sz="2400" b="1">
                <a:latin typeface="Calibri" panose="020F0502020204030204" pitchFamily="34" charset="0"/>
                <a:ea typeface="Arial MT"/>
                <a:cs typeface="Arial MT"/>
              </a:rPr>
              <a:t>dodatkowych zasobów do nauki</a:t>
            </a:r>
            <a:r>
              <a:rPr lang="pl-PL" sz="2400">
                <a:latin typeface="Calibri" panose="020F0502020204030204" pitchFamily="34" charset="0"/>
                <a:ea typeface="Arial MT"/>
                <a:cs typeface="Arial MT"/>
              </a:rPr>
              <a:t> (wideo, ćwiczenia, pliki PowerPoint itp.), dlatego warto korzystać z tych funkcji, szczególnie w przypadku uczniów, którzy są bardziej dociekliwi i chcą wiedzieć więcej; w ten sposób można uniknąć utraty ich zainteresowania.</a:t>
            </a:r>
          </a:p>
          <a:p>
            <a:pPr algn="just"/>
            <a:endParaRPr lang="es-ES" sz="2400" dirty="0">
              <a:effectLst/>
              <a:latin typeface="Arial MT"/>
              <a:ea typeface="Arial MT"/>
              <a:cs typeface="Arial MT"/>
            </a:endParaRPr>
          </a:p>
          <a:p>
            <a:pPr algn="just"/>
            <a:r>
              <a:rPr lang="pl-PL" sz="2400">
                <a:latin typeface="Calibri" panose="020F0502020204030204" pitchFamily="34" charset="0"/>
                <a:ea typeface="Arial MT"/>
                <a:cs typeface="Arial MT"/>
              </a:rPr>
              <a:t>Na </a:t>
            </a:r>
            <a:r>
              <a:rPr lang="pl-PL" sz="2400" b="1">
                <a:latin typeface="Calibri" panose="020F0502020204030204" pitchFamily="34" charset="0"/>
                <a:ea typeface="Arial MT"/>
                <a:cs typeface="Arial MT"/>
              </a:rPr>
              <a:t>platformach LMS</a:t>
            </a:r>
            <a:r>
              <a:rPr lang="pl-PL" sz="2400">
                <a:latin typeface="Calibri" panose="020F0502020204030204" pitchFamily="34" charset="0"/>
                <a:ea typeface="Arial MT"/>
                <a:cs typeface="Arial MT"/>
              </a:rPr>
              <a:t> zajęcia mogą być nagrywane, dzięki czemu nawet nieobecni mogą nadrobić zaległości, a ponadto lekcje te mogą być również wykorzystywane przez instytucję nauczyciela w celu tworzenia baz danych z materiałami do nauki i prezentowania placówki w mediach społecznościowych.</a:t>
            </a:r>
          </a:p>
          <a:p>
            <a:endParaRPr lang="es-ES" sz="44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58DBE8D7-5CCE-4003-864F-336FE6C0A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1600" y="3292713"/>
            <a:ext cx="4876190" cy="4876190"/>
          </a:xfrm>
          <a:prstGeom prst="rect">
            <a:avLst/>
          </a:prstGeom>
        </p:spPr>
      </p:pic>
      <p:sp>
        <p:nvSpPr>
          <p:cNvPr id="7" name="CuadroTexto 6">
            <a:extLst>
              <a:ext uri="{FF2B5EF4-FFF2-40B4-BE49-F238E27FC236}">
                <a16:creationId xmlns:a16="http://schemas.microsoft.com/office/drawing/2014/main" id="{75545348-A2A2-424C-B65F-F0DED35ED6E5}"/>
              </a:ext>
            </a:extLst>
          </p:cNvPr>
          <p:cNvSpPr txBox="1"/>
          <p:nvPr/>
        </p:nvSpPr>
        <p:spPr>
          <a:xfrm>
            <a:off x="13487400" y="8201030"/>
            <a:ext cx="3917223" cy="369332"/>
          </a:xfrm>
          <a:prstGeom prst="rect">
            <a:avLst/>
          </a:prstGeom>
          <a:noFill/>
        </p:spPr>
        <p:txBody>
          <a:bodyPr wrap="square">
            <a:spAutoFit/>
          </a:bodyPr>
          <a:lstStyle/>
          <a:p>
            <a:r>
              <a:rPr lang="pl-PL"/>
              <a:t>Źródło grafiki: Flaticon.com</a:t>
            </a:r>
          </a:p>
        </p:txBody>
      </p:sp>
    </p:spTree>
    <p:extLst>
      <p:ext uri="{BB962C8B-B14F-4D97-AF65-F5344CB8AC3E}">
        <p14:creationId xmlns:p14="http://schemas.microsoft.com/office/powerpoint/2010/main" val="27357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5544800" cy="584775"/>
          </a:xfrm>
          <a:prstGeom prst="rect">
            <a:avLst/>
          </a:prstGeom>
          <a:noFill/>
        </p:spPr>
        <p:txBody>
          <a:bodyPr wrap="square" rtlCol="0">
            <a:spAutoFit/>
          </a:bodyPr>
          <a:lstStyle/>
          <a:p>
            <a:r>
              <a:rPr lang="pl-PL" sz="32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 Jednostka 1: Jak prowadzić wirtualne zajęcia na platformie edukacyjnej?</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pl-PL"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Podpunkt 1.3: Liczba uczestników zajęć wirtualnych</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9906000" cy="2400657"/>
          </a:xfrm>
          <a:prstGeom prst="rect">
            <a:avLst/>
          </a:prstGeom>
          <a:noFill/>
        </p:spPr>
        <p:txBody>
          <a:bodyPr wrap="square" rtlCol="0">
            <a:spAutoFit/>
          </a:bodyPr>
          <a:lstStyle/>
          <a:p>
            <a:pPr algn="just"/>
            <a:r>
              <a:rPr lang="pl-PL" sz="2400">
                <a:latin typeface="Calibri" panose="020F0502020204030204" pitchFamily="34" charset="0"/>
                <a:ea typeface="Arial MT"/>
                <a:cs typeface="Arial MT"/>
              </a:rPr>
              <a:t>Choć w wirtualnych zajęciach może teoretycznie uczestniczyć dowolna liczba osób, w przypadku </a:t>
            </a:r>
            <a:r>
              <a:rPr lang="pl-PL" sz="2400" b="1">
                <a:latin typeface="Calibri" panose="020F0502020204030204" pitchFamily="34" charset="0"/>
                <a:ea typeface="Arial MT"/>
                <a:cs typeface="Arial MT"/>
              </a:rPr>
              <a:t>mniejszych klas łatwiej</a:t>
            </a:r>
            <a:r>
              <a:rPr lang="pl-PL" sz="2400">
                <a:latin typeface="Calibri" panose="020F0502020204030204" pitchFamily="34" charset="0"/>
                <a:ea typeface="Arial MT"/>
                <a:cs typeface="Arial MT"/>
              </a:rPr>
              <a:t> jest zachęcić uczniów do udziału i obserwować ich wkład w postaci wpisów na czacie lub zadawanych pytań.</a:t>
            </a:r>
          </a:p>
          <a:p>
            <a:pPr algn="just" fontAlgn="base"/>
            <a:r>
              <a:rPr lang="pl-PL" sz="2400">
                <a:latin typeface="Calibri" panose="020F0502020204030204" pitchFamily="34" charset="0"/>
                <a:ea typeface="Times New Roman" panose="02020603050405020304" pitchFamily="18" charset="0"/>
              </a:rPr>
              <a:t> </a:t>
            </a:r>
          </a:p>
          <a:p>
            <a:endParaRPr lang="es-ES" sz="54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050" name="Picture 2" descr="Online Learning Chat: Uses of An Educational Group Chat">
            <a:extLst>
              <a:ext uri="{FF2B5EF4-FFF2-40B4-BE49-F238E27FC236}">
                <a16:creationId xmlns:a16="http://schemas.microsoft.com/office/drawing/2014/main" id="{3E835646-F6F9-4F7E-A7C2-C3D140D24F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14652" y="3834469"/>
            <a:ext cx="5619560" cy="3376612"/>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29AAE6C8-29C9-4401-A5FA-698F77D0FBB1}"/>
              </a:ext>
            </a:extLst>
          </p:cNvPr>
          <p:cNvSpPr txBox="1"/>
          <p:nvPr/>
        </p:nvSpPr>
        <p:spPr>
          <a:xfrm>
            <a:off x="12496800" y="7202798"/>
            <a:ext cx="3917223" cy="369332"/>
          </a:xfrm>
          <a:prstGeom prst="rect">
            <a:avLst/>
          </a:prstGeom>
          <a:noFill/>
        </p:spPr>
        <p:txBody>
          <a:bodyPr wrap="square">
            <a:spAutoFit/>
          </a:bodyPr>
          <a:lstStyle/>
          <a:p>
            <a:r>
              <a:rPr lang="pl-PL"/>
              <a:t>Źródło grafiki: Flaticon.com</a:t>
            </a:r>
          </a:p>
        </p:txBody>
      </p:sp>
    </p:spTree>
    <p:extLst>
      <p:ext uri="{BB962C8B-B14F-4D97-AF65-F5344CB8AC3E}">
        <p14:creationId xmlns:p14="http://schemas.microsoft.com/office/powerpoint/2010/main" val="4048388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5544800" cy="584775"/>
          </a:xfrm>
          <a:prstGeom prst="rect">
            <a:avLst/>
          </a:prstGeom>
          <a:noFill/>
        </p:spPr>
        <p:txBody>
          <a:bodyPr wrap="square" rtlCol="0">
            <a:spAutoFit/>
          </a:bodyPr>
          <a:lstStyle/>
          <a:p>
            <a:r>
              <a:rPr lang="pl-PL" sz="32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 Jednostka 1: Jak prowadzić wirtualne zajęcia na platformie edukacyjnej?</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pl-PL" sz="280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Podpunkt 1.4: Znaczenie pewności siebie, używania kamery, uśmiechu i komunikacji</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0515600" cy="6401753"/>
          </a:xfrm>
          <a:prstGeom prst="rect">
            <a:avLst/>
          </a:prstGeom>
          <a:noFill/>
        </p:spPr>
        <p:txBody>
          <a:bodyPr wrap="square" rtlCol="0">
            <a:spAutoFit/>
          </a:bodyPr>
          <a:lstStyle/>
          <a:p>
            <a:pPr algn="just"/>
            <a:r>
              <a:rPr lang="pl-PL" sz="2400">
                <a:latin typeface="Calibri" panose="020F0502020204030204" pitchFamily="34" charset="0"/>
                <a:ea typeface="Arial MT"/>
                <a:cs typeface="Arial MT"/>
              </a:rPr>
              <a:t>Nawet w przypadku bardzo doświadczonych nauczycieli korzystanie z tej stosunkowo nowej formuły może nieco zachwiać ich sposobem nauczania. Dlatego zdecydowanie zaleca się </a:t>
            </a:r>
            <a:r>
              <a:rPr lang="pl-PL" sz="2400" b="1">
                <a:latin typeface="Calibri" panose="020F0502020204030204" pitchFamily="34" charset="0"/>
                <a:ea typeface="Arial MT"/>
                <a:cs typeface="Arial MT"/>
              </a:rPr>
              <a:t>wcześniejsze przećwiczenie prezentacji</a:t>
            </a:r>
            <a:r>
              <a:rPr lang="pl-PL" sz="2400">
                <a:latin typeface="Calibri" panose="020F0502020204030204" pitchFamily="34" charset="0"/>
                <a:ea typeface="Arial MT"/>
                <a:cs typeface="Arial MT"/>
              </a:rPr>
              <a:t> i przygotowanie się na najgorszy scenariusz (prowadzenie monologu w przekonujący sposób!). </a:t>
            </a:r>
          </a:p>
          <a:p>
            <a:pPr algn="just"/>
            <a:endParaRPr lang="en-US" sz="2400" dirty="0">
              <a:latin typeface="Calibri" panose="020F0502020204030204" pitchFamily="34" charset="0"/>
              <a:ea typeface="Arial MT"/>
              <a:cs typeface="Arial MT"/>
            </a:endParaRPr>
          </a:p>
          <a:p>
            <a:pPr algn="just"/>
            <a:r>
              <a:rPr lang="pl-PL" sz="2400" b="1">
                <a:latin typeface="Calibri" panose="020F0502020204030204" pitchFamily="34" charset="0"/>
                <a:ea typeface="Arial MT"/>
                <a:cs typeface="Arial MT"/>
              </a:rPr>
              <a:t>Pewność siebie to podstawa:</a:t>
            </a:r>
            <a:r>
              <a:rPr lang="pl-PL" sz="2400">
                <a:latin typeface="Calibri" panose="020F0502020204030204" pitchFamily="34" charset="0"/>
                <a:ea typeface="Arial MT"/>
                <a:cs typeface="Arial MT"/>
              </a:rPr>
              <a:t> nauczyciel musi pokazać uczniom, że są w dobrych rękach! Ważne jest, aby patrzeć prosto w kamerę, mieć odpowiednie tło i oświetlenie. </a:t>
            </a:r>
          </a:p>
          <a:p>
            <a:pPr algn="just"/>
            <a:endParaRPr lang="en-US" sz="2400" dirty="0">
              <a:latin typeface="Calibri" panose="020F0502020204030204" pitchFamily="34" charset="0"/>
              <a:ea typeface="Arial MT"/>
              <a:cs typeface="Arial MT"/>
            </a:endParaRPr>
          </a:p>
          <a:p>
            <a:pPr algn="just"/>
            <a:r>
              <a:rPr lang="pl-PL" sz="2400" b="1">
                <a:latin typeface="Calibri" panose="020F0502020204030204" pitchFamily="34" charset="0"/>
                <a:ea typeface="Arial MT"/>
                <a:cs typeface="Arial MT"/>
              </a:rPr>
              <a:t>Widok zrelaksowanej i uśmiechniętej twarzy</a:t>
            </a:r>
            <a:r>
              <a:rPr lang="pl-PL" sz="2400">
                <a:latin typeface="Calibri" panose="020F0502020204030204" pitchFamily="34" charset="0"/>
                <a:ea typeface="Arial MT"/>
                <a:cs typeface="Arial MT"/>
              </a:rPr>
              <a:t> jest motywujący, przyciąga uwagę i zachęca uczniów do interakcji, co jest niezwykle ważne, ponieważ dwukierunkowy dialog pomaga w pełni wykorzystać potencjał wirtualnych zajęć. Dlatego dobrą zasadą jest uprzejme poproszenie uczniów o włączenie kamery, jednak ze względu na kwestie związane z RODO nie można ich do tego zmusić.</a:t>
            </a:r>
          </a:p>
          <a:p>
            <a:pPr algn="just" fontAlgn="base"/>
            <a:r>
              <a:rPr lang="pl-PL" sz="3200">
                <a:latin typeface="Calibri" panose="020F0502020204030204" pitchFamily="34" charset="0"/>
                <a:ea typeface="Times New Roman" panose="02020603050405020304" pitchFamily="18" charset="0"/>
              </a:rPr>
              <a:t> </a:t>
            </a:r>
          </a:p>
          <a:p>
            <a:endParaRPr lang="es-ES" sz="6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CC84EC04-F17D-4A47-9AD5-58157EC39D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0" y="3924300"/>
            <a:ext cx="3810000" cy="3810000"/>
          </a:xfrm>
          <a:prstGeom prst="rect">
            <a:avLst/>
          </a:prstGeom>
        </p:spPr>
      </p:pic>
      <p:sp>
        <p:nvSpPr>
          <p:cNvPr id="8" name="CuadroTexto 7">
            <a:extLst>
              <a:ext uri="{FF2B5EF4-FFF2-40B4-BE49-F238E27FC236}">
                <a16:creationId xmlns:a16="http://schemas.microsoft.com/office/drawing/2014/main" id="{5E66B414-1C80-49F2-9255-775FBE44E9D2}"/>
              </a:ext>
            </a:extLst>
          </p:cNvPr>
          <p:cNvSpPr txBox="1"/>
          <p:nvPr/>
        </p:nvSpPr>
        <p:spPr>
          <a:xfrm>
            <a:off x="12954000" y="7962900"/>
            <a:ext cx="3917223" cy="369332"/>
          </a:xfrm>
          <a:prstGeom prst="rect">
            <a:avLst/>
          </a:prstGeom>
          <a:noFill/>
        </p:spPr>
        <p:txBody>
          <a:bodyPr wrap="square">
            <a:spAutoFit/>
          </a:bodyPr>
          <a:lstStyle/>
          <a:p>
            <a:r>
              <a:rPr lang="pl-PL"/>
              <a:t>Źródło grafiki: Flaticon.com</a:t>
            </a:r>
          </a:p>
        </p:txBody>
      </p:sp>
    </p:spTree>
    <p:extLst>
      <p:ext uri="{BB962C8B-B14F-4D97-AF65-F5344CB8AC3E}">
        <p14:creationId xmlns:p14="http://schemas.microsoft.com/office/powerpoint/2010/main" val="2349499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pl-PL" sz="40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Zestawienie platform cyfrowych i ich rola w dostarczaniu treści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pl-PL" sz="280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Podpunkt 2.1: W jakim celu używane są platformy cyfrowe?</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0515600" cy="6356612"/>
          </a:xfrm>
          <a:prstGeom prst="rect">
            <a:avLst/>
          </a:prstGeom>
          <a:noFill/>
        </p:spPr>
        <p:txBody>
          <a:bodyPr wrap="square" rtlCol="0">
            <a:spAutoFit/>
          </a:bodyPr>
          <a:lstStyle/>
          <a:p>
            <a:r>
              <a:rPr lang="pl-PL" sz="2000">
                <a:latin typeface="Calibri" panose="020F0502020204030204" pitchFamily="34" charset="0"/>
                <a:ea typeface="Arial MT"/>
                <a:cs typeface="Arial MT"/>
              </a:rPr>
              <a:t>W dzisiejszych czasach platformy cyfrowe odgrywają niezwykle ważną rolę w kontekstach osobistych, akademickich i korporacyjnych. </a:t>
            </a:r>
          </a:p>
          <a:p>
            <a:endParaRPr lang="en-US" sz="2000" dirty="0">
              <a:latin typeface="Calibri" panose="020F0502020204030204" pitchFamily="34" charset="0"/>
              <a:ea typeface="Arial MT"/>
              <a:cs typeface="Arial MT"/>
            </a:endParaRPr>
          </a:p>
          <a:p>
            <a:r>
              <a:rPr lang="pl-PL" sz="2000">
                <a:latin typeface="Calibri" panose="020F0502020204030204" pitchFamily="34" charset="0"/>
                <a:ea typeface="Arial MT"/>
                <a:cs typeface="Arial MT"/>
              </a:rPr>
              <a:t>Chociaż platformy e-learningowe mogą być stosowane w ramach praktycznie każdego programu szkoleń, są one szczególnie przydatne przy </a:t>
            </a:r>
            <a:r>
              <a:rPr lang="pl-PL" sz="2000" b="1">
                <a:latin typeface="Calibri" panose="020F0502020204030204" pitchFamily="34" charset="0"/>
                <a:ea typeface="Arial MT"/>
                <a:cs typeface="Arial MT"/>
              </a:rPr>
              <a:t>szkoleniach związanych z umiejętnościami technicznymi, produktami, uczeniem się przez całe życie</a:t>
            </a:r>
            <a:r>
              <a:rPr lang="pl-PL" sz="2000">
                <a:latin typeface="Calibri" panose="020F0502020204030204" pitchFamily="34" charset="0"/>
                <a:ea typeface="Arial MT"/>
                <a:cs typeface="Arial MT"/>
              </a:rPr>
              <a:t> i wdrażaniem nowych pracowników, ponieważ lepszy dostęp do materiałów oferowany przez te internetowe formaty promuje uczenie się i zapewnia osobom uczącym się elastyczność. </a:t>
            </a:r>
          </a:p>
          <a:p>
            <a:endParaRPr lang="es-ES" sz="2000" dirty="0">
              <a:effectLst/>
              <a:latin typeface="Arial MT"/>
              <a:ea typeface="Arial MT"/>
              <a:cs typeface="Arial MT"/>
            </a:endParaRPr>
          </a:p>
          <a:p>
            <a:r>
              <a:rPr lang="pl-PL" sz="2000">
                <a:latin typeface="Calibri" panose="020F0502020204030204" pitchFamily="34" charset="0"/>
                <a:ea typeface="Arial MT"/>
                <a:cs typeface="Arial MT"/>
              </a:rPr>
              <a:t>Poniżej znajduje się zastawienie czynników mających wpływ na dobór treści, w zależności od zamierzonego celu.</a:t>
            </a:r>
          </a:p>
          <a:p>
            <a:pPr marL="342900" lvl="0" indent="-342900" algn="just">
              <a:lnSpc>
                <a:spcPct val="107000"/>
              </a:lnSpc>
              <a:spcAft>
                <a:spcPts val="800"/>
              </a:spcAft>
              <a:buClr>
                <a:srgbClr val="3A3A3A"/>
              </a:buClr>
              <a:buFont typeface="Calibri" panose="020F0502020204030204" pitchFamily="34" charset="0"/>
              <a:buChar char="-"/>
            </a:pPr>
            <a:r>
              <a:rPr lang="pl-PL" sz="2000" b="1">
                <a:latin typeface="Calibri" panose="020F0502020204030204" pitchFamily="34" charset="0"/>
                <a:ea typeface="Calibri" panose="020F0502020204030204" pitchFamily="34" charset="0"/>
                <a:cs typeface="Arial" panose="020B0604020202020204" pitchFamily="34" charset="0"/>
              </a:rPr>
              <a:t>Rozrywka</a:t>
            </a:r>
            <a:r>
              <a:rPr lang="pl-PL" sz="2000">
                <a:latin typeface="Calibri" panose="020F0502020204030204" pitchFamily="34" charset="0"/>
                <a:ea typeface="Calibri" panose="020F0502020204030204" pitchFamily="34" charset="0"/>
                <a:cs typeface="Arial" panose="020B0604020202020204" pitchFamily="34" charset="0"/>
              </a:rPr>
              <a:t> – obecny jest silny element emocjonalny i możliwość bardzo łatwego udostępniania.</a:t>
            </a:r>
          </a:p>
          <a:p>
            <a:pPr marL="342900" lvl="0" indent="-342900" algn="just">
              <a:lnSpc>
                <a:spcPct val="107000"/>
              </a:lnSpc>
              <a:buClr>
                <a:srgbClr val="3A3A3A"/>
              </a:buClr>
              <a:buFont typeface="Calibri" panose="020F0502020204030204" pitchFamily="34" charset="0"/>
              <a:buChar char="-"/>
            </a:pPr>
            <a:r>
              <a:rPr lang="pl-PL" sz="2000" b="1">
                <a:latin typeface="Calibri" panose="020F0502020204030204" pitchFamily="34" charset="0"/>
                <a:ea typeface="Calibri" panose="020F0502020204030204" pitchFamily="34" charset="0"/>
                <a:cs typeface="Arial" panose="020B0604020202020204" pitchFamily="34" charset="0"/>
              </a:rPr>
              <a:t>Edukacja</a:t>
            </a:r>
            <a:r>
              <a:rPr lang="pl-PL" sz="2000">
                <a:latin typeface="Calibri" panose="020F0502020204030204" pitchFamily="34" charset="0"/>
                <a:ea typeface="Calibri" panose="020F0502020204030204" pitchFamily="34" charset="0"/>
                <a:cs typeface="Arial" panose="020B0604020202020204" pitchFamily="34" charset="0"/>
              </a:rPr>
              <a:t> – ważna jest możliwość dotarcia do szerokiego grona odbiorców i możliwość łatwego udostępniania.</a:t>
            </a:r>
          </a:p>
          <a:p>
            <a:pPr marL="342900" lvl="0" indent="-342900" algn="just">
              <a:lnSpc>
                <a:spcPct val="107000"/>
              </a:lnSpc>
              <a:buClr>
                <a:srgbClr val="3A3A3A"/>
              </a:buClr>
              <a:buFont typeface="Calibri" panose="020F0502020204030204" pitchFamily="34" charset="0"/>
              <a:buChar char="-"/>
            </a:pPr>
            <a:r>
              <a:rPr lang="pl-PL" sz="2000" b="1">
                <a:latin typeface="Calibri" panose="020F0502020204030204" pitchFamily="34" charset="0"/>
                <a:ea typeface="Calibri" panose="020F0502020204030204" pitchFamily="34" charset="0"/>
                <a:cs typeface="Arial" panose="020B0604020202020204" pitchFamily="34" charset="0"/>
              </a:rPr>
              <a:t>Perswazja</a:t>
            </a:r>
            <a:r>
              <a:rPr lang="pl-PL" sz="2000">
                <a:latin typeface="Calibri" panose="020F0502020204030204" pitchFamily="34" charset="0"/>
                <a:ea typeface="Calibri" panose="020F0502020204030204" pitchFamily="34" charset="0"/>
                <a:cs typeface="Arial" panose="020B0604020202020204" pitchFamily="34" charset="0"/>
              </a:rPr>
              <a:t> – obecny jest ładunek emocjonalny; treści stopniowo wpływają na zmianę zdania przez odbiorców.</a:t>
            </a:r>
          </a:p>
          <a:p>
            <a:pPr marL="342900" lvl="0" indent="-342900" algn="just">
              <a:lnSpc>
                <a:spcPct val="107000"/>
              </a:lnSpc>
              <a:buClr>
                <a:srgbClr val="3A3A3A"/>
              </a:buClr>
              <a:buFont typeface="Calibri" panose="020F0502020204030204" pitchFamily="34" charset="0"/>
              <a:buChar char="-"/>
            </a:pPr>
            <a:r>
              <a:rPr lang="pl-PL" sz="2000" b="1">
                <a:latin typeface="Calibri" panose="020F0502020204030204" pitchFamily="34" charset="0"/>
                <a:ea typeface="Calibri" panose="020F0502020204030204" pitchFamily="34" charset="0"/>
                <a:cs typeface="Arial" panose="020B0604020202020204" pitchFamily="34" charset="0"/>
              </a:rPr>
              <a:t>Konwersja</a:t>
            </a:r>
            <a:r>
              <a:rPr lang="pl-PL" sz="2000">
                <a:latin typeface="Calibri" panose="020F0502020204030204" pitchFamily="34" charset="0"/>
                <a:ea typeface="Calibri" panose="020F0502020204030204" pitchFamily="34" charset="0"/>
                <a:cs typeface="Arial" panose="020B0604020202020204" pitchFamily="34" charset="0"/>
              </a:rPr>
              <a:t> – treści są przedstawiane w sposób racjonalny, aby zainicjować proces decyzyjny.</a:t>
            </a:r>
          </a:p>
          <a:p>
            <a:endParaRPr lang="es-ES" sz="72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21B79BEE-8C80-467D-90DE-F2C5A59E5B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15800" y="3390900"/>
            <a:ext cx="5101580" cy="5101580"/>
          </a:xfrm>
          <a:prstGeom prst="rect">
            <a:avLst/>
          </a:prstGeom>
        </p:spPr>
      </p:pic>
      <p:sp>
        <p:nvSpPr>
          <p:cNvPr id="8" name="CuadroTexto 7">
            <a:extLst>
              <a:ext uri="{FF2B5EF4-FFF2-40B4-BE49-F238E27FC236}">
                <a16:creationId xmlns:a16="http://schemas.microsoft.com/office/drawing/2014/main" id="{42F56B18-EB80-4BE8-90E9-17EC9C647E1A}"/>
              </a:ext>
            </a:extLst>
          </p:cNvPr>
          <p:cNvSpPr txBox="1"/>
          <p:nvPr/>
        </p:nvSpPr>
        <p:spPr>
          <a:xfrm>
            <a:off x="13306783" y="8638884"/>
            <a:ext cx="3917223" cy="369332"/>
          </a:xfrm>
          <a:prstGeom prst="rect">
            <a:avLst/>
          </a:prstGeom>
          <a:noFill/>
        </p:spPr>
        <p:txBody>
          <a:bodyPr wrap="square">
            <a:spAutoFit/>
          </a:bodyPr>
          <a:lstStyle/>
          <a:p>
            <a:r>
              <a:rPr lang="pl-PL"/>
              <a:t>Źródło grafiki: Flaticon.com</a:t>
            </a:r>
          </a:p>
        </p:txBody>
      </p:sp>
    </p:spTree>
    <p:extLst>
      <p:ext uri="{BB962C8B-B14F-4D97-AF65-F5344CB8AC3E}">
        <p14:creationId xmlns:p14="http://schemas.microsoft.com/office/powerpoint/2010/main" val="1928419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pl-PL" sz="40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Zestawienie platform cyfrowych i ich rola w dostarczaniu treści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954107"/>
          </a:xfrm>
          <a:prstGeom prst="rect">
            <a:avLst/>
          </a:prstGeom>
          <a:noFill/>
        </p:spPr>
        <p:txBody>
          <a:bodyPr wrap="square" rtlCol="0">
            <a:spAutoFit/>
          </a:bodyPr>
          <a:lstStyle/>
          <a:p>
            <a:r>
              <a:rPr lang="pl-PL" sz="280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Podpunkt 2.2: Kim są odbiorcy i jaki problem ma zostać rozwiązany?</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8713" y="4282370"/>
            <a:ext cx="10515600" cy="4710520"/>
          </a:xfrm>
          <a:prstGeom prst="rect">
            <a:avLst/>
          </a:prstGeom>
          <a:noFill/>
        </p:spPr>
        <p:txBody>
          <a:bodyPr wrap="square" rtlCol="0">
            <a:spAutoFit/>
          </a:bodyPr>
          <a:lstStyle/>
          <a:p>
            <a:pPr marL="342900" lvl="0" indent="-342900" algn="just">
              <a:lnSpc>
                <a:spcPct val="107000"/>
              </a:lnSpc>
              <a:spcAft>
                <a:spcPts val="800"/>
              </a:spcAft>
              <a:buClr>
                <a:srgbClr val="3A3A3A"/>
              </a:buClr>
              <a:buFont typeface="Calibri" panose="020F0502020204030204" pitchFamily="34" charset="0"/>
              <a:buChar char="-"/>
            </a:pPr>
            <a:r>
              <a:rPr lang="pl-PL" sz="2400" b="1">
                <a:latin typeface="Calibri" panose="020F0502020204030204" pitchFamily="34" charset="0"/>
                <a:ea typeface="Calibri" panose="020F0502020204030204" pitchFamily="34" charset="0"/>
                <a:cs typeface="Arial" panose="020B0604020202020204" pitchFamily="34" charset="0"/>
              </a:rPr>
              <a:t>Wiedza o tym, kim są osoby uczące się, jest niezbędna</a:t>
            </a:r>
            <a:r>
              <a:rPr lang="pl-PL" sz="2400">
                <a:latin typeface="Calibri" panose="020F0502020204030204" pitchFamily="34" charset="0"/>
                <a:ea typeface="Calibri" panose="020F0502020204030204" pitchFamily="34" charset="0"/>
                <a:cs typeface="Arial" panose="020B0604020202020204" pitchFamily="34" charset="0"/>
              </a:rPr>
              <a:t>, aby przygotować angażujące dla nich treści i sprawić, by sposób ich prezentacji był dla nich odpowiedni.</a:t>
            </a:r>
          </a:p>
          <a:p>
            <a:pPr marL="342900" lvl="0" indent="-342900" algn="just">
              <a:lnSpc>
                <a:spcPct val="107000"/>
              </a:lnSpc>
              <a:buClr>
                <a:srgbClr val="3A3A3A"/>
              </a:buClr>
              <a:buFont typeface="Calibri" panose="020F0502020204030204" pitchFamily="34" charset="0"/>
              <a:buChar char="-"/>
            </a:pPr>
            <a:r>
              <a:rPr lang="pl-PL" sz="2400">
                <a:latin typeface="Calibri" panose="020F0502020204030204" pitchFamily="34" charset="0"/>
                <a:ea typeface="Calibri" panose="020F0502020204030204" pitchFamily="34" charset="0"/>
                <a:cs typeface="Arial" panose="020B0604020202020204" pitchFamily="34" charset="0"/>
              </a:rPr>
              <a:t>Znając swoich odbiorców, łatwiej zaprojektować materiał, który zaspokoi ich potrzeby.</a:t>
            </a:r>
          </a:p>
          <a:p>
            <a:pPr marL="342900" lvl="0" indent="-342900" algn="just">
              <a:lnSpc>
                <a:spcPct val="107000"/>
              </a:lnSpc>
              <a:buClr>
                <a:srgbClr val="3A3A3A"/>
              </a:buClr>
              <a:buFont typeface="Calibri" panose="020F0502020204030204" pitchFamily="34" charset="0"/>
              <a:buChar char="-"/>
            </a:pPr>
            <a:r>
              <a:rPr lang="pl-PL" sz="2400">
                <a:latin typeface="Calibri" panose="020F0502020204030204" pitchFamily="34" charset="0"/>
                <a:ea typeface="Calibri" panose="020F0502020204030204" pitchFamily="34" charset="0"/>
                <a:cs typeface="Arial" panose="020B0604020202020204" pitchFamily="34" charset="0"/>
              </a:rPr>
              <a:t>Jakie </a:t>
            </a:r>
            <a:r>
              <a:rPr lang="pl-PL" sz="2400" b="1">
                <a:latin typeface="Calibri" panose="020F0502020204030204" pitchFamily="34" charset="0"/>
                <a:ea typeface="Calibri" panose="020F0502020204030204" pitchFamily="34" charset="0"/>
                <a:cs typeface="Arial" panose="020B0604020202020204" pitchFamily="34" charset="0"/>
              </a:rPr>
              <a:t>cele i efekty</a:t>
            </a:r>
            <a:r>
              <a:rPr lang="pl-PL" sz="2400">
                <a:latin typeface="Calibri" panose="020F0502020204030204" pitchFamily="34" charset="0"/>
                <a:ea typeface="Calibri" panose="020F0502020204030204" pitchFamily="34" charset="0"/>
                <a:cs typeface="Arial" panose="020B0604020202020204" pitchFamily="34" charset="0"/>
              </a:rPr>
              <a:t> chcemy osiągnąć? Odpowiedź na to pytanie powinna być podstawą strategii projektowania szkolenia, gdyż dyktuje ona sposób postępowania.</a:t>
            </a:r>
          </a:p>
          <a:p>
            <a:endParaRPr lang="es-ES" sz="8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C12D5966-F3B6-4B78-9517-1857549DDC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49200" y="3894361"/>
            <a:ext cx="4210052" cy="4210052"/>
          </a:xfrm>
          <a:prstGeom prst="rect">
            <a:avLst/>
          </a:prstGeom>
        </p:spPr>
      </p:pic>
      <p:sp>
        <p:nvSpPr>
          <p:cNvPr id="8" name="CuadroTexto 7">
            <a:extLst>
              <a:ext uri="{FF2B5EF4-FFF2-40B4-BE49-F238E27FC236}">
                <a16:creationId xmlns:a16="http://schemas.microsoft.com/office/drawing/2014/main" id="{37E413D6-6820-4A95-8316-CCD7DACE497D}"/>
              </a:ext>
            </a:extLst>
          </p:cNvPr>
          <p:cNvSpPr txBox="1"/>
          <p:nvPr/>
        </p:nvSpPr>
        <p:spPr>
          <a:xfrm>
            <a:off x="13335000" y="7919747"/>
            <a:ext cx="3917223" cy="369332"/>
          </a:xfrm>
          <a:prstGeom prst="rect">
            <a:avLst/>
          </a:prstGeom>
          <a:noFill/>
        </p:spPr>
        <p:txBody>
          <a:bodyPr wrap="square">
            <a:spAutoFit/>
          </a:bodyPr>
          <a:lstStyle/>
          <a:p>
            <a:r>
              <a:rPr lang="pl-PL"/>
              <a:t>Źródło grafiki: Flaticon.com</a:t>
            </a:r>
          </a:p>
        </p:txBody>
      </p:sp>
    </p:spTree>
    <p:extLst>
      <p:ext uri="{BB962C8B-B14F-4D97-AF65-F5344CB8AC3E}">
        <p14:creationId xmlns:p14="http://schemas.microsoft.com/office/powerpoint/2010/main" val="4247376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9931</TotalTime>
  <Words>3331</Words>
  <Application>Microsoft Office PowerPoint</Application>
  <PresentationFormat>Niestandardowy</PresentationFormat>
  <Paragraphs>260</Paragraphs>
  <Slides>24</Slides>
  <Notes>0</Notes>
  <HiddenSlides>0</HiddenSlides>
  <MMClips>0</MMClips>
  <ScaleCrop>false</ScaleCrop>
  <HeadingPairs>
    <vt:vector size="6" baseType="variant">
      <vt:variant>
        <vt:lpstr>Używane czcionki</vt:lpstr>
      </vt:variant>
      <vt:variant>
        <vt:i4>8</vt:i4>
      </vt:variant>
      <vt:variant>
        <vt:lpstr>Motyw</vt:lpstr>
      </vt:variant>
      <vt:variant>
        <vt:i4>3</vt:i4>
      </vt:variant>
      <vt:variant>
        <vt:lpstr>Tytuły slajdów</vt:lpstr>
      </vt:variant>
      <vt:variant>
        <vt:i4>24</vt:i4>
      </vt:variant>
    </vt:vector>
  </HeadingPairs>
  <TitlesOfParts>
    <vt:vector size="35" baseType="lpstr">
      <vt:lpstr>Arial</vt:lpstr>
      <vt:lpstr>Arial MT</vt:lpstr>
      <vt:lpstr>Calibri</vt:lpstr>
      <vt:lpstr>Calibri Light</vt:lpstr>
      <vt:lpstr>Century Gothic</vt:lpstr>
      <vt:lpstr>Ed Sans Neue</vt:lpstr>
      <vt:lpstr>Microsoft Sans Serif</vt:lpstr>
      <vt:lpstr>Wingdings</vt:lpstr>
      <vt:lpstr>Office Theme</vt:lpstr>
      <vt:lpstr>Diseño personalizado</vt:lpstr>
      <vt:lpstr>1_Diseño personalizado</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Copia de Diseño sin nombre</dc:title>
  <dc:creator>Monia Coppola</dc:creator>
  <cp:keywords>DAE3Hts2lAc,BAEXurJiHZU</cp:keywords>
  <cp:lastModifiedBy>Marta Majdecka</cp:lastModifiedBy>
  <cp:revision>52</cp:revision>
  <dcterms:created xsi:type="dcterms:W3CDTF">2022-02-01T14:11:31Z</dcterms:created>
  <dcterms:modified xsi:type="dcterms:W3CDTF">2023-07-18T13:22:31Z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2022-02-01T00:00:00Z</vt:filetime>
  </property>
  <property fmtid="{D5CDD505-2E9C-101B-9397-08002B2CF9AE}" pid="3" name="Creator">
    <vt:lpwstr>Canva</vt:lpwstr>
  </property>
  <property fmtid="{D5CDD505-2E9C-101B-9397-08002B2CF9AE}" pid="4" name="LastSaved">
    <vt:filetime>2022-02-01T00:00:00Z</vt:filetime>
  </property>
</Properties>
</file>