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sldIdLst>
    <p:sldId id="265" r:id="rId4"/>
    <p:sldId id="257" r:id="rId5"/>
    <p:sldId id="261" r:id="rId6"/>
    <p:sldId id="258" r:id="rId7"/>
    <p:sldId id="466" r:id="rId8"/>
    <p:sldId id="467" r:id="rId9"/>
    <p:sldId id="468" r:id="rId10"/>
    <p:sldId id="469" r:id="rId11"/>
    <p:sldId id="470" r:id="rId12"/>
    <p:sldId id="471" r:id="rId13"/>
    <p:sldId id="448" r:id="rId14"/>
    <p:sldId id="472" r:id="rId15"/>
    <p:sldId id="473" r:id="rId16"/>
    <p:sldId id="474" r:id="rId17"/>
    <p:sldId id="449" r:id="rId18"/>
    <p:sldId id="475" r:id="rId19"/>
    <p:sldId id="476" r:id="rId20"/>
    <p:sldId id="477" r:id="rId21"/>
    <p:sldId id="478" r:id="rId22"/>
    <p:sldId id="479" r:id="rId23"/>
    <p:sldId id="480" r:id="rId24"/>
    <p:sldId id="263"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80" d="100"/>
          <a:sy n="80" d="100"/>
        </p:scale>
        <p:origin x="824" y="2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444E4-85F9-77F7-430E-3EE8D0AE2C08}"/>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D099BA-B3A3-0F8B-1CBB-C50F103E25F9}"/>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C2594F-8378-C2AE-016A-AD6397A7BB86}"/>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5" name="Marcador de pie de página 4">
            <a:extLst>
              <a:ext uri="{FF2B5EF4-FFF2-40B4-BE49-F238E27FC236}">
                <a16:creationId xmlns:a16="http://schemas.microsoft.com/office/drawing/2014/main" id="{286F5689-11A2-422C-5DAE-305372C0A6E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63F0A7C-4401-D798-1D57-200B352B9ECF}"/>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22115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58836-D8C6-B55E-C018-6BD4CA9C1D3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7F8D5F-2762-5260-86BD-2A95D824BC8A}"/>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C2ABA8-561A-B30F-5883-399F3AE2CEC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5" name="Marcador de pie de página 4">
            <a:extLst>
              <a:ext uri="{FF2B5EF4-FFF2-40B4-BE49-F238E27FC236}">
                <a16:creationId xmlns:a16="http://schemas.microsoft.com/office/drawing/2014/main" id="{F33EC6E4-D6A6-555C-5160-5C75234E68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CDCBBA0-9917-9ECE-776F-2A3B0707CD0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888722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42383-D061-AD09-F15F-A23309666123}"/>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DA7000-7061-9160-A3A4-8CEFF295BCB6}"/>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5B30D4-B38D-FA78-27CC-9CFABF582125}"/>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5" name="Marcador de pie de página 4">
            <a:extLst>
              <a:ext uri="{FF2B5EF4-FFF2-40B4-BE49-F238E27FC236}">
                <a16:creationId xmlns:a16="http://schemas.microsoft.com/office/drawing/2014/main" id="{7EB75D2B-B7E5-0FEE-2C12-1A961A10AE2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B17CB-B6BB-3C96-3246-F34F0F2F0379}"/>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194002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956EC-3726-D027-6A63-CF43111E3F7B}"/>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0E42E2-D534-95C0-7E8C-58F9DE069949}"/>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4F87315-F4C6-70C9-6F93-F2C2E36FB9E7}"/>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5450E6-AD42-51E7-A263-FA8F8BFD9EB7}"/>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6" name="Marcador de pie de página 5">
            <a:extLst>
              <a:ext uri="{FF2B5EF4-FFF2-40B4-BE49-F238E27FC236}">
                <a16:creationId xmlns:a16="http://schemas.microsoft.com/office/drawing/2014/main" id="{4DB5E8AD-B6C1-87B2-54E4-DD76275B401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B0C91AB-EF3A-0E0B-DCA3-F66571C651DB}"/>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672100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565C8-74D1-B365-8CCA-D2CB5B7D4894}"/>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C46A2-2BE5-2AE5-D4BA-27D2D20ED031}"/>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DC8FD1-341D-2B1F-5DA7-720FE94FD6C0}"/>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24BBA34-20FE-AA30-81B6-1C32081C8BDF}"/>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F3D69-410B-0A54-33CA-0AFC994F64D3}"/>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E85E20-3438-1FC1-ED59-9D3441212E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8" name="Marcador de pie de página 7">
            <a:extLst>
              <a:ext uri="{FF2B5EF4-FFF2-40B4-BE49-F238E27FC236}">
                <a16:creationId xmlns:a16="http://schemas.microsoft.com/office/drawing/2014/main" id="{9901F080-47B7-0ACA-71EE-5342C33D2B7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E18149F2-D910-3E7E-25A9-50C8A5A51D4C}"/>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0488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7F704-B9F1-E2B9-26AC-DCF70282A80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1AEBDC-707A-1ABF-188E-6C1AC99883BB}"/>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4" name="Marcador de pie de página 3">
            <a:extLst>
              <a:ext uri="{FF2B5EF4-FFF2-40B4-BE49-F238E27FC236}">
                <a16:creationId xmlns:a16="http://schemas.microsoft.com/office/drawing/2014/main" id="{381C80A2-F741-27DC-3467-1F463076C0D6}"/>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E3F9CFE3-BC51-ECA5-EC2E-0775C5EE0D22}"/>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26825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D49A23-D506-DC2C-3E9C-2EAF2558537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3" name="Marcador de pie de página 2">
            <a:extLst>
              <a:ext uri="{FF2B5EF4-FFF2-40B4-BE49-F238E27FC236}">
                <a16:creationId xmlns:a16="http://schemas.microsoft.com/office/drawing/2014/main" id="{EC18BA91-65AA-E578-4FD5-4E343CD84070}"/>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8C1B56A3-D693-F6F5-6925-A9992361544E}"/>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21602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0E3DC-762F-AC5A-3E05-E54153978F3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11847F-7E23-3346-C455-4B05AB6F7945}"/>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05C0A1-1F87-4AE4-B375-57A360DD1029}"/>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917D3-1BC5-9260-0C19-CC1566EF589D}"/>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6" name="Marcador de pie de página 5">
            <a:extLst>
              <a:ext uri="{FF2B5EF4-FFF2-40B4-BE49-F238E27FC236}">
                <a16:creationId xmlns:a16="http://schemas.microsoft.com/office/drawing/2014/main" id="{3080F176-568B-3912-CE37-66BDBBEC0553}"/>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6B6718E-EB83-0144-6627-D9B6EAE68387}"/>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108065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D3B3E-6C04-54A8-C815-392E2FD3DB88}"/>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339ADA8-94F3-ECD6-35E5-DA00AB94ECCA}"/>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949A81-3A58-351C-DBFE-9BFC03B0CE3F}"/>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49ADFE-48D5-D915-9A56-8769FB65EA2E}"/>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6" name="Marcador de pie de página 5">
            <a:extLst>
              <a:ext uri="{FF2B5EF4-FFF2-40B4-BE49-F238E27FC236}">
                <a16:creationId xmlns:a16="http://schemas.microsoft.com/office/drawing/2014/main" id="{B1633BDF-B04B-51DC-C10A-293255E1F77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08FD771-E229-A9F9-5EF8-F0F5E525CE38}"/>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36340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F1050-7548-4341-A72D-2239B71504F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739101-77EA-8110-A60C-F9D0288D7598}"/>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FC51A4-6A1C-CFB1-4061-E42779085F10}"/>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5" name="Marcador de pie de página 4">
            <a:extLst>
              <a:ext uri="{FF2B5EF4-FFF2-40B4-BE49-F238E27FC236}">
                <a16:creationId xmlns:a16="http://schemas.microsoft.com/office/drawing/2014/main" id="{0852C571-B048-58F9-5FBB-742DEDAE0D7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3AE219E-D3FE-03F8-9A4C-A0F9131D2776}"/>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3349180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22636-99DA-35E2-A87C-A78B18FBFBE6}"/>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49547B-79D1-81C7-92AB-61B7075E93F7}"/>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B39C85-09BA-AACF-96BD-5CD3223BD8CC}"/>
              </a:ext>
            </a:extLst>
          </p:cNvPr>
          <p:cNvSpPr>
            <a:spLocks noGrp="1"/>
          </p:cNvSpPr>
          <p:nvPr>
            <p:ph type="dt" sz="half" idx="10"/>
          </p:nvPr>
        </p:nvSpPr>
        <p:spPr>
          <a:xfrm>
            <a:off x="1257300" y="9534525"/>
            <a:ext cx="4114800" cy="547688"/>
          </a:xfrm>
          <a:prstGeom prst="rect">
            <a:avLst/>
          </a:prstGeom>
        </p:spPr>
        <p:txBody>
          <a:bodyPr/>
          <a:lstStyle/>
          <a:p>
            <a:fld id="{E49DE9F4-5EEE-43B6-8E36-F18B6F693909}" type="datetimeFigureOut">
              <a:rPr lang="es-ES" smtClean="0"/>
              <a:t>3/8/23</a:t>
            </a:fld>
            <a:endParaRPr lang="es-ES"/>
          </a:p>
        </p:txBody>
      </p:sp>
      <p:sp>
        <p:nvSpPr>
          <p:cNvPr id="5" name="Marcador de pie de página 4">
            <a:extLst>
              <a:ext uri="{FF2B5EF4-FFF2-40B4-BE49-F238E27FC236}">
                <a16:creationId xmlns:a16="http://schemas.microsoft.com/office/drawing/2014/main" id="{84EFF96C-C5FC-D592-6B6F-605DF5CFB5F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35B8197-29C7-A100-A15E-8A8DDEF77D41}"/>
              </a:ext>
            </a:extLst>
          </p:cNvPr>
          <p:cNvSpPr>
            <a:spLocks noGrp="1"/>
          </p:cNvSpPr>
          <p:nvPr>
            <p:ph type="sldNum" sz="quarter" idx="12"/>
          </p:nvPr>
        </p:nvSpPr>
        <p:spPr>
          <a:xfrm>
            <a:off x="12915900" y="9534525"/>
            <a:ext cx="4114800" cy="547688"/>
          </a:xfrm>
          <a:prstGeom prst="rect">
            <a:avLst/>
          </a:prstGeom>
        </p:spPr>
        <p:txBody>
          <a:bodyPr/>
          <a:lstStyle/>
          <a:p>
            <a:fld id="{C0F68514-BDA9-4133-B333-1D479B211FB0}" type="slidenum">
              <a:rPr lang="es-ES" smtClean="0"/>
              <a:t>‹#›</a:t>
            </a:fld>
            <a:endParaRPr lang="es-ES"/>
          </a:p>
        </p:txBody>
      </p:sp>
    </p:spTree>
    <p:extLst>
      <p:ext uri="{BB962C8B-B14F-4D97-AF65-F5344CB8AC3E}">
        <p14:creationId xmlns:p14="http://schemas.microsoft.com/office/powerpoint/2010/main" val="133290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8/3/23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3/8/23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1204697B-EFD0-ECF2-048D-6F0A5A9292B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"Die Unterstützung der Europäischen Kommission für die Erstellung dieser Veröffentlichung stellt keine Billigung des Inhalts dar, der ausschließlich die Ansichten der Autoren wiedergibt, und die Kommission kann nicht für die Verwendung der darin enthaltenen Informationen verantwortlich gemacht werden."</a:t>
            </a:r>
            <a:endParaRPr lang="es-ES" sz="1050" dirty="0"/>
          </a:p>
        </p:txBody>
      </p:sp>
      <p:pic>
        <p:nvPicPr>
          <p:cNvPr id="3" name="Imagen 2">
            <a:extLst>
              <a:ext uri="{FF2B5EF4-FFF2-40B4-BE49-F238E27FC236}">
                <a16:creationId xmlns:a16="http://schemas.microsoft.com/office/drawing/2014/main" id="{1D8DC07E-8086-1CB3-C555-4A9939B7F5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8C8B0F97-A165-BCBC-C640-1EC6D549F0E1}"/>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Rechtliche Beschreibung - Creative-Commons-Lizenzierung:</a:t>
            </a:r>
            <a:br>
              <a:rPr lang="en-US" sz="1050" dirty="0">
                <a:solidFill>
                  <a:schemeClr val="tx1"/>
                </a:solidFill>
                <a:latin typeface="+mn-lt"/>
              </a:rPr>
            </a:br>
            <a:r>
              <a:rPr lang="en-US" sz="1050" b="0" i="0" dirty="0">
                <a:solidFill>
                  <a:schemeClr val="tx1"/>
                </a:solidFill>
                <a:effectLst/>
                <a:latin typeface="+mn-lt"/>
              </a:rPr>
              <a:t>Die auf der Website des AMTech-Projekts veröffentlichten Materialien sind als "Open Educational Resources" (OER) klassifiziert und können frei (ohne Erlaubnis ihrer Urheber) heruntergeladen, verwendet, wiederverwendet, kopiert, angepasst und von den Nutzern geteilt werden, wobei die Quelle ihrer Herkunft anzugeben ist.</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5EBF0F90-E830-3DC6-7602-4A513532B92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2" name="CuadroTexto 1">
            <a:extLst>
              <a:ext uri="{FF2B5EF4-FFF2-40B4-BE49-F238E27FC236}">
                <a16:creationId xmlns:a16="http://schemas.microsoft.com/office/drawing/2014/main" id="{9AA799A4-F31F-6BFF-E607-236186E30015}"/>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es-ES" sz="1050" dirty="0"/>
          </a:p>
        </p:txBody>
      </p:sp>
      <p:pic>
        <p:nvPicPr>
          <p:cNvPr id="3" name="Imagen 2">
            <a:extLst>
              <a:ext uri="{FF2B5EF4-FFF2-40B4-BE49-F238E27FC236}">
                <a16:creationId xmlns:a16="http://schemas.microsoft.com/office/drawing/2014/main" id="{191951D9-B3B6-0923-FC0A-5E6BC3FE96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4" name="CuadroTexto 3">
            <a:extLst>
              <a:ext uri="{FF2B5EF4-FFF2-40B4-BE49-F238E27FC236}">
                <a16:creationId xmlns:a16="http://schemas.microsoft.com/office/drawing/2014/main" id="{FE6D4945-DD86-0D01-46D5-D5D33FB055F3}"/>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Rechtliche Beschreibung - Creative-Commons-Lizenzierung:</a:t>
            </a:r>
            <a:br>
              <a:rPr lang="en-US" sz="1050" dirty="0">
                <a:solidFill>
                  <a:schemeClr val="tx1"/>
                </a:solidFill>
                <a:latin typeface="+mn-lt"/>
              </a:rPr>
            </a:br>
            <a:r>
              <a:rPr lang="en-US" sz="1050" b="0" i="0" dirty="0">
                <a:solidFill>
                  <a:schemeClr val="tx1"/>
                </a:solidFill>
                <a:effectLst/>
                <a:latin typeface="+mn-lt"/>
              </a:rPr>
              <a:t>Die auf der Website des AMTech-Projekts veröffentlichten Materialien sind als "Open Educational Resources" (OER) klassifiziert und können frei (ohne Erlaubnis ihrer Urheber) heruntergeladen, verwendet, wiederverwendet, kopiert, angepasst und von den Nutzern geteilt werden, wobei die Quelle ihrer Herkunft anzugeben ist.</a:t>
            </a:r>
            <a:endParaRPr lang="es-ES" sz="1050" dirty="0">
              <a:solidFill>
                <a:schemeClr val="tx1"/>
              </a:solidFill>
              <a:latin typeface="+mn-lt"/>
            </a:endParaRPr>
          </a:p>
        </p:txBody>
      </p:sp>
      <p:pic>
        <p:nvPicPr>
          <p:cNvPr id="5" name="Picture 2">
            <a:extLst>
              <a:ext uri="{FF2B5EF4-FFF2-40B4-BE49-F238E27FC236}">
                <a16:creationId xmlns:a16="http://schemas.microsoft.com/office/drawing/2014/main" id="{18FE54A3-AE6A-E140-13F0-85EC2B1AB5A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A63F4744-DE0B-F867-133A-8AC2001D6D69}"/>
              </a:ext>
            </a:extLst>
          </p:cNvPr>
          <p:cNvSpPr/>
          <p:nvPr userDrawn="1"/>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8" name="object 3">
            <a:extLst>
              <a:ext uri="{FF2B5EF4-FFF2-40B4-BE49-F238E27FC236}">
                <a16:creationId xmlns:a16="http://schemas.microsoft.com/office/drawing/2014/main" id="{5CC0E231-C06D-597C-2FED-C4B31D08C606}"/>
              </a:ext>
            </a:extLst>
          </p:cNvPr>
          <p:cNvSpPr/>
          <p:nvPr userDrawn="1"/>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pic>
        <p:nvPicPr>
          <p:cNvPr id="9" name="Imagen 8">
            <a:extLst>
              <a:ext uri="{FF2B5EF4-FFF2-40B4-BE49-F238E27FC236}">
                <a16:creationId xmlns:a16="http://schemas.microsoft.com/office/drawing/2014/main" id="{2333E2BF-7313-5374-B064-2A20219E3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0" name="CuadroTexto 9">
            <a:extLst>
              <a:ext uri="{FF2B5EF4-FFF2-40B4-BE49-F238E27FC236}">
                <a16:creationId xmlns:a16="http://schemas.microsoft.com/office/drawing/2014/main" id="{A6C257E0-D93A-560B-B4E5-A3C1452703A4}"/>
              </a:ext>
            </a:extLst>
          </p:cNvPr>
          <p:cNvSpPr txBox="1"/>
          <p:nvPr userDrawn="1"/>
        </p:nvSpPr>
        <p:spPr>
          <a:xfrm>
            <a:off x="3546245" y="9283437"/>
            <a:ext cx="5579692" cy="577081"/>
          </a:xfrm>
          <a:prstGeom prst="rect">
            <a:avLst/>
          </a:prstGeom>
          <a:noFill/>
        </p:spPr>
        <p:txBody>
          <a:bodyPr wrap="square">
            <a:spAutoFit/>
          </a:bodyPr>
          <a:lstStyle/>
          <a:p>
            <a:pPr algn="just"/>
            <a:r>
              <a:rPr lang="en-US" sz="1050" b="0" i="0" u="none" strike="noStrike" dirty="0">
                <a:solidFill>
                  <a:srgbClr val="000000"/>
                </a:solidFill>
                <a:effectLst/>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es-ES" sz="1050" dirty="0"/>
          </a:p>
        </p:txBody>
      </p:sp>
      <p:pic>
        <p:nvPicPr>
          <p:cNvPr id="11" name="Imagen 10">
            <a:extLst>
              <a:ext uri="{FF2B5EF4-FFF2-40B4-BE49-F238E27FC236}">
                <a16:creationId xmlns:a16="http://schemas.microsoft.com/office/drawing/2014/main" id="{F2106762-91E6-C837-4500-C9FDEF09D53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94917" y="9335534"/>
            <a:ext cx="2251848" cy="472888"/>
          </a:xfrm>
          <a:prstGeom prst="rect">
            <a:avLst/>
          </a:prstGeom>
        </p:spPr>
      </p:pic>
      <p:sp>
        <p:nvSpPr>
          <p:cNvPr id="12" name="CuadroTexto 11">
            <a:extLst>
              <a:ext uri="{FF2B5EF4-FFF2-40B4-BE49-F238E27FC236}">
                <a16:creationId xmlns:a16="http://schemas.microsoft.com/office/drawing/2014/main" id="{420EF857-763B-A887-4E64-0D4E06B90DC6}"/>
              </a:ext>
            </a:extLst>
          </p:cNvPr>
          <p:cNvSpPr txBox="1"/>
          <p:nvPr userDrawn="1"/>
        </p:nvSpPr>
        <p:spPr>
          <a:xfrm>
            <a:off x="11107657" y="9202645"/>
            <a:ext cx="6163051" cy="738664"/>
          </a:xfrm>
          <a:prstGeom prst="rect">
            <a:avLst/>
          </a:prstGeom>
          <a:noFill/>
        </p:spPr>
        <p:txBody>
          <a:bodyPr wrap="square">
            <a:spAutoFit/>
          </a:bodyPr>
          <a:lstStyle/>
          <a:p>
            <a:pPr algn="l"/>
            <a:r>
              <a:rPr lang="en-US" sz="1050" b="0" i="0" dirty="0">
                <a:solidFill>
                  <a:schemeClr val="tx1"/>
                </a:solidFill>
                <a:effectLst/>
                <a:latin typeface="+mn-lt"/>
              </a:rPr>
              <a:t>Rechtliche Beschreibung - Creative-Commons-Lizenzierung:</a:t>
            </a:r>
            <a:br>
              <a:rPr lang="en-US" sz="1050" dirty="0">
                <a:solidFill>
                  <a:schemeClr val="tx1"/>
                </a:solidFill>
                <a:latin typeface="+mn-lt"/>
              </a:rPr>
            </a:br>
            <a:r>
              <a:rPr lang="en-US" sz="1050" b="0" i="0" dirty="0">
                <a:solidFill>
                  <a:schemeClr val="tx1"/>
                </a:solidFill>
                <a:effectLst/>
                <a:latin typeface="+mn-lt"/>
              </a:rPr>
              <a:t>Die auf der Website des AMTech-Projekts veröffentlichten Materialien sind als "Open Educational Resources" (OER) klassifiziert und können frei (ohne Erlaubnis ihrer Urheber) heruntergeladen, verwendet, wiederverwendet, kopiert, angepasst und von den Nutzern geteilt werden, wobei die Quelle ihrer Herkunft anzugeben ist.</a:t>
            </a:r>
            <a:endParaRPr lang="es-ES" sz="1050" dirty="0">
              <a:solidFill>
                <a:schemeClr val="tx1"/>
              </a:solidFill>
              <a:latin typeface="+mn-lt"/>
            </a:endParaRPr>
          </a:p>
        </p:txBody>
      </p:sp>
      <p:pic>
        <p:nvPicPr>
          <p:cNvPr id="13" name="Picture 2">
            <a:extLst>
              <a:ext uri="{FF2B5EF4-FFF2-40B4-BE49-F238E27FC236}">
                <a16:creationId xmlns:a16="http://schemas.microsoft.com/office/drawing/2014/main" id="{CF15A812-1986-1B9C-9C6E-6404D642E92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372600" y="9258300"/>
            <a:ext cx="1617209" cy="57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08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C811D3-2988-54A8-D855-805643AD2300}"/>
              </a:ext>
            </a:extLst>
          </p:cNvPr>
          <p:cNvSpPr txBox="1"/>
          <p:nvPr/>
        </p:nvSpPr>
        <p:spPr>
          <a:xfrm>
            <a:off x="3450124" y="6591300"/>
            <a:ext cx="12551876" cy="523220"/>
          </a:xfrm>
          <a:prstGeom prst="rect">
            <a:avLst/>
          </a:prstGeom>
          <a:noFill/>
        </p:spPr>
        <p:txBody>
          <a:bodyPr wrap="square">
            <a:spAutoFit/>
          </a:bodyPr>
          <a:lstStyle/>
          <a:p>
            <a:pPr algn="ctr"/>
            <a:r>
              <a:rPr lang="en-US" sz="2800" b="1" dirty="0">
                <a:solidFill>
                  <a:srgbClr val="75B239"/>
                </a:solidFill>
                <a:effectLst/>
                <a:latin typeface="Century Gothic" panose="020B0502020202020204" pitchFamily="34" charset="0"/>
                <a:ea typeface="Arial MT"/>
                <a:cs typeface="Arial MT"/>
              </a:rPr>
              <a:t>Wie man Schüler für die Online-Schulung begeistern kann</a:t>
            </a:r>
            <a:endParaRPr lang="es-ES" sz="2800" dirty="0">
              <a:solidFill>
                <a:srgbClr val="75B239"/>
              </a:solidFill>
              <a:effectLst/>
              <a:latin typeface="Century Gothic" panose="020B0502020202020204" pitchFamily="34" charset="0"/>
              <a:ea typeface="Arial MT"/>
              <a:cs typeface="Arial MT"/>
            </a:endParaRPr>
          </a:p>
        </p:txBody>
      </p:sp>
      <p:sp>
        <p:nvSpPr>
          <p:cNvPr id="5" name="CuadroTexto 4">
            <a:extLst>
              <a:ext uri="{FF2B5EF4-FFF2-40B4-BE49-F238E27FC236}">
                <a16:creationId xmlns:a16="http://schemas.microsoft.com/office/drawing/2014/main" id="{4C19204D-8967-023C-E443-943EB115E803}"/>
              </a:ext>
            </a:extLst>
          </p:cNvPr>
          <p:cNvSpPr txBox="1"/>
          <p:nvPr/>
        </p:nvSpPr>
        <p:spPr>
          <a:xfrm>
            <a:off x="4572000" y="7795224"/>
            <a:ext cx="9144000" cy="584775"/>
          </a:xfrm>
          <a:prstGeom prst="rect">
            <a:avLst/>
          </a:prstGeom>
          <a:noFill/>
        </p:spPr>
        <p:txBody>
          <a:bodyPr wrap="square">
            <a:spAutoFit/>
          </a:bodyPr>
          <a:lstStyle/>
          <a:p>
            <a:pPr marL="12700" algn="ctr">
              <a:lnSpc>
                <a:spcPct val="100000"/>
              </a:lnSpc>
              <a:spcBef>
                <a:spcPts val="100"/>
              </a:spcBef>
            </a:pP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a:t>
            </a:r>
            <a:r>
              <a:rPr lang="en-US"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CIT</a:t>
            </a:r>
          </a:p>
        </p:txBody>
      </p:sp>
    </p:spTree>
    <p:extLst>
      <p:ext uri="{BB962C8B-B14F-4D97-AF65-F5344CB8AC3E}">
        <p14:creationId xmlns:p14="http://schemas.microsoft.com/office/powerpoint/2010/main" val="369570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Strategien zur Einbindung der Nutzer in digitale Inhalte in der Online-Ausbildung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500809" y="3848100"/>
            <a:ext cx="8951844" cy="5354671"/>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Durch die Einbeziehung dieser Strategien kann die Online-Schulung ansprechender, interaktiver und effektiver gestaltet werden, um die </a:t>
            </a:r>
            <a:r>
              <a:rPr lang="en-US" sz="2400" b="1" dirty="0">
                <a:effectLst/>
                <a:latin typeface="Calibri" panose="020F0502020204030204" pitchFamily="34" charset="0"/>
                <a:ea typeface="Arial MT"/>
                <a:cs typeface="Calibri" panose="020F0502020204030204" pitchFamily="34" charset="0"/>
              </a:rPr>
              <a:t>Aufmerksamkeit der Nutzer zu wecken</a:t>
            </a:r>
            <a:r>
              <a:rPr lang="en-US" sz="2400" dirty="0">
                <a:effectLst/>
                <a:latin typeface="Calibri" panose="020F0502020204030204" pitchFamily="34" charset="0"/>
                <a:ea typeface="Arial MT"/>
                <a:cs typeface="Calibri" panose="020F0502020204030204" pitchFamily="34" charset="0"/>
              </a:rPr>
              <a:t>, die aktive Teilnahme zu fördern und die Lernerfahrung insgesamt zu verbessern. Die richtige Strategie zu finden, braucht Zeit. Die </a:t>
            </a:r>
            <a:r>
              <a:rPr lang="en-US" sz="2400" b="1" dirty="0">
                <a:effectLst/>
                <a:latin typeface="Calibri" panose="020F0502020204030204" pitchFamily="34" charset="0"/>
                <a:ea typeface="Arial MT"/>
                <a:cs typeface="Calibri" panose="020F0502020204030204" pitchFamily="34" charset="0"/>
              </a:rPr>
              <a:t>IKT bietet viele großartige Möglichkeiten, um mit den Lernenden online zu interagieren und sie einzubinden</a:t>
            </a:r>
            <a:r>
              <a:rPr lang="en-US" sz="2400" dirty="0">
                <a:effectLst/>
                <a:latin typeface="Calibri" panose="020F0502020204030204" pitchFamily="34" charset="0"/>
                <a:ea typeface="Arial MT"/>
                <a:cs typeface="Calibri" panose="020F0502020204030204" pitchFamily="34" charset="0"/>
              </a:rPr>
              <a:t>. Nutzen Sie alle kostenlosen Tools und Ressourcen, die zur Verfügung stehen, testen Sie sie in Ihrer Online-Schulung und entwickeln Sie einen Plan zur besseren Einbindung und Interaktion mit Ihren Auszubildenden für eine erfolgreiche Lernerfahrung!</a:t>
            </a:r>
            <a:endParaRPr lang="es-ES" sz="2400" dirty="0">
              <a:effectLst/>
              <a:latin typeface="Arial MT"/>
              <a:ea typeface="Arial MT"/>
              <a:cs typeface="Arial MT"/>
            </a:endParaRPr>
          </a:p>
          <a:p>
            <a:pPr algn="just"/>
            <a:r>
              <a:rPr lang="en-US" sz="2400" dirty="0">
                <a:effectLst/>
                <a:highlight>
                  <a:srgbClr val="FF00FF"/>
                </a:highligh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2420600" y="7550645"/>
            <a:ext cx="3917223" cy="369332"/>
          </a:xfrm>
          <a:prstGeom prst="rect">
            <a:avLst/>
          </a:prstGeom>
          <a:noFill/>
        </p:spPr>
        <p:txBody>
          <a:bodyPr wrap="square">
            <a:spAutoFit/>
          </a:bodyPr>
          <a:lstStyle/>
          <a:p>
            <a:r>
              <a:rPr lang="es-ES" dirty="0" err="1"/>
              <a:t>Bildquelle</a:t>
            </a:r>
            <a:r>
              <a:rPr lang="es-ES" dirty="0"/>
              <a:t>: Freepik.com</a:t>
            </a:r>
          </a:p>
        </p:txBody>
      </p:sp>
      <p:pic>
        <p:nvPicPr>
          <p:cNvPr id="6146" name="Picture 2" descr="Vector gratuito estudiante femenino escuchando webinar en línea">
            <a:extLst>
              <a:ext uri="{FF2B5EF4-FFF2-40B4-BE49-F238E27FC236}">
                <a16:creationId xmlns:a16="http://schemas.microsoft.com/office/drawing/2014/main" id="{08B98B4E-06F8-4B63-B3E4-93F4BF165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3515978"/>
            <a:ext cx="5962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7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1.2: Überwachung der Nutzerbeteiligung und Sammlung von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795695"/>
            <a:ext cx="11277600" cy="4985980"/>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Die Überwachung des Engagements der Nutzer und das Sammeln von Feedback sind zwei wichtige Aufgaben, um ein effektives Online-Training zu gewährleisten. Es gibt einige Maßnahmen, die wir </a:t>
            </a:r>
            <a:r>
              <a:rPr lang="en-US" sz="2400" b="1" dirty="0">
                <a:effectLst/>
                <a:latin typeface="Calibri" panose="020F0502020204030204" pitchFamily="34" charset="0"/>
                <a:ea typeface="Arial MT"/>
                <a:cs typeface="Calibri" panose="020F0502020204030204" pitchFamily="34" charset="0"/>
              </a:rPr>
              <a:t>vor Beginn der Lektion </a:t>
            </a:r>
            <a:r>
              <a:rPr lang="en-US" sz="2400" dirty="0">
                <a:effectLst/>
                <a:latin typeface="Calibri" panose="020F0502020204030204" pitchFamily="34" charset="0"/>
                <a:ea typeface="Arial MT"/>
                <a:cs typeface="Calibri" panose="020F0502020204030204" pitchFamily="34" charset="0"/>
              </a:rPr>
              <a:t>ergreifen können, wie z. B. </a:t>
            </a:r>
            <a:r>
              <a:rPr lang="en-US" sz="2400" b="1" dirty="0">
                <a:effectLst/>
                <a:latin typeface="Calibri" panose="020F0502020204030204" pitchFamily="34" charset="0"/>
                <a:ea typeface="Arial MT"/>
                <a:cs typeface="Calibri" panose="020F0502020204030204" pitchFamily="34" charset="0"/>
              </a:rPr>
              <a:t>sicherzustellen, dass die Teilnehmer über die grundlegenden Fähigkeiten verfügen, die zum Verständnis der </a:t>
            </a:r>
            <a:r>
              <a:rPr lang="en-US" sz="2400" dirty="0">
                <a:effectLst/>
                <a:latin typeface="Calibri" panose="020F0502020204030204" pitchFamily="34" charset="0"/>
                <a:ea typeface="Arial MT"/>
                <a:cs typeface="Calibri" panose="020F0502020204030204" pitchFamily="34" charset="0"/>
              </a:rPr>
              <a:t>Schulungsinhalte </a:t>
            </a:r>
            <a:r>
              <a:rPr lang="en-US" sz="2400" b="1" dirty="0">
                <a:effectLst/>
                <a:latin typeface="Calibri" panose="020F0502020204030204" pitchFamily="34" charset="0"/>
                <a:ea typeface="Arial MT"/>
                <a:cs typeface="Calibri" panose="020F0502020204030204" pitchFamily="34" charset="0"/>
              </a:rPr>
              <a:t>erforderlich sind</a:t>
            </a:r>
            <a:r>
              <a:rPr lang="en-US" sz="2400" dirty="0">
                <a:effectLst/>
                <a:latin typeface="Calibri" panose="020F0502020204030204" pitchFamily="34" charset="0"/>
                <a:ea typeface="Arial MT"/>
                <a:cs typeface="Calibri" panose="020F0502020204030204" pitchFamily="34" charset="0"/>
              </a:rPr>
              <a:t>. Stellen Sie </a:t>
            </a:r>
            <a:r>
              <a:rPr lang="en-US" sz="2400" b="1" dirty="0">
                <a:effectLst/>
                <a:latin typeface="Calibri" panose="020F0502020204030204" pitchFamily="34" charset="0"/>
                <a:ea typeface="Arial MT"/>
                <a:cs typeface="Calibri" panose="020F0502020204030204" pitchFamily="34" charset="0"/>
              </a:rPr>
              <a:t>sicher, dass Ihre Terminologie </a:t>
            </a:r>
            <a:r>
              <a:rPr lang="en-US" sz="2400" dirty="0">
                <a:effectLst/>
                <a:latin typeface="Calibri" panose="020F0502020204030204" pitchFamily="34" charset="0"/>
                <a:ea typeface="Arial MT"/>
                <a:cs typeface="Calibri" panose="020F0502020204030204" pitchFamily="34" charset="0"/>
              </a:rPr>
              <a:t>dem Wissensstand der Lernenden entspricht und geben Sie ihnen Zeit, sich die Konzepte richtig einzuprägen. </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Sobald die Lernenden den Online-Schulungsbereich betreten, </a:t>
            </a:r>
            <a:r>
              <a:rPr lang="en-US" sz="2400" b="1" dirty="0">
                <a:effectLst/>
                <a:latin typeface="Calibri" panose="020F0502020204030204" pitchFamily="34" charset="0"/>
                <a:ea typeface="Arial MT"/>
                <a:cs typeface="Calibri" panose="020F0502020204030204" pitchFamily="34" charset="0"/>
              </a:rPr>
              <a:t>sollten sie sich am richtigen Ort fühlen, und Sie sollten eine einladende Erfahrung schaffen</a:t>
            </a:r>
            <a:r>
              <a:rPr lang="en-US" sz="2400" dirty="0">
                <a:effectLst/>
                <a:latin typeface="Calibri" panose="020F0502020204030204" pitchFamily="34" charset="0"/>
                <a:ea typeface="Arial MT"/>
                <a:cs typeface="Calibri" panose="020F0502020204030204" pitchFamily="34" charset="0"/>
              </a:rPr>
              <a:t>, um ihnen unabhängig von ihrem Hintergrund zu helfen. Es ist wichtig, die </a:t>
            </a:r>
            <a:r>
              <a:rPr lang="en-US" sz="2400" b="1" dirty="0">
                <a:effectLst/>
                <a:latin typeface="Calibri" panose="020F0502020204030204" pitchFamily="34" charset="0"/>
                <a:ea typeface="Arial MT"/>
                <a:cs typeface="Calibri" panose="020F0502020204030204" pitchFamily="34" charset="0"/>
              </a:rPr>
              <a:t>nonverbalen Signale zu </a:t>
            </a:r>
            <a:r>
              <a:rPr lang="en-US" sz="2400" dirty="0">
                <a:effectLst/>
                <a:latin typeface="Calibri" panose="020F0502020204030204" pitchFamily="34" charset="0"/>
                <a:ea typeface="Arial MT"/>
                <a:cs typeface="Calibri" panose="020F0502020204030204" pitchFamily="34" charset="0"/>
              </a:rPr>
              <a:t>berücksichtigen, die Sie von Ihrem Publikum erhalten. In diesem Sinne ist es wichtig, die </a:t>
            </a:r>
            <a:r>
              <a:rPr lang="en-US" sz="2400" b="1" dirty="0">
                <a:effectLst/>
                <a:latin typeface="Calibri" panose="020F0502020204030204" pitchFamily="34" charset="0"/>
                <a:ea typeface="Arial MT"/>
                <a:cs typeface="Calibri" panose="020F0502020204030204" pitchFamily="34" charset="0"/>
              </a:rPr>
              <a:t>Studierenden zu bitten, ihre Kamera eingeschaltet zu lassen</a:t>
            </a:r>
            <a:r>
              <a:rPr lang="en-US" sz="2400" dirty="0">
                <a:effectLst/>
                <a:latin typeface="Calibri" panose="020F0502020204030204" pitchFamily="34" charset="0"/>
                <a:ea typeface="Arial MT"/>
                <a:cs typeface="Calibri" panose="020F0502020204030204" pitchFamily="34" charset="0"/>
              </a:rPr>
              <a:t>, damit Sie ihr Engagement beobachten können.</a:t>
            </a:r>
            <a:endParaRPr lang="es-ES" sz="2400" dirty="0">
              <a:effectLst/>
              <a:latin typeface="Arial MT"/>
              <a:ea typeface="Arial MT"/>
              <a:cs typeface="Arial MT"/>
            </a:endParaRPr>
          </a:p>
          <a:p>
            <a:endParaRPr lang="es-ES"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rPr lang="es-ES" dirty="0" err="1"/>
              <a:t>Bildquelle</a:t>
            </a:r>
            <a:r>
              <a:rPr lang="es-ES" dirty="0"/>
              <a:t>: Freepik.com</a:t>
            </a:r>
          </a:p>
        </p:txBody>
      </p:sp>
      <p:pic>
        <p:nvPicPr>
          <p:cNvPr id="7170" name="Picture 2" descr="Vector gratuito inversor con laptop monitoreando el crecimiento de dividendos. comerciante sentado sobre una pila de dinero, invertir capital, analizar gráficos de ganancias. ilustración de vector de finanzas, comercio de acciones, inversión">
            <a:extLst>
              <a:ext uri="{FF2B5EF4-FFF2-40B4-BE49-F238E27FC236}">
                <a16:creationId xmlns:a16="http://schemas.microsoft.com/office/drawing/2014/main" id="{4CA104FE-3D3F-4AC4-9AAB-9C9D7C96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2817" y="4152900"/>
            <a:ext cx="5029200" cy="299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1.2: Überwachung der Nutzerbeteiligung und Sammlung von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4801314"/>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Es ist immer interessant, </a:t>
            </a:r>
            <a:r>
              <a:rPr lang="en-US" sz="2400" b="1" dirty="0">
                <a:effectLst/>
                <a:latin typeface="Calibri" panose="020F0502020204030204" pitchFamily="34" charset="0"/>
                <a:ea typeface="Arial MT"/>
                <a:cs typeface="Calibri" panose="020F0502020204030204" pitchFamily="34" charset="0"/>
              </a:rPr>
              <a:t>das Online-Training mit </a:t>
            </a:r>
            <a:r>
              <a:rPr lang="en-US" sz="2400" dirty="0">
                <a:effectLst/>
                <a:latin typeface="Calibri" panose="020F0502020204030204" pitchFamily="34" charset="0"/>
                <a:ea typeface="Arial MT"/>
                <a:cs typeface="Calibri" panose="020F0502020204030204" pitchFamily="34" charset="0"/>
              </a:rPr>
              <a:t>einer </a:t>
            </a:r>
            <a:r>
              <a:rPr lang="en-US" sz="2400" b="1" dirty="0">
                <a:effectLst/>
                <a:latin typeface="Calibri" panose="020F0502020204030204" pitchFamily="34" charset="0"/>
                <a:ea typeface="Arial MT"/>
                <a:cs typeface="Calibri" panose="020F0502020204030204" pitchFamily="34" charset="0"/>
              </a:rPr>
              <a:t>kurzen Vorstellung des Trainers zu beginnen</a:t>
            </a:r>
            <a:r>
              <a:rPr lang="en-US" sz="2400" dirty="0">
                <a:effectLst/>
                <a:latin typeface="Calibri" panose="020F0502020204030204" pitchFamily="34" charset="0"/>
                <a:ea typeface="Arial MT"/>
                <a:cs typeface="Calibri" panose="020F0502020204030204" pitchFamily="34" charset="0"/>
              </a:rPr>
              <a:t>, einschließlich Hobbys, Familie, Haustiere, um </a:t>
            </a:r>
            <a:r>
              <a:rPr lang="en-US" sz="2400" b="1" dirty="0">
                <a:effectLst/>
                <a:latin typeface="Calibri" panose="020F0502020204030204" pitchFamily="34" charset="0"/>
                <a:ea typeface="Arial MT"/>
                <a:cs typeface="Calibri" panose="020F0502020204030204" pitchFamily="34" charset="0"/>
              </a:rPr>
              <a:t>eine menschliche Verbindung herzustellen </a:t>
            </a:r>
            <a:r>
              <a:rPr lang="en-US" sz="2400" dirty="0">
                <a:effectLst/>
                <a:latin typeface="Calibri" panose="020F0502020204030204" pitchFamily="34" charset="0"/>
                <a:ea typeface="Arial MT"/>
                <a:cs typeface="Calibri" panose="020F0502020204030204" pitchFamily="34" charset="0"/>
              </a:rPr>
              <a:t>und, wenn möglich, den </a:t>
            </a:r>
            <a:r>
              <a:rPr lang="en-US" sz="2400" b="1" dirty="0">
                <a:effectLst/>
                <a:latin typeface="Calibri" panose="020F0502020204030204" pitchFamily="34" charset="0"/>
                <a:ea typeface="Arial MT"/>
                <a:cs typeface="Calibri" panose="020F0502020204030204" pitchFamily="34" charset="0"/>
              </a:rPr>
              <a:t>Teilnehmern die Möglichkeit zu geben, sich selbst vorzustellen, </a:t>
            </a:r>
            <a:r>
              <a:rPr lang="en-US" sz="2400" dirty="0">
                <a:effectLst/>
                <a:latin typeface="Calibri" panose="020F0502020204030204" pitchFamily="34" charset="0"/>
                <a:ea typeface="Arial MT"/>
                <a:cs typeface="Calibri" panose="020F0502020204030204" pitchFamily="34" charset="0"/>
              </a:rPr>
              <a:t>um eine Trainingsgemeinschaft zu bilden. </a:t>
            </a:r>
            <a:r>
              <a:rPr lang="en-US" sz="2400" b="1" dirty="0">
                <a:solidFill>
                  <a:srgbClr val="000000"/>
                </a:solidFill>
                <a:effectLst/>
                <a:latin typeface="Calibri" panose="020F0502020204030204" pitchFamily="34" charset="0"/>
                <a:ea typeface="Arial MT"/>
                <a:cs typeface="Calibri" panose="020F0502020204030204" pitchFamily="34" charset="0"/>
              </a:rPr>
              <a:t>Verwenden Sie eine Aktivität, um das Eis zu brechen</a:t>
            </a:r>
            <a:r>
              <a:rPr lang="en-US" sz="2400" dirty="0">
                <a:solidFill>
                  <a:srgbClr val="000000"/>
                </a:solidFill>
                <a:effectLst/>
                <a:latin typeface="Calibri" panose="020F0502020204030204" pitchFamily="34" charset="0"/>
                <a:ea typeface="Arial MT"/>
                <a:cs typeface="Calibri" panose="020F0502020204030204" pitchFamily="34" charset="0"/>
              </a:rPr>
              <a:t>, damit sich die Teilnehmer vorstellen (z. B. eine Einführungsdiskussion, Erstellen einer PowerPoint-Folie über sich selbst).</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algn="just"/>
            <a:r>
              <a:rPr lang="en-US" sz="2400" b="1" dirty="0">
                <a:effectLst/>
                <a:latin typeface="Calibri" panose="020F0502020204030204" pitchFamily="34" charset="0"/>
                <a:ea typeface="Arial MT"/>
                <a:cs typeface="Calibri" panose="020F0502020204030204" pitchFamily="34" charset="0"/>
              </a:rPr>
              <a:t>Während des Unterrichts </a:t>
            </a:r>
            <a:r>
              <a:rPr lang="en-US" sz="2400" dirty="0">
                <a:effectLst/>
                <a:latin typeface="Calibri" panose="020F0502020204030204" pitchFamily="34" charset="0"/>
                <a:ea typeface="Arial MT"/>
                <a:cs typeface="Calibri" panose="020F0502020204030204" pitchFamily="34" charset="0"/>
              </a:rPr>
              <a:t>sollten Sie </a:t>
            </a:r>
            <a:r>
              <a:rPr lang="en-US" sz="2400" b="1" dirty="0">
                <a:effectLst/>
                <a:latin typeface="Calibri" panose="020F0502020204030204" pitchFamily="34" charset="0"/>
                <a:ea typeface="Arial MT"/>
                <a:cs typeface="Calibri" panose="020F0502020204030204" pitchFamily="34" charset="0"/>
              </a:rPr>
              <a:t>die Lernenden ermutigen, sich </a:t>
            </a:r>
            <a:r>
              <a:rPr lang="en-US" sz="2400" dirty="0">
                <a:effectLst/>
                <a:latin typeface="Calibri" panose="020F0502020204030204" pitchFamily="34" charset="0"/>
                <a:ea typeface="Arial MT"/>
                <a:cs typeface="Calibri" panose="020F0502020204030204" pitchFamily="34" charset="0"/>
              </a:rPr>
              <a:t>am Unterricht zu </a:t>
            </a:r>
            <a:r>
              <a:rPr lang="en-US" sz="2400" b="1" dirty="0">
                <a:effectLst/>
                <a:latin typeface="Calibri" panose="020F0502020204030204" pitchFamily="34" charset="0"/>
                <a:ea typeface="Arial MT"/>
                <a:cs typeface="Calibri" panose="020F0502020204030204" pitchFamily="34" charset="0"/>
              </a:rPr>
              <a:t>beteiligen </a:t>
            </a:r>
            <a:r>
              <a:rPr lang="en-US" sz="2400" dirty="0">
                <a:effectLst/>
                <a:latin typeface="Calibri" panose="020F0502020204030204" pitchFamily="34" charset="0"/>
                <a:ea typeface="Arial MT"/>
                <a:cs typeface="Calibri" panose="020F0502020204030204" pitchFamily="34" charset="0"/>
              </a:rPr>
              <a:t>und sofortiges </a:t>
            </a:r>
            <a:r>
              <a:rPr lang="en-US" sz="2400" b="1" dirty="0">
                <a:effectLst/>
                <a:latin typeface="Calibri" panose="020F0502020204030204" pitchFamily="34" charset="0"/>
                <a:ea typeface="Arial MT"/>
                <a:cs typeface="Calibri" panose="020F0502020204030204" pitchFamily="34" charset="0"/>
              </a:rPr>
              <a:t>Feedback zu erhalten</a:t>
            </a:r>
            <a:r>
              <a:rPr lang="en-US" sz="2400" dirty="0">
                <a:effectLst/>
                <a:latin typeface="Calibri" panose="020F0502020204030204" pitchFamily="34" charset="0"/>
                <a:ea typeface="Arial MT"/>
                <a:cs typeface="Calibri" panose="020F0502020204030204" pitchFamily="34" charset="0"/>
              </a:rPr>
              <a:t>, indem Sie IKT-Tools und Umfragen wie Padlet einsetzen, damit die Lernenden ihre Erkenntnisse während der Ausbildung teilen und miteinander kommunizieren können. Messen Sie </a:t>
            </a:r>
            <a:r>
              <a:rPr lang="en-US" sz="2400" b="1" dirty="0">
                <a:effectLst/>
                <a:latin typeface="Calibri" panose="020F0502020204030204" pitchFamily="34" charset="0"/>
                <a:ea typeface="Arial MT"/>
                <a:cs typeface="Calibri" panose="020F0502020204030204" pitchFamily="34" charset="0"/>
              </a:rPr>
              <a:t>regelmäßig die Temperatur </a:t>
            </a:r>
            <a:r>
              <a:rPr lang="en-US" sz="2400" dirty="0">
                <a:effectLst/>
                <a:latin typeface="Calibri" panose="020F0502020204030204" pitchFamily="34" charset="0"/>
                <a:ea typeface="Arial MT"/>
                <a:cs typeface="Calibri" panose="020F0502020204030204" pitchFamily="34" charset="0"/>
              </a:rPr>
              <a:t>und versuchen Sie, Feedback von den Zuhörern zu erhalten, um deren Engagement zu überwachen.</a:t>
            </a:r>
            <a:endParaRPr lang="es-ES" sz="2400" dirty="0">
              <a:effectLst/>
              <a:latin typeface="Arial MT"/>
              <a:ea typeface="Arial MT"/>
              <a:cs typeface="Arial MT"/>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944600" y="7734300"/>
            <a:ext cx="3917223" cy="369332"/>
          </a:xfrm>
          <a:prstGeom prst="rect">
            <a:avLst/>
          </a:prstGeom>
          <a:noFill/>
        </p:spPr>
        <p:txBody>
          <a:bodyPr wrap="square">
            <a:spAutoFit/>
          </a:bodyPr>
          <a:lstStyle/>
          <a:p>
            <a:r>
              <a:rPr lang="es-ES" dirty="0" err="1"/>
              <a:t>Bildquelle</a:t>
            </a:r>
            <a:r>
              <a:rPr lang="es-ES" dirty="0"/>
              <a:t>: Freepik.com</a:t>
            </a:r>
          </a:p>
        </p:txBody>
      </p:sp>
      <p:pic>
        <p:nvPicPr>
          <p:cNvPr id="8194" name="Picture 2" descr="Vector gratuito comercializador que mide la satisfacción del cliente y califica las estrellas. análisis de satisfacción y lealtad, aumento de la retención de clientes, ilustración del concepto de herramientas de marketing">
            <a:extLst>
              <a:ext uri="{FF2B5EF4-FFF2-40B4-BE49-F238E27FC236}">
                <a16:creationId xmlns:a16="http://schemas.microsoft.com/office/drawing/2014/main" id="{3A8B0778-1FB0-43C3-82D8-364D74DA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4175685"/>
            <a:ext cx="5038725" cy="33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1.2: Überwachung der Nutzerbeteiligung und Sammlung von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9448800" cy="5201424"/>
          </a:xfrm>
          <a:prstGeom prst="rect">
            <a:avLst/>
          </a:prstGeom>
          <a:noFill/>
        </p:spPr>
        <p:txBody>
          <a:bodyPr wrap="square" rtlCol="0">
            <a:spAutoFit/>
          </a:bodyPr>
          <a:lstStyle/>
          <a:p>
            <a:pPr algn="just"/>
            <a:r>
              <a:rPr lang="en-US" sz="2000" b="1" dirty="0">
                <a:effectLst/>
                <a:latin typeface="Calibri" panose="020F0502020204030204" pitchFamily="34" charset="0"/>
                <a:ea typeface="Arial MT"/>
                <a:cs typeface="Calibri" panose="020F0502020204030204" pitchFamily="34" charset="0"/>
              </a:rPr>
              <a:t>Nach Beendigung des Kurses </a:t>
            </a:r>
            <a:r>
              <a:rPr lang="en-US" sz="2000" dirty="0">
                <a:effectLst/>
                <a:latin typeface="Calibri" panose="020F0502020204030204" pitchFamily="34" charset="0"/>
                <a:ea typeface="Arial MT"/>
                <a:cs typeface="Calibri" panose="020F0502020204030204" pitchFamily="34" charset="0"/>
              </a:rPr>
              <a:t>ist es wichtig, die Online-Programme zu nutzen, um </a:t>
            </a:r>
            <a:r>
              <a:rPr lang="en-US" sz="2000" b="1" dirty="0">
                <a:effectLst/>
                <a:latin typeface="Calibri" panose="020F0502020204030204" pitchFamily="34" charset="0"/>
                <a:ea typeface="Arial MT"/>
                <a:cs typeface="Calibri" panose="020F0502020204030204" pitchFamily="34" charset="0"/>
              </a:rPr>
              <a:t>die erlernten Fähigkeiten zu festigen </a:t>
            </a:r>
            <a:r>
              <a:rPr lang="en-US" sz="2000" dirty="0">
                <a:effectLst/>
                <a:latin typeface="Calibri" panose="020F0502020204030204" pitchFamily="34" charset="0"/>
                <a:ea typeface="Arial MT"/>
                <a:cs typeface="Calibri" panose="020F0502020204030204" pitchFamily="34" charset="0"/>
              </a:rPr>
              <a:t>und sie in der Praxis anzuwenden.</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Erkundigen Sie sich, welche </a:t>
            </a:r>
            <a:r>
              <a:rPr lang="en-US" sz="2000" b="1" dirty="0">
                <a:effectLst/>
                <a:latin typeface="Calibri" panose="020F0502020204030204" pitchFamily="34" charset="0"/>
                <a:ea typeface="Arial MT"/>
                <a:cs typeface="Calibri" panose="020F0502020204030204" pitchFamily="34" charset="0"/>
              </a:rPr>
              <a:t>Themen Ihre Schüler am schwierigsten fanden</a:t>
            </a:r>
            <a:r>
              <a:rPr lang="en-US" sz="2000" dirty="0">
                <a:effectLst/>
                <a:latin typeface="Calibri" panose="020F0502020204030204" pitchFamily="34" charset="0"/>
                <a:ea typeface="Arial MT"/>
                <a:cs typeface="Calibri" panose="020F0502020204030204" pitchFamily="34" charset="0"/>
              </a:rPr>
              <a:t>, und bieten Sie denjenigen, die es brauchen, zusätzliche Unterstützung an.</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Bei der Online-Schulung ist es äußerst wichtig, </a:t>
            </a:r>
            <a:r>
              <a:rPr lang="en-US" sz="2000" b="1" dirty="0">
                <a:effectLst/>
                <a:latin typeface="Calibri" panose="020F0502020204030204" pitchFamily="34" charset="0"/>
                <a:ea typeface="Arial MT"/>
                <a:cs typeface="Calibri" panose="020F0502020204030204" pitchFamily="34" charset="0"/>
              </a:rPr>
              <a:t>Funktionen zur Verfolgung des Lernfortschritts zu </a:t>
            </a:r>
            <a:r>
              <a:rPr lang="en-US" sz="2000" dirty="0">
                <a:effectLst/>
                <a:latin typeface="Calibri" panose="020F0502020204030204" pitchFamily="34" charset="0"/>
                <a:ea typeface="Arial MT"/>
                <a:cs typeface="Calibri" panose="020F0502020204030204" pitchFamily="34" charset="0"/>
              </a:rPr>
              <a:t>implementieren, die es den Nutzern ermöglichen, ihre Fortschritte zu überwachen und Rückmeldungen über ihre Leistungen zu erhalten. Feedback ist ein wesentliches Merkmal beim Online-Lernen. Deshalb ist es wichtig, den Lernenden </a:t>
            </a:r>
            <a:r>
              <a:rPr lang="en-US" sz="2000" b="1" dirty="0">
                <a:effectLst/>
                <a:latin typeface="Calibri" panose="020F0502020204030204" pitchFamily="34" charset="0"/>
                <a:ea typeface="Arial MT"/>
                <a:cs typeface="Calibri" panose="020F0502020204030204" pitchFamily="34" charset="0"/>
              </a:rPr>
              <a:t>Feedback-Mechanismen zur </a:t>
            </a:r>
            <a:r>
              <a:rPr lang="en-US" sz="2000" dirty="0">
                <a:effectLst/>
                <a:latin typeface="Calibri" panose="020F0502020204030204" pitchFamily="34" charset="0"/>
                <a:ea typeface="Arial MT"/>
                <a:cs typeface="Calibri" panose="020F0502020204030204" pitchFamily="34" charset="0"/>
              </a:rPr>
              <a:t>Verfügung zu stellen, wie z. B. Quiz, Tests und andere Aktivitäten, um ihre Fähigkeiten zu messen. </a:t>
            </a:r>
            <a:r>
              <a:rPr lang="en-US" sz="2000" b="1" dirty="0">
                <a:effectLst/>
                <a:latin typeface="Calibri" panose="020F0502020204030204" pitchFamily="34" charset="0"/>
                <a:ea typeface="Arial MT"/>
                <a:cs typeface="Calibri" panose="020F0502020204030204" pitchFamily="34" charset="0"/>
              </a:rPr>
              <a:t>Klare Rückmeldungen und Fortschrittsindikatoren motivieren die Benutzer </a:t>
            </a:r>
            <a:r>
              <a:rPr lang="en-US" sz="2000" dirty="0">
                <a:effectLst/>
                <a:latin typeface="Calibri" panose="020F0502020204030204" pitchFamily="34" charset="0"/>
                <a:ea typeface="Arial MT"/>
                <a:cs typeface="Calibri" panose="020F0502020204030204" pitchFamily="34" charset="0"/>
              </a:rPr>
              <a:t>und vermitteln ihnen ein Gefühl der Erfüllung, wenn sie sehen, dass sie in der Schulung vorankommen. Und wenn Ergebnisse präsentiert werden, </a:t>
            </a:r>
            <a:r>
              <a:rPr lang="en-US" sz="2000" b="1" dirty="0">
                <a:effectLst/>
                <a:latin typeface="Calibri" panose="020F0502020204030204" pitchFamily="34" charset="0"/>
                <a:ea typeface="Arial MT"/>
                <a:cs typeface="Calibri" panose="020F0502020204030204" pitchFamily="34" charset="0"/>
              </a:rPr>
              <a:t>feiern Sie gemeinsam, denn ihr Erfolg ist auch Ihr Erfolg</a:t>
            </a:r>
            <a:r>
              <a:rPr lang="en-US" sz="2000" dirty="0">
                <a:effectLst/>
                <a:latin typeface="Calibri" panose="020F0502020204030204" pitchFamily="34" charset="0"/>
                <a:ea typeface="Arial MT"/>
                <a:cs typeface="Calibri" panose="020F0502020204030204" pitchFamily="34" charset="0"/>
              </a:rPr>
              <a:t>!</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2954000" y="7364968"/>
            <a:ext cx="3917223" cy="369332"/>
          </a:xfrm>
          <a:prstGeom prst="rect">
            <a:avLst/>
          </a:prstGeom>
          <a:noFill/>
        </p:spPr>
        <p:txBody>
          <a:bodyPr wrap="square">
            <a:spAutoFit/>
          </a:bodyPr>
          <a:lstStyle/>
          <a:p>
            <a:r>
              <a:rPr lang="es-ES" dirty="0" err="1"/>
              <a:t>Bildquelle</a:t>
            </a:r>
            <a:r>
              <a:rPr lang="es-ES" dirty="0"/>
              <a:t>: Freepik.com</a:t>
            </a:r>
          </a:p>
        </p:txBody>
      </p:sp>
      <p:pic>
        <p:nvPicPr>
          <p:cNvPr id="1026" name="Picture 2" descr="Vector gratuito trabajo en equipo de personas diminutas con engranajes y ruedas dentadas. equipo de socios que trabajan en la actualización, reparación, mejora de habilidades e ilustración vectorial plana de servicio al cliente. organización empresarial, concepto de cooperación">
            <a:extLst>
              <a:ext uri="{FF2B5EF4-FFF2-40B4-BE49-F238E27FC236}">
                <a16:creationId xmlns:a16="http://schemas.microsoft.com/office/drawing/2014/main" id="{6ECE1B04-512C-42F2-A2EF-1B8277F8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3923586"/>
            <a:ext cx="59626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954107"/>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1.2: Überwachung der Nutzerbeteiligung und Sammlung von Feedback</a:t>
            </a:r>
          </a:p>
          <a:p>
            <a:endPar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19200" y="3923586"/>
            <a:ext cx="11277600" cy="5016758"/>
          </a:xfrm>
          <a:prstGeom prst="rect">
            <a:avLst/>
          </a:prstGeom>
          <a:noFill/>
        </p:spPr>
        <p:txBody>
          <a:bodyPr wrap="square" rtlCol="0">
            <a:spAutoFit/>
          </a:bodyPr>
          <a:lstStyle/>
          <a:p>
            <a:pPr algn="just"/>
            <a:r>
              <a:rPr lang="en-US" sz="2000" dirty="0">
                <a:effectLst/>
                <a:latin typeface="Calibri" panose="020F0502020204030204" pitchFamily="34" charset="0"/>
                <a:ea typeface="Arial MT"/>
                <a:cs typeface="Calibri" panose="020F0502020204030204" pitchFamily="34" charset="0"/>
              </a:rPr>
              <a:t>Zu einer erfolgreichen Zusammenarbeit mit Ihren Schülern gehört, dass Sie sich Zeit nehmen und ihnen zuhören. Es reicht nicht aus, sie nur zu unterrichten</a:t>
            </a:r>
            <a:r>
              <a:rPr lang="en-US" sz="2000" b="1" dirty="0">
                <a:effectLst/>
                <a:latin typeface="Calibri" panose="020F0502020204030204" pitchFamily="34" charset="0"/>
                <a:ea typeface="Arial MT"/>
                <a:cs typeface="Calibri" panose="020F0502020204030204" pitchFamily="34" charset="0"/>
              </a:rPr>
              <a:t>; Sie müssen zeigen, dass Sie ihre Gedanken wertschätzen </a:t>
            </a:r>
            <a:r>
              <a:rPr lang="en-US" sz="2000" dirty="0">
                <a:effectLst/>
                <a:latin typeface="Calibri" panose="020F0502020204030204" pitchFamily="34" charset="0"/>
                <a:ea typeface="Arial MT"/>
                <a:cs typeface="Calibri" panose="020F0502020204030204" pitchFamily="34" charset="0"/>
              </a:rPr>
              <a:t>und dass es eine Interaktion zwischen echten Menschen im echten Leben gibt. Achten Sie darauf, dass </a:t>
            </a:r>
            <a:r>
              <a:rPr lang="en-US" sz="2000" b="1" dirty="0">
                <a:effectLst/>
                <a:latin typeface="Calibri" panose="020F0502020204030204" pitchFamily="34" charset="0"/>
                <a:ea typeface="Arial MT"/>
                <a:cs typeface="Calibri" panose="020F0502020204030204" pitchFamily="34" charset="0"/>
              </a:rPr>
              <a:t>Sie sowohl auf positive als auch auf negative Rückmeldungen reagieren</a:t>
            </a:r>
            <a:r>
              <a:rPr lang="en-US" sz="2000" dirty="0">
                <a:effectLst/>
                <a:latin typeface="Calibri" panose="020F0502020204030204" pitchFamily="34" charset="0"/>
                <a:ea typeface="Arial MT"/>
                <a:cs typeface="Calibri" panose="020F0502020204030204" pitchFamily="34" charset="0"/>
              </a:rPr>
              <a:t>. Feedback ist besonders nützlich für die künftige Anpassung Ihrer Schulung, um sicherzustellen, dass sie wirklich auf die Bedürfnisse der Teilnehmer eingeht. </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algn="just"/>
            <a:r>
              <a:rPr lang="en-US" sz="2000" b="1" dirty="0">
                <a:effectLst/>
                <a:latin typeface="Calibri" panose="020F0502020204030204" pitchFamily="34" charset="0"/>
                <a:ea typeface="Arial MT"/>
                <a:cs typeface="Calibri" panose="020F0502020204030204" pitchFamily="34" charset="0"/>
              </a:rPr>
              <a:t>Das Feedback kann kognitiv </a:t>
            </a:r>
            <a:r>
              <a:rPr lang="en-US" sz="2000" dirty="0">
                <a:effectLst/>
                <a:latin typeface="Calibri" panose="020F0502020204030204" pitchFamily="34" charset="0"/>
                <a:ea typeface="Arial MT"/>
                <a:cs typeface="Calibri" panose="020F0502020204030204" pitchFamily="34" charset="0"/>
              </a:rPr>
              <a:t>(in Bezug auf Informationen darüber, wie die Lernenden den Lernstoff lernen und verstehen), </a:t>
            </a:r>
            <a:r>
              <a:rPr lang="en-US" sz="2000" b="1" dirty="0">
                <a:effectLst/>
                <a:latin typeface="Calibri" panose="020F0502020204030204" pitchFamily="34" charset="0"/>
                <a:ea typeface="Arial MT"/>
                <a:cs typeface="Calibri" panose="020F0502020204030204" pitchFamily="34" charset="0"/>
              </a:rPr>
              <a:t>verhaltensbezogen </a:t>
            </a:r>
            <a:r>
              <a:rPr lang="en-US" sz="2000" dirty="0">
                <a:effectLst/>
                <a:latin typeface="Calibri" panose="020F0502020204030204" pitchFamily="34" charset="0"/>
                <a:ea typeface="Arial MT"/>
                <a:cs typeface="Calibri" panose="020F0502020204030204" pitchFamily="34" charset="0"/>
              </a:rPr>
              <a:t>(Informationen darüber, wie sich die Lernenden im Unterricht verhalten, z. B. regelmäßig zum Unterricht kommen und ihre Hausaufgaben erledigen) oder </a:t>
            </a:r>
            <a:r>
              <a:rPr lang="en-US" sz="2000" b="1" dirty="0">
                <a:effectLst/>
                <a:latin typeface="Calibri" panose="020F0502020204030204" pitchFamily="34" charset="0"/>
                <a:ea typeface="Arial MT"/>
                <a:cs typeface="Calibri" panose="020F0502020204030204" pitchFamily="34" charset="0"/>
              </a:rPr>
              <a:t>sozial </a:t>
            </a:r>
            <a:r>
              <a:rPr lang="en-US" sz="2000" dirty="0">
                <a:effectLst/>
                <a:latin typeface="Calibri" panose="020F0502020204030204" pitchFamily="34" charset="0"/>
                <a:ea typeface="Arial MT"/>
                <a:cs typeface="Calibri" panose="020F0502020204030204" pitchFamily="34" charset="0"/>
              </a:rPr>
              <a:t>(wie die Lernenden mit anderen in ihrer Klasse sprechen und arbeiten, sich an Online-Gesprächen beteiligen und gemeinsam an Projekten arbeiten) </a:t>
            </a:r>
            <a:r>
              <a:rPr lang="en-US" sz="2000" b="1" dirty="0">
                <a:effectLst/>
                <a:latin typeface="Calibri" panose="020F0502020204030204" pitchFamily="34" charset="0"/>
                <a:ea typeface="Arial MT"/>
                <a:cs typeface="Calibri" panose="020F0502020204030204" pitchFamily="34" charset="0"/>
              </a:rPr>
              <a:t>sein</a:t>
            </a:r>
            <a:r>
              <a:rPr lang="en-US" sz="2000" dirty="0">
                <a:effectLst/>
                <a:latin typeface="Calibri" panose="020F0502020204030204" pitchFamily="34" charset="0"/>
                <a:ea typeface="Arial MT"/>
                <a:cs typeface="Calibri" panose="020F0502020204030204" pitchFamily="34" charset="0"/>
              </a:rPr>
              <a:t>. Schließlich </a:t>
            </a:r>
            <a:r>
              <a:rPr lang="en-US" sz="2000" b="1" dirty="0">
                <a:effectLst/>
                <a:latin typeface="Calibri" panose="020F0502020204030204" pitchFamily="34" charset="0"/>
                <a:ea typeface="Arial MT"/>
                <a:cs typeface="Calibri" panose="020F0502020204030204" pitchFamily="34" charset="0"/>
              </a:rPr>
              <a:t>sollte der Ausbilder</a:t>
            </a:r>
            <a:r>
              <a:rPr lang="en-US" sz="2000" dirty="0">
                <a:effectLst/>
                <a:latin typeface="Calibri" panose="020F0502020204030204" pitchFamily="34" charset="0"/>
                <a:ea typeface="Arial MT"/>
                <a:cs typeface="Calibri" panose="020F0502020204030204" pitchFamily="34" charset="0"/>
              </a:rPr>
              <a:t>, falls erforderlich, </a:t>
            </a:r>
            <a:r>
              <a:rPr lang="en-US" sz="2000" b="1" dirty="0">
                <a:effectLst/>
                <a:latin typeface="Calibri" panose="020F0502020204030204" pitchFamily="34" charset="0"/>
                <a:ea typeface="Arial MT"/>
                <a:cs typeface="Calibri" panose="020F0502020204030204" pitchFamily="34" charset="0"/>
              </a:rPr>
              <a:t>leicht eingreifen</a:t>
            </a:r>
            <a:r>
              <a:rPr lang="en-US" sz="2000" dirty="0">
                <a:effectLst/>
                <a:latin typeface="Calibri" panose="020F0502020204030204" pitchFamily="34" charset="0"/>
                <a:ea typeface="Arial MT"/>
                <a:cs typeface="Calibri" panose="020F0502020204030204" pitchFamily="34" charset="0"/>
              </a:rPr>
              <a:t>, um sicherzustellen, dass der Schüler seinen Lernweg in seinem eigenen Tempo fortsetzen kann, um </a:t>
            </a:r>
            <a:r>
              <a:rPr lang="en-US" sz="2000" b="1" dirty="0">
                <a:effectLst/>
                <a:latin typeface="Calibri" panose="020F0502020204030204" pitchFamily="34" charset="0"/>
                <a:ea typeface="Arial MT"/>
                <a:cs typeface="Calibri" panose="020F0502020204030204" pitchFamily="34" charset="0"/>
              </a:rPr>
              <a:t>seine Autonomie zu gewährleisten </a:t>
            </a:r>
            <a:r>
              <a:rPr lang="en-US" sz="2000" dirty="0">
                <a:effectLst/>
                <a:latin typeface="Calibri" panose="020F0502020204030204" pitchFamily="34" charset="0"/>
                <a:ea typeface="Arial MT"/>
                <a:cs typeface="Calibri" panose="020F0502020204030204" pitchFamily="34" charset="0"/>
              </a:rPr>
              <a:t>und Demotivation zu vermeiden. </a:t>
            </a:r>
            <a:endParaRPr lang="es-ES" sz="2000" dirty="0">
              <a:effectLst/>
              <a:latin typeface="Arial MT"/>
              <a:ea typeface="Arial MT"/>
              <a:cs typeface="Arial MT"/>
            </a:endParaRP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75545348-A2A2-424C-B65F-F0DED35ED6E5}"/>
              </a:ext>
            </a:extLst>
          </p:cNvPr>
          <p:cNvSpPr txBox="1"/>
          <p:nvPr/>
        </p:nvSpPr>
        <p:spPr>
          <a:xfrm>
            <a:off x="13487400" y="8201030"/>
            <a:ext cx="3917223" cy="369332"/>
          </a:xfrm>
          <a:prstGeom prst="rect">
            <a:avLst/>
          </a:prstGeom>
          <a:noFill/>
        </p:spPr>
        <p:txBody>
          <a:bodyPr wrap="square">
            <a:spAutoFit/>
          </a:bodyPr>
          <a:lstStyle/>
          <a:p>
            <a:r>
              <a:rPr lang="es-ES" dirty="0" err="1"/>
              <a:t>Bildquelle</a:t>
            </a:r>
            <a:r>
              <a:rPr lang="es-ES" dirty="0"/>
              <a:t>: Freepik.com</a:t>
            </a:r>
          </a:p>
        </p:txBody>
      </p:sp>
      <p:pic>
        <p:nvPicPr>
          <p:cNvPr id="2050" name="Picture 2" descr="Vector gratuito ilustración del concepto de comportamiento del cliente">
            <a:extLst>
              <a:ext uri="{FF2B5EF4-FFF2-40B4-BE49-F238E27FC236}">
                <a16:creationId xmlns:a16="http://schemas.microsoft.com/office/drawing/2014/main" id="{E6905D50-39A3-421A-B0CB-CE9BAB291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9200" y="3314700"/>
            <a:ext cx="4618018" cy="46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9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1.3: Reaktion auf Nutzerkommentare und Berücksichtigung von Bedenken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9906000" cy="5189113"/>
          </a:xfrm>
          <a:prstGeom prst="rect">
            <a:avLst/>
          </a:prstGeom>
          <a:noFill/>
        </p:spPr>
        <p:txBody>
          <a:bodyPr wrap="square" rtlCol="0">
            <a:spAutoFit/>
          </a:bodyPr>
          <a:lstStyle/>
          <a:p>
            <a:pPr algn="just"/>
            <a:r>
              <a:rPr lang="en-US" sz="2000" dirty="0">
                <a:solidFill>
                  <a:srgbClr val="000000"/>
                </a:solidFill>
                <a:effectLst/>
                <a:latin typeface="Calibri" panose="020F0502020204030204" pitchFamily="34" charset="0"/>
                <a:ea typeface="Arial MT"/>
                <a:cs typeface="Calibri" panose="020F0502020204030204" pitchFamily="34" charset="0"/>
              </a:rPr>
              <a:t>Die Beantwortung von Nutzerkommentaren und das Eingehen auf deren Anliegen in der Online-Schulung ist für die Förderung einer positiven Lernumgebung und die Aufrechterhaltung des Engagements der Lernenden unerlässlich. Im Folgenden finden Sie einige Richtlinien für die </a:t>
            </a:r>
            <a:r>
              <a:rPr lang="en-US" sz="2000" b="1" dirty="0">
                <a:solidFill>
                  <a:srgbClr val="000000"/>
                </a:solidFill>
                <a:effectLst/>
                <a:latin typeface="Calibri" panose="020F0502020204030204" pitchFamily="34" charset="0"/>
                <a:ea typeface="Arial MT"/>
                <a:cs typeface="Calibri" panose="020F0502020204030204" pitchFamily="34" charset="0"/>
              </a:rPr>
              <a:t>effektive Beantwortung von Nutzerkommentaren und das Eingehen auf deren Anliegen</a:t>
            </a:r>
            <a:r>
              <a:rPr lang="en-US" sz="2000" dirty="0">
                <a:solidFill>
                  <a:srgbClr val="000000"/>
                </a:solidFill>
                <a:effectLst/>
                <a:latin typeface="Calibri" panose="020F0502020204030204" pitchFamily="34" charset="0"/>
                <a:ea typeface="Arial MT"/>
                <a:cs typeface="Calibri" panose="020F0502020204030204" pitchFamily="34" charset="0"/>
              </a:rPr>
              <a:t>:</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Prompte Reaktion: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Bemühen Sie sich, auf Kommentare und Anliegen der Nutzer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zeitnah zu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reagieren.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Prompte Antworten zeigen, dass Sie den Beitrag der Nutzer zu schätzen wissen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 auf ihre Bedürfnisse eingehen wollen. Idealerweise sollten Sie innerhalb von 24-48 Stunden antworten, je nach Dringlichkeit der Angelegenheit. Seien Sie in Ihrem Kurs präsent, zeigen Sie mehrmals pro Woche Präsenz.</a:t>
            </a:r>
          </a:p>
          <a:p>
            <a:pPr lvl="0" algn="just">
              <a:lnSpc>
                <a:spcPct val="107000"/>
              </a:lnSpc>
              <a:spcAft>
                <a:spcPts val="800"/>
              </a:spcAft>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Aktives Zuhören: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Lesen Sie die Kommentare der Nutzer aufmerksam, um deren Anliegen zu verstehen.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Nehmen Sie sich die Zeit, ihre Perspektive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 das zugrunde liegende Problem, das sie zum Ausdruck bringen,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zu verstehen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Vermeiden Sie Annahmen oder voreilige Schlüsse, bevor Sie den Kontext vollständig erfasst haben.</a:t>
            </a:r>
            <a:endParaRPr lang="es-ES" sz="2000" dirty="0">
              <a:effectLst/>
              <a:latin typeface="Arial MT"/>
              <a:ea typeface="Times New Roman" panose="02020603050405020304" pitchFamily="18" charset="0"/>
              <a:cs typeface="Times New Roman" panose="02020603050405020304" pitchFamily="18" charset="0"/>
            </a:endParaRP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Bildquelle</a:t>
            </a:r>
            <a:r>
              <a:rPr lang="es-ES" dirty="0"/>
              <a:t>: Freepik.com</a:t>
            </a:r>
          </a:p>
        </p:txBody>
      </p:sp>
      <p:pic>
        <p:nvPicPr>
          <p:cNvPr id="3074" name="Picture 2" descr="Chat">
            <a:extLst>
              <a:ext uri="{FF2B5EF4-FFF2-40B4-BE49-F238E27FC236}">
                <a16:creationId xmlns:a16="http://schemas.microsoft.com/office/drawing/2014/main" id="{434FCF6F-1C7B-48FD-A710-D3E50943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307592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1.3: Reaktion auf Nutzerkommentare und Berücksichtigung von Bedenken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483311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Respektvoller und einfühlsamer Ton: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Reagieren Sie auf Nutzerkommentare in einer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respektvollen und einfühlsamen Weise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Verwenden Sie einen höflichen und verständnisvollen Ton, um die Bedenken der Nutzer anzuerkennen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Einfühlungsvermögen hilft dabei, eine Beziehung aufzubauen, und zeigt, dass Sie die Lernerfahrung der Nutzer unterstützen wollen.</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Bedenken direkt ansprechen: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Gehen Sie direkt auf die von den Nutzern geäußerten Bedenken ein. Liefern Sie relevante Informationen, Lösungen oder Erklärungen, um die Probleme zu lösen. Seien Sie in Ihrer Antwort spezifisch und prägnant und konzentrieren Sie sich auf umsetzbare Schritte oder Klarstellungen.</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Bieten Sie Lösungen an: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Wann immer möglich,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schlagen Sie praktikable Lösungen für die Probleme der Nutzer vor</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Geben Sie klare Anweisungen oder Vorschläge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um den Nutzern bei der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Bewältigung ihrer Probleme zu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helfen. Bieten Sie zusätzliche Ressourcen, Anleitungen oder alternative Ansätze an, die sie bei ihrem Lernprozess unterstützen können.</a:t>
            </a:r>
            <a:endParaRPr lang="es-ES" sz="2000" dirty="0">
              <a:effectLst/>
              <a:latin typeface="Arial MT"/>
              <a:ea typeface="Times New Roman" panose="02020603050405020304" pitchFamily="18" charset="0"/>
              <a:cs typeface="Times New Roman" panose="02020603050405020304" pitchFamily="18" charset="0"/>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Bildquelle</a:t>
            </a:r>
            <a:r>
              <a:rPr lang="es-ES" dirty="0"/>
              <a:t>: Freepik.com</a:t>
            </a:r>
          </a:p>
        </p:txBody>
      </p:sp>
      <p:pic>
        <p:nvPicPr>
          <p:cNvPr id="4098" name="Picture 2" descr="Vector gratuito piense fuera de la ilustración del concepto de caja">
            <a:extLst>
              <a:ext uri="{FF2B5EF4-FFF2-40B4-BE49-F238E27FC236}">
                <a16:creationId xmlns:a16="http://schemas.microsoft.com/office/drawing/2014/main" id="{9D9094BF-0C99-4A74-92A1-12FF783A6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0" y="3119437"/>
            <a:ext cx="40481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6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1.3: Reaktion auf Nutzerkommentare und Berücksichtigung von Bedenken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584093"/>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Antworten personalisieren: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Wann immer es möglich ist, sollten Sie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Ihre Antworten personalisieren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damit sich die Nutzer wertgeschätzt und gehört fühlen.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Sprechen Sie sie mit ihrem Namen an, beziehen Sie sich auf bestimmte Punkte, die sie angesprochen haben, und stimmen Sie Ihre Antwort auf ihre spezielle Situation 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Die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Personalisierung trägt dazu bei, eine bedeutungsvollere Verbindung zu den Nutzern herzustellen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Ermutigen Sie zur weiteren Kommunikation: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Ermutigen Sie die Nutzer, das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Gespräch fortzusetzen, wenn sie weitere Fragen haben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oder zusätzliche Hilfe benötigen.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Geben Sie Kontaktinformationen an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 B. eine E-Mail-Adresse oder ein Support-Forum, an das sie sich wenden können, um weitere Hilfe zu erhalten. Lassen Sie sie wissen, dass ihr Feedback geschätzt wird und dass Sie für sie da sind.</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Konstruktives Feedback: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Wenn Nutzer Kritik oder Verbesserungsvorschläge äußern,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reagieren Sie mit Dankbarkeit und einer offenen Einstellung</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Nehmen Sie ihr Feedback zur Kenntnis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 lassen Sie sie wissen, dass ihr Input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wertvoll für die Verbesserung der Schulungserfahrung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ist. Danken Sie ihnen für ihre Vorschläge und versichern Sie ihnen, dass Sie ihre Anregungen bei künftigen Aktualisierungen oder Verbesserungen berücksichtigen werden.</a:t>
            </a:r>
            <a:endParaRPr lang="es-ES" sz="2000" dirty="0">
              <a:effectLst/>
              <a:latin typeface="Arial MT"/>
              <a:ea typeface="Times New Roman" panose="02020603050405020304" pitchFamily="18" charset="0"/>
              <a:cs typeface="Times New Roman" panose="02020603050405020304" pitchFamily="18" charset="0"/>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Bildquelle</a:t>
            </a:r>
            <a:r>
              <a:rPr lang="es-ES" dirty="0"/>
              <a:t>: Freepik.com</a:t>
            </a:r>
          </a:p>
        </p:txBody>
      </p:sp>
      <p:pic>
        <p:nvPicPr>
          <p:cNvPr id="5122" name="Picture 2" descr="Vector gratuito el hombre y la mujer trabajadores jóvenes eligen la marca de verificación y la ponen en el cuadro de encuesta de verificación, ilustración vectorial de dibujos animados">
            <a:extLst>
              <a:ext uri="{FF2B5EF4-FFF2-40B4-BE49-F238E27FC236}">
                <a16:creationId xmlns:a16="http://schemas.microsoft.com/office/drawing/2014/main" id="{195F0DC0-E9B2-41FF-8F79-87BC05D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532" y="3267731"/>
            <a:ext cx="59626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Einheit 2: Analyse und Verbesserung von Online-Schulungen</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2.1: Metriken und Analysen zur Messung des Erfolgs von Online-Schulungsangeboten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6270819"/>
          </a:xfrm>
          <a:prstGeom prst="rect">
            <a:avLst/>
          </a:prstGeom>
          <a:noFill/>
        </p:spPr>
        <p:txBody>
          <a:bodyPr wrap="square" rtlCol="0">
            <a:spAutoFit/>
          </a:bodyPr>
          <a:lstStyle/>
          <a:p>
            <a:pPr algn="just"/>
            <a:r>
              <a:rPr lang="en-US" sz="2000" dirty="0">
                <a:effectLst/>
                <a:latin typeface="Calibri" panose="020F0502020204030204" pitchFamily="34" charset="0"/>
                <a:ea typeface="Arial MT"/>
                <a:cs typeface="Calibri" panose="020F0502020204030204" pitchFamily="34" charset="0"/>
              </a:rPr>
              <a:t>Um den Erfolg von Online-Schulungen zu messen, müssen </a:t>
            </a:r>
            <a:r>
              <a:rPr lang="en-US" sz="2000" b="1" dirty="0">
                <a:effectLst/>
                <a:latin typeface="Calibri" panose="020F0502020204030204" pitchFamily="34" charset="0"/>
                <a:ea typeface="Arial MT"/>
                <a:cs typeface="Calibri" panose="020F0502020204030204" pitchFamily="34" charset="0"/>
              </a:rPr>
              <a:t>relevante Kennzahlen und Analysen </a:t>
            </a:r>
            <a:r>
              <a:rPr lang="en-US" sz="2000" dirty="0">
                <a:effectLst/>
                <a:latin typeface="Calibri" panose="020F0502020204030204" pitchFamily="34" charset="0"/>
                <a:ea typeface="Arial MT"/>
                <a:cs typeface="Calibri" panose="020F0502020204030204" pitchFamily="34" charset="0"/>
              </a:rPr>
              <a:t>verwendet werden, um verschiedene Aspekte des Schulungsprogramms zu bewerten. Im Folgenden finden Sie einige wichtige Kennzahlen und Analysen, mit deren Hilfe Sie die Effektivität und Wirkung von Online-Schulungen messen können:</a:t>
            </a:r>
            <a:endParaRPr lang="es-ES" sz="2000" dirty="0">
              <a:effectLst/>
              <a:latin typeface="Arial MT"/>
              <a:ea typeface="Arial MT"/>
              <a:cs typeface="Arial MT"/>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Abschlussquoten: </a:t>
            </a:r>
            <a:r>
              <a:rPr lang="en-US" sz="2000" dirty="0">
                <a:effectLst/>
                <a:latin typeface="Calibri" panose="020F0502020204030204" pitchFamily="34" charset="0"/>
                <a:ea typeface="Times New Roman" panose="02020603050405020304" pitchFamily="18" charset="0"/>
                <a:cs typeface="Calibri" panose="020F0502020204030204" pitchFamily="34" charset="0"/>
              </a:rPr>
              <a:t>Messen Sie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den Prozentsatz der Lernenden, die das Online-Schulungsprogramm erfolgreich abschließen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Diese Kennzahl zeigt das allgemeine Engagement und die Bereitschaft der Lernenden, die Schulung abzuschließen.</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Teilnahmequoten: </a:t>
            </a:r>
            <a:r>
              <a:rPr lang="en-US" sz="2000" dirty="0">
                <a:effectLst/>
                <a:latin typeface="Calibri" panose="020F0502020204030204" pitchFamily="34" charset="0"/>
                <a:ea typeface="Times New Roman" panose="02020603050405020304" pitchFamily="18" charset="0"/>
                <a:cs typeface="Calibri" panose="020F0502020204030204" pitchFamily="34" charset="0"/>
              </a:rPr>
              <a:t>Verfolgen Sie den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Grad der Beteiligung und des Engagements während des gesamten Schulungsprogramms. </a:t>
            </a:r>
            <a:r>
              <a:rPr lang="en-US" sz="2000" dirty="0">
                <a:effectLst/>
                <a:latin typeface="Calibri" panose="020F0502020204030204" pitchFamily="34" charset="0"/>
                <a:ea typeface="Times New Roman" panose="02020603050405020304" pitchFamily="18" charset="0"/>
                <a:cs typeface="Calibri" panose="020F0502020204030204" pitchFamily="34" charset="0"/>
              </a:rPr>
              <a:t>Messen Sie Kennzahlen wie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Anzahl der Anmeldungen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 auf der Plattform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verbrachte Zeit </a:t>
            </a:r>
            <a:r>
              <a:rPr lang="en-US" sz="2000" dirty="0">
                <a:effectLst/>
                <a:latin typeface="Calibri" panose="020F0502020204030204" pitchFamily="34" charset="0"/>
                <a:ea typeface="Times New Roman" panose="02020603050405020304" pitchFamily="18" charset="0"/>
                <a:cs typeface="Calibri" panose="020F0502020204030204" pitchFamily="34" charset="0"/>
              </a:rPr>
              <a:t>und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abgeschlossenen Aktivitäten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Dies gibt Aufschluss über das Engagement der Lernenden und die Interaktion mit den Schulungsinhalten.</a:t>
            </a:r>
            <a:endParaRPr lang="es-ES" sz="2000" dirty="0">
              <a:effectLst/>
              <a:latin typeface="Arial MT"/>
              <a:ea typeface="Times New Roman" panose="02020603050405020304" pitchFamily="18" charset="0"/>
              <a:cs typeface="Times New Roman" panose="02020603050405020304" pitchFamily="18" charset="0"/>
            </a:endParaRPr>
          </a:p>
          <a:p>
            <a:pPr algn="just">
              <a:lnSpc>
                <a:spcPct val="107000"/>
              </a:lnSpc>
              <a:spcBef>
                <a:spcPts val="200"/>
              </a:spcBef>
            </a:pPr>
            <a:r>
              <a:rPr lang="en-US" sz="2400" b="1" dirty="0">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2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lvl="0" algn="just">
              <a:lnSpc>
                <a:spcPct val="107000"/>
              </a:lnSpc>
            </a:pPr>
            <a:endParaRPr lang="es-ES" sz="2400" dirty="0">
              <a:effectLst/>
              <a:latin typeface="Arial MT"/>
              <a:ea typeface="Times New Roman" panose="02020603050405020304" pitchFamily="18" charset="0"/>
              <a:cs typeface="Times New Roman" panose="02020603050405020304" pitchFamily="18" charset="0"/>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endParaRPr lang="es-ES" sz="8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Bildquelle</a:t>
            </a:r>
            <a:r>
              <a:rPr lang="es-ES" dirty="0"/>
              <a:t>: Freepik.com</a:t>
            </a:r>
          </a:p>
        </p:txBody>
      </p:sp>
      <p:pic>
        <p:nvPicPr>
          <p:cNvPr id="6146" name="Picture 2" descr="Vector gratuito ilustración del concepto de tablero">
            <a:extLst>
              <a:ext uri="{FF2B5EF4-FFF2-40B4-BE49-F238E27FC236}">
                <a16:creationId xmlns:a16="http://schemas.microsoft.com/office/drawing/2014/main" id="{0B06B395-04EF-4A79-94A3-E24DD6952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958" y="3491862"/>
            <a:ext cx="4946442" cy="32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5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Einheit 2: Analyse und Verbesserung von Online-Schulungen</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2.1: Metriken und Analysen zur Messung des Erfolgs von Online-Schulungsangeboten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19873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Bewertung der Leistung: </a:t>
            </a:r>
            <a:r>
              <a:rPr lang="en-US" sz="2000" dirty="0">
                <a:effectLst/>
                <a:latin typeface="Calibri" panose="020F0502020204030204" pitchFamily="34" charset="0"/>
                <a:ea typeface="Times New Roman" panose="02020603050405020304" pitchFamily="18" charset="0"/>
                <a:cs typeface="Calibri" panose="020F0502020204030204" pitchFamily="34" charset="0"/>
              </a:rPr>
              <a:t>Analysieren Sie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die Leistung der Lernenden in Beurteilungen, Quizzen oder Wissensprüfungen</a:t>
            </a:r>
            <a:r>
              <a:rPr lang="en-US" sz="2000" dirty="0">
                <a:effectLst/>
                <a:latin typeface="Calibri" panose="020F0502020204030204" pitchFamily="34" charset="0"/>
                <a:ea typeface="Times New Roman" panose="02020603050405020304" pitchFamily="18" charset="0"/>
                <a:cs typeface="Calibri" panose="020F0502020204030204" pitchFamily="34" charset="0"/>
              </a:rPr>
              <a:t>. Messen Sie Metriken wie Durchschnittswerte, Erfolgsquoten und Verbesserungen im Laufe der Zeit. Dies hilft bei der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Bewertung der Wirksamkeit </a:t>
            </a:r>
            <a:r>
              <a:rPr lang="en-US" sz="2000" dirty="0">
                <a:effectLst/>
                <a:latin typeface="Calibri" panose="020F0502020204030204" pitchFamily="34" charset="0"/>
                <a:ea typeface="Times New Roman" panose="02020603050405020304" pitchFamily="18" charset="0"/>
                <a:cs typeface="Calibri" panose="020F0502020204030204" pitchFamily="34" charset="0"/>
              </a:rPr>
              <a:t>der Schulungsinhalte und des Ausmaßes, in dem die Lernenden die beabsichtigten Kenntnisse oder Fähigkeiten erworben haben.</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Zufriedenheit der Lernenden: </a:t>
            </a:r>
            <a:r>
              <a:rPr lang="en-US" sz="2000" dirty="0">
                <a:effectLst/>
                <a:latin typeface="Calibri" panose="020F0502020204030204" pitchFamily="34" charset="0"/>
                <a:ea typeface="Times New Roman" panose="02020603050405020304" pitchFamily="18" charset="0"/>
                <a:cs typeface="Calibri" panose="020F0502020204030204" pitchFamily="34" charset="0"/>
              </a:rPr>
              <a:t>Sammeln Sie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Feedback von den Lernenden </a:t>
            </a:r>
            <a:r>
              <a:rPr lang="en-US" sz="2000" dirty="0">
                <a:effectLst/>
                <a:latin typeface="Calibri" panose="020F0502020204030204" pitchFamily="34" charset="0"/>
                <a:ea typeface="Times New Roman" panose="02020603050405020304" pitchFamily="18" charset="0"/>
                <a:cs typeface="Calibri" panose="020F0502020204030204" pitchFamily="34" charset="0"/>
              </a:rPr>
              <a:t>durch Umfragen oder Feedback-Formulare, um ihre Zufriedenheit mit dem Online-Schulungsprogramm zu messen. Beurteilen Sie ihre Wahrnehmung der Schulungsinhalte, der Vermittlungsmethoden, der Benutzererfahrung und der Gesamteffektivität. Dies gibt Aufschluss über die Qualität der Schulung und über verbesserungswürdige Bereiche.</a:t>
            </a:r>
            <a:endParaRPr lang="es-ES" sz="2000" dirty="0">
              <a:effectLst/>
              <a:latin typeface="Arial MT"/>
              <a:ea typeface="Times New Roman" panose="02020603050405020304" pitchFamily="18" charset="0"/>
              <a:cs typeface="Times New Roman" panose="02020603050405020304" pitchFamily="18" charset="0"/>
            </a:endParaRPr>
          </a:p>
          <a:p>
            <a:pPr lvl="0" algn="just">
              <a:lnSpc>
                <a:spcPct val="107000"/>
              </a:lnSpc>
            </a:pPr>
            <a:endParaRPr lang="es-ES" sz="2800" dirty="0">
              <a:effectLst/>
              <a:latin typeface="Arial MT"/>
              <a:ea typeface="Times New Roman" panose="02020603050405020304" pitchFamily="18" charset="0"/>
              <a:cs typeface="Times New Roman" panose="02020603050405020304" pitchFamily="18" charset="0"/>
            </a:endParaRPr>
          </a:p>
          <a:p>
            <a:pPr algn="just"/>
            <a:r>
              <a:rPr lang="en-US" sz="2800" dirty="0">
                <a:effectLst/>
                <a:latin typeface="Calibri" panose="020F0502020204030204" pitchFamily="34" charset="0"/>
                <a:ea typeface="Arial MT"/>
                <a:cs typeface="Calibri" panose="020F0502020204030204" pitchFamily="34" charset="0"/>
              </a:rPr>
              <a:t> </a:t>
            </a:r>
            <a:endParaRPr lang="es-ES" sz="2800" dirty="0">
              <a:effectLst/>
              <a:latin typeface="Arial MT"/>
              <a:ea typeface="Arial MT"/>
              <a:cs typeface="Arial MT"/>
            </a:endParaRPr>
          </a:p>
          <a:p>
            <a:endParaRPr lang="es-ES" sz="9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Bildquelle</a:t>
            </a:r>
            <a:r>
              <a:rPr lang="es-ES" dirty="0"/>
              <a:t>: Freepik.com</a:t>
            </a:r>
          </a:p>
        </p:txBody>
      </p:sp>
      <p:pic>
        <p:nvPicPr>
          <p:cNvPr id="7170" name="Picture 2" descr="Vector gratuito concepto de retroalimentación de diseño plano orgánico">
            <a:extLst>
              <a:ext uri="{FF2B5EF4-FFF2-40B4-BE49-F238E27FC236}">
                <a16:creationId xmlns:a16="http://schemas.microsoft.com/office/drawing/2014/main" id="{9E86B671-6B82-40B2-86B7-0C1073848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28" y="3115296"/>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Ziele und Zielsetzungen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rtlCol="0">
            <a:spAutoFit/>
          </a:bodyPr>
          <a:lstStyle/>
          <a:p>
            <a:r>
              <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Am Ende dieses Moduls werden Sie in der Lage sein:</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AEA57B0-959A-4595-9A1B-073183E4A631}"/>
              </a:ext>
            </a:extLst>
          </p:cNvPr>
          <p:cNvSpPr txBox="1"/>
          <p:nvPr/>
        </p:nvSpPr>
        <p:spPr>
          <a:xfrm>
            <a:off x="1991592" y="3554735"/>
            <a:ext cx="1818408" cy="523220"/>
          </a:xfrm>
          <a:prstGeom prst="rect">
            <a:avLst/>
          </a:prstGeom>
          <a:noFill/>
        </p:spPr>
        <p:txBody>
          <a:bodyPr wrap="square" rtlCol="0">
            <a:spAutoFit/>
          </a:bodyPr>
          <a:lstStyle/>
          <a:p>
            <a:r>
              <a:rPr lang="en-AU"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Übersicht</a:t>
            </a:r>
          </a:p>
        </p:txBody>
      </p:sp>
      <p:sp>
        <p:nvSpPr>
          <p:cNvPr id="5" name="CuadroTexto 4">
            <a:extLst>
              <a:ext uri="{FF2B5EF4-FFF2-40B4-BE49-F238E27FC236}">
                <a16:creationId xmlns:a16="http://schemas.microsoft.com/office/drawing/2014/main" id="{A4A37104-F289-4F08-949A-F6EAA307C706}"/>
              </a:ext>
            </a:extLst>
          </p:cNvPr>
          <p:cNvSpPr txBox="1"/>
          <p:nvPr/>
        </p:nvSpPr>
        <p:spPr>
          <a:xfrm>
            <a:off x="1991591" y="4457700"/>
            <a:ext cx="1981199" cy="954107"/>
          </a:xfrm>
          <a:prstGeom prst="rect">
            <a:avLst/>
          </a:prstGeom>
          <a:noFill/>
        </p:spPr>
        <p:txBody>
          <a:bodyPr wrap="square" rtlCol="0">
            <a:spAutoFit/>
          </a:bodyPr>
          <a:lstStyle/>
          <a:p>
            <a:r>
              <a:rPr lang="en-AU"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Neue Strategien</a:t>
            </a:r>
          </a:p>
        </p:txBody>
      </p:sp>
      <p:sp>
        <p:nvSpPr>
          <p:cNvPr id="7" name="CuadroTexto 6">
            <a:extLst>
              <a:ext uri="{FF2B5EF4-FFF2-40B4-BE49-F238E27FC236}">
                <a16:creationId xmlns:a16="http://schemas.microsoft.com/office/drawing/2014/main" id="{C719926D-37C8-4128-980D-7AD5AD50AFB3}"/>
              </a:ext>
            </a:extLst>
          </p:cNvPr>
          <p:cNvSpPr txBox="1"/>
          <p:nvPr/>
        </p:nvSpPr>
        <p:spPr>
          <a:xfrm>
            <a:off x="4029049" y="3708623"/>
            <a:ext cx="7268389" cy="5355312"/>
          </a:xfrm>
          <a:prstGeom prst="rect">
            <a:avLst/>
          </a:prstGeom>
          <a:noFill/>
        </p:spPr>
        <p:txBody>
          <a:bodyPr wrap="square" rtlCol="0">
            <a:spAutoFit/>
          </a:bodyPr>
          <a:lstStyle/>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die Bedeutung des Engagements der Lernenden in der Online-Ausbildung zu verstehen.</a:t>
            </a:r>
          </a:p>
          <a:p>
            <a:pPr lvl="0"/>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Ermittlung von Strategien zur Schaffung einer ansprechenden Online-Lernumgebung</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Entdecken Sie Tipps zur Förderung des aktiven Lernens</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die Rolle der Technologie für das Engagement der Studierenden zu verstehen und auf den effektiven Einsatz von technologischen Werkzeugen und Plattformen zu bestehen, um das Engagement der Studierenden in der Online-Ausbildung zu fördern</a:t>
            </a:r>
          </a:p>
          <a:p>
            <a:pPr marL="342900" lvl="0" indent="-342900">
              <a:buFont typeface="Calibri" panose="020F0502020204030204" pitchFamily="34" charset="0"/>
              <a:buChar char="-"/>
            </a:pPr>
            <a:endParaRPr lang="en-US" sz="1800" dirty="0">
              <a:effectLst/>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Herausforderungen/Bedenken und Lösungen für das Engagement von Online-Studenten ansprechen.</a:t>
            </a:r>
          </a:p>
          <a:p>
            <a:pPr marL="342900" lvl="0" indent="-342900">
              <a:buFont typeface="Calibri" panose="020F0502020204030204" pitchFamily="34" charset="0"/>
              <a:buChar char="-"/>
            </a:pPr>
            <a:endParaRPr lang="en-US" dirty="0">
              <a:latin typeface="Century Gothic" panose="020B0502020202020204" pitchFamily="34" charset="0"/>
              <a:ea typeface="Arial MT"/>
              <a:cs typeface="Arial MT"/>
            </a:endParaRPr>
          </a:p>
          <a:p>
            <a:pPr marL="342900" lvl="0" indent="-342900">
              <a:buFont typeface="Calibri" panose="020F0502020204030204" pitchFamily="34" charset="0"/>
              <a:buChar char="-"/>
            </a:pPr>
            <a:r>
              <a:rPr lang="en-US" sz="1800" dirty="0">
                <a:effectLst/>
                <a:latin typeface="Century Gothic" panose="020B0502020202020204" pitchFamily="34" charset="0"/>
                <a:ea typeface="Arial MT"/>
                <a:cs typeface="Arial MT"/>
              </a:rPr>
              <a:t>Überwachen, bewerten und beurteilen Sie das Engagement der Schüler in der Online-Schulung,</a:t>
            </a:r>
            <a:endParaRPr lang="es-ES" sz="1800" dirty="0">
              <a:effectLst/>
              <a:latin typeface="Century Gothic" panose="020B0502020202020204" pitchFamily="34" charset="0"/>
              <a:ea typeface="Arial MT"/>
              <a:cs typeface="Arial MT"/>
            </a:endParaRP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11358" y="3708623"/>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20743" y="4586574"/>
            <a:ext cx="577776" cy="523220"/>
          </a:xfrm>
          <a:prstGeom prst="rect">
            <a:avLst/>
          </a:prstGeom>
        </p:spPr>
      </p:pic>
      <p:sp>
        <p:nvSpPr>
          <p:cNvPr id="18" name="CuadroTexto 17">
            <a:extLst>
              <a:ext uri="{FF2B5EF4-FFF2-40B4-BE49-F238E27FC236}">
                <a16:creationId xmlns:a16="http://schemas.microsoft.com/office/drawing/2014/main" id="{74FF33AD-40F7-4FAA-9E02-2364A56369A2}"/>
              </a:ext>
            </a:extLst>
          </p:cNvPr>
          <p:cNvSpPr txBox="1"/>
          <p:nvPr/>
        </p:nvSpPr>
        <p:spPr>
          <a:xfrm>
            <a:off x="2018648" y="5600700"/>
            <a:ext cx="1981199" cy="461665"/>
          </a:xfrm>
          <a:prstGeom prst="rect">
            <a:avLst/>
          </a:prstGeom>
          <a:noFill/>
        </p:spPr>
        <p:txBody>
          <a:bodyPr wrap="square" rtlCol="0">
            <a:spAutoFit/>
          </a:bodyPr>
          <a:lstStyle/>
          <a:p>
            <a:r>
              <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Neue Tipps</a:t>
            </a:r>
          </a:p>
        </p:txBody>
      </p:sp>
      <p:pic>
        <p:nvPicPr>
          <p:cNvPr id="19" name="Imagen 18">
            <a:extLst>
              <a:ext uri="{FF2B5EF4-FFF2-40B4-BE49-F238E27FC236}">
                <a16:creationId xmlns:a16="http://schemas.microsoft.com/office/drawing/2014/main" id="{A5BB156C-24B2-4A0A-90DC-FA1C1EB82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5600700"/>
            <a:ext cx="577776" cy="523220"/>
          </a:xfrm>
          <a:prstGeom prst="rect">
            <a:avLst/>
          </a:prstGeom>
        </p:spPr>
      </p:pic>
      <p:sp>
        <p:nvSpPr>
          <p:cNvPr id="20" name="CuadroTexto 19">
            <a:extLst>
              <a:ext uri="{FF2B5EF4-FFF2-40B4-BE49-F238E27FC236}">
                <a16:creationId xmlns:a16="http://schemas.microsoft.com/office/drawing/2014/main" id="{35EDBB67-95FF-49C6-8156-1AD945E1E01C}"/>
              </a:ext>
            </a:extLst>
          </p:cNvPr>
          <p:cNvSpPr txBox="1"/>
          <p:nvPr/>
        </p:nvSpPr>
        <p:spPr>
          <a:xfrm>
            <a:off x="2018648" y="6472606"/>
            <a:ext cx="1981199" cy="461665"/>
          </a:xfrm>
          <a:prstGeom prst="rect">
            <a:avLst/>
          </a:prstGeom>
          <a:noFill/>
        </p:spPr>
        <p:txBody>
          <a:bodyPr wrap="square" rtlCol="0">
            <a:spAutoFit/>
          </a:bodyPr>
          <a:lstStyle/>
          <a:p>
            <a:r>
              <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IKT-Rolle</a:t>
            </a:r>
          </a:p>
        </p:txBody>
      </p:sp>
      <p:pic>
        <p:nvPicPr>
          <p:cNvPr id="21" name="Imagen 20">
            <a:extLst>
              <a:ext uri="{FF2B5EF4-FFF2-40B4-BE49-F238E27FC236}">
                <a16:creationId xmlns:a16="http://schemas.microsoft.com/office/drawing/2014/main" id="{42037A83-A4E1-40DD-8981-9D97B95777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6601480"/>
            <a:ext cx="577776" cy="523220"/>
          </a:xfrm>
          <a:prstGeom prst="rect">
            <a:avLst/>
          </a:prstGeom>
        </p:spPr>
      </p:pic>
      <p:sp>
        <p:nvSpPr>
          <p:cNvPr id="22" name="CuadroTexto 21">
            <a:extLst>
              <a:ext uri="{FF2B5EF4-FFF2-40B4-BE49-F238E27FC236}">
                <a16:creationId xmlns:a16="http://schemas.microsoft.com/office/drawing/2014/main" id="{15AA2AAD-DBA6-4B5F-9E57-655F52B50172}"/>
              </a:ext>
            </a:extLst>
          </p:cNvPr>
          <p:cNvSpPr txBox="1"/>
          <p:nvPr/>
        </p:nvSpPr>
        <p:spPr>
          <a:xfrm>
            <a:off x="1981201" y="7505700"/>
            <a:ext cx="1981199" cy="461665"/>
          </a:xfrm>
          <a:prstGeom prst="rect">
            <a:avLst/>
          </a:prstGeom>
          <a:noFill/>
        </p:spPr>
        <p:txBody>
          <a:bodyPr wrap="square" rtlCol="0">
            <a:spAutoFit/>
          </a:bodyPr>
          <a:lstStyle/>
          <a:p>
            <a:r>
              <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Challenges</a:t>
            </a:r>
          </a:p>
        </p:txBody>
      </p:sp>
      <p:pic>
        <p:nvPicPr>
          <p:cNvPr id="23" name="Imagen 22">
            <a:extLst>
              <a:ext uri="{FF2B5EF4-FFF2-40B4-BE49-F238E27FC236}">
                <a16:creationId xmlns:a16="http://schemas.microsoft.com/office/drawing/2014/main" id="{F592C9B9-E8B4-4140-938A-C847B65783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47800" y="7634574"/>
            <a:ext cx="577776" cy="523220"/>
          </a:xfrm>
          <a:prstGeom prst="rect">
            <a:avLst/>
          </a:prstGeom>
        </p:spPr>
      </p:pic>
      <p:sp>
        <p:nvSpPr>
          <p:cNvPr id="16" name="CuadroTexto 15">
            <a:extLst>
              <a:ext uri="{FF2B5EF4-FFF2-40B4-BE49-F238E27FC236}">
                <a16:creationId xmlns:a16="http://schemas.microsoft.com/office/drawing/2014/main" id="{530E33CA-6A4A-4F35-AFCB-F04E58143ABD}"/>
              </a:ext>
            </a:extLst>
          </p:cNvPr>
          <p:cNvSpPr txBox="1"/>
          <p:nvPr/>
        </p:nvSpPr>
        <p:spPr>
          <a:xfrm>
            <a:off x="2057789" y="8488811"/>
            <a:ext cx="1981199" cy="461665"/>
          </a:xfrm>
          <a:prstGeom prst="rect">
            <a:avLst/>
          </a:prstGeom>
          <a:noFill/>
        </p:spPr>
        <p:txBody>
          <a:bodyPr wrap="square" rtlCol="0">
            <a:spAutoFit/>
          </a:bodyPr>
          <a:lstStyle/>
          <a:p>
            <a:r>
              <a:rPr 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Überwachung</a:t>
            </a:r>
          </a:p>
        </p:txBody>
      </p:sp>
      <p:pic>
        <p:nvPicPr>
          <p:cNvPr id="17" name="Imagen 16">
            <a:extLst>
              <a:ext uri="{FF2B5EF4-FFF2-40B4-BE49-F238E27FC236}">
                <a16:creationId xmlns:a16="http://schemas.microsoft.com/office/drawing/2014/main" id="{C36A360A-F333-4E14-9A68-97C2D5D848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86941" y="8503456"/>
            <a:ext cx="577776" cy="523220"/>
          </a:xfrm>
          <a:prstGeom prst="rect">
            <a:avLst/>
          </a:prstGeom>
        </p:spPr>
      </p:pic>
      <p:pic>
        <p:nvPicPr>
          <p:cNvPr id="8" name="Imagen 7">
            <a:extLst>
              <a:ext uri="{FF2B5EF4-FFF2-40B4-BE49-F238E27FC236}">
                <a16:creationId xmlns:a16="http://schemas.microsoft.com/office/drawing/2014/main" id="{06A29C74-73F4-42B3-9331-31272604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4191" y="3220253"/>
            <a:ext cx="5143500" cy="3429000"/>
          </a:xfrm>
          <a:prstGeom prst="rect">
            <a:avLst/>
          </a:prstGeom>
        </p:spPr>
      </p:pic>
      <p:sp>
        <p:nvSpPr>
          <p:cNvPr id="24" name="CuadroTexto 23">
            <a:extLst>
              <a:ext uri="{FF2B5EF4-FFF2-40B4-BE49-F238E27FC236}">
                <a16:creationId xmlns:a16="http://schemas.microsoft.com/office/drawing/2014/main" id="{6A954EE9-5C0E-40BC-AF2E-DCADAA9FFF4E}"/>
              </a:ext>
            </a:extLst>
          </p:cNvPr>
          <p:cNvSpPr txBox="1"/>
          <p:nvPr/>
        </p:nvSpPr>
        <p:spPr>
          <a:xfrm>
            <a:off x="12192000" y="6822132"/>
            <a:ext cx="3657600" cy="369332"/>
          </a:xfrm>
          <a:prstGeom prst="rect">
            <a:avLst/>
          </a:prstGeom>
          <a:noFill/>
        </p:spPr>
        <p:txBody>
          <a:bodyPr wrap="square">
            <a:spAutoFit/>
          </a:bodyPr>
          <a:lstStyle/>
          <a:p>
            <a:r>
              <a:rPr lang="es-ES" dirty="0"/>
              <a:t>Bild von </a:t>
            </a:r>
            <a:r>
              <a:rPr lang="es-ES" dirty="0" err="1"/>
              <a:t>ArthurHidden </a:t>
            </a:r>
            <a:r>
              <a:rPr lang="es-ES" dirty="0"/>
              <a:t>bei </a:t>
            </a:r>
            <a:r>
              <a:rPr lang="es-ES" dirty="0" err="1"/>
              <a:t>Freepik</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Einheit 2: Analyse und Verbesserung von Online-Schulungen</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2.1: Metriken und Analysen zur Messung des Erfolgs von Online-Schulungsangeboten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550714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Anwendung von Wissen: </a:t>
            </a:r>
            <a:r>
              <a:rPr lang="en-US" sz="2000" dirty="0">
                <a:effectLst/>
                <a:latin typeface="Calibri" panose="020F0502020204030204" pitchFamily="34" charset="0"/>
                <a:ea typeface="Times New Roman" panose="02020603050405020304" pitchFamily="18" charset="0"/>
                <a:cs typeface="Calibri" panose="020F0502020204030204" pitchFamily="34" charset="0"/>
              </a:rPr>
              <a:t>Bewertung der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Fähigkeit der Lernenden, die erworbenen Kenntnisse oder Fähigkeiten in realen Situationen anzuwenden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Dies kann durch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praktische Beurteilungen, </a:t>
            </a:r>
            <a:r>
              <a:rPr lang="en-US" sz="2000" dirty="0">
                <a:effectLst/>
                <a:latin typeface="Calibri" panose="020F0502020204030204" pitchFamily="34" charset="0"/>
                <a:ea typeface="Times New Roman" panose="02020603050405020304" pitchFamily="18" charset="0"/>
                <a:cs typeface="Calibri" panose="020F0502020204030204" pitchFamily="34" charset="0"/>
              </a:rPr>
              <a:t>Fallstudien oder Leistungsbewertungen geschehen. Messen Sie das Ausmaß, in dem die Lernenden das Gelernte effektiv auf praktische Szenarien übertragen können.</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Peer-Engagement: Analysieren Sie den Grad der Interaktion </a:t>
            </a:r>
            <a:r>
              <a:rPr lang="en-US" sz="2000" dirty="0">
                <a:effectLst/>
                <a:latin typeface="Calibri" panose="020F0502020204030204" pitchFamily="34" charset="0"/>
                <a:ea typeface="Times New Roman" panose="02020603050405020304" pitchFamily="18" charset="0"/>
                <a:cs typeface="Calibri" panose="020F0502020204030204" pitchFamily="34" charset="0"/>
              </a:rPr>
              <a:t>und Zusammenarbeit zwischen den Lernenden. Messen Sie Metriken wie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Teilnahme an Diskussionsforen, Peer-to-Peer-Feedback oder die Fertigstellung gemeinsamer Projekte</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Dies zeigt die Effektivität der Online-Schulungsumgebung bei der Förderung von Peer-Learning und Wissensaustausch.</a:t>
            </a:r>
            <a:endParaRPr lang="es-ES" sz="2000" dirty="0">
              <a:effectLst/>
              <a:latin typeface="Arial MT"/>
              <a:ea typeface="Times New Roman" panose="02020603050405020304" pitchFamily="18" charset="0"/>
              <a:cs typeface="Times New Roman" panose="02020603050405020304" pitchFamily="18" charset="0"/>
            </a:endParaRPr>
          </a:p>
          <a:p>
            <a:pPr algn="just"/>
            <a:endParaRPr lang="es-ES" sz="3600" dirty="0">
              <a:effectLst/>
              <a:latin typeface="Arial MT"/>
              <a:ea typeface="Arial MT"/>
              <a:cs typeface="Arial MT"/>
            </a:endParaRPr>
          </a:p>
          <a:p>
            <a:endParaRPr lang="es-ES" sz="13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202798"/>
            <a:ext cx="3917223" cy="369332"/>
          </a:xfrm>
          <a:prstGeom prst="rect">
            <a:avLst/>
          </a:prstGeom>
          <a:noFill/>
        </p:spPr>
        <p:txBody>
          <a:bodyPr wrap="square">
            <a:spAutoFit/>
          </a:bodyPr>
          <a:lstStyle/>
          <a:p>
            <a:r>
              <a:rPr lang="es-ES" dirty="0" err="1"/>
              <a:t>Bildquelle</a:t>
            </a:r>
            <a:r>
              <a:rPr lang="es-ES" dirty="0"/>
              <a:t>: Freepik.com</a:t>
            </a:r>
          </a:p>
        </p:txBody>
      </p:sp>
      <p:pic>
        <p:nvPicPr>
          <p:cNvPr id="8194" name="Picture 2" descr="Vector gratuito socios con grandes piezas de rompecabezas">
            <a:extLst>
              <a:ext uri="{FF2B5EF4-FFF2-40B4-BE49-F238E27FC236}">
                <a16:creationId xmlns:a16="http://schemas.microsoft.com/office/drawing/2014/main" id="{6A9023E9-B3EB-4733-8403-093C354BE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086" y="3358634"/>
            <a:ext cx="59626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6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Einheit 2: Analyse und Verbesserung von Online-Schulungen</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2700"/>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2.1: Metriken und Analysen zur Messung des Erfolgs von Online-Schulungsangeboten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199322" y="3834469"/>
            <a:ext cx="9906000" cy="7295330"/>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Lernanalyse: </a:t>
            </a:r>
            <a:r>
              <a:rPr lang="en-US" sz="2000" dirty="0">
                <a:effectLst/>
                <a:latin typeface="Calibri" panose="020F0502020204030204" pitchFamily="34" charset="0"/>
                <a:ea typeface="Times New Roman" panose="02020603050405020304" pitchFamily="18" charset="0"/>
                <a:cs typeface="Calibri" panose="020F0502020204030204" pitchFamily="34" charset="0"/>
              </a:rPr>
              <a:t>Nutzen Sie Lernanalyseplattformen oder -tools, um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das Verhalten der Lernenden, Engagementmuster und Leistungsdaten zu verfolgen</a:t>
            </a:r>
            <a:r>
              <a:rPr lang="en-US" sz="2000" dirty="0">
                <a:effectLst/>
                <a:latin typeface="Calibri" panose="020F0502020204030204" pitchFamily="34" charset="0"/>
                <a:ea typeface="Times New Roman" panose="02020603050405020304" pitchFamily="18" charset="0"/>
                <a:cs typeface="Calibri" panose="020F0502020204030204" pitchFamily="34" charset="0"/>
              </a:rPr>
              <a:t>. Analysieren Sie Daten wie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Click-Through-Raten, Zeit für die Bearbeitung von Aufgaben, Ressourcennutzung oder soziale Interaktionen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Dies ermöglicht tiefere Einblicke in die Präferenzen der Lernenden, Herausforderungen und Verbesserungsmöglichkeiten.</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Geschäftliche Auswirkungen: </a:t>
            </a:r>
            <a:r>
              <a:rPr lang="en-US" sz="2000" dirty="0">
                <a:effectLst/>
                <a:latin typeface="Calibri" panose="020F0502020204030204" pitchFamily="34" charset="0"/>
                <a:ea typeface="Times New Roman" panose="02020603050405020304" pitchFamily="18" charset="0"/>
                <a:cs typeface="Calibri" panose="020F0502020204030204" pitchFamily="34" charset="0"/>
              </a:rPr>
              <a:t>Beurteilen Sie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Auswirkungen des Online-Schulungsprogramms auf das Unternehmen, indem Sie relevante Metriken messen, die mit den Unternehmenszielen verknüpft sind</a:t>
            </a:r>
            <a:r>
              <a:rPr lang="en-US" sz="2000" dirty="0">
                <a:effectLst/>
                <a:latin typeface="Calibri" panose="020F0502020204030204" pitchFamily="34" charset="0"/>
                <a:ea typeface="Times New Roman" panose="02020603050405020304" pitchFamily="18" charset="0"/>
                <a:cs typeface="Calibri" panose="020F0502020204030204" pitchFamily="34" charset="0"/>
              </a:rPr>
              <a:t>. Messen Sie z. B.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Verbesserungen der Leistung, Produktivität, Zufriedenheit oder wichtige Leistungsindikatoren (KPIs), die für die Schulungsziele relevant sind</a:t>
            </a:r>
            <a:r>
              <a:rPr lang="en-US" sz="2000" dirty="0">
                <a:effectLst/>
                <a:latin typeface="Calibri" panose="020F0502020204030204" pitchFamily="34" charset="0"/>
                <a:ea typeface="Times New Roman" panose="02020603050405020304" pitchFamily="18" charset="0"/>
                <a:cs typeface="Calibri" panose="020F0502020204030204" pitchFamily="34" charset="0"/>
              </a:rPr>
              <a:t>. Auf diese Weise lassen sich der greifbare Wert und der Return on Investment (ROI) des Schulungsprogramms nachweisen.</a:t>
            </a:r>
          </a:p>
          <a:p>
            <a:pPr marL="342900" lvl="0" indent="-342900" algn="just">
              <a:lnSpc>
                <a:spcPct val="107000"/>
              </a:lnSpc>
              <a:buFont typeface="Wingdings" panose="05000000000000000000" pitchFamily="2" charset="2"/>
              <a:buChar char=""/>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buFont typeface="Wingdings" panose="05000000000000000000" pitchFamily="2" charset="2"/>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2000" b="1" dirty="0">
                <a:effectLst/>
                <a:latin typeface="Calibri" panose="020F0502020204030204" pitchFamily="34" charset="0"/>
                <a:ea typeface="Arial MT"/>
                <a:cs typeface="Calibri" panose="020F0502020204030204" pitchFamily="34" charset="0"/>
              </a:rPr>
              <a:t>Die Messung von Online-Schulungskennzahlen ist ein Muss</a:t>
            </a:r>
            <a:r>
              <a:rPr lang="en-US" sz="2000" dirty="0">
                <a:effectLst/>
                <a:latin typeface="Calibri" panose="020F0502020204030204" pitchFamily="34" charset="0"/>
                <a:ea typeface="Arial MT"/>
                <a:cs typeface="Calibri" panose="020F0502020204030204" pitchFamily="34" charset="0"/>
              </a:rPr>
              <a:t>, wenn Sie sicherstellen wollen, dass Ihre Online-Lernerfahrung nützlich ist. Mit jedem Datenelement haben Sie die einmalige Gelegenheit, Anpassungen vorzunehmen.</a:t>
            </a:r>
            <a:endParaRPr lang="es-ES" sz="2000" dirty="0">
              <a:effectLst/>
              <a:latin typeface="Arial MT"/>
              <a:ea typeface="Arial MT"/>
              <a:cs typeface="Arial MT"/>
            </a:endParaRPr>
          </a:p>
          <a:p>
            <a:endParaRPr lang="es-ES" sz="1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29AAE6C8-29C9-4401-A5FA-698F77D0FBB1}"/>
              </a:ext>
            </a:extLst>
          </p:cNvPr>
          <p:cNvSpPr txBox="1"/>
          <p:nvPr/>
        </p:nvSpPr>
        <p:spPr>
          <a:xfrm>
            <a:off x="12496800" y="7974568"/>
            <a:ext cx="3917223" cy="369332"/>
          </a:xfrm>
          <a:prstGeom prst="rect">
            <a:avLst/>
          </a:prstGeom>
          <a:noFill/>
        </p:spPr>
        <p:txBody>
          <a:bodyPr wrap="square">
            <a:spAutoFit/>
          </a:bodyPr>
          <a:lstStyle/>
          <a:p>
            <a:r>
              <a:rPr lang="es-ES" dirty="0" err="1"/>
              <a:t>Bildquelle</a:t>
            </a:r>
            <a:r>
              <a:rPr lang="es-ES" dirty="0"/>
              <a:t>: Freepik.com</a:t>
            </a:r>
          </a:p>
        </p:txBody>
      </p:sp>
      <p:pic>
        <p:nvPicPr>
          <p:cNvPr id="9218" name="Picture 2" descr="Vector gratuito ilustración del concepto de estadísticas del sitio">
            <a:extLst>
              <a:ext uri="{FF2B5EF4-FFF2-40B4-BE49-F238E27FC236}">
                <a16:creationId xmlns:a16="http://schemas.microsoft.com/office/drawing/2014/main" id="{BFF4BF22-EE69-42A6-B32C-D489DC790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3380066"/>
            <a:ext cx="4290356" cy="42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6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447800" y="1573291"/>
            <a:ext cx="43434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Resümee</a:t>
            </a:r>
          </a:p>
        </p:txBody>
      </p:sp>
      <p:sp>
        <p:nvSpPr>
          <p:cNvPr id="5" name="CuadroTexto 4">
            <a:extLst>
              <a:ext uri="{FF2B5EF4-FFF2-40B4-BE49-F238E27FC236}">
                <a16:creationId xmlns:a16="http://schemas.microsoft.com/office/drawing/2014/main" id="{80C75209-93B0-BD28-210D-466E6B42313F}"/>
              </a:ext>
            </a:extLst>
          </p:cNvPr>
          <p:cNvSpPr txBox="1"/>
          <p:nvPr/>
        </p:nvSpPr>
        <p:spPr>
          <a:xfrm>
            <a:off x="2214257" y="2931140"/>
            <a:ext cx="4110343" cy="954107"/>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Studenten in die Online-Ausbildung einbinden</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6" name="TextBox 10">
            <a:extLst>
              <a:ext uri="{FF2B5EF4-FFF2-40B4-BE49-F238E27FC236}">
                <a16:creationId xmlns:a16="http://schemas.microsoft.com/office/drawing/2014/main" id="{E5424031-AEEF-A8B0-CA83-864499386A84}"/>
              </a:ext>
            </a:extLst>
          </p:cNvPr>
          <p:cNvSpPr txBox="1"/>
          <p:nvPr/>
        </p:nvSpPr>
        <p:spPr>
          <a:xfrm>
            <a:off x="2287340" y="3786112"/>
            <a:ext cx="3737222" cy="193899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Es ist wichtig, die Inhalte anzupassen und interaktive Ressourcen hinzuzufügen.</a:t>
            </a: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EF9602C-5262-CD69-7E43-69ACA6D4E8A1}"/>
              </a:ext>
            </a:extLst>
          </p:cNvPr>
          <p:cNvSpPr txBox="1"/>
          <p:nvPr/>
        </p:nvSpPr>
        <p:spPr>
          <a:xfrm>
            <a:off x="2214257" y="5621977"/>
            <a:ext cx="3043543" cy="1384995"/>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Soziales Lernen und Kollaboration</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8" name="TextBox 10">
            <a:extLst>
              <a:ext uri="{FF2B5EF4-FFF2-40B4-BE49-F238E27FC236}">
                <a16:creationId xmlns:a16="http://schemas.microsoft.com/office/drawing/2014/main" id="{7B6EE240-5712-E873-1DFF-5AEBE8DCA64C}"/>
              </a:ext>
            </a:extLst>
          </p:cNvPr>
          <p:cNvSpPr txBox="1"/>
          <p:nvPr/>
        </p:nvSpPr>
        <p:spPr>
          <a:xfrm>
            <a:off x="2236380" y="7095738"/>
            <a:ext cx="3195943"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Förderung des Gemeinschaftsgefühls und Stärkung des Engagements</a:t>
            </a:r>
            <a:endParaRPr lang="ko-KR" altLang="en-US" sz="2400" dirty="0">
              <a:latin typeface="Century Gothic" panose="020B0502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2A1E98A-E4E5-0CB2-9145-9142EB9D5DFB}"/>
              </a:ext>
            </a:extLst>
          </p:cNvPr>
          <p:cNvSpPr txBox="1"/>
          <p:nvPr/>
        </p:nvSpPr>
        <p:spPr>
          <a:xfrm>
            <a:off x="13106400" y="2957451"/>
            <a:ext cx="2967343" cy="954107"/>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Überwachung der Nutzerbindung</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0" name="TextBox 10">
            <a:extLst>
              <a:ext uri="{FF2B5EF4-FFF2-40B4-BE49-F238E27FC236}">
                <a16:creationId xmlns:a16="http://schemas.microsoft.com/office/drawing/2014/main" id="{8AC0147A-6DB2-EB47-8F06-C64CEC02C103}"/>
              </a:ext>
            </a:extLst>
          </p:cNvPr>
          <p:cNvSpPr txBox="1"/>
          <p:nvPr/>
        </p:nvSpPr>
        <p:spPr>
          <a:xfrm>
            <a:off x="13106398" y="3848100"/>
            <a:ext cx="22860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ist entscheidend für eine effektive Online-Schulung</a:t>
            </a:r>
          </a:p>
          <a:p>
            <a:endParaRPr lang="ko-KR" altLang="en-US" sz="2400" dirty="0">
              <a:latin typeface="Century Gothic" panose="020B0502020202020204" pitchFamily="34" charset="0"/>
              <a:cs typeface="Microsoft Sans Serif" panose="020B0604020202020204" pitchFamily="34" charset="0"/>
            </a:endParaRPr>
          </a:p>
        </p:txBody>
      </p:sp>
      <p:sp>
        <p:nvSpPr>
          <p:cNvPr id="11" name="CuadroTexto 10">
            <a:extLst>
              <a:ext uri="{FF2B5EF4-FFF2-40B4-BE49-F238E27FC236}">
                <a16:creationId xmlns:a16="http://schemas.microsoft.com/office/drawing/2014/main" id="{0BADC709-6D4E-F6BB-CB44-30E5C185B14C}"/>
              </a:ext>
            </a:extLst>
          </p:cNvPr>
          <p:cNvSpPr txBox="1"/>
          <p:nvPr/>
        </p:nvSpPr>
        <p:spPr>
          <a:xfrm>
            <a:off x="13106400" y="5621977"/>
            <a:ext cx="2967343" cy="954107"/>
          </a:xfrm>
          <a:prstGeom prst="rect">
            <a:avLst/>
          </a:prstGeom>
          <a:noFill/>
        </p:spPr>
        <p:txBody>
          <a:bodyPr wrap="square">
            <a:spAutoFit/>
          </a:bodyPr>
          <a:lstStyle/>
          <a:p>
            <a:r>
              <a:rPr lang="en-US" altLang="ko-KR"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Analyse der Ausbildungskennzahlen</a:t>
            </a:r>
            <a:endParaRPr lang="ko-KR" altLang="en-US" sz="2800" b="1" dirty="0">
              <a:solidFill>
                <a:srgbClr val="75B239"/>
              </a:solidFill>
              <a:latin typeface="Century Gothic" panose="020B0502020202020204" pitchFamily="34" charset="0"/>
              <a:cs typeface="Microsoft Sans Serif" panose="020B0604020202020204" pitchFamily="34" charset="0"/>
            </a:endParaRPr>
          </a:p>
        </p:txBody>
      </p:sp>
      <p:sp>
        <p:nvSpPr>
          <p:cNvPr id="12" name="TextBox 10">
            <a:extLst>
              <a:ext uri="{FF2B5EF4-FFF2-40B4-BE49-F238E27FC236}">
                <a16:creationId xmlns:a16="http://schemas.microsoft.com/office/drawing/2014/main" id="{7B01C035-A131-FA4B-0470-43CB6541A99F}"/>
              </a:ext>
            </a:extLst>
          </p:cNvPr>
          <p:cNvSpPr txBox="1"/>
          <p:nvPr/>
        </p:nvSpPr>
        <p:spPr>
          <a:xfrm>
            <a:off x="13116337" y="6732231"/>
            <a:ext cx="3886201"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Kann zur Verbesserung der Schulungsinhalte und des Engagements der Nutzer beitragen</a:t>
            </a:r>
          </a:p>
          <a:p>
            <a:endParaRPr lang="ko-KR" altLang="en-US" sz="2400" dirty="0">
              <a:latin typeface="Century Gothic" panose="020B0502020202020204" pitchFamily="34" charset="0"/>
              <a:cs typeface="Microsoft Sans Serif" panose="020B0604020202020204" pitchFamily="34" charset="0"/>
            </a:endParaRPr>
          </a:p>
        </p:txBody>
      </p:sp>
      <p:pic>
        <p:nvPicPr>
          <p:cNvPr id="15" name="Imagen 14">
            <a:extLst>
              <a:ext uri="{FF2B5EF4-FFF2-40B4-BE49-F238E27FC236}">
                <a16:creationId xmlns:a16="http://schemas.microsoft.com/office/drawing/2014/main" id="{1C97FE3A-AFB5-9FBA-550B-071EED8F5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36481" y="3021985"/>
            <a:ext cx="577776" cy="523220"/>
          </a:xfrm>
          <a:prstGeom prst="rect">
            <a:avLst/>
          </a:prstGeom>
        </p:spPr>
      </p:pic>
      <p:pic>
        <p:nvPicPr>
          <p:cNvPr id="16" name="Imagen 15">
            <a:extLst>
              <a:ext uri="{FF2B5EF4-FFF2-40B4-BE49-F238E27FC236}">
                <a16:creationId xmlns:a16="http://schemas.microsoft.com/office/drawing/2014/main" id="{F76DC803-01B1-871B-84C3-EB9E43B59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658604" y="5632312"/>
            <a:ext cx="577776" cy="523220"/>
          </a:xfrm>
          <a:prstGeom prst="rect">
            <a:avLst/>
          </a:prstGeom>
        </p:spPr>
      </p:pic>
      <p:pic>
        <p:nvPicPr>
          <p:cNvPr id="17" name="Imagen 16">
            <a:extLst>
              <a:ext uri="{FF2B5EF4-FFF2-40B4-BE49-F238E27FC236}">
                <a16:creationId xmlns:a16="http://schemas.microsoft.com/office/drawing/2014/main" id="{16246A30-6023-6610-6AB7-84C509BF3D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28622" y="3021985"/>
            <a:ext cx="577776" cy="523220"/>
          </a:xfrm>
          <a:prstGeom prst="rect">
            <a:avLst/>
          </a:prstGeom>
        </p:spPr>
      </p:pic>
      <p:pic>
        <p:nvPicPr>
          <p:cNvPr id="18" name="Imagen 17">
            <a:extLst>
              <a:ext uri="{FF2B5EF4-FFF2-40B4-BE49-F238E27FC236}">
                <a16:creationId xmlns:a16="http://schemas.microsoft.com/office/drawing/2014/main" id="{A66B7C26-3003-4745-4486-FBA71A2ADD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545366" y="5632312"/>
            <a:ext cx="577776" cy="523220"/>
          </a:xfrm>
          <a:prstGeom prst="rect">
            <a:avLst/>
          </a:prstGeom>
        </p:spPr>
      </p:pic>
      <p:pic>
        <p:nvPicPr>
          <p:cNvPr id="21" name="Imagen 20">
            <a:extLst>
              <a:ext uri="{FF2B5EF4-FFF2-40B4-BE49-F238E27FC236}">
                <a16:creationId xmlns:a16="http://schemas.microsoft.com/office/drawing/2014/main" id="{BCCA419B-AF5C-421E-806B-9ACA2EC24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905" y="3021985"/>
            <a:ext cx="4876190" cy="4876190"/>
          </a:xfrm>
          <a:prstGeom prst="rect">
            <a:avLst/>
          </a:prstGeom>
        </p:spPr>
      </p:pic>
      <p:sp>
        <p:nvSpPr>
          <p:cNvPr id="22" name="CuadroTexto 21">
            <a:extLst>
              <a:ext uri="{FF2B5EF4-FFF2-40B4-BE49-F238E27FC236}">
                <a16:creationId xmlns:a16="http://schemas.microsoft.com/office/drawing/2014/main" id="{7259CA78-5E84-44F9-BE05-85491022C27C}"/>
              </a:ext>
            </a:extLst>
          </p:cNvPr>
          <p:cNvSpPr txBox="1"/>
          <p:nvPr/>
        </p:nvSpPr>
        <p:spPr>
          <a:xfrm>
            <a:off x="7893777" y="8191500"/>
            <a:ext cx="3917223" cy="369332"/>
          </a:xfrm>
          <a:prstGeom prst="rect">
            <a:avLst/>
          </a:prstGeom>
          <a:noFill/>
        </p:spPr>
        <p:txBody>
          <a:bodyPr wrap="square">
            <a:spAutoFit/>
          </a:bodyPr>
          <a:lstStyle/>
          <a:p>
            <a:r>
              <a:rPr lang="es-ES" dirty="0" err="1"/>
              <a:t>Bildquelle</a:t>
            </a:r>
            <a:r>
              <a:rPr lang="es-ES" dirty="0"/>
              <a:t>: Flaticon.de</a:t>
            </a:r>
          </a:p>
        </p:txBody>
      </p:sp>
    </p:spTree>
    <p:extLst>
      <p:ext uri="{BB962C8B-B14F-4D97-AF65-F5344CB8AC3E}">
        <p14:creationId xmlns:p14="http://schemas.microsoft.com/office/powerpoint/2010/main" val="152811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Ich danke </a:t>
            </a:r>
            <a:r>
              <a:rPr lang="en-AU"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Ihnen!</a:t>
            </a:r>
            <a:endParaRPr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1524000" y="1503549"/>
            <a:ext cx="9462656" cy="830997"/>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Index</a:t>
            </a: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806613" y="2875798"/>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708224" y="5077480"/>
            <a:ext cx="577776" cy="523220"/>
          </a:xfrm>
          <a:prstGeom prst="rect">
            <a:avLst/>
          </a:prstGeom>
        </p:spPr>
      </p:pic>
      <p:sp>
        <p:nvSpPr>
          <p:cNvPr id="19" name="CuadroTexto 18">
            <a:extLst>
              <a:ext uri="{FF2B5EF4-FFF2-40B4-BE49-F238E27FC236}">
                <a16:creationId xmlns:a16="http://schemas.microsoft.com/office/drawing/2014/main" id="{97B83ADC-B198-4E56-B07C-93F352EAA775}"/>
              </a:ext>
            </a:extLst>
          </p:cNvPr>
          <p:cNvSpPr txBox="1"/>
          <p:nvPr/>
        </p:nvSpPr>
        <p:spPr>
          <a:xfrm>
            <a:off x="2514600" y="2874141"/>
            <a:ext cx="10896600" cy="3477875"/>
          </a:xfrm>
          <a:prstGeom prst="rect">
            <a:avLst/>
          </a:prstGeom>
          <a:noFill/>
        </p:spPr>
        <p:txBody>
          <a:bodyPr wrap="square">
            <a:spAutoFit/>
          </a:bodyPr>
          <a:lstStyle/>
          <a:p>
            <a:r>
              <a:rPr lang="en-US" sz="2000" b="1" dirty="0">
                <a:latin typeface="Century Gothic" panose="020B0502020202020204" pitchFamily="34" charset="0"/>
              </a:rPr>
              <a:t>Einheit 1: Einbindung und Interaktion mit Nutzern in der Online-Schulung</a:t>
            </a:r>
          </a:p>
          <a:p>
            <a:endParaRPr lang="en-US" sz="2000" dirty="0">
              <a:latin typeface="Century Gothic" panose="020B0502020202020204" pitchFamily="34" charset="0"/>
            </a:endParaRPr>
          </a:p>
          <a:p>
            <a:r>
              <a:rPr lang="en-US" sz="2000" dirty="0">
                <a:latin typeface="Century Gothic" panose="020B0502020202020204" pitchFamily="34" charset="0"/>
              </a:rPr>
              <a:t>Abschnitt 1.1: Strategien zur Einbindung von Nutzern in digitale Inhalte in der Online-Ausbildung</a:t>
            </a:r>
          </a:p>
          <a:p>
            <a:r>
              <a:rPr lang="en-US" sz="2000" dirty="0">
                <a:latin typeface="Century Gothic" panose="020B0502020202020204" pitchFamily="34" charset="0"/>
              </a:rPr>
              <a:t>Abschnitt 1.2: Überwachung der Nutzerbeteiligung und Sammlung von Feedback</a:t>
            </a:r>
          </a:p>
          <a:p>
            <a:r>
              <a:rPr lang="en-US" sz="2000" dirty="0">
                <a:latin typeface="Century Gothic" panose="020B0502020202020204" pitchFamily="34" charset="0"/>
              </a:rPr>
              <a:t>Abschnitt 1.3: Reaktion auf Nutzerkommentare und Berücksichtigung von Bedenken</a:t>
            </a:r>
          </a:p>
          <a:p>
            <a:endParaRPr lang="en-US" sz="2000" b="1" dirty="0">
              <a:latin typeface="Century Gothic" panose="020B0502020202020204" pitchFamily="34" charset="0"/>
            </a:endParaRPr>
          </a:p>
          <a:p>
            <a:endParaRPr lang="en-US" sz="2000" b="1" dirty="0">
              <a:latin typeface="Century Gothic" panose="020B0502020202020204" pitchFamily="34" charset="0"/>
            </a:endParaRPr>
          </a:p>
          <a:p>
            <a:r>
              <a:rPr lang="en-US" sz="2000" b="1" dirty="0">
                <a:latin typeface="Century Gothic" panose="020B0502020202020204" pitchFamily="34" charset="0"/>
              </a:rPr>
              <a:t>Einheit 2: Analyse und Verbesserung von Online-Schulungen</a:t>
            </a:r>
          </a:p>
          <a:p>
            <a:r>
              <a:rPr lang="en-US" sz="2000" dirty="0">
                <a:latin typeface="Century Gothic" panose="020B0502020202020204" pitchFamily="34" charset="0"/>
              </a:rPr>
              <a:t>Abschnitt 2.1: Metriken und Analysen zur Messung des Erfolgs von Online-Schulungsangeboten</a:t>
            </a:r>
          </a:p>
          <a:p>
            <a:endParaRPr lang="en-US" sz="2000" b="1" dirty="0">
              <a:latin typeface="Century Gothic" panose="020B0502020202020204" pitchFamily="34" charset="0"/>
            </a:endParaRPr>
          </a:p>
          <a:p>
            <a:endParaRPr lang="es-ES" sz="2000" dirty="0">
              <a:latin typeface="Century Gothic" panose="020B0502020202020204" pitchFamily="34" charset="0"/>
            </a:endParaRPr>
          </a:p>
        </p:txBody>
      </p:sp>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Strategien zur Einbindung von Nutzern in digitale Inhalte in der Online-Ausbildung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5536580"/>
          </a:xfrm>
          <a:prstGeom prst="rect">
            <a:avLst/>
          </a:prstGeom>
          <a:noFill/>
        </p:spPr>
        <p:txBody>
          <a:bodyPr wrap="square" rtlCol="0">
            <a:spAutoFit/>
          </a:bodyPr>
          <a:lstStyle/>
          <a:p>
            <a:pPr algn="just"/>
            <a:r>
              <a:rPr lang="en-US" sz="2400" dirty="0">
                <a:effectLst/>
                <a:latin typeface="Calibri" panose="020F0502020204030204" pitchFamily="34" charset="0"/>
                <a:ea typeface="Arial MT"/>
                <a:cs typeface="Calibri" panose="020F0502020204030204" pitchFamily="34" charset="0"/>
              </a:rPr>
              <a:t>Es gibt verschiedene einfache und </a:t>
            </a:r>
            <a:r>
              <a:rPr lang="en-US" sz="2400" b="1" dirty="0">
                <a:effectLst/>
                <a:latin typeface="Calibri" panose="020F0502020204030204" pitchFamily="34" charset="0"/>
                <a:ea typeface="Arial MT"/>
                <a:cs typeface="Calibri" panose="020F0502020204030204" pitchFamily="34" charset="0"/>
              </a:rPr>
              <a:t>wirksame Strategien</a:t>
            </a:r>
            <a:r>
              <a:rPr lang="en-US" sz="2400" dirty="0">
                <a:effectLst/>
                <a:latin typeface="Calibri" panose="020F0502020204030204" pitchFamily="34" charset="0"/>
                <a:ea typeface="Arial MT"/>
                <a:cs typeface="Calibri" panose="020F0502020204030204" pitchFamily="34" charset="0"/>
              </a:rPr>
              <a:t>, um die Nutzer mit digitalen Inhalten in der Online-Schulung zu beschäftigen, z. B:</a:t>
            </a:r>
            <a:endParaRPr lang="es-ES" sz="2400" dirty="0">
              <a:effectLst/>
              <a:latin typeface="Arial MT"/>
              <a:ea typeface="Arial MT"/>
              <a:cs typeface="Arial MT"/>
            </a:endParaRPr>
          </a:p>
          <a:p>
            <a:pPr algn="just"/>
            <a:r>
              <a:rPr lang="en-US" sz="2400" dirty="0">
                <a:effectLst/>
                <a:latin typeface="Calibri" panose="020F0502020204030204" pitchFamily="34" charset="0"/>
                <a:ea typeface="Arial MT"/>
                <a:cs typeface="Calibri" panose="020F0502020204030204" pitchFamily="34" charset="0"/>
              </a:rPr>
              <a:t> </a:t>
            </a:r>
            <a:endParaRPr lang="es-ES" sz="2400" dirty="0">
              <a:effectLst/>
              <a:latin typeface="Arial MT"/>
              <a:ea typeface="Arial MT"/>
              <a:cs typeface="Arial MT"/>
            </a:endParaRPr>
          </a:p>
          <a:p>
            <a:pPr marL="342900" lvl="0" indent="-342900" algn="just">
              <a:lnSpc>
                <a:spcPct val="107000"/>
              </a:lnSpc>
              <a:spcAft>
                <a:spcPts val="800"/>
              </a:spcAft>
              <a:buFont typeface="Wingdings" panose="05000000000000000000" pitchFamily="2" charset="2"/>
              <a:buChar char=""/>
            </a:pPr>
            <a:r>
              <a:rPr lang="en-US" sz="2400" b="1" dirty="0">
                <a:effectLst/>
                <a:latin typeface="Calibri" panose="020F0502020204030204" pitchFamily="34" charset="0"/>
                <a:ea typeface="Times New Roman" panose="02020603050405020304" pitchFamily="18" charset="0"/>
                <a:cs typeface="Calibri" panose="020F0502020204030204" pitchFamily="34" charset="0"/>
              </a:rPr>
              <a:t>Interaktive Inhalte:</a:t>
            </a:r>
            <a:r>
              <a:rPr lang="en-US" sz="2400" dirty="0">
                <a:effectLst/>
                <a:latin typeface="Calibri" panose="020F0502020204030204" pitchFamily="34" charset="0"/>
                <a:ea typeface="Times New Roman" panose="02020603050405020304" pitchFamily="18" charset="0"/>
                <a:cs typeface="Calibri" panose="020F0502020204030204" pitchFamily="34" charset="0"/>
              </a:rPr>
              <a:t> Eine der größten Herausforderungen bei Online-Schulungen ist es, die Lernenden bei der Stange zu halten. In diesem Sinne ist es von grundlegender Bedeutung,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interaktive Elemente </a:t>
            </a:r>
            <a:r>
              <a:rPr lang="en-US" sz="2400" dirty="0">
                <a:effectLst/>
                <a:latin typeface="Calibri" panose="020F0502020204030204" pitchFamily="34" charset="0"/>
                <a:ea typeface="Times New Roman" panose="02020603050405020304" pitchFamily="18" charset="0"/>
                <a:cs typeface="Calibri" panose="020F0502020204030204" pitchFamily="34" charset="0"/>
              </a:rPr>
              <a:t>in Ihre Schulungen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einzubauen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Interaktive Elemente können viele Formen annehmen, z. B. Quiz, Umfragen und interaktive Simulationen</a:t>
            </a:r>
            <a:r>
              <a:rPr lang="en-US" sz="2400" dirty="0">
                <a:effectLst/>
                <a:latin typeface="Calibri" panose="020F0502020204030204" pitchFamily="34" charset="0"/>
                <a:ea typeface="Times New Roman" panose="02020603050405020304" pitchFamily="18" charset="0"/>
                <a:cs typeface="Calibri" panose="020F0502020204030204" pitchFamily="34" charset="0"/>
              </a:rPr>
              <a:t>, die es den Lernenden ermöglichen, sich aktiv am Lernprozess zu beteiligen. Interaktive Elemente können den Lernenden helfen,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auf unterhaltsame Weise zu lernen </a:t>
            </a:r>
            <a:r>
              <a:rPr lang="en-US" sz="2400" dirty="0">
                <a:effectLst/>
                <a:latin typeface="Calibri" panose="020F0502020204030204" pitchFamily="34" charset="0"/>
                <a:ea typeface="Times New Roman" panose="02020603050405020304" pitchFamily="18" charset="0"/>
                <a:cs typeface="Calibri" panose="020F0502020204030204" pitchFamily="34" charset="0"/>
              </a:rPr>
              <a:t>und sich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Informationen besser zu merken</a:t>
            </a:r>
            <a:r>
              <a:rPr lang="en-US" sz="2400" dirty="0">
                <a:effectLst/>
                <a:latin typeface="Calibri" panose="020F0502020204030204" pitchFamily="34" charset="0"/>
                <a:ea typeface="Times New Roman" panose="02020603050405020304" pitchFamily="18" charset="0"/>
                <a:cs typeface="Calibri" panose="020F0502020204030204" pitchFamily="34" charset="0"/>
              </a:rPr>
              <a:t>. Ein Quiz im Anschluss an ein Schulungsmodul kann dazu beitragen, dass sie sich die Informationen besser einprägen, und ein Spiel, das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eine reale Situation </a:t>
            </a:r>
            <a:r>
              <a:rPr lang="en-US" sz="2400" dirty="0">
                <a:effectLst/>
                <a:latin typeface="Calibri" panose="020F0502020204030204" pitchFamily="34" charset="0"/>
                <a:ea typeface="Times New Roman" panose="02020603050405020304" pitchFamily="18" charset="0"/>
                <a:cs typeface="Calibri" panose="020F0502020204030204" pitchFamily="34" charset="0"/>
              </a:rPr>
              <a:t>simuliert, kann den Lernenden helfen, das Gelernte anzuwenden. Die </a:t>
            </a:r>
            <a:r>
              <a:rPr lang="en-US" sz="2400" b="1" dirty="0">
                <a:effectLst/>
                <a:latin typeface="Calibri" panose="020F0502020204030204" pitchFamily="34" charset="0"/>
                <a:ea typeface="Times New Roman" panose="02020603050405020304" pitchFamily="18" charset="0"/>
                <a:cs typeface="Calibri" panose="020F0502020204030204" pitchFamily="34" charset="0"/>
              </a:rPr>
              <a:t>Einbeziehung interaktiver Elemente ermutigt zur Teilnahme, fördert aktives Lernen und bietet unmittelbares Feedback, wodurch die Lernerfahrung insgesamt verbessert wird</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endParaRPr lang="es-ES" sz="2400" dirty="0">
              <a:effectLst/>
              <a:latin typeface="Arial MT"/>
              <a:ea typeface="Times New Roman" panose="02020603050405020304" pitchFamily="18" charset="0"/>
              <a:cs typeface="Times New Roman" panose="02020603050405020304" pitchFamily="18" charset="0"/>
            </a:endParaRPr>
          </a:p>
          <a:p>
            <a:endParaRPr lang="es-ES" sz="4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355568"/>
            <a:ext cx="3917223" cy="369332"/>
          </a:xfrm>
          <a:prstGeom prst="rect">
            <a:avLst/>
          </a:prstGeom>
          <a:noFill/>
        </p:spPr>
        <p:txBody>
          <a:bodyPr wrap="square">
            <a:spAutoFit/>
          </a:bodyPr>
          <a:lstStyle/>
          <a:p>
            <a:r>
              <a:rPr lang="es-ES" dirty="0" err="1"/>
              <a:t>Bildquelle</a:t>
            </a:r>
            <a:r>
              <a:rPr lang="es-ES" dirty="0"/>
              <a:t>: Freepik.com</a:t>
            </a:r>
          </a:p>
        </p:txBody>
      </p:sp>
      <p:pic>
        <p:nvPicPr>
          <p:cNvPr id="1026" name="Picture 2" descr="Vector gratuito icono de exposición moderna">
            <a:extLst>
              <a:ext uri="{FF2B5EF4-FFF2-40B4-BE49-F238E27FC236}">
                <a16:creationId xmlns:a16="http://schemas.microsoft.com/office/drawing/2014/main" id="{C4124928-AC3A-4EF2-8CE8-C158A7B3E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3132227"/>
            <a:ext cx="4768213" cy="476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Strategien zur Einbindung von Nutzern in digitale Inhalte in der Online-Ausbildung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3292713"/>
            <a:ext cx="11811000" cy="618117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Multimedia-Integration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Textbasierte Online-Schulungen können schnell langweilig und uninteressant werden. In diesem Sinne ist es äußerst wichtig,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multimediale Elemente in Ihre Schulungen einzubauen</a:t>
            </a:r>
            <a:r>
              <a:rPr lang="en-US" sz="2000" dirty="0">
                <a:effectLst/>
                <a:latin typeface="Calibri" panose="020F0502020204030204" pitchFamily="34" charset="0"/>
                <a:ea typeface="Times New Roman" panose="02020603050405020304" pitchFamily="18" charset="0"/>
                <a:cs typeface="Calibri" panose="020F0502020204030204" pitchFamily="34" charset="0"/>
              </a:rPr>
              <a:t>. Multimedia kann durch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Bilder, Videos, Animationen, Infografiken und Audioclips </a:t>
            </a:r>
            <a:r>
              <a:rPr lang="en-US" sz="2000" dirty="0">
                <a:effectLst/>
                <a:latin typeface="Calibri" panose="020F0502020204030204" pitchFamily="34" charset="0"/>
                <a:ea typeface="Times New Roman" panose="02020603050405020304" pitchFamily="18" charset="0"/>
                <a:cs typeface="Calibri" panose="020F0502020204030204" pitchFamily="34" charset="0"/>
              </a:rPr>
              <a:t>dargestellt werden, um den Inhalt visuell ansprechend und fesselnd zu gestalten. Multimedia macht die Schulung nicht nur interessanter und fesselnder, sondern kann auch dazu beitragen, dass sich die Lernenden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die wichtigsten Konzepte besser merken können</a:t>
            </a:r>
            <a:r>
              <a:rPr lang="en-US" sz="2000" dirty="0">
                <a:effectLst/>
                <a:latin typeface="Calibri" panose="020F0502020204030204" pitchFamily="34" charset="0"/>
                <a:ea typeface="Times New Roman" panose="02020603050405020304" pitchFamily="18" charset="0"/>
                <a:cs typeface="Calibri" panose="020F0502020204030204" pitchFamily="34" charset="0"/>
              </a:rPr>
              <a:t>. Multimedia hilft, die Monotonie textbasierter Inhalte zu durchbrechen, und kann komplexe Informationen in einem leichter verdaulichen Format effektiv vermitteln. Multimediale Elemente können auch eine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emotionale Verbindung zu den Lernenden </a:t>
            </a:r>
            <a:r>
              <a:rPr lang="en-US" sz="2000" dirty="0">
                <a:effectLst/>
                <a:latin typeface="Calibri" panose="020F0502020204030204" pitchFamily="34" charset="0"/>
                <a:ea typeface="Times New Roman" panose="02020603050405020304" pitchFamily="18" charset="0"/>
                <a:cs typeface="Calibri" panose="020F0502020204030204" pitchFamily="34" charset="0"/>
              </a:rPr>
              <a:t>herstellen, indem sie Bilder oder Videos verwenden, die Gefühle im Zusammenhang mit dem unterrichteten Thema hervorrufen. Scheuen Sie sich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nicht, </a:t>
            </a: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verschiedene Modalitäten zur Darstellung von Kursinhalten zu verwenden, einschließlich Audio, Video, Bilder, Konzeptkarten usw</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gn="just">
              <a:lnSpc>
                <a:spcPct val="107000"/>
              </a:lnSpc>
              <a:spcAft>
                <a:spcPts val="800"/>
              </a:spcAft>
              <a:buFont typeface="Wingdings" panose="05000000000000000000" pitchFamily="2" charset="2"/>
              <a:buChar char=""/>
            </a:pP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Gamification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Integrieren Sie Gamification-Elemente </a:t>
            </a:r>
            <a:r>
              <a:rPr lang="en-US" sz="2000" dirty="0">
                <a:effectLst/>
                <a:latin typeface="Calibri" panose="020F0502020204030204" pitchFamily="34" charset="0"/>
                <a:ea typeface="Times New Roman" panose="02020603050405020304" pitchFamily="18" charset="0"/>
                <a:cs typeface="Calibri" panose="020F0502020204030204" pitchFamily="34" charset="0"/>
              </a:rPr>
              <a:t>wie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Bestenlisten, Abzeichen, Herausforderungen und Belohnungen</a:t>
            </a:r>
            <a:r>
              <a:rPr lang="en-US" sz="2000" dirty="0">
                <a:effectLst/>
                <a:latin typeface="Calibri" panose="020F0502020204030204" pitchFamily="34" charset="0"/>
                <a:ea typeface="Times New Roman" panose="02020603050405020304" pitchFamily="18" charset="0"/>
                <a:cs typeface="Calibri" panose="020F0502020204030204" pitchFamily="34" charset="0"/>
              </a:rPr>
              <a:t>, um die Lernerfahrung angenehmer und motivierender zu gestalten.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Gamification fügt ein Wettbewerbselement hinzu, ermutigt zur Verfolgung des Fortschritts und vermittelt ein Gefühl von Erfolg</a:t>
            </a:r>
            <a:r>
              <a:rPr lang="en-US" sz="2000" dirty="0">
                <a:effectLst/>
                <a:latin typeface="Calibri" panose="020F0502020204030204" pitchFamily="34" charset="0"/>
                <a:ea typeface="Times New Roman" panose="02020603050405020304" pitchFamily="18" charset="0"/>
                <a:cs typeface="Calibri" panose="020F0502020204030204" pitchFamily="34" charset="0"/>
              </a:rPr>
              <a:t>, was die Benutzer engagiert und motiviert, weiter zu lernen.</a:t>
            </a:r>
            <a:endParaRPr lang="es-ES" sz="2000" dirty="0">
              <a:effectLst/>
              <a:latin typeface="Arial M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endParaRPr lang="es-ES" sz="2000" dirty="0">
              <a:effectLst/>
              <a:latin typeface="Arial MT"/>
              <a:ea typeface="Times New Roman" panose="02020603050405020304" pitchFamily="18" charset="0"/>
              <a:cs typeface="Times New Roman" panose="02020603050405020304" pitchFamily="18" charset="0"/>
            </a:endParaRPr>
          </a:p>
          <a:p>
            <a:endParaRPr lang="es-ES" sz="4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err="1"/>
              <a:t>Bildquelle</a:t>
            </a:r>
            <a:r>
              <a:rPr lang="es-ES" dirty="0"/>
              <a:t>: Freepik.com</a:t>
            </a:r>
          </a:p>
        </p:txBody>
      </p:sp>
      <p:pic>
        <p:nvPicPr>
          <p:cNvPr id="2050" name="Picture 2" descr="Vector gratuito iconos lineares de busquedas web">
            <a:extLst>
              <a:ext uri="{FF2B5EF4-FFF2-40B4-BE49-F238E27FC236}">
                <a16:creationId xmlns:a16="http://schemas.microsoft.com/office/drawing/2014/main" id="{CD7262FD-327A-4153-A654-CB13409A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904" y="3231735"/>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5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Strategien zur Einbindung von Nutzern in digitale Inhalte in der Online-Ausbildung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848100"/>
            <a:ext cx="11811000" cy="5162439"/>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Personalisierung und Individualisierung</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 Personalisierung wird in der Online-Schulung immer wichtiger, da sie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den Schülern hilft, sich mit der Schulung selbst verbunden zu fühlen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Durch die Personalisierung der Lernerfahrung ist es wahrscheinlicher, dass die Teilnehmer sich angesprochen fühlen und die Informationen behalten. Es hat sich als äußerst nützlich erwiesen,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Lerninhalte auf die spezifischen Bedürfnisse und Interessen der Benutzer abzustimmen </a:t>
            </a:r>
            <a:r>
              <a:rPr lang="en-US" sz="2000" dirty="0">
                <a:effectLst/>
                <a:latin typeface="Calibri" panose="020F0502020204030204" pitchFamily="34" charset="0"/>
                <a:ea typeface="Times New Roman" panose="02020603050405020304" pitchFamily="18" charset="0"/>
                <a:cs typeface="Calibri" panose="020F0502020204030204" pitchFamily="34" charset="0"/>
              </a:rPr>
              <a:t>und ihnen die Möglichkeit zu geben, ihre Lernerfahrung individuell zu gestalten, z. B. durch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Wahl der Reihenfolge </a:t>
            </a:r>
            <a:r>
              <a:rPr lang="en-US" sz="2000" dirty="0">
                <a:effectLst/>
                <a:latin typeface="Calibri" panose="020F0502020204030204" pitchFamily="34" charset="0"/>
                <a:ea typeface="Times New Roman" panose="02020603050405020304" pitchFamily="18" charset="0"/>
                <a:cs typeface="Calibri" panose="020F0502020204030204" pitchFamily="34" charset="0"/>
              </a:rPr>
              <a:t>der Module oder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Auswahl </a:t>
            </a:r>
            <a:r>
              <a:rPr lang="en-US" sz="2000" dirty="0">
                <a:effectLst/>
                <a:latin typeface="Calibri" panose="020F0502020204030204" pitchFamily="34" charset="0"/>
                <a:ea typeface="Times New Roman" panose="02020603050405020304" pitchFamily="18" charset="0"/>
                <a:cs typeface="Calibri" panose="020F0502020204030204" pitchFamily="34" charset="0"/>
              </a:rPr>
              <a:t>relevanter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Themen</a:t>
            </a:r>
            <a:r>
              <a:rPr lang="en-US" sz="2000" dirty="0">
                <a:effectLst/>
                <a:latin typeface="Calibri" panose="020F0502020204030204" pitchFamily="34" charset="0"/>
                <a:ea typeface="Times New Roman" panose="02020603050405020304" pitchFamily="18" charset="0"/>
                <a:cs typeface="Calibri" panose="020F0502020204030204" pitchFamily="34" charset="0"/>
              </a:rPr>
              <a:t>, um das Interesse der Studenten zu erhalten. Die Personalisierung erhöht das Engagement der Nutzer, da die Inhalte für ihre individuellen Lernziele relevanter und sinnvoller werden. Die Personalisierung kann durch die Möglichkeit,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einen Lernpfad zu wählen</a:t>
            </a:r>
            <a:r>
              <a:rPr lang="en-US" sz="2000" dirty="0">
                <a:effectLst/>
                <a:latin typeface="Calibri" panose="020F0502020204030204" pitchFamily="34" charset="0"/>
                <a:ea typeface="Times New Roman" panose="02020603050405020304" pitchFamily="18" charset="0"/>
                <a:cs typeface="Calibri" panose="020F0502020204030204" pitchFamily="34" charset="0"/>
              </a:rPr>
              <a:t>, oder durch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Anpassung der Inhalte auf der Grundlage von Präferenzen erfolgen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 Personalisierung kann auch durch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Einbeziehung von Beispielen aus dem wirklichen Leben </a:t>
            </a:r>
            <a:r>
              <a:rPr lang="en-US" sz="2000" dirty="0">
                <a:effectLst/>
                <a:latin typeface="Calibri" panose="020F0502020204030204" pitchFamily="34" charset="0"/>
                <a:ea typeface="Times New Roman" panose="02020603050405020304" pitchFamily="18" charset="0"/>
                <a:cs typeface="Calibri" panose="020F0502020204030204" pitchFamily="34" charset="0"/>
              </a:rPr>
              <a:t>erreicht werden</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die für den spezifischen Hintergrund des Lernenden relevant sind</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 Einbindung von Personalisierung trägt dazu bei, dass sich die Lernenden beim Lernen engagierter fühlen, was zu einer besseren Behaltensrate führt.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Personalisierung kann auch dazu beitragen, die Abbrecherquoten zu senken, da die Lernenden eher bereit sind, einen Kurs abzuschließen, der auf ihre Bedürfnisse und Interessen zugeschnitten ist</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6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279368"/>
            <a:ext cx="3917223" cy="369332"/>
          </a:xfrm>
          <a:prstGeom prst="rect">
            <a:avLst/>
          </a:prstGeom>
          <a:noFill/>
        </p:spPr>
        <p:txBody>
          <a:bodyPr wrap="square">
            <a:spAutoFit/>
          </a:bodyPr>
          <a:lstStyle/>
          <a:p>
            <a:r>
              <a:rPr lang="es-ES" dirty="0" err="1"/>
              <a:t>Bildquelle</a:t>
            </a:r>
            <a:r>
              <a:rPr lang="es-ES" dirty="0"/>
              <a:t>: Freepik.com</a:t>
            </a:r>
          </a:p>
        </p:txBody>
      </p:sp>
      <p:pic>
        <p:nvPicPr>
          <p:cNvPr id="3074" name="Picture 2" descr="Vector gratuito ilustración del concepto de personalización">
            <a:extLst>
              <a:ext uri="{FF2B5EF4-FFF2-40B4-BE49-F238E27FC236}">
                <a16:creationId xmlns:a16="http://schemas.microsoft.com/office/drawing/2014/main" id="{84565472-5010-4D49-9D5A-7DE2CA3F7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3345016"/>
            <a:ext cx="450532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Strategien zur Einbindung von Nutzern in digitale Inhalte in der Online-Ausbildung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25826" y="3543300"/>
            <a:ext cx="10432774" cy="6458178"/>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Mundgerechtes Lernen</a:t>
            </a:r>
            <a:r>
              <a:rPr lang="en-US" sz="2000" dirty="0">
                <a:effectLst/>
                <a:latin typeface="Calibri" panose="020F0502020204030204" pitchFamily="34" charset="0"/>
                <a:ea typeface="Times New Roman" panose="02020603050405020304" pitchFamily="18" charset="0"/>
                <a:cs typeface="Calibri" panose="020F0502020204030204" pitchFamily="34" charset="0"/>
              </a:rPr>
              <a:t>: Es ist wichtig,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den Inhalt in kleinere, überschaubare Häppchen aufzuteilen, um den Konsum zu erleichtern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Verwenden Sie kurze Audio- und Videovorträge (10 Minuten). Kürzere Präsentationen mit unterschiedlichen Medien können das Engagement der Lernenden optimieren und ermöglichen eine einfache Aktualisierung in der Zukunft.</a:t>
            </a:r>
            <a:r>
              <a:rPr lang="en-US" sz="2000" dirty="0">
                <a:effectLst/>
                <a:latin typeface="Calibri" panose="020F0502020204030204" pitchFamily="34" charset="0"/>
                <a:ea typeface="Times New Roman" panose="02020603050405020304" pitchFamily="18" charset="0"/>
                <a:cs typeface="Calibri" panose="020F0502020204030204" pitchFamily="34" charset="0"/>
              </a:rPr>
              <a:t> Es ist immer besser, den Inhalt in kurzen Modulen oder Lektionen zu vermitteln, die innerhalb eines bestimmten Zeitrahmens abgeschlossen werden können. Dieser Ansatz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hilft, eine Informationsüberlastung zu vermeiden, verbessert die Merkfähigkeit und kommt der begrenzten Aufmerksamkeitsspanne der Nutzer entgegen</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Soziales Lernen und Zusammenarbeit</a:t>
            </a:r>
            <a:r>
              <a:rPr lang="en-US" sz="2000" dirty="0">
                <a:effectLst/>
                <a:latin typeface="Calibri" panose="020F0502020204030204" pitchFamily="34" charset="0"/>
                <a:ea typeface="Times New Roman" panose="02020603050405020304" pitchFamily="18" charset="0"/>
                <a:cs typeface="Calibri" panose="020F0502020204030204" pitchFamily="34" charset="0"/>
              </a:rPr>
              <a:t>: Fördern Sie das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Gemeinschaftsgefühl und die Zusammenarbeit, indem Sie Elemente des sozialen Lernens einbeziehen</a:t>
            </a:r>
            <a:r>
              <a:rPr lang="en-US" sz="2000" dirty="0">
                <a:effectLst/>
                <a:latin typeface="Calibri" panose="020F0502020204030204" pitchFamily="34" charset="0"/>
                <a:ea typeface="Times New Roman" panose="02020603050405020304" pitchFamily="18" charset="0"/>
                <a:cs typeface="Calibri" panose="020F0502020204030204" pitchFamily="34" charset="0"/>
              </a:rPr>
              <a:t>, z. B. den Aufbau einer Gruppe oder einer Gemeinschaft. Es gibt mehrere gute Möglichkeiten, eine Online-Community aufzubauen, um sich effektiver mit Ihren Auszubildenden zu beschäftigen. Foren sind nach wie vor eine weit verbreitete Methode, um mit den Lernenden in Kontakt zu treten und ihnen die Möglichkeit zu geben, sich untereinander auszutauschen. Bieten Sie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Diskussionsforen, Gruppenaktivitäten oder virtuelle Klassenzimmer an, in denen die Benutzer interagieren, Erkenntnisse austauschen und voneinander lernen können</a:t>
            </a:r>
            <a:r>
              <a:rPr lang="en-US" sz="2000" dirty="0">
                <a:effectLst/>
                <a:latin typeface="Calibri" panose="020F0502020204030204" pitchFamily="34" charset="0"/>
                <a:ea typeface="Times New Roman" panose="02020603050405020304" pitchFamily="18" charset="0"/>
                <a:cs typeface="Calibri" panose="020F0502020204030204" pitchFamily="34" charset="0"/>
              </a:rPr>
              <a:t>. Bringen Sie die Konversation zu ihnen in die sozialen Netzwerke ihrer Wahl. Facebook-Gruppen und LinkedIn-Gruppen sind nur ein Beispiel für soziale Netzwerke, die es Einzelpersonen ermöglichen, in Gemeinschaften zu interagieren.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Soziale Interaktion fördert das Engagement und bietet die Möglichkeit des Lernens von Gleich zu Gleich</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6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err="1"/>
              <a:t>Bildquelle</a:t>
            </a:r>
            <a:r>
              <a:rPr lang="es-ES" dirty="0"/>
              <a:t>: Freepik.com</a:t>
            </a:r>
          </a:p>
        </p:txBody>
      </p:sp>
      <p:pic>
        <p:nvPicPr>
          <p:cNvPr id="10" name="Imagen 9">
            <a:extLst>
              <a:ext uri="{FF2B5EF4-FFF2-40B4-BE49-F238E27FC236}">
                <a16:creationId xmlns:a16="http://schemas.microsoft.com/office/drawing/2014/main" id="{CC181E8F-74E8-43C8-AF53-F4AAF3B7E428}"/>
              </a:ext>
            </a:extLst>
          </p:cNvPr>
          <p:cNvPicPr>
            <a:picLocks noChangeAspect="1"/>
          </p:cNvPicPr>
          <p:nvPr/>
        </p:nvPicPr>
        <p:blipFill>
          <a:blip r:embed="rId2"/>
          <a:stretch>
            <a:fillRect/>
          </a:stretch>
        </p:blipFill>
        <p:spPr>
          <a:xfrm>
            <a:off x="11887200" y="4610100"/>
            <a:ext cx="5932240" cy="2310006"/>
          </a:xfrm>
          <a:prstGeom prst="rect">
            <a:avLst/>
          </a:prstGeom>
        </p:spPr>
      </p:pic>
    </p:spTree>
    <p:extLst>
      <p:ext uri="{BB962C8B-B14F-4D97-AF65-F5344CB8AC3E}">
        <p14:creationId xmlns:p14="http://schemas.microsoft.com/office/powerpoint/2010/main" val="3994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Strategien zur Einbindung von Nutzern in digitale Inhalte in der Online-Ausbildung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710656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Realitätsnahe Szenarien und Fallstudien</a:t>
            </a:r>
            <a:r>
              <a:rPr lang="en-US" sz="2000" dirty="0">
                <a:effectLst/>
                <a:latin typeface="Calibri" panose="020F0502020204030204" pitchFamily="34" charset="0"/>
                <a:ea typeface="Times New Roman" panose="02020603050405020304" pitchFamily="18" charset="0"/>
                <a:cs typeface="Calibri" panose="020F0502020204030204" pitchFamily="34" charset="0"/>
              </a:rPr>
              <a:t>: Eine der besten Strategien, um Lernende zu motivieren, besteht darin,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reale Szenarien </a:t>
            </a:r>
            <a:r>
              <a:rPr lang="en-US" sz="2000" dirty="0">
                <a:effectLst/>
                <a:latin typeface="Calibri" panose="020F0502020204030204" pitchFamily="34" charset="0"/>
                <a:ea typeface="Times New Roman" panose="02020603050405020304" pitchFamily="18" charset="0"/>
                <a:cs typeface="Calibri" panose="020F0502020204030204" pitchFamily="34" charset="0"/>
              </a:rPr>
              <a:t>in Ihre Online-Schulung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einzubauen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damit sie sehen, wie die untersuchten Konzepte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in der realen Welt Anwendung finden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Erstellen Sie aufmerksamkeitsstarke Inhalte zur Einführung in die Lernziele (z. B. Medienclips, Dokumentarfilme, Fallstudien), um die Kursinhalte mit der "realen Welt" zu verbinden. </a:t>
            </a:r>
            <a:r>
              <a:rPr lang="en-US" sz="2000" dirty="0">
                <a:effectLst/>
                <a:latin typeface="Calibri" panose="020F0502020204030204" pitchFamily="34" charset="0"/>
                <a:ea typeface="Times New Roman" panose="02020603050405020304" pitchFamily="18" charset="0"/>
                <a:cs typeface="Calibri" panose="020F0502020204030204" pitchFamily="34" charset="0"/>
              </a:rPr>
              <a:t>Durch die Verwendung realistischer Situationen ist es wahrscheinlicher, dass die Lernenden die Informationen behalten und sie in ihrem eigenen Leben anwenden. Präsentieren Sie Szenarien und Fallstudien aus dem wirklichen Leben, die praktische Anwendungen der Schulungsinhalte widerspiegeln. Dies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hilft den Nutzern, die Relevanz des Materials zu verstehen, und bietet Möglichkeiten zum kritischen Denken und zur Problemlösung, wodurch die Lernerfahrung ansprechender und nachvollziehbarer wird</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p>
          <a:p>
            <a:pPr lvl="0" algn="just">
              <a:lnSpc>
                <a:spcPct val="107000"/>
              </a:lnSpc>
              <a:spcAft>
                <a:spcPts val="800"/>
              </a:spcAf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Mobilfreundliches Design</a:t>
            </a:r>
            <a:r>
              <a:rPr lang="en-US" sz="2000" dirty="0">
                <a:effectLst/>
                <a:latin typeface="Calibri" panose="020F0502020204030204" pitchFamily="34" charset="0"/>
                <a:ea typeface="Times New Roman" panose="02020603050405020304" pitchFamily="18" charset="0"/>
                <a:cs typeface="Calibri" panose="020F0502020204030204" pitchFamily="34" charset="0"/>
              </a:rPr>
              <a:t>: In der heutigen von Mobiltelefonen beherrschten Welt ist es von zentraler Bedeutung, dass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Ihre Online-Schulung für mobile Geräte optimiert ist</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mit einem responsiven Layout</a:t>
            </a:r>
            <a:r>
              <a:rPr lang="en-US" sz="2000" dirty="0">
                <a:effectLst/>
                <a:latin typeface="Calibri" panose="020F0502020204030204" pitchFamily="34" charset="0"/>
                <a:ea typeface="Times New Roman" panose="02020603050405020304" pitchFamily="18" charset="0"/>
                <a:cs typeface="Calibri" panose="020F0502020204030204" pitchFamily="34" charset="0"/>
              </a:rPr>
              <a:t>, das sich an verschiedene Bildschirmgrößen und Geräte, einschließlich Smartphones und Tablets, anpasst.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Dies gewährleistet die volle Zugänglichkeit auf Seiten der Teilnehmer und erhöht die Flexibilität der Schulung. </a:t>
            </a:r>
            <a:r>
              <a:rPr lang="en-US" sz="2000" dirty="0">
                <a:effectLst/>
                <a:latin typeface="Calibri" panose="020F0502020204030204" pitchFamily="34" charset="0"/>
                <a:ea typeface="Times New Roman" panose="02020603050405020304" pitchFamily="18" charset="0"/>
                <a:cs typeface="Calibri" panose="020F0502020204030204" pitchFamily="34" charset="0"/>
              </a:rPr>
              <a:t>Ein mobilfreundliches Design ermöglicht es den Nutzern, sich jederzeit und überall mit den Inhalten zu befassen, was sie einfacher und bequemer macht. Mobilfreundliche Online-Schulungen können auch Funktionen enthalten, die speziell für mobile Geräte geeignet sind, wie die Möglichkeit, durch Streichen oder Tippen zu navigieren oder sprachaktivierte Interaktionen zu nutzen.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Gestaltung von Kursen mit einem mobilen Ansatz kann die gesamte Benutzererfahrung verbessern, da sie die Inhalte vereinfacht und sich auf die wichtigsten Informationen konzentriert</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7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8507968"/>
            <a:ext cx="3917223" cy="369332"/>
          </a:xfrm>
          <a:prstGeom prst="rect">
            <a:avLst/>
          </a:prstGeom>
          <a:noFill/>
        </p:spPr>
        <p:txBody>
          <a:bodyPr wrap="square">
            <a:spAutoFit/>
          </a:bodyPr>
          <a:lstStyle/>
          <a:p>
            <a:r>
              <a:rPr lang="es-ES" dirty="0" err="1"/>
              <a:t>Bildquelle</a:t>
            </a:r>
            <a:r>
              <a:rPr lang="es-ES" dirty="0"/>
              <a:t>: Freepik.com</a:t>
            </a:r>
          </a:p>
        </p:txBody>
      </p:sp>
      <p:pic>
        <p:nvPicPr>
          <p:cNvPr id="4098" name="Picture 2" descr="Vector gratuito ilustración del concepto de datos de la aplicación">
            <a:extLst>
              <a:ext uri="{FF2B5EF4-FFF2-40B4-BE49-F238E27FC236}">
                <a16:creationId xmlns:a16="http://schemas.microsoft.com/office/drawing/2014/main" id="{7200AEF7-1515-42F8-8829-0C32A77A6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857" y="3180439"/>
            <a:ext cx="5191125"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3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219200" y="1562100"/>
            <a:ext cx="15544800" cy="707886"/>
          </a:xfrm>
          <a:prstGeom prst="rect">
            <a:avLst/>
          </a:prstGeom>
          <a:noFill/>
        </p:spPr>
        <p:txBody>
          <a:bodyPr wrap="square" rtlCol="0">
            <a:spAutoFit/>
          </a:bodyPr>
          <a:lstStyle/>
          <a:p>
            <a:r>
              <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n-U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Einheit 1: Einbindung und Interaktion mit Nutzern in der Online-Schulung</a:t>
            </a:r>
            <a:endParaRPr lang="es-ES" sz="40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2551689"/>
            <a:ext cx="15240000" cy="523220"/>
          </a:xfrm>
          <a:prstGeom prst="rect">
            <a:avLst/>
          </a:prstGeom>
          <a:noFill/>
        </p:spPr>
        <p:txBody>
          <a:bodyPr wrap="square" rtlCol="0">
            <a:spAutoFit/>
          </a:bodyPr>
          <a:lstStyle/>
          <a:p>
            <a:r>
              <a:rPr lang="en-U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Abschnitt 1.1: Strategien zur Einbindung von Nutzern in digitale Inhalte in der Online-Ausbildung</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FE60D09-57EE-2D55-25B8-09E0D46B9026}"/>
              </a:ext>
            </a:extLst>
          </p:cNvPr>
          <p:cNvSpPr txBox="1"/>
          <p:nvPr/>
        </p:nvSpPr>
        <p:spPr>
          <a:xfrm>
            <a:off x="1278835" y="3180439"/>
            <a:ext cx="11811000" cy="6344301"/>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Kontinuierliche Lernmöglichkeiten</a:t>
            </a:r>
            <a:r>
              <a:rPr lang="en-US" sz="2000" dirty="0">
                <a:effectLst/>
                <a:latin typeface="Calibri" panose="020F0502020204030204" pitchFamily="34" charset="0"/>
                <a:ea typeface="Times New Roman" panose="02020603050405020304" pitchFamily="18" charset="0"/>
                <a:cs typeface="Calibri" panose="020F0502020204030204" pitchFamily="34" charset="0"/>
              </a:rPr>
              <a:t>: Es ist wichtig, über die Erstausbildung hinaus kontinuierliche Lernressourcen und -möglichkeiten anzubieten.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Bereitstellung zusätzlicher Materialien</a:t>
            </a:r>
            <a:r>
              <a:rPr lang="en-US" sz="2000" dirty="0">
                <a:effectLst/>
                <a:latin typeface="Calibri" panose="020F0502020204030204" pitchFamily="34" charset="0"/>
                <a:ea typeface="Times New Roman" panose="02020603050405020304" pitchFamily="18" charset="0"/>
                <a:cs typeface="Calibri" panose="020F0502020204030204" pitchFamily="34" charset="0"/>
              </a:rPr>
              <a:t>, empfohlener Lektüre oder des Zugangs zu relevanten Webinaren oder Workshops kann das Engagement der Teilnehmer erhöhen und sie zum weiteren Lernen motivieren. Die Förderung des kontinuierlichen Lernens trägt dazu bei, das Engagement der Benutzer aufrechtzuerhalten und das Wissen langfristig zu erhalten.</a:t>
            </a:r>
            <a:endParaRPr lang="es-ES" sz="2000" dirty="0">
              <a:effectLst/>
              <a:latin typeface="Arial MT"/>
              <a:ea typeface="Times New Roman" panose="02020603050405020304" pitchFamily="18" charset="0"/>
              <a:cs typeface="Times New Roman" panose="02020603050405020304" pitchFamily="18" charset="0"/>
            </a:endParaRPr>
          </a:p>
          <a:p>
            <a:pPr algn="just"/>
            <a:r>
              <a:rPr lang="en-US" sz="2000" dirty="0">
                <a:effectLst/>
                <a:latin typeface="Calibri" panose="020F0502020204030204" pitchFamily="34" charset="0"/>
                <a:ea typeface="Arial MT"/>
                <a:cs typeface="Calibri" panose="020F0502020204030204" pitchFamily="34" charset="0"/>
              </a:rPr>
              <a:t> </a:t>
            </a:r>
            <a:endParaRPr lang="es-ES" sz="2000" dirty="0">
              <a:effectLst/>
              <a:latin typeface="Arial MT"/>
              <a:ea typeface="Arial MT"/>
              <a:cs typeface="Arial MT"/>
            </a:endParaRPr>
          </a:p>
          <a:p>
            <a:pPr marL="342900" lvl="0" indent="-342900" algn="just">
              <a:lnSpc>
                <a:spcPct val="107000"/>
              </a:lnSpc>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Calibri" panose="020F0502020204030204" pitchFamily="34" charset="0"/>
              </a:rPr>
              <a:t>Webinare: </a:t>
            </a:r>
            <a:r>
              <a:rPr lang="en-US" sz="2000" dirty="0">
                <a:effectLst/>
                <a:latin typeface="Calibri" panose="020F0502020204030204" pitchFamily="34" charset="0"/>
                <a:ea typeface="Times New Roman" panose="02020603050405020304" pitchFamily="18" charset="0"/>
                <a:cs typeface="Calibri" panose="020F0502020204030204" pitchFamily="34" charset="0"/>
              </a:rPr>
              <a:t>Eine weitere innovative und wirksame Methode, um mit Ihren Schülern in Kontakt zu treten, ist die Organisation von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Webinaren, die benutzerfreundlich und interaktiv sind</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Menschen lieben die Live-Videos des Vortragenden, Folien, Grafiken und andere interaktive Optionen von Webinaren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Diese Strategie ermöglicht es dem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Lehrer, eine sehr persönliche Verbindung zu den Schülern herzustellen</a:t>
            </a:r>
            <a:r>
              <a:rPr lang="en-US" sz="2000" dirty="0">
                <a:effectLst/>
                <a:latin typeface="Calibri" panose="020F0502020204030204" pitchFamily="34" charset="0"/>
                <a:ea typeface="Times New Roman" panose="02020603050405020304" pitchFamily="18" charset="0"/>
                <a:cs typeface="Calibri" panose="020F0502020204030204" pitchFamily="34" charset="0"/>
              </a:rPr>
              <a:t>, und der Sprecher des Webinars kann leidenschaftlicher, unterhaltsamer und einnehmender sein als das bloße Vorlesen eines Online-Textes. Es ist auch interessant, die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Schüler zur Teilnahme aufzufordern </a:t>
            </a:r>
            <a:r>
              <a:rPr lang="en-US" sz="2000" dirty="0">
                <a:effectLst/>
                <a:latin typeface="Calibri" panose="020F0502020204030204" pitchFamily="34" charset="0"/>
                <a:ea typeface="Times New Roman" panose="02020603050405020304" pitchFamily="18" charset="0"/>
                <a:cs typeface="Calibri" panose="020F0502020204030204" pitchFamily="34" charset="0"/>
              </a:rPr>
              <a:t>und ihnen die Möglichkeit zu geben, dem Lehrer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per Chat oder E-Mail </a:t>
            </a:r>
            <a:r>
              <a:rPr lang="en-US" sz="2000" dirty="0">
                <a:effectLst/>
                <a:latin typeface="Calibri" panose="020F0502020204030204" pitchFamily="34" charset="0"/>
                <a:ea typeface="Times New Roman" panose="02020603050405020304" pitchFamily="18" charset="0"/>
                <a:cs typeface="Calibri" panose="020F0502020204030204" pitchFamily="34" charset="0"/>
              </a:rPr>
              <a:t>Kommentare oder Fragen zu stellen</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um das Engagement </a:t>
            </a:r>
            <a:r>
              <a:rPr lang="en-US" sz="2000" dirty="0">
                <a:effectLst/>
                <a:latin typeface="Calibri" panose="020F0502020204030204" pitchFamily="34" charset="0"/>
                <a:ea typeface="Times New Roman" panose="02020603050405020304" pitchFamily="18" charset="0"/>
                <a:cs typeface="Calibri" panose="020F0502020204030204" pitchFamily="34" charset="0"/>
              </a:rPr>
              <a:t>und die Interaktion zu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erhöhen</a:t>
            </a:r>
            <a:r>
              <a:rPr lang="en-US" sz="2000" dirty="0">
                <a:effectLst/>
                <a:latin typeface="Calibri" panose="020F0502020204030204" pitchFamily="34" charset="0"/>
                <a:ea typeface="Times New Roman" panose="02020603050405020304" pitchFamily="18" charset="0"/>
                <a:cs typeface="Calibri" panose="020F0502020204030204" pitchFamily="34" charset="0"/>
              </a:rPr>
              <a:t>. Diese Interaktion ermöglicht es Ihnen auch,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Strategien der Mitgestaltung zu nutzen</a:t>
            </a:r>
            <a:r>
              <a:rPr lang="en-US" sz="2000" dirty="0">
                <a:effectLst/>
                <a:latin typeface="Calibri" panose="020F0502020204030204" pitchFamily="34" charset="0"/>
                <a:ea typeface="Times New Roman" panose="02020603050405020304" pitchFamily="18" charset="0"/>
                <a:cs typeface="Calibri" panose="020F0502020204030204" pitchFamily="34" charset="0"/>
              </a:rPr>
              <a:t>, bei denen Ihre Online-Schulung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dank der Interaktion der SchülerInnen </a:t>
            </a:r>
            <a:r>
              <a:rPr lang="en-US" sz="2000" dirty="0">
                <a:effectLst/>
                <a:latin typeface="Calibri" panose="020F0502020204030204" pitchFamily="34" charset="0"/>
                <a:ea typeface="Times New Roman" panose="02020603050405020304" pitchFamily="18" charset="0"/>
                <a:cs typeface="Calibri" panose="020F0502020204030204" pitchFamily="34" charset="0"/>
              </a:rPr>
              <a:t>wirklich zustande kommt und daher viel ansprechender ist! Co-Creation hilft bei der Entwicklung einer viel stärkeren Bindung, die SchülerInnen fühlen sich stolz</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weil sie Teil des Schulungsprozesses geworden sind</a:t>
            </a:r>
            <a:r>
              <a:rPr lang="en-US" sz="2000" dirty="0">
                <a:effectLst/>
                <a:latin typeface="Calibri" panose="020F0502020204030204" pitchFamily="34" charset="0"/>
                <a:ea typeface="Times New Roman" panose="02020603050405020304" pitchFamily="18" charset="0"/>
                <a:cs typeface="Calibri" panose="020F0502020204030204" pitchFamily="34" charset="0"/>
              </a:rPr>
              <a:t>, und in diesem Sinne ist es wichtig</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ihre Ideen zu belohnen und ihren Beitrag im Prozess anzuerkennen</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Arial MT"/>
              <a:ea typeface="Times New Roman" panose="02020603050405020304" pitchFamily="18" charset="0"/>
              <a:cs typeface="Times New Roman" panose="02020603050405020304" pitchFamily="18" charset="0"/>
            </a:endParaRPr>
          </a:p>
          <a:p>
            <a:endParaRPr lang="es-ES" sz="80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9E2DF9A9-B5D2-4253-AE23-4BFED19EE8E9}"/>
              </a:ext>
            </a:extLst>
          </p:cNvPr>
          <p:cNvSpPr txBox="1"/>
          <p:nvPr/>
        </p:nvSpPr>
        <p:spPr>
          <a:xfrm>
            <a:off x="13692809" y="7519512"/>
            <a:ext cx="3917223" cy="369332"/>
          </a:xfrm>
          <a:prstGeom prst="rect">
            <a:avLst/>
          </a:prstGeom>
          <a:noFill/>
        </p:spPr>
        <p:txBody>
          <a:bodyPr wrap="square">
            <a:spAutoFit/>
          </a:bodyPr>
          <a:lstStyle/>
          <a:p>
            <a:r>
              <a:rPr lang="es-ES" dirty="0" err="1"/>
              <a:t>Bildquelle</a:t>
            </a:r>
            <a:r>
              <a:rPr lang="es-ES" dirty="0"/>
              <a:t>: Freepik.com</a:t>
            </a:r>
          </a:p>
        </p:txBody>
      </p:sp>
      <p:pic>
        <p:nvPicPr>
          <p:cNvPr id="5122" name="Picture 2" descr="Vector gratuito ilustración de vector de concepto abstracto de encuentro en línea. llamada de conferencia, unirse al grupo de reunión, servicio en línea de videollamada, comunicación a distancia, reunión informal, metáfora abstracta de redes de miembros.">
            <a:extLst>
              <a:ext uri="{FF2B5EF4-FFF2-40B4-BE49-F238E27FC236}">
                <a16:creationId xmlns:a16="http://schemas.microsoft.com/office/drawing/2014/main" id="{063BC7E4-CAB5-46E2-9C77-CAB2A806D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9835" y="2975878"/>
            <a:ext cx="4520197" cy="452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27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10020</TotalTime>
  <Words>3992</Words>
  <Application>Microsoft Macintosh PowerPoint</Application>
  <PresentationFormat>Custom</PresentationFormat>
  <Paragraphs>160</Paragraphs>
  <Slides>23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Arial MT</vt:lpstr>
      <vt:lpstr>Calibri</vt:lpstr>
      <vt:lpstr>Calibri Light</vt:lpstr>
      <vt:lpstr>Cambria</vt:lpstr>
      <vt:lpstr>Century Gothic</vt:lpstr>
      <vt:lpstr>Microsoft Sans Serif</vt:lpstr>
      <vt:lpstr>Wingdings</vt:lpstr>
      <vt:lpstr>Office Theme</vt:lpstr>
      <vt:lpstr>Diseño personalizado</vt:lpstr>
      <vt:lpstr>1_Diseño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 docId:3BCFA5A58054FC64AC095D234822F1D3</cp:keywords>
  <cp:lastModifiedBy>Janke, Chris</cp:lastModifiedBy>
  <cp:revision>64</cp:revision>
  <dcterms:created xsi:type="dcterms:W3CDTF">2022-02-01T14:11:31Z</dcterms:created>
  <dcterms:modified xsi:type="dcterms:W3CDTF">2023-08-03T13:19:45Z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