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 id="2147483678" r:id="rId3"/>
  </p:sldMasterIdLst>
  <p:sldIdLst>
    <p:sldId id="265" r:id="rId4"/>
    <p:sldId id="257" r:id="rId5"/>
    <p:sldId id="261" r:id="rId6"/>
    <p:sldId id="258" r:id="rId7"/>
    <p:sldId id="448" r:id="rId8"/>
    <p:sldId id="449" r:id="rId9"/>
    <p:sldId id="450"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63" r:id="rId23"/>
    <p:sldId id="464" r:id="rId24"/>
    <p:sldId id="465" r:id="rId25"/>
    <p:sldId id="263" r:id="rId26"/>
    <p:sldId id="260" r:id="rId27"/>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B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654" y="-52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5/23/2023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8379B4-1C07-4D15-932E-246E0F83C548}"/>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98BE560-3A98-4572-9827-B2E8F640BBB8}"/>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61C7A91-A759-4B54-8383-77889307073B}"/>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778896C-AE94-4D4C-95DE-98EF0E648A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2C3D9E4-4EBA-496A-9DD1-8F7092446A87}"/>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E7790DB-D680-43FB-AF89-FCC2B633DDAC}"/>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8" name="Marcador de pie de página 7">
            <a:extLst>
              <a:ext uri="{FF2B5EF4-FFF2-40B4-BE49-F238E27FC236}">
                <a16:creationId xmlns:a16="http://schemas.microsoft.com/office/drawing/2014/main" id="{4617222B-BE51-482B-BA2E-EB39AC5CFF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FDCE16C3-DA6D-41E3-AD39-8F32E97BA05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84561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093A3F-9129-4451-83AB-A63F9CE1AEFD}"/>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F0DF4D5-E289-4B98-88A1-45A89FCFEDA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4" name="Marcador de pie de página 3">
            <a:extLst>
              <a:ext uri="{FF2B5EF4-FFF2-40B4-BE49-F238E27FC236}">
                <a16:creationId xmlns:a16="http://schemas.microsoft.com/office/drawing/2014/main" id="{86208C41-13EF-4402-9187-E5BFB0DCF5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A9584DCE-CA46-4CDC-8DFB-D6B70D709688}"/>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303273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240B059-6684-46D2-8430-107ADA6DA67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3" name="Marcador de pie de página 2">
            <a:extLst>
              <a:ext uri="{FF2B5EF4-FFF2-40B4-BE49-F238E27FC236}">
                <a16:creationId xmlns:a16="http://schemas.microsoft.com/office/drawing/2014/main" id="{DC78B675-5858-4FDD-A471-FE91AE6C973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A57FF813-BE02-496F-99F0-B07A4132E8C2}"/>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99292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666AD-6CB7-4000-BF5F-0EC4800684FB}"/>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DCA4AD3-04B0-457C-8539-181B8CEF2A0A}"/>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7AFEFE05-0179-406A-915E-465CDD31972B}"/>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BF3DDC-FF30-461B-AF9A-FFD52D4C48AA}"/>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6" name="Marcador de pie de página 5">
            <a:extLst>
              <a:ext uri="{FF2B5EF4-FFF2-40B4-BE49-F238E27FC236}">
                <a16:creationId xmlns:a16="http://schemas.microsoft.com/office/drawing/2014/main" id="{6932B3CC-CE5A-4375-80AD-F50A21FB8B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1CBB358E-3631-4137-80DA-F1169735AA6C}"/>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733073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C8F71-821B-4DDD-9A9E-2276A46F1B6C}"/>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7F30694-BDAB-4158-9F58-A816230CDE2C}"/>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61C7BC6-8AE8-4948-AC95-B4E586A9480A}"/>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372B5CB-458D-4FBF-B67D-CD384338ACE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6" name="Marcador de pie de página 5">
            <a:extLst>
              <a:ext uri="{FF2B5EF4-FFF2-40B4-BE49-F238E27FC236}">
                <a16:creationId xmlns:a16="http://schemas.microsoft.com/office/drawing/2014/main" id="{8CD7EEA8-9033-4B45-B699-9D22F5564B4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F2DC0DC3-857C-4636-9EF3-176A87D26A6F}"/>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3625993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5D7254-0017-4063-8FFE-014AED9F7289}"/>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D9A3F45-2404-42BF-A3CB-475AC9F8A6D5}"/>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650FDFF-2557-4C4E-ADA7-16C7E4AF073D}"/>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D626823A-1E88-4D82-BE42-0D33555E926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530B1C89-968A-408A-8419-8AC375AC2C33}"/>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338961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F78A8CC-23FC-4BF2-B5A2-A5518DA061CA}"/>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128C344-1DCA-40CB-A46B-4EAA87979B7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60669FF-4B2F-4E91-98D6-A98605384568}"/>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C758AB9B-993A-4EE5-BAB5-F4E797F51AC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525BFB-6BC5-416B-940E-3351575D2E4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47700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0444E4-85F9-77F7-430E-3EE8D0AE2C08}"/>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4D099BA-B3A3-0F8B-1CBB-C50F103E25F9}"/>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FC2594F-8378-C2AE-016A-AD6397A7BB86}"/>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286F5689-11A2-422C-5DAE-305372C0A6E6}"/>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63F0A7C-4401-D798-1D57-200B352B9ECF}"/>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221155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258836-D8C6-B55E-C018-6BD4CA9C1D3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37F8D5F-2762-5260-86BD-2A95D824BC8A}"/>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4C2ABA8-561A-B30F-5883-399F3AE2CEC0}"/>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F33EC6E4-D6A6-555C-5160-5C75234E684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0CDCBBA0-9917-9ECE-776F-2A3B0707CD0E}"/>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888722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B42383-D061-AD09-F15F-A2330966612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2FDA7000-7061-9160-A3A4-8CEFF295BCB6}"/>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5B30D4-B38D-FA78-27CC-9CFABF582125}"/>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7EB75D2B-B7E5-0FEE-2C12-1A961A10AE2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27CB17CB-B6BB-3C96-3246-F34F0F2F0379}"/>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194002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5/23/2023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A956EC-3726-D027-6A63-CF43111E3F7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40E42E2-D534-95C0-7E8C-58F9DE069949}"/>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F4F87315-F4C6-70C9-6F93-F2C2E36FB9E7}"/>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9D5450E6-AD42-51E7-A263-FA8F8BFD9EB7}"/>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6" name="Marcador de pie de página 5">
            <a:extLst>
              <a:ext uri="{FF2B5EF4-FFF2-40B4-BE49-F238E27FC236}">
                <a16:creationId xmlns:a16="http://schemas.microsoft.com/office/drawing/2014/main" id="{4DB5E8AD-B6C1-87B2-54E4-DD76275B401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AB0C91AB-EF3A-0E0B-DCA3-F66571C651DB}"/>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672100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7565C8-74D1-B365-8CCA-D2CB5B7D4894}"/>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C9C46A2-2BE5-2AE5-D4BA-27D2D20ED031}"/>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5DC8FD1-341D-2B1F-5DA7-720FE94FD6C0}"/>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24BBA34-20FE-AA30-81B6-1C32081C8BDF}"/>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82F3D69-410B-0A54-33CA-0AFC994F64D3}"/>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CE85E20-3438-1FC1-ED59-9D3441212E2E}"/>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8" name="Marcador de pie de página 7">
            <a:extLst>
              <a:ext uri="{FF2B5EF4-FFF2-40B4-BE49-F238E27FC236}">
                <a16:creationId xmlns:a16="http://schemas.microsoft.com/office/drawing/2014/main" id="{9901F080-47B7-0ACA-71EE-5342C33D2B7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E18149F2-D910-3E7E-25A9-50C8A5A51D4C}"/>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04881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7F704-B9F1-E2B9-26AC-DCF70282A80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161AEBDC-707A-1ABF-188E-6C1AC99883BB}"/>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4" name="Marcador de pie de página 3">
            <a:extLst>
              <a:ext uri="{FF2B5EF4-FFF2-40B4-BE49-F238E27FC236}">
                <a16:creationId xmlns:a16="http://schemas.microsoft.com/office/drawing/2014/main" id="{381C80A2-F741-27DC-3467-1F463076C0D6}"/>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E3F9CFE3-BC51-ECA5-EC2E-0775C5EE0D22}"/>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268255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D49A23-D506-DC2C-3E9C-2EAF2558537D}"/>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3" name="Marcador de pie de página 2">
            <a:extLst>
              <a:ext uri="{FF2B5EF4-FFF2-40B4-BE49-F238E27FC236}">
                <a16:creationId xmlns:a16="http://schemas.microsoft.com/office/drawing/2014/main" id="{EC18BA91-65AA-E578-4FD5-4E343CD8407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8C1B56A3-D693-F6F5-6925-A9992361544E}"/>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21602816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F0E3DC-762F-AC5A-3E05-E54153978F3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611847F-7E23-3346-C455-4B05AB6F7945}"/>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F05C0A1-1F87-4AE4-B375-57A360DD1029}"/>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7B917D3-1BC5-9260-0C19-CC1566EF589D}"/>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6" name="Marcador de pie de página 5">
            <a:extLst>
              <a:ext uri="{FF2B5EF4-FFF2-40B4-BE49-F238E27FC236}">
                <a16:creationId xmlns:a16="http://schemas.microsoft.com/office/drawing/2014/main" id="{3080F176-568B-3912-CE37-66BDBBEC0553}"/>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66B6718E-EB83-0144-6627-D9B6EAE68387}"/>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10806564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7D3B3E-6C04-54A8-C815-392E2FD3DB8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339ADA8-94F3-ECD6-35E5-DA00AB94ECCA}"/>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DC949A81-3A58-351C-DBFE-9BFC03B0CE3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349ADFE-48D5-D915-9A56-8769FB65EA2E}"/>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6" name="Marcador de pie de página 5">
            <a:extLst>
              <a:ext uri="{FF2B5EF4-FFF2-40B4-BE49-F238E27FC236}">
                <a16:creationId xmlns:a16="http://schemas.microsoft.com/office/drawing/2014/main" id="{B1633BDF-B04B-51DC-C10A-293255E1F778}"/>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F08FD771-E229-A9F9-5EF8-F0F5E525CE38}"/>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3634004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DF1050-7548-4341-A72D-2239B71504F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3739101-77EA-8110-A60C-F9D0288D7598}"/>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9FC51A4-6A1C-CFB1-4061-E42779085F10}"/>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0852C571-B048-58F9-5FBB-742DEDAE0D7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D3AE219E-D3FE-03F8-9A4C-A0F9131D2776}"/>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349180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422636-99DA-35E2-A87C-A78B18FBFBE6}"/>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949547B-79D1-81C7-92AB-61B7075E93F7}"/>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DB39C85-09BA-AACF-96BD-5CD3223BD8CC}"/>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84EFF96C-C5FC-D592-6B6F-605DF5CFB5F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235B8197-29C7-A100-A15E-8A8DDEF77D41}"/>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133290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5/23/2023</a:t>
            </a:fld>
            <a:endParaRPr lang="en-US"/>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5/23/2023</a:t>
            </a:fld>
            <a:endParaRPr lang="en-US"/>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C8AAE7A4-C0ED-4F3B-BDD6-BC856696A3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154296" y="647700"/>
            <a:ext cx="3295504" cy="61555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0B98F2-BEDB-4281-A58E-69FBA4A6DC57}"/>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7BD7875-FD6A-4BA9-81F5-04CB572F54F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B58FCA3-7355-42E6-82A8-A1A130D2FB9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D464FD0A-4DAE-4F76-AC47-852A5E3DF94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D56F499-A829-43A7-9EDB-0514C0F951DB}"/>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23707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2EBF64-7382-4B70-8EAF-D40744FB7F77}"/>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2034208-54B0-473B-881D-D34B2BD76C37}"/>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8ADF1CD-13DE-4849-9D7C-B397D5DFB7A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C2E59AAE-1950-401F-9AB2-84CC881858D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F7687717-E9C2-4CE0-AED6-EE5BA78160D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63652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0EBD07-13C2-48F7-9BDE-0F9895C53EF9}"/>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7522C64-162F-43E5-9B2B-10410DCCCBEF}"/>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2B5C9A9-8115-4934-AFD3-0420E5E515A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7983A882-97DF-4225-8523-AD256D6F5ACE}"/>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A7105E9D-5629-4048-A634-EA7D8375BE80}"/>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326888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0C4495-5040-4BF3-AF0F-4DAD9B61EB9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000E858-2DAA-401C-809B-D1D0E73A7BF7}"/>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5AAAA95-7460-4D7A-9CCE-A42C7A993C56}"/>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A787C5E-0EF9-40A0-9903-3482FE527D3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6" name="Marcador de pie de página 5">
            <a:extLst>
              <a:ext uri="{FF2B5EF4-FFF2-40B4-BE49-F238E27FC236}">
                <a16:creationId xmlns:a16="http://schemas.microsoft.com/office/drawing/2014/main" id="{29D2B744-F62B-47F2-9E1E-D9D33BA179F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27FF26E6-11B4-44BA-94F8-BAC05D22D8C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886177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4.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2.jpe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1.jpeg"/></Relationships>
</file>

<file path=ppt/slideMasters/slideMaster1.xml><?xml version="1.0" encoding="utf-8"?>
<p:sldMaster xmlns:a16="http://schemas.microsoft.com/office/drawing/2014/main" xmlns:a14="http://schemas.microsoft.com/office/drawing/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7" name="bg object 17"/>
          <p:cNvSpPr/>
          <p:nvPr/>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
        <p:nvSpPr>
          <p:cNvPr id="2" name="CuadroTexto 1">
            <a:extLst>
              <a:ext uri="{FF2B5EF4-FFF2-40B4-BE49-F238E27FC236}">
                <a16:creationId xmlns:a16="http://schemas.microsoft.com/office/drawing/2014/main" id="{1204697B-EFD0-ECF2-048D-6F0A5A9292B5}"/>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50" dirty="0"/>
          </a:p>
        </p:txBody>
      </p:sp>
      <p:pic>
        <p:nvPicPr>
          <p:cNvPr id="3" name="Imagen 2">
            <a:extLst>
              <a:ext uri="{FF2B5EF4-FFF2-40B4-BE49-F238E27FC236}">
                <a16:creationId xmlns:a16="http://schemas.microsoft.com/office/drawing/2014/main" id="{1D8DC07E-8086-1CB3-C555-4A9939B7F58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4" name="CuadroTexto 3">
            <a:extLst>
              <a:ext uri="{FF2B5EF4-FFF2-40B4-BE49-F238E27FC236}">
                <a16:creationId xmlns:a16="http://schemas.microsoft.com/office/drawing/2014/main" id="{8C8B0F97-A165-BCBC-C640-1EC6D549F0E1}"/>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Rechtliche Beschreibung - Creative-Commons-Lizenzierung:</a:t>
            </a:r>
            <a:br>
              <a:rPr lang="en-US" sz="1050" dirty="0">
                <a:solidFill>
                  <a:schemeClr val="tx1"/>
                </a:solidFill>
                <a:latin typeface="+mn-lt"/>
              </a:rPr>
            </a:br>
            <a:r>
              <a:rPr lang="en-US" sz="1050" b="0" i="0" dirty="0">
                <a:solidFill>
                  <a:schemeClr val="tx1"/>
                </a:solidFill>
                <a:effectLst/>
                <a:latin typeface="+mn-lt"/>
              </a:rPr>
              <a:t>Die auf der </a:t>
            </a:r>
            <a:r>
              <a:rPr lang="en-US" sz="1050" b="0" i="0" dirty="0">
                <a:solidFill>
                  <a:schemeClr val="tx1"/>
                </a:solidFill>
                <a:effectLst/>
                <a:latin typeface="+mn-lt"/>
              </a:rPr>
              <a:t>Website des </a:t>
            </a:r>
            <a:r>
              <a:rPr lang="en-US" sz="1050" b="0" i="0" dirty="0">
                <a:solidFill>
                  <a:schemeClr val="tx1"/>
                </a:solidFill>
                <a:effectLst/>
                <a:latin typeface="+mn-lt"/>
              </a:rPr>
              <a:t>AMTech-Projekts </a:t>
            </a:r>
            <a:r>
              <a:rPr lang="en-US" sz="1050" b="0" i="0" dirty="0">
                <a:solidFill>
                  <a:schemeClr val="tx1"/>
                </a:solidFill>
                <a:effectLst/>
                <a:latin typeface="+mn-lt"/>
              </a:rPr>
              <a:t>veröffentlichten Materialien </a:t>
            </a:r>
            <a:r>
              <a:rPr lang="en-US" sz="1050" b="0" i="0" dirty="0">
                <a:solidFill>
                  <a:schemeClr val="tx1"/>
                </a:solidFill>
                <a:effectLst/>
                <a:latin typeface="+mn-lt"/>
              </a:rPr>
              <a:t>sind als "Open Educational Resources" (OER) klassifiziert und können frei (ohne Erlaubnis ihrer Urheber) heruntergeladen, verwendet, wiederverwendet, kopiert, angepasst und von den Nutzern geteilt werden, wobei die Quelle ihrer Herkunft anzugeben ist.</a:t>
            </a:r>
            <a:endParaRPr lang="es-ES" sz="1050" dirty="0">
              <a:solidFill>
                <a:schemeClr val="tx1"/>
              </a:solidFill>
              <a:latin typeface="+mn-lt"/>
            </a:endParaRPr>
          </a:p>
        </p:txBody>
      </p:sp>
      <p:pic>
        <p:nvPicPr>
          <p:cNvPr id="5" name="Picture 2">
            <a:extLst>
              <a:ext uri="{FF2B5EF4-FFF2-40B4-BE49-F238E27FC236}">
                <a16:creationId xmlns:a16="http://schemas.microsoft.com/office/drawing/2014/main" id="{5EBF0F90-E830-3DC6-7602-4A513532B921}"/>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bg object 16">
            <a:extLst>
              <a:ext uri="{FF2B5EF4-FFF2-40B4-BE49-F238E27FC236}">
                <a16:creationId xmlns:a16="http://schemas.microsoft.com/office/drawing/2014/main" id="{6E0D0EE0-4BE0-4E74-A49D-EA1F919D42AC}"/>
              </a:ext>
            </a:extLst>
          </p:cNvPr>
          <p:cNvSpPr/>
          <p:nvPr userDrawn="1"/>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0" name="bg object 17">
            <a:extLst>
              <a:ext uri="{FF2B5EF4-FFF2-40B4-BE49-F238E27FC236}">
                <a16:creationId xmlns:a16="http://schemas.microsoft.com/office/drawing/2014/main" id="{9A78C2F4-F608-4536-B6A9-CB535B264D12}"/>
              </a:ext>
            </a:extLst>
          </p:cNvPr>
          <p:cNvSpPr/>
          <p:nvPr userDrawn="1"/>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
        <p:nvSpPr>
          <p:cNvPr id="2" name="CuadroTexto 1">
            <a:extLst>
              <a:ext uri="{FF2B5EF4-FFF2-40B4-BE49-F238E27FC236}">
                <a16:creationId xmlns:a16="http://schemas.microsoft.com/office/drawing/2014/main" id="{9AA799A4-F31F-6BFF-E607-236186E30015}"/>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"Die Unterstützung der Europäischen Kommission für die Erstellung dieser Veröffentlichung stellt keine Billigung des Inhalts dar, der ausschließlich die Meinung der Autoren wiedergibt, und die Kommission kann nicht für die Verwendung der darin enthaltenen Informationen verantwortlich gemacht werden."</a:t>
            </a:r>
            <a:endParaRPr lang="es-ES" sz="1050" dirty="0"/>
          </a:p>
        </p:txBody>
      </p:sp>
      <p:pic>
        <p:nvPicPr>
          <p:cNvPr id="3" name="Imagen 2">
            <a:extLst>
              <a:ext uri="{FF2B5EF4-FFF2-40B4-BE49-F238E27FC236}">
                <a16:creationId xmlns:a16="http://schemas.microsoft.com/office/drawing/2014/main" id="{191951D9-B3B6-0923-FC0A-5E6BC3FE962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4" name="CuadroTexto 3">
            <a:extLst>
              <a:ext uri="{FF2B5EF4-FFF2-40B4-BE49-F238E27FC236}">
                <a16:creationId xmlns:a16="http://schemas.microsoft.com/office/drawing/2014/main" id="{FE6D4945-DD86-0D01-46D5-D5D33FB055F3}"/>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Rechtliche Beschreibung - Creative-Commons-Lizenzierung:</a:t>
            </a:r>
            <a:br>
              <a:rPr lang="en-US" sz="1050" dirty="0">
                <a:solidFill>
                  <a:schemeClr val="tx1"/>
                </a:solidFill>
                <a:latin typeface="+mn-lt"/>
              </a:rPr>
            </a:br>
            <a:r>
              <a:rPr lang="en-US" sz="1050" b="0" i="0" dirty="0">
                <a:solidFill>
                  <a:schemeClr val="tx1"/>
                </a:solidFill>
                <a:effectLst/>
                <a:latin typeface="+mn-lt"/>
              </a:rPr>
              <a:t>Die auf der </a:t>
            </a:r>
            <a:r>
              <a:rPr lang="en-US" sz="1050" b="0" i="0" dirty="0">
                <a:solidFill>
                  <a:schemeClr val="tx1"/>
                </a:solidFill>
                <a:effectLst/>
                <a:latin typeface="+mn-lt"/>
              </a:rPr>
              <a:t>Website des </a:t>
            </a:r>
            <a:r>
              <a:rPr lang="en-US" sz="1050" b="0" i="0" dirty="0">
                <a:solidFill>
                  <a:schemeClr val="tx1"/>
                </a:solidFill>
                <a:effectLst/>
                <a:latin typeface="+mn-lt"/>
              </a:rPr>
              <a:t>AMTech-Projekts </a:t>
            </a:r>
            <a:r>
              <a:rPr lang="en-US" sz="1050" b="0" i="0" dirty="0">
                <a:solidFill>
                  <a:schemeClr val="tx1"/>
                </a:solidFill>
                <a:effectLst/>
                <a:latin typeface="+mn-lt"/>
              </a:rPr>
              <a:t>veröffentlichten Materialien </a:t>
            </a:r>
            <a:r>
              <a:rPr lang="en-US" sz="1050" b="0" i="0" dirty="0">
                <a:solidFill>
                  <a:schemeClr val="tx1"/>
                </a:solidFill>
                <a:effectLst/>
                <a:latin typeface="+mn-lt"/>
              </a:rPr>
              <a:t>sind als "Open Educational Resources" (OER) klassifiziert und können frei (ohne Erlaubnis ihrer Urheber) heruntergeladen, verwendet, wiederverwendet, kopiert, angepasst und von den Nutzern geteilt werden, wobei die Quelle ihrer Herkunft anzugeben ist.</a:t>
            </a:r>
            <a:endParaRPr lang="es-ES" sz="1050" dirty="0">
              <a:solidFill>
                <a:schemeClr val="tx1"/>
              </a:solidFill>
              <a:latin typeface="+mn-lt"/>
            </a:endParaRPr>
          </a:p>
        </p:txBody>
      </p:sp>
      <p:pic>
        <p:nvPicPr>
          <p:cNvPr id="5" name="Picture 2">
            <a:extLst>
              <a:ext uri="{FF2B5EF4-FFF2-40B4-BE49-F238E27FC236}">
                <a16:creationId xmlns:a16="http://schemas.microsoft.com/office/drawing/2014/main" id="{18FE54A3-AE6A-E140-13F0-85EC2B1AB5A3}"/>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72913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A63F4744-DE0B-F867-133A-8AC2001D6D69}"/>
              </a:ext>
            </a:extLst>
          </p:cNvPr>
          <p:cNvSpPr/>
          <p:nvPr userDrawn="1"/>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8" name="object 3">
            <a:extLst>
              <a:ext uri="{FF2B5EF4-FFF2-40B4-BE49-F238E27FC236}">
                <a16:creationId xmlns:a16="http://schemas.microsoft.com/office/drawing/2014/main" id="{5CC0E231-C06D-597C-2FED-C4B31D08C606}"/>
              </a:ext>
            </a:extLst>
          </p:cNvPr>
          <p:cNvSpPr/>
          <p:nvPr userDrawn="1"/>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pic>
        <p:nvPicPr>
          <p:cNvPr id="9" name="Imagen 8">
            <a:extLst>
              <a:ext uri="{FF2B5EF4-FFF2-40B4-BE49-F238E27FC236}">
                <a16:creationId xmlns:a16="http://schemas.microsoft.com/office/drawing/2014/main" id="{2333E2BF-7313-5374-B064-2A20219E3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28251" y="2781300"/>
            <a:ext cx="13631498" cy="2546169"/>
          </a:xfrm>
          <a:prstGeom prst="rect">
            <a:avLst/>
          </a:prstGeom>
        </p:spPr>
      </p:pic>
      <p:sp>
        <p:nvSpPr>
          <p:cNvPr id="10" name="CuadroTexto 9">
            <a:extLst>
              <a:ext uri="{FF2B5EF4-FFF2-40B4-BE49-F238E27FC236}">
                <a16:creationId xmlns:a16="http://schemas.microsoft.com/office/drawing/2014/main" id="{A6C257E0-D93A-560B-B4E5-A3C1452703A4}"/>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"Die Unterstützung der Europäischen Kommission für die Erstellung dieser Veröffentlichung stellt keine Billigung des Inhalts dar, der ausschließlich die Meinung der Autoren wiedergibt, und die Kommission kann nicht für die Verwendung der darin enthaltenen Informationen verantwortlich gemacht werden."</a:t>
            </a:r>
            <a:endParaRPr lang="es-ES" sz="1050" dirty="0"/>
          </a:p>
        </p:txBody>
      </p:sp>
      <p:pic>
        <p:nvPicPr>
          <p:cNvPr id="11" name="Imagen 10">
            <a:extLst>
              <a:ext uri="{FF2B5EF4-FFF2-40B4-BE49-F238E27FC236}">
                <a16:creationId xmlns:a16="http://schemas.microsoft.com/office/drawing/2014/main" id="{F2106762-91E6-C837-4500-C9FDEF09D53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12" name="CuadroTexto 11">
            <a:extLst>
              <a:ext uri="{FF2B5EF4-FFF2-40B4-BE49-F238E27FC236}">
                <a16:creationId xmlns:a16="http://schemas.microsoft.com/office/drawing/2014/main" id="{420EF857-763B-A887-4E64-0D4E06B90DC6}"/>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Rechtliche Beschreibung - Creative-Commons-Lizenzierung:</a:t>
            </a:r>
            <a:br>
              <a:rPr lang="en-US" sz="1050" dirty="0">
                <a:solidFill>
                  <a:schemeClr val="tx1"/>
                </a:solidFill>
                <a:latin typeface="+mn-lt"/>
              </a:rPr>
            </a:br>
            <a:r>
              <a:rPr lang="en-US" sz="1050" b="0" i="0" dirty="0">
                <a:solidFill>
                  <a:schemeClr val="tx1"/>
                </a:solidFill>
                <a:effectLst/>
                <a:latin typeface="+mn-lt"/>
              </a:rPr>
              <a:t>Die auf der </a:t>
            </a:r>
            <a:r>
              <a:rPr lang="en-US" sz="1050" b="0" i="0" dirty="0">
                <a:solidFill>
                  <a:schemeClr val="tx1"/>
                </a:solidFill>
                <a:effectLst/>
                <a:latin typeface="+mn-lt"/>
              </a:rPr>
              <a:t>Website des </a:t>
            </a:r>
            <a:r>
              <a:rPr lang="en-US" sz="1050" b="0" i="0" dirty="0">
                <a:solidFill>
                  <a:schemeClr val="tx1"/>
                </a:solidFill>
                <a:effectLst/>
                <a:latin typeface="+mn-lt"/>
              </a:rPr>
              <a:t>AMTech-Projekts </a:t>
            </a:r>
            <a:r>
              <a:rPr lang="en-US" sz="1050" b="0" i="0" dirty="0">
                <a:solidFill>
                  <a:schemeClr val="tx1"/>
                </a:solidFill>
                <a:effectLst/>
                <a:latin typeface="+mn-lt"/>
              </a:rPr>
              <a:t>veröffentlichten Materialien </a:t>
            </a:r>
            <a:r>
              <a:rPr lang="en-US" sz="1050" b="0" i="0" dirty="0">
                <a:solidFill>
                  <a:schemeClr val="tx1"/>
                </a:solidFill>
                <a:effectLst/>
                <a:latin typeface="+mn-lt"/>
              </a:rPr>
              <a:t>sind als "Open Educational Resources" (OER) klassifiziert und können frei (ohne Erlaubnis ihrer Urheber) heruntergeladen, verwendet, wiederverwendet, kopiert, angepasst und von den Nutzern geteilt werden, wobei die Quelle ihrer Herkunft anzugeben ist.</a:t>
            </a:r>
            <a:endParaRPr lang="es-ES" sz="1050" dirty="0">
              <a:solidFill>
                <a:schemeClr val="tx1"/>
              </a:solidFill>
              <a:latin typeface="+mn-lt"/>
            </a:endParaRPr>
          </a:p>
        </p:txBody>
      </p:sp>
      <p:pic>
        <p:nvPicPr>
          <p:cNvPr id="13" name="Picture 2">
            <a:extLst>
              <a:ext uri="{FF2B5EF4-FFF2-40B4-BE49-F238E27FC236}">
                <a16:creationId xmlns:a16="http://schemas.microsoft.com/office/drawing/2014/main" id="{CF15A812-1986-1B9C-9C6E-6404D642E92C}"/>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19089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moodle.org/"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ordpress.org/plugins/learnpress/"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edapp.com/"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www.edx.org/"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iseazy.com/"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2C811D3-2988-54A8-D855-805643AD2300}"/>
              </a:ext>
            </a:extLst>
          </p:cNvPr>
          <p:cNvSpPr txBox="1"/>
          <p:nvPr/>
        </p:nvSpPr>
        <p:spPr>
          <a:xfrm>
            <a:off x="3450124" y="6591300"/>
            <a:ext cx="12551876" cy="523220"/>
          </a:xfrm>
          <a:prstGeom prst="rect">
            <a:avLst/>
          </a:prstGeom>
          <a:noFill/>
        </p:spPr>
        <p:txBody>
          <a:bodyPr wrap="square">
            <a:spAutoFit/>
          </a:bodyPr>
          <a:lstStyle/>
          <a:p>
            <a:r>
              <a:rPr lang="en-US" sz="2800" b="1" dirty="0">
                <a:solidFill>
                  <a:srgbClr val="75B239"/>
                </a:solidFill>
                <a:effectLst/>
                <a:latin typeface="Century Gothic" panose="020B0502020202020204" pitchFamily="34" charset="0"/>
                <a:ea typeface="Arial MT"/>
                <a:cs typeface="Arial MT"/>
              </a:rPr>
              <a:t>Wie man digitale Schulungsinhalte über eine digitale Schulungsplattform bereitstellt</a:t>
            </a:r>
            <a:endParaRPr lang="es-ES" sz="2800" dirty="0">
              <a:solidFill>
                <a:srgbClr val="75B239"/>
              </a:solidFill>
              <a:effectLst/>
              <a:latin typeface="Century Gothic" panose="020B0502020202020204" pitchFamily="34" charset="0"/>
              <a:ea typeface="Arial MT"/>
              <a:cs typeface="Arial MT"/>
            </a:endParaRPr>
          </a:p>
        </p:txBody>
      </p:sp>
      <p:sp>
        <p:nvSpPr>
          <p:cNvPr id="5" name="CuadroTexto 4">
            <a:extLst>
              <a:ext uri="{FF2B5EF4-FFF2-40B4-BE49-F238E27FC236}">
                <a16:creationId xmlns:a16="http://schemas.microsoft.com/office/drawing/2014/main" id="{4C19204D-8967-023C-E443-943EB115E803}"/>
              </a:ext>
            </a:extLst>
          </p:cNvPr>
          <p:cNvSpPr txBox="1"/>
          <p:nvPr/>
        </p:nvSpPr>
        <p:spPr>
          <a:xfrm>
            <a:off x="4572000" y="7795224"/>
            <a:ext cx="9144000" cy="584775"/>
          </a:xfrm>
          <a:prstGeom prst="rect">
            <a:avLst/>
          </a:prstGeom>
          <a:noFill/>
        </p:spPr>
        <p:txBody>
          <a:bodyPr wrap="square">
            <a:spAutoFit/>
          </a:bodyPr>
          <a:lstStyle/>
          <a:p>
            <a:pPr marL="12700" algn="ctr">
              <a:lnSpc>
                <a:spcPct val="100000"/>
              </a:lnSpc>
              <a:spcBef>
                <a:spcPts val="100"/>
              </a:spcBef>
            </a:pPr>
            <a:r>
              <a:rPr lang="en-US" sz="3200" b="1" spc="-65" dirty="0">
                <a:latin typeface="Century Gothic" panose="020B0502020202020204" pitchFamily="34" charset="0"/>
                <a:ea typeface="Microsoft Sans Serif" panose="020B0604020202020204" pitchFamily="34" charset="0"/>
                <a:cs typeface="Microsoft Sans Serif" panose="020B0604020202020204" pitchFamily="34" charset="0"/>
              </a:rPr>
              <a:t>Partner</a:t>
            </a:r>
            <a:r>
              <a:rPr lang="en-US" sz="3200" b="1" spc="-65"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200" b="1" spc="-65" dirty="0">
                <a:latin typeface="Century Gothic" panose="020B0502020202020204" pitchFamily="34" charset="0"/>
                <a:ea typeface="Microsoft Sans Serif" panose="020B0604020202020204" pitchFamily="34" charset="0"/>
                <a:cs typeface="Microsoft Sans Serif" panose="020B0604020202020204" pitchFamily="34" charset="0"/>
              </a:rPr>
              <a:t>IWS</a:t>
            </a:r>
          </a:p>
        </p:txBody>
      </p:sp>
    </p:spTree>
    <p:extLst>
      <p:ext uri="{BB962C8B-B14F-4D97-AF65-F5344CB8AC3E}">
        <p14:creationId xmlns:p14="http://schemas.microsoft.com/office/powerpoint/2010/main" val="3695705761"/>
      </p:ext>
    </p:extLst>
  </p:cSld>
  <p:clrMapOvr>
    <a:masterClrMapping/>
  </p:clrMapOvr>
</p:sld>
</file>

<file path=ppt/slides/slide10.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Überblick über digitale Plattformen und ihre Rolle bei der Bereitstellung von Inhalten</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2.3: Wie wollen Sie den Inhalt Ihrem Zielpublikum präsentieren?</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0972800" cy="6239657"/>
          </a:xfrm>
          <a:prstGeom prst="rect">
            <a:avLst/>
          </a:prstGeom>
          <a:noFill/>
        </p:spPr>
        <p:txBody>
          <a:bodyPr wrap="square" rtlCol="0">
            <a:spAutoFit/>
          </a:bodyPr>
          <a:lstStyle/>
          <a:p>
            <a:pPr lvl="0" algn="just">
              <a:lnSpc>
                <a:spcPct val="107000"/>
              </a:lnSpc>
              <a:spcAft>
                <a:spcPts val="800"/>
              </a:spcAft>
              <a:buClr>
                <a:srgbClr val="3A3A3A"/>
              </a:buClr>
            </a:pPr>
            <a:r>
              <a:rPr lang="en-US" sz="2000" dirty="0">
                <a:effectLst/>
                <a:latin typeface="Calibri" panose="020F0502020204030204" pitchFamily="34" charset="0"/>
                <a:ea typeface="Calibri" panose="020F0502020204030204" pitchFamily="34" charset="0"/>
                <a:cs typeface="Arial" panose="020B0604020202020204" pitchFamily="34" charset="0"/>
              </a:rPr>
              <a:t>Werden Sie </a:t>
            </a:r>
            <a:r>
              <a:rPr lang="en-US" sz="2000" b="1" dirty="0">
                <a:effectLst/>
                <a:latin typeface="Calibri" panose="020F0502020204030204" pitchFamily="34" charset="0"/>
                <a:ea typeface="Calibri" panose="020F0502020204030204" pitchFamily="34" charset="0"/>
                <a:cs typeface="Arial" panose="020B0604020202020204" pitchFamily="34" charset="0"/>
              </a:rPr>
              <a:t>einen freundlichen oder professionellen </a:t>
            </a:r>
            <a:r>
              <a:rPr lang="en-US" sz="2000" dirty="0">
                <a:effectLst/>
                <a:latin typeface="Calibri" panose="020F0502020204030204" pitchFamily="34" charset="0"/>
                <a:ea typeface="Calibri" panose="020F0502020204030204" pitchFamily="34" charset="0"/>
                <a:cs typeface="Arial" panose="020B0604020202020204" pitchFamily="34" charset="0"/>
              </a:rPr>
              <a:t>Ton </a:t>
            </a:r>
            <a:r>
              <a:rPr lang="en-US" sz="2000" dirty="0">
                <a:effectLst/>
                <a:latin typeface="Calibri" panose="020F0502020204030204" pitchFamily="34" charset="0"/>
                <a:ea typeface="Calibri" panose="020F0502020204030204" pitchFamily="34" charset="0"/>
                <a:cs typeface="Arial" panose="020B0604020202020204" pitchFamily="34" charset="0"/>
              </a:rPr>
              <a:t>anschlagen</a:t>
            </a:r>
            <a:r>
              <a:rPr lang="en-US" sz="2000" dirty="0">
                <a:effectLst/>
                <a:latin typeface="Calibri" panose="020F0502020204030204" pitchFamily="34" charset="0"/>
                <a:ea typeface="Calibri" panose="020F0502020204030204" pitchFamily="34" charset="0"/>
                <a:cs typeface="Arial" panose="020B0604020202020204" pitchFamily="34" charset="0"/>
              </a:rPr>
              <a:t>? </a:t>
            </a:r>
            <a:r>
              <a:rPr lang="en-US" sz="2000" dirty="0">
                <a:effectLst/>
                <a:latin typeface="Calibri" panose="020F0502020204030204" pitchFamily="34" charset="0"/>
                <a:ea typeface="Calibri" panose="020F0502020204030204" pitchFamily="34" charset="0"/>
                <a:cs typeface="Arial" panose="020B0604020202020204" pitchFamily="34" charset="0"/>
              </a:rPr>
              <a:t>Legen Sie Ihr Material so an, dass es Ihrer </a:t>
            </a:r>
            <a:r>
              <a:rPr lang="en-US" sz="2000" b="1" dirty="0">
                <a:effectLst/>
                <a:latin typeface="Calibri" panose="020F0502020204030204" pitchFamily="34" charset="0"/>
                <a:ea typeface="Calibri" panose="020F0502020204030204" pitchFamily="34" charset="0"/>
                <a:cs typeface="Arial" panose="020B0604020202020204" pitchFamily="34" charset="0"/>
              </a:rPr>
              <a:t>Meinung nach am besten zur Persönlichkeit Ihrer Schüler passt</a:t>
            </a:r>
            <a:r>
              <a:rPr lang="en-US" sz="2000" dirty="0">
                <a:effectLst/>
                <a:latin typeface="Calibri" panose="020F0502020204030204" pitchFamily="34" charset="0"/>
                <a:ea typeface="Calibri" panose="020F0502020204030204" pitchFamily="34" charset="0"/>
                <a:cs typeface="Arial" panose="020B0604020202020204" pitchFamily="34" charset="0"/>
              </a:rPr>
              <a:t>, und gestalten Sie Ihr Material so, dass es </a:t>
            </a:r>
            <a:r>
              <a:rPr lang="en-US" sz="2000" b="1" dirty="0">
                <a:effectLst/>
                <a:latin typeface="Calibri" panose="020F0502020204030204" pitchFamily="34" charset="0"/>
                <a:ea typeface="Calibri" panose="020F0502020204030204" pitchFamily="34" charset="0"/>
                <a:cs typeface="Arial" panose="020B0604020202020204" pitchFamily="34" charset="0"/>
              </a:rPr>
              <a:t>ihre Aufmerksamkeit erregt</a:t>
            </a:r>
            <a:r>
              <a:rPr lang="en-US" sz="2000" dirty="0">
                <a:effectLst/>
                <a:latin typeface="Calibri" panose="020F0502020204030204" pitchFamily="34" charset="0"/>
                <a:ea typeface="Calibri" panose="020F0502020204030204" pitchFamily="34" charset="0"/>
                <a:cs typeface="Arial" panose="020B0604020202020204" pitchFamily="34" charset="0"/>
              </a:rPr>
              <a:t>. </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en-US" sz="2000" dirty="0">
                <a:effectLst/>
                <a:latin typeface="Calibri" panose="020F0502020204030204" pitchFamily="34" charset="0"/>
                <a:ea typeface="Calibri" panose="020F0502020204030204" pitchFamily="34" charset="0"/>
                <a:cs typeface="Arial" panose="020B0604020202020204" pitchFamily="34" charset="0"/>
              </a:rPr>
              <a:t>Sie sollten über den gesamten Kurs nachdenken: Behandeln Sie genügend Themen? Gibt es eine </a:t>
            </a:r>
            <a:r>
              <a:rPr lang="en-US" sz="2000" b="1" dirty="0">
                <a:effectLst/>
                <a:latin typeface="Calibri" panose="020F0502020204030204" pitchFamily="34" charset="0"/>
                <a:ea typeface="Calibri" panose="020F0502020204030204" pitchFamily="34" charset="0"/>
                <a:cs typeface="Arial" panose="020B0604020202020204" pitchFamily="34" charset="0"/>
              </a:rPr>
              <a:t>Vielfalt an Material</a:t>
            </a:r>
            <a:r>
              <a:rPr lang="en-US" sz="2000" dirty="0">
                <a:effectLst/>
                <a:latin typeface="Calibri" panose="020F0502020204030204" pitchFamily="34" charset="0"/>
                <a:ea typeface="Calibri" panose="020F0502020204030204" pitchFamily="34" charset="0"/>
                <a:cs typeface="Arial" panose="020B0604020202020204" pitchFamily="34" charset="0"/>
              </a:rPr>
              <a:t>? Ist es ausreichend? Ist er auf dem neuesten Stand? </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en-US" sz="2000" dirty="0">
                <a:effectLst/>
                <a:latin typeface="Calibri" panose="020F0502020204030204" pitchFamily="34" charset="0"/>
                <a:ea typeface="Calibri" panose="020F0502020204030204" pitchFamily="34" charset="0"/>
                <a:cs typeface="Arial" panose="020B0604020202020204" pitchFamily="34" charset="0"/>
              </a:rPr>
              <a:t>Bei der Auswahl einer digitalen Lernplattform sollten Sie darauf achten, dass sie interessant ist und den </a:t>
            </a:r>
            <a:r>
              <a:rPr lang="en-US" sz="2000" b="1" dirty="0">
                <a:effectLst/>
                <a:latin typeface="Calibri" panose="020F0502020204030204" pitchFamily="34" charset="0"/>
                <a:ea typeface="Calibri" panose="020F0502020204030204" pitchFamily="34" charset="0"/>
                <a:cs typeface="Arial" panose="020B0604020202020204" pitchFamily="34" charset="0"/>
              </a:rPr>
              <a:t>Schülern tatsächlich hilft, </a:t>
            </a:r>
            <a:r>
              <a:rPr lang="en-US" sz="2000" dirty="0">
                <a:effectLst/>
                <a:latin typeface="Calibri" panose="020F0502020204030204" pitchFamily="34" charset="0"/>
                <a:ea typeface="Calibri" panose="020F0502020204030204" pitchFamily="34" charset="0"/>
                <a:cs typeface="Arial" panose="020B0604020202020204" pitchFamily="34" charset="0"/>
              </a:rPr>
              <a:t>ihre Ziele zu erreichen. </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en-US" sz="2000" b="1" dirty="0">
                <a:effectLst/>
                <a:latin typeface="Calibri" panose="020F0502020204030204" pitchFamily="34" charset="0"/>
                <a:ea typeface="Calibri" panose="020F0502020204030204" pitchFamily="34" charset="0"/>
                <a:cs typeface="Arial" panose="020B0604020202020204" pitchFamily="34" charset="0"/>
              </a:rPr>
              <a:t>Wählen Sie eine Plattform mit guten und interessanten Inhalten, die Spaß machen und für </a:t>
            </a:r>
            <a:r>
              <a:rPr lang="en-US" sz="2000" dirty="0">
                <a:effectLst/>
                <a:latin typeface="Calibri" panose="020F0502020204030204" pitchFamily="34" charset="0"/>
                <a:ea typeface="Calibri" panose="020F0502020204030204" pitchFamily="34" charset="0"/>
                <a:cs typeface="Arial" panose="020B0604020202020204" pitchFamily="34" charset="0"/>
              </a:rPr>
              <a:t>verschiedene Lernmethoden </a:t>
            </a:r>
            <a:r>
              <a:rPr lang="en-US" sz="2000" b="1" dirty="0">
                <a:effectLst/>
                <a:latin typeface="Calibri" panose="020F0502020204030204" pitchFamily="34" charset="0"/>
                <a:ea typeface="Calibri" panose="020F0502020204030204" pitchFamily="34" charset="0"/>
                <a:cs typeface="Arial" panose="020B0604020202020204" pitchFamily="34" charset="0"/>
              </a:rPr>
              <a:t>geeignet sind</a:t>
            </a:r>
            <a:r>
              <a:rPr lang="en-US" sz="2000" dirty="0">
                <a:effectLst/>
                <a:latin typeface="Calibri" panose="020F0502020204030204" pitchFamily="34" charset="0"/>
                <a:ea typeface="Calibri" panose="020F0502020204030204" pitchFamily="34" charset="0"/>
                <a:cs typeface="Arial" panose="020B0604020202020204" pitchFamily="34" charset="0"/>
              </a:rPr>
              <a:t>. </a:t>
            </a:r>
            <a:r>
              <a:rPr lang="en-US" sz="2000" b="1" dirty="0">
                <a:effectLst/>
                <a:latin typeface="Calibri" panose="020F0502020204030204" pitchFamily="34" charset="0"/>
                <a:ea typeface="Calibri" panose="020F0502020204030204" pitchFamily="34" charset="0"/>
                <a:cs typeface="Arial" panose="020B0604020202020204" pitchFamily="34" charset="0"/>
              </a:rPr>
              <a:t>Gute Inhalte enthalten Informationen, die Sie sich merken können </a:t>
            </a:r>
            <a:r>
              <a:rPr lang="en-US" sz="2000" dirty="0">
                <a:effectLst/>
                <a:latin typeface="Calibri" panose="020F0502020204030204" pitchFamily="34" charset="0"/>
                <a:ea typeface="Calibri" panose="020F0502020204030204" pitchFamily="34" charset="0"/>
                <a:cs typeface="Arial" panose="020B0604020202020204" pitchFamily="34" charset="0"/>
              </a:rPr>
              <a:t>und die Ihren Schülern helfen, sie zu verstehen. </a:t>
            </a:r>
            <a:endParaRPr lang="es-ES" sz="2000" dirty="0">
              <a:effectLst/>
              <a:latin typeface="Arial MT"/>
              <a:ea typeface="Calibri" panose="020F0502020204030204" pitchFamily="34" charset="0"/>
              <a:cs typeface="Arial" panose="020B0604020202020204" pitchFamily="34" charset="0"/>
            </a:endParaRPr>
          </a:p>
          <a:p>
            <a:endParaRPr lang="es-ES" sz="9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CE5CA7BD-A959-4226-8B19-AD9522024E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7410" y="3390900"/>
            <a:ext cx="4876190" cy="4876190"/>
          </a:xfrm>
          <a:prstGeom prst="rect">
            <a:avLst/>
          </a:prstGeom>
        </p:spPr>
      </p:pic>
      <p:sp>
        <p:nvSpPr>
          <p:cNvPr id="9" name="CuadroTexto 8">
            <a:extLst>
              <a:ext uri="{FF2B5EF4-FFF2-40B4-BE49-F238E27FC236}">
                <a16:creationId xmlns:a16="http://schemas.microsoft.com/office/drawing/2014/main" id="{109CB23B-A850-4824-974E-B3CD9650566D}"/>
              </a:ext>
            </a:extLst>
          </p:cNvPr>
          <p:cNvSpPr txBox="1"/>
          <p:nvPr/>
        </p:nvSpPr>
        <p:spPr>
          <a:xfrm>
            <a:off x="13989777" y="8126968"/>
            <a:ext cx="3917223" cy="369332"/>
          </a:xfrm>
          <a:prstGeom prst="rect">
            <a:avLst/>
          </a:prstGeom>
          <a:noFill/>
        </p:spPr>
        <p:txBody>
          <a:bodyPr wrap="square">
            <a:spAutoFit/>
          </a:bodyPr>
          <a:lstStyle/>
          <a:p>
            <a:r>
              <a:rPr lang="es-ES" dirty="0" err="1"/>
              <a:t>Bildquelle</a:t>
            </a:r>
            <a:r>
              <a:rPr lang="es-ES" dirty="0"/>
              <a:t>: Flaticon.de</a:t>
            </a:r>
          </a:p>
        </p:txBody>
      </p:sp>
    </p:spTree>
    <p:extLst>
      <p:ext uri="{BB962C8B-B14F-4D97-AF65-F5344CB8AC3E}">
        <p14:creationId xmlns:p14="http://schemas.microsoft.com/office/powerpoint/2010/main" val="1304534405"/>
      </p:ext>
    </p:extLst>
  </p:cSld>
  <p:clrMapOvr>
    <a:masterClrMapping/>
  </p:clrMapOvr>
</p:sld>
</file>

<file path=ppt/slides/slide1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Überblick über digitale Plattformen und ihre Rolle bei der Bereitstellung von Inhalten</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2.4: Wie viel sollten Sie für eine digitale Lernplattform bezahlen?</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0972800" cy="6285503"/>
          </a:xfrm>
          <a:prstGeom prst="rect">
            <a:avLst/>
          </a:prstGeom>
          <a:noFill/>
        </p:spPr>
        <p:txBody>
          <a:bodyPr wrap="square" rtlCol="0">
            <a:spAutoFit/>
          </a:bodyPr>
          <a:lstStyle/>
          <a:p>
            <a:pPr lvl="0" algn="just">
              <a:lnSpc>
                <a:spcPct val="107000"/>
              </a:lnSpc>
              <a:spcAft>
                <a:spcPts val="800"/>
              </a:spcAft>
              <a:buClr>
                <a:srgbClr val="3A3A3A"/>
              </a:buClr>
            </a:pPr>
            <a:r>
              <a:rPr lang="en-US" sz="2400" dirty="0">
                <a:effectLst/>
                <a:latin typeface="Calibri" panose="020F0502020204030204" pitchFamily="34" charset="0"/>
                <a:ea typeface="Calibri" panose="020F0502020204030204" pitchFamily="34" charset="0"/>
                <a:cs typeface="Arial" panose="020B0604020202020204" pitchFamily="34" charset="0"/>
              </a:rPr>
              <a:t>Es gibt keine eindeutige Antwort, auch wenn der Preis immer eines der Hauptanliegen bei der Auswahl einer LMS-Plattform ist, </a:t>
            </a:r>
            <a:r>
              <a:rPr lang="en-US" sz="2400" b="1" dirty="0">
                <a:effectLst/>
                <a:latin typeface="Calibri" panose="020F0502020204030204" pitchFamily="34" charset="0"/>
                <a:ea typeface="Calibri" panose="020F0502020204030204" pitchFamily="34" charset="0"/>
                <a:cs typeface="Arial" panose="020B0604020202020204" pitchFamily="34" charset="0"/>
              </a:rPr>
              <a:t>hängt </a:t>
            </a:r>
            <a:r>
              <a:rPr lang="en-US" sz="2400" dirty="0">
                <a:effectLst/>
                <a:latin typeface="Calibri" panose="020F0502020204030204" pitchFamily="34" charset="0"/>
                <a:ea typeface="Calibri" panose="020F0502020204030204" pitchFamily="34" charset="0"/>
                <a:cs typeface="Arial" panose="020B0604020202020204" pitchFamily="34" charset="0"/>
              </a:rPr>
              <a:t>es wirklich </a:t>
            </a:r>
            <a:r>
              <a:rPr lang="en-US" sz="2400" b="1" dirty="0">
                <a:effectLst/>
                <a:latin typeface="Calibri" panose="020F0502020204030204" pitchFamily="34" charset="0"/>
                <a:ea typeface="Calibri" panose="020F0502020204030204" pitchFamily="34" charset="0"/>
                <a:cs typeface="Arial" panose="020B0604020202020204" pitchFamily="34" charset="0"/>
              </a:rPr>
              <a:t>von Ihrem Budget und der Qualität/Einfachheit ab, die </a:t>
            </a:r>
            <a:r>
              <a:rPr lang="en-US" sz="2400" dirty="0">
                <a:effectLst/>
                <a:latin typeface="Calibri" panose="020F0502020204030204" pitchFamily="34" charset="0"/>
                <a:ea typeface="Calibri" panose="020F0502020204030204" pitchFamily="34" charset="0"/>
                <a:cs typeface="Arial" panose="020B0604020202020204" pitchFamily="34" charset="0"/>
              </a:rPr>
              <a:t>Sie erreichen wollen. </a:t>
            </a:r>
          </a:p>
          <a:p>
            <a:pPr lvl="0" algn="just">
              <a:lnSpc>
                <a:spcPct val="107000"/>
              </a:lnSpc>
              <a:spcAft>
                <a:spcPts val="800"/>
              </a:spcAft>
              <a:buClr>
                <a:srgbClr val="3A3A3A"/>
              </a:buClr>
            </a:pP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en-US" sz="2400" dirty="0">
                <a:effectLst/>
                <a:latin typeface="Calibri" panose="020F0502020204030204" pitchFamily="34" charset="0"/>
                <a:ea typeface="Calibri" panose="020F0502020204030204" pitchFamily="34" charset="0"/>
                <a:cs typeface="Arial" panose="020B0604020202020204" pitchFamily="34" charset="0"/>
              </a:rPr>
              <a:t>Wie wir später sehen werden, gibt es aber auch völlig </a:t>
            </a:r>
            <a:r>
              <a:rPr lang="en-US" sz="2400" b="1" dirty="0">
                <a:effectLst/>
                <a:latin typeface="Calibri" panose="020F0502020204030204" pitchFamily="34" charset="0"/>
                <a:ea typeface="Calibri" panose="020F0502020204030204" pitchFamily="34" charset="0"/>
                <a:cs typeface="Arial" panose="020B0604020202020204" pitchFamily="34" charset="0"/>
              </a:rPr>
              <a:t>kostenlose Optionen</a:t>
            </a:r>
            <a:r>
              <a:rPr lang="en-US" sz="2400" dirty="0">
                <a:effectLst/>
                <a:latin typeface="Calibri" panose="020F0502020204030204" pitchFamily="34" charset="0"/>
                <a:ea typeface="Calibri" panose="020F0502020204030204" pitchFamily="34" charset="0"/>
                <a:cs typeface="Arial" panose="020B0604020202020204" pitchFamily="34" charset="0"/>
              </a:rPr>
              <a:t>, die im Bedarfsfall funktionieren könnten. </a:t>
            </a:r>
          </a:p>
          <a:p>
            <a:pPr lvl="0" algn="just">
              <a:lnSpc>
                <a:spcPct val="107000"/>
              </a:lnSpc>
              <a:spcAft>
                <a:spcPts val="800"/>
              </a:spcAft>
              <a:buClr>
                <a:srgbClr val="3A3A3A"/>
              </a:buClr>
            </a:pP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en-US" sz="2400" dirty="0">
                <a:effectLst/>
                <a:latin typeface="Calibri" panose="020F0502020204030204" pitchFamily="34" charset="0"/>
                <a:ea typeface="Calibri" panose="020F0502020204030204" pitchFamily="34" charset="0"/>
                <a:cs typeface="Arial" panose="020B0604020202020204" pitchFamily="34" charset="0"/>
              </a:rPr>
              <a:t>Sie sollten auch abwägen, ob Sie eine </a:t>
            </a:r>
            <a:r>
              <a:rPr lang="en-US" sz="2400" b="1" dirty="0">
                <a:effectLst/>
                <a:latin typeface="Calibri" panose="020F0502020204030204" pitchFamily="34" charset="0"/>
                <a:ea typeface="Calibri" panose="020F0502020204030204" pitchFamily="34" charset="0"/>
                <a:cs typeface="Arial" panose="020B0604020202020204" pitchFamily="34" charset="0"/>
              </a:rPr>
              <a:t>skalierbare Plattform </a:t>
            </a:r>
            <a:r>
              <a:rPr lang="en-US" sz="2400" dirty="0">
                <a:effectLst/>
                <a:latin typeface="Calibri" panose="020F0502020204030204" pitchFamily="34" charset="0"/>
                <a:ea typeface="Calibri" panose="020F0502020204030204" pitchFamily="34" charset="0"/>
                <a:cs typeface="Arial" panose="020B0604020202020204" pitchFamily="34" charset="0"/>
              </a:rPr>
              <a:t>benötigen </a:t>
            </a:r>
            <a:r>
              <a:rPr lang="en-US" sz="2400" b="1" dirty="0">
                <a:effectLst/>
                <a:latin typeface="Calibri" panose="020F0502020204030204" pitchFamily="34" charset="0"/>
                <a:ea typeface="Calibri" panose="020F0502020204030204" pitchFamily="34" charset="0"/>
                <a:cs typeface="Arial" panose="020B0604020202020204" pitchFamily="34" charset="0"/>
              </a:rPr>
              <a:t>oder </a:t>
            </a:r>
            <a:r>
              <a:rPr lang="en-US" sz="2400" dirty="0">
                <a:effectLst/>
                <a:latin typeface="Calibri" panose="020F0502020204030204" pitchFamily="34" charset="0"/>
                <a:ea typeface="Calibri" panose="020F0502020204030204" pitchFamily="34" charset="0"/>
                <a:cs typeface="Arial" panose="020B0604020202020204" pitchFamily="34" charset="0"/>
              </a:rPr>
              <a:t>nicht, denn ein späterer Wechsel könnte doppelte Arbeit und doppelte Bezahlung bedeuten!</a:t>
            </a:r>
            <a:endParaRPr lang="es-ES" sz="2400" dirty="0">
              <a:effectLst/>
              <a:latin typeface="Arial MT"/>
              <a:ea typeface="Calibri" panose="020F0502020204030204" pitchFamily="34" charset="0"/>
              <a:cs typeface="Arial" panose="020B0604020202020204" pitchFamily="34" charset="0"/>
            </a:endParaRPr>
          </a:p>
          <a:p>
            <a:endParaRPr lang="es-ES" sz="13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3DA2C69B-7042-4A0C-B221-EA6E19311B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25400" y="3543300"/>
            <a:ext cx="4410101" cy="4410101"/>
          </a:xfrm>
          <a:prstGeom prst="rect">
            <a:avLst/>
          </a:prstGeom>
        </p:spPr>
      </p:pic>
      <p:sp>
        <p:nvSpPr>
          <p:cNvPr id="8" name="CuadroTexto 7">
            <a:extLst>
              <a:ext uri="{FF2B5EF4-FFF2-40B4-BE49-F238E27FC236}">
                <a16:creationId xmlns:a16="http://schemas.microsoft.com/office/drawing/2014/main" id="{4B8D362F-DE88-48FF-9809-94A178AF587C}"/>
              </a:ext>
            </a:extLst>
          </p:cNvPr>
          <p:cNvSpPr txBox="1"/>
          <p:nvPr/>
        </p:nvSpPr>
        <p:spPr>
          <a:xfrm>
            <a:off x="13684977" y="8050768"/>
            <a:ext cx="3917223" cy="369332"/>
          </a:xfrm>
          <a:prstGeom prst="rect">
            <a:avLst/>
          </a:prstGeom>
          <a:noFill/>
        </p:spPr>
        <p:txBody>
          <a:bodyPr wrap="square">
            <a:spAutoFit/>
          </a:bodyPr>
          <a:lstStyle/>
          <a:p>
            <a:r>
              <a:rPr lang="es-ES" dirty="0" err="1"/>
              <a:t>Bildquelle</a:t>
            </a:r>
            <a:r>
              <a:rPr lang="es-ES" dirty="0"/>
              <a:t>: Flaticon.de</a:t>
            </a:r>
          </a:p>
        </p:txBody>
      </p:sp>
    </p:spTree>
    <p:extLst>
      <p:ext uri="{BB962C8B-B14F-4D97-AF65-F5344CB8AC3E}">
        <p14:creationId xmlns:p14="http://schemas.microsoft.com/office/powerpoint/2010/main" val="37304886"/>
      </p:ext>
    </p:extLst>
  </p:cSld>
  <p:clrMapOvr>
    <a:masterClrMapping/>
  </p:clrMapOvr>
</p:sld>
</file>

<file path=ppt/slides/slide12.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Überblick über digitale Plattformen und ihre Rolle bei der Bereitstellung von Inhalten</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2.5: Kostenlose E-Learning-Plattformen: einige Beispiele</a:t>
            </a:r>
          </a:p>
        </p:txBody>
      </p:sp>
      <p:sp>
        <p:nvSpPr>
          <p:cNvPr id="7" name="2 Marcador de contenido">
            <a:extLst>
              <a:ext uri="{FF2B5EF4-FFF2-40B4-BE49-F238E27FC236}">
                <a16:creationId xmlns:a16="http://schemas.microsoft.com/office/drawing/2014/main" id="{5B7541FA-89B4-455A-83A7-C77260CD108E}"/>
              </a:ext>
            </a:extLst>
          </p:cNvPr>
          <p:cNvSpPr txBox="1">
            <a:spLocks/>
          </p:cNvSpPr>
          <p:nvPr/>
        </p:nvSpPr>
        <p:spPr>
          <a:xfrm>
            <a:off x="1285461" y="3618652"/>
            <a:ext cx="862053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GB" sz="2400" b="1" kern="0" dirty="0">
                <a:solidFill>
                  <a:sysClr val="windowText" lastClr="000000"/>
                </a:solidFill>
                <a:ea typeface="Calibri" panose="020F0502020204030204" pitchFamily="34" charset="0"/>
              </a:rPr>
              <a:t>Moodle</a:t>
            </a:r>
            <a:r>
              <a:rPr lang="en-GB" sz="2400" kern="0" dirty="0">
                <a:solidFill>
                  <a:sysClr val="windowText" lastClr="000000"/>
                </a:solidFill>
                <a:ea typeface="Calibri" panose="020F0502020204030204" pitchFamily="34" charset="0"/>
              </a:rPr>
              <a:t>: </a:t>
            </a:r>
            <a:r>
              <a:rPr lang="en-US" sz="2400" kern="0" dirty="0">
                <a:solidFill>
                  <a:sysClr val="windowText" lastClr="000000"/>
                </a:solidFill>
                <a:hlinkClick r:id="rId2"/>
              </a:rPr>
              <a:t> Moodle.org</a:t>
            </a:r>
            <a:endParaRPr lang="en-US" sz="2400" kern="0" dirty="0">
              <a:solidFill>
                <a:sysClr val="windowText" lastClr="000000"/>
              </a:solidFill>
            </a:endParaRPr>
          </a:p>
          <a:p>
            <a:r>
              <a:rPr lang="en-US" sz="2400" kern="0" dirty="0">
                <a:solidFill>
                  <a:sysClr val="windowText" lastClr="000000"/>
                </a:solidFill>
                <a:ea typeface="Times New Roman" panose="02020603050405020304" pitchFamily="18" charset="0"/>
              </a:rPr>
              <a:t>Moodle steht für "Modular Object-Oriented Dynamic Learning Environment", d. h. ein System, das von Bildungseinrichtungen zur Bereitstellung von Kursen und Lernmaterial für Studierende verwendet wird. </a:t>
            </a:r>
          </a:p>
          <a:p>
            <a:pPr algn="just"/>
            <a:endParaRPr lang="en-US" sz="2400" b="1" kern="0" dirty="0">
              <a:solidFill>
                <a:srgbClr val="00B050"/>
              </a:solidFill>
            </a:endParaRPr>
          </a:p>
          <a:p>
            <a:pPr algn="just"/>
            <a:r>
              <a:rPr lang="en-US" sz="2400" b="1" kern="0" dirty="0">
                <a:solidFill>
                  <a:srgbClr val="75B239"/>
                </a:solidFill>
              </a:rPr>
              <a:t>PROS:</a:t>
            </a:r>
          </a:p>
          <a:p>
            <a:pPr marL="342900" indent="-342900">
              <a:buFont typeface="Arial" panose="020B0604020202020204" pitchFamily="34" charset="0"/>
              <a:buChar char="•"/>
            </a:pPr>
            <a:r>
              <a:rPr lang="en-GB" sz="2400" kern="0" dirty="0">
                <a:solidFill>
                  <a:sysClr val="windowText" lastClr="000000"/>
                </a:solidFill>
                <a:ea typeface="Times New Roman" panose="02020603050405020304" pitchFamily="18" charset="0"/>
              </a:rPr>
              <a:t>Entwickelt, um sowohl das Lehren als auch das Lernen zu unterstützen</a:t>
            </a:r>
            <a:endParaRPr lang="it-IT" sz="2400" kern="0" dirty="0">
              <a:solidFill>
                <a:sysClr val="windowText" lastClr="000000"/>
              </a:solidFill>
            </a:endParaRPr>
          </a:p>
          <a:p>
            <a:pPr marL="342900" indent="-342900">
              <a:buFont typeface="Arial" panose="020B0604020202020204" pitchFamily="34" charset="0"/>
              <a:buChar char="•"/>
            </a:pPr>
            <a:r>
              <a:rPr lang="en-GB" sz="2400" kern="0" dirty="0">
                <a:solidFill>
                  <a:sysClr val="windowText" lastClr="000000"/>
                </a:solidFill>
                <a:ea typeface="Times New Roman" panose="02020603050405020304" pitchFamily="18" charset="0"/>
              </a:rPr>
              <a:t>Einfach zu bedienen</a:t>
            </a:r>
            <a:endParaRPr lang="it-IT" sz="2400" kern="0" dirty="0">
              <a:solidFill>
                <a:sysClr val="windowText" lastClr="000000"/>
              </a:solidFill>
            </a:endParaRPr>
          </a:p>
          <a:p>
            <a:pPr marL="342900" indent="-342900">
              <a:buFont typeface="Arial" panose="020B0604020202020204" pitchFamily="34" charset="0"/>
              <a:buChar char="•"/>
            </a:pPr>
            <a:r>
              <a:rPr lang="en-US" sz="2400" kern="0" dirty="0">
                <a:solidFill>
                  <a:sysClr val="windowText" lastClr="000000"/>
                </a:solidFill>
              </a:rPr>
              <a:t>Mehrsprachige Fähigkeiten</a:t>
            </a:r>
          </a:p>
          <a:p>
            <a:pPr marL="342900" indent="-342900">
              <a:buFont typeface="Arial" panose="020B0604020202020204" pitchFamily="34" charset="0"/>
              <a:buChar char="•"/>
            </a:pPr>
            <a:r>
              <a:rPr lang="en-GB" sz="2400" kern="0" dirty="0">
                <a:solidFill>
                  <a:sysClr val="windowText" lastClr="000000"/>
                </a:solidFill>
                <a:ea typeface="Calibri" panose="020F0502020204030204" pitchFamily="34" charset="0"/>
              </a:rPr>
              <a:t>Moodle ist sowohl für kleine Klassen als auch für große Organisationen geeignet.</a:t>
            </a:r>
          </a:p>
          <a:p>
            <a:pPr marL="342900" indent="-342900">
              <a:buFont typeface="Arial" panose="020B0604020202020204" pitchFamily="34" charset="0"/>
              <a:buChar char="•"/>
            </a:pPr>
            <a:r>
              <a:rPr lang="en-GB" sz="2400" kern="0" dirty="0">
                <a:solidFill>
                  <a:sysClr val="windowText" lastClr="000000"/>
                </a:solidFill>
                <a:ea typeface="Calibri" panose="020F0502020204030204" pitchFamily="34" charset="0"/>
              </a:rPr>
              <a:t>Verpflichtung zum Schutz der Datensicherheit und der Privatsphäre der Nutzer</a:t>
            </a:r>
          </a:p>
          <a:p>
            <a:pPr marL="342900" indent="-342900">
              <a:buFont typeface="Arial" panose="020B0604020202020204" pitchFamily="34" charset="0"/>
              <a:buChar char="•"/>
            </a:pPr>
            <a:r>
              <a:rPr lang="en-GB" sz="2400" kern="0" dirty="0">
                <a:solidFill>
                  <a:sysClr val="windowText" lastClr="000000"/>
                </a:solidFill>
                <a:ea typeface="Calibri" panose="020F0502020204030204" pitchFamily="34" charset="0"/>
                <a:cs typeface="Calibri" panose="020F0502020204030204" pitchFamily="34" charset="0"/>
              </a:rPr>
              <a:t>Jederzeit, überall und auf jedem Gerät nutzbar</a:t>
            </a:r>
            <a:endParaRPr lang="es-ES" sz="2400" kern="0" dirty="0">
              <a:solidFill>
                <a:sysClr val="windowText" lastClr="000000"/>
              </a:solidFill>
              <a:ea typeface="Calibri" panose="020F0502020204030204" pitchFamily="34" charset="0"/>
              <a:cs typeface="Times New Roman" panose="02020603050405020304" pitchFamily="18" charset="0"/>
            </a:endParaRPr>
          </a:p>
        </p:txBody>
      </p:sp>
      <p:pic>
        <p:nvPicPr>
          <p:cNvPr id="3074" name="Picture 2" descr="Qué es Moodle? Curso de Moodle: Tutorización de Cursos Online">
            <a:extLst>
              <a:ext uri="{FF2B5EF4-FFF2-40B4-BE49-F238E27FC236}">
                <a16:creationId xmlns:a16="http://schemas.microsoft.com/office/drawing/2014/main" id="{94EFE260-E1AD-42C9-8F13-C016D274DC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77800" y="3172239"/>
            <a:ext cx="4244139" cy="1943100"/>
          </a:xfrm>
          <a:prstGeom prst="rect">
            <a:avLst/>
          </a:prstGeom>
          <a:noFill/>
          <a:extLst>
            <a:ext uri="{909E8E84-426E-40DD-AFC4-6F175D3DCCD1}">
              <a14:hiddenFill xmlns:a14="http://schemas.microsoft.com/office/drawing/2010/main">
                <a:solidFill>
                  <a:srgbClr val="FFFFFF"/>
                </a:solidFill>
              </a14:hiddenFill>
            </a:ext>
          </a:extLst>
        </p:spPr>
      </p:pic>
      <p:sp>
        <p:nvSpPr>
          <p:cNvPr id="9" name="2 Marcador de contenido">
            <a:extLst>
              <a:ext uri="{FF2B5EF4-FFF2-40B4-BE49-F238E27FC236}">
                <a16:creationId xmlns:a16="http://schemas.microsoft.com/office/drawing/2014/main" id="{093E5BA4-E9C5-4A69-9C0C-F0EB7DB2AFA1}"/>
              </a:ext>
            </a:extLst>
          </p:cNvPr>
          <p:cNvSpPr txBox="1">
            <a:spLocks/>
          </p:cNvSpPr>
          <p:nvPr/>
        </p:nvSpPr>
        <p:spPr>
          <a:xfrm>
            <a:off x="10896600" y="5753100"/>
            <a:ext cx="515619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CONS:</a:t>
            </a:r>
          </a:p>
          <a:p>
            <a:pPr marL="342900" indent="-342900">
              <a:buFont typeface="Arial" panose="020B0604020202020204" pitchFamily="34" charset="0"/>
              <a:buChar char="•"/>
            </a:pPr>
            <a:r>
              <a:rPr lang="en-US" sz="2400" kern="0" dirty="0">
                <a:solidFill>
                  <a:sysClr val="windowText" lastClr="000000"/>
                </a:solidFill>
                <a:ea typeface="Times New Roman" panose="02020603050405020304" pitchFamily="18" charset="0"/>
                <a:cs typeface="Calibri" panose="020F0502020204030204" pitchFamily="34" charset="0"/>
              </a:rPr>
              <a:t>Es fehlt an Flexibilität und Effizienz</a:t>
            </a:r>
            <a:endParaRPr lang="es-ES" sz="2400" kern="0" dirty="0">
              <a:solidFill>
                <a:sysClr val="windowText" lastClr="000000"/>
              </a:solidFill>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kern="0" dirty="0">
                <a:solidFill>
                  <a:sysClr val="windowText" lastClr="000000"/>
                </a:solidFill>
                <a:ea typeface="Times New Roman" panose="02020603050405020304" pitchFamily="18" charset="0"/>
                <a:cs typeface="Calibri" panose="020F0502020204030204" pitchFamily="34" charset="0"/>
              </a:rPr>
              <a:t>Sie brauchen technische Fähigkeiten</a:t>
            </a:r>
            <a:endParaRPr lang="es-ES" sz="2400" kern="0" dirty="0">
              <a:solidFill>
                <a:sysClr val="windowText" lastClr="000000"/>
              </a:solidFill>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kern="0" dirty="0">
                <a:solidFill>
                  <a:sysClr val="windowText" lastClr="000000"/>
                </a:solidFill>
                <a:ea typeface="Times New Roman" panose="02020603050405020304" pitchFamily="18" charset="0"/>
                <a:cs typeface="Calibri" panose="020F0502020204030204" pitchFamily="34" charset="0"/>
              </a:rPr>
              <a:t>Die Berichterstattung ist begrenzt</a:t>
            </a:r>
            <a:endParaRPr lang="es-ES" sz="2400" kern="0" dirty="0">
              <a:solidFill>
                <a:sysClr val="windowText" lastClr="000000"/>
              </a:solidFill>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kern="0" dirty="0">
                <a:solidFill>
                  <a:sysClr val="windowText" lastClr="000000"/>
                </a:solidFill>
                <a:ea typeface="Times New Roman" panose="02020603050405020304" pitchFamily="18" charset="0"/>
              </a:rPr>
              <a:t>Probleme bei der Anpassung</a:t>
            </a:r>
            <a:endParaRPr lang="it-IT" sz="2400" kern="0" dirty="0">
              <a:solidFill>
                <a:sysClr val="windowText" lastClr="000000"/>
              </a:solidFill>
            </a:endParaRPr>
          </a:p>
          <a:p>
            <a:pPr marL="342900" indent="-342900">
              <a:buFont typeface="Arial" panose="020B0604020202020204" pitchFamily="34" charset="0"/>
              <a:buChar char="•"/>
            </a:pPr>
            <a:r>
              <a:rPr lang="en-US" sz="2400" kern="0" dirty="0">
                <a:solidFill>
                  <a:sysClr val="windowText" lastClr="000000"/>
                </a:solidFill>
                <a:ea typeface="Times New Roman" panose="02020603050405020304" pitchFamily="18" charset="0"/>
              </a:rPr>
              <a:t>Je mehr Schüler auf die Plattform zugreifen, desto langsamer wird das System</a:t>
            </a:r>
          </a:p>
          <a:p>
            <a:endParaRPr lang="en-GB" sz="2400" kern="0" dirty="0">
              <a:solidFill>
                <a:sysClr val="windowText" lastClr="000000"/>
              </a:solidFill>
              <a:ea typeface="Calibri" panose="020F0502020204030204" pitchFamily="34" charset="0"/>
            </a:endParaRPr>
          </a:p>
          <a:p>
            <a:endParaRPr lang="it-IT" sz="2400" kern="0" dirty="0">
              <a:solidFill>
                <a:sysClr val="windowText" lastClr="000000"/>
              </a:solidFill>
            </a:endParaRPr>
          </a:p>
          <a:p>
            <a:pPr algn="just"/>
            <a:endParaRPr lang="en-US" sz="2400" kern="0" dirty="0">
              <a:solidFill>
                <a:sysClr val="windowText" lastClr="000000"/>
              </a:solidFill>
            </a:endParaRPr>
          </a:p>
        </p:txBody>
      </p:sp>
    </p:spTree>
    <p:extLst>
      <p:ext uri="{BB962C8B-B14F-4D97-AF65-F5344CB8AC3E}">
        <p14:creationId xmlns:p14="http://schemas.microsoft.com/office/powerpoint/2010/main" val="559662810"/>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Überblick über digitale Plattformen und ihre Rolle bei der Bereitstellung von Inhalten</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2.5: Kostenlose E-Learning-Plattformen: einige Beispiele</a:t>
            </a:r>
          </a:p>
        </p:txBody>
      </p:sp>
      <p:sp>
        <p:nvSpPr>
          <p:cNvPr id="8" name="2 Marcador de contenido">
            <a:extLst>
              <a:ext uri="{FF2B5EF4-FFF2-40B4-BE49-F238E27FC236}">
                <a16:creationId xmlns:a16="http://schemas.microsoft.com/office/drawing/2014/main" id="{8BD7ED1B-438C-488B-BE8D-2FD4220E9171}"/>
              </a:ext>
            </a:extLst>
          </p:cNvPr>
          <p:cNvSpPr txBox="1">
            <a:spLocks/>
          </p:cNvSpPr>
          <p:nvPr/>
        </p:nvSpPr>
        <p:spPr>
          <a:xfrm>
            <a:off x="1397001" y="3702018"/>
            <a:ext cx="774699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GB" sz="2400" b="1" kern="0" dirty="0" err="1">
                <a:solidFill>
                  <a:sysClr val="windowText" lastClr="000000"/>
                </a:solidFill>
                <a:ea typeface="Calibri" panose="020F0502020204030204" pitchFamily="34" charset="0"/>
              </a:rPr>
              <a:t>LearnPress </a:t>
            </a:r>
            <a:r>
              <a:rPr lang="en-GB" sz="2400" b="1" kern="0" dirty="0">
                <a:solidFill>
                  <a:sysClr val="windowText" lastClr="000000"/>
                </a:solidFill>
                <a:ea typeface="Calibri" panose="020F0502020204030204" pitchFamily="34" charset="0"/>
              </a:rPr>
              <a:t>LMS</a:t>
            </a:r>
            <a:r>
              <a:rPr lang="en-GB" sz="2400" kern="0" dirty="0">
                <a:solidFill>
                  <a:sysClr val="windowText" lastClr="000000"/>
                </a:solidFill>
                <a:ea typeface="Calibri" panose="020F0502020204030204" pitchFamily="34" charset="0"/>
              </a:rPr>
              <a:t>: </a:t>
            </a:r>
            <a:r>
              <a:rPr lang="es-ES" sz="2400" kern="0" dirty="0">
                <a:solidFill>
                  <a:sysClr val="windowText" lastClr="000000"/>
                </a:solidFill>
                <a:hlinkClick r:id="rId2"/>
              </a:rPr>
              <a:t>LearnPress.org</a:t>
            </a:r>
            <a:endParaRPr lang="en-GB" sz="2400" kern="0" dirty="0">
              <a:solidFill>
                <a:schemeClr val="accent1">
                  <a:lumMod val="75000"/>
                </a:schemeClr>
              </a:solidFill>
            </a:endParaRPr>
          </a:p>
          <a:p>
            <a:pPr algn="just"/>
            <a:r>
              <a:rPr lang="en-GB" sz="2400" kern="0" dirty="0" err="1">
                <a:solidFill>
                  <a:srgbClr val="3C3C3C"/>
                </a:solidFill>
                <a:ea typeface="Calibri" panose="020F0502020204030204" pitchFamily="34" charset="0"/>
              </a:rPr>
              <a:t>LearnPress </a:t>
            </a:r>
            <a:r>
              <a:rPr lang="en-GB" sz="2400" kern="0" dirty="0">
                <a:solidFill>
                  <a:srgbClr val="3C3C3C"/>
                </a:solidFill>
                <a:ea typeface="Calibri" panose="020F0502020204030204" pitchFamily="34" charset="0"/>
              </a:rPr>
              <a:t>ist ein WordPress LMS (Learning Management System) Plugin. Es baut auf einer WordPress-Website auf und bietet eine ganze Reihe von Optionen für das Hosting von Kursen. </a:t>
            </a:r>
            <a:endParaRPr lang="en-GB" sz="2400" kern="0" dirty="0">
              <a:solidFill>
                <a:sysClr val="windowText" lastClr="000000"/>
              </a:solidFill>
              <a:ea typeface="Times New Roman" panose="02020603050405020304" pitchFamily="18" charset="0"/>
            </a:endParaRPr>
          </a:p>
          <a:p>
            <a:endParaRPr lang="en-GB" sz="2400" b="1" kern="0" dirty="0">
              <a:solidFill>
                <a:srgbClr val="75B239"/>
              </a:solidFill>
            </a:endParaRPr>
          </a:p>
          <a:p>
            <a:pPr algn="just"/>
            <a:r>
              <a:rPr lang="en-GB" sz="2400" b="1" kern="0" dirty="0">
                <a:solidFill>
                  <a:srgbClr val="75B239"/>
                </a:solidFill>
              </a:rPr>
              <a:t>PROS:</a:t>
            </a:r>
          </a:p>
          <a:p>
            <a:pPr marL="342900" indent="-342900">
              <a:buFont typeface="Arial" panose="020B0604020202020204" pitchFamily="34" charset="0"/>
              <a:buChar char="•"/>
            </a:pPr>
            <a:r>
              <a:rPr lang="en-GB" sz="2400" kern="0" dirty="0">
                <a:solidFill>
                  <a:sysClr val="windowText" lastClr="000000"/>
                </a:solidFill>
                <a:ea typeface="Times New Roman" panose="02020603050405020304" pitchFamily="18" charset="0"/>
                <a:cs typeface="Calibri" panose="020F0502020204030204" pitchFamily="34" charset="0"/>
              </a:rPr>
              <a:t>Erstellen Sie unbegrenzt viele Kurse, Lektionen, Quizze und Fragen</a:t>
            </a:r>
          </a:p>
          <a:p>
            <a:pPr marL="342900" indent="-342900">
              <a:buFont typeface="Arial" panose="020B0604020202020204" pitchFamily="34" charset="0"/>
              <a:buChar char="•"/>
            </a:pPr>
            <a:r>
              <a:rPr lang="en-GB" sz="2400" kern="0" dirty="0">
                <a:solidFill>
                  <a:sysClr val="windowText" lastClr="000000"/>
                </a:solidFill>
                <a:ea typeface="Times New Roman" panose="02020603050405020304" pitchFamily="18" charset="0"/>
              </a:rPr>
              <a:t>Die Kurserstellung ist einfach und hat einen logischen Ablauf</a:t>
            </a:r>
            <a:endParaRPr lang="en-GB" sz="2400" kern="0" dirty="0">
              <a:solidFill>
                <a:sysClr val="windowText" lastClr="000000"/>
              </a:solidFill>
              <a:ea typeface="Calibri" panose="020F0502020204030204" pitchFamily="34" charset="0"/>
              <a:cs typeface="Times New Roman" panose="02020603050405020304" pitchFamily="18" charset="0"/>
            </a:endParaRPr>
          </a:p>
          <a:p>
            <a:pPr marL="342900" indent="-342900" algn="just">
              <a:spcAft>
                <a:spcPts val="1200"/>
              </a:spcAft>
              <a:buFont typeface="Arial" panose="020B0604020202020204" pitchFamily="34" charset="0"/>
              <a:buChar char="•"/>
            </a:pPr>
            <a:r>
              <a:rPr lang="en-GB" sz="2400" kern="0" dirty="0">
                <a:solidFill>
                  <a:sysClr val="windowText" lastClr="000000"/>
                </a:solidFill>
                <a:ea typeface="Calibri" panose="020F0502020204030204" pitchFamily="34" charset="0"/>
                <a:cs typeface="Calibri" panose="020F0502020204030204" pitchFamily="34" charset="0"/>
              </a:rPr>
              <a:t>Einfache Erstellung von Kursen mit dem Drag and Drop Course Builder</a:t>
            </a:r>
            <a:endParaRPr lang="en-GB" sz="2400" kern="0" dirty="0">
              <a:solidFill>
                <a:sysClr val="windowText" lastClr="000000"/>
              </a:solidFill>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GB" sz="2400" kern="0" dirty="0" err="1">
                <a:solidFill>
                  <a:sysClr val="windowText" lastClr="000000"/>
                </a:solidFill>
                <a:ea typeface="Times New Roman" panose="02020603050405020304" pitchFamily="18" charset="0"/>
              </a:rPr>
              <a:t>LearnPress </a:t>
            </a:r>
            <a:r>
              <a:rPr lang="en-GB" sz="2400" kern="0" dirty="0">
                <a:solidFill>
                  <a:sysClr val="windowText" lastClr="000000"/>
                </a:solidFill>
                <a:ea typeface="Times New Roman" panose="02020603050405020304" pitchFamily="18" charset="0"/>
              </a:rPr>
              <a:t>ist kostenlos </a:t>
            </a:r>
          </a:p>
          <a:p>
            <a:pPr marL="342900" indent="-342900">
              <a:buFont typeface="Arial" panose="020B0604020202020204" pitchFamily="34" charset="0"/>
              <a:buChar char="•"/>
            </a:pPr>
            <a:r>
              <a:rPr lang="en-GB" sz="2400" kern="0" dirty="0" err="1">
                <a:solidFill>
                  <a:sysClr val="windowText" lastClr="000000"/>
                </a:solidFill>
                <a:ea typeface="Times New Roman" panose="02020603050405020304" pitchFamily="18" charset="0"/>
                <a:cs typeface="Calibri" panose="020F0502020204030204" pitchFamily="34" charset="0"/>
              </a:rPr>
              <a:t>LearnPress </a:t>
            </a:r>
            <a:r>
              <a:rPr lang="en-GB" sz="2400" kern="0" dirty="0">
                <a:solidFill>
                  <a:sysClr val="windowText" lastClr="000000"/>
                </a:solidFill>
                <a:ea typeface="Times New Roman" panose="02020603050405020304" pitchFamily="18" charset="0"/>
                <a:cs typeface="Calibri" panose="020F0502020204030204" pitchFamily="34" charset="0"/>
              </a:rPr>
              <a:t>unterstützt WordPress Multisite</a:t>
            </a:r>
            <a:endParaRPr lang="en-GB" sz="2400" kern="0" dirty="0">
              <a:solidFill>
                <a:sysClr val="windowText" lastClr="000000"/>
              </a:solidFill>
              <a:ea typeface="Calibri" panose="020F0502020204030204" pitchFamily="34" charset="0"/>
              <a:cs typeface="Times New Roman" panose="02020603050405020304" pitchFamily="18" charset="0"/>
            </a:endParaRPr>
          </a:p>
          <a:p>
            <a:endParaRPr lang="en-GB" sz="2400" kern="0" dirty="0">
              <a:solidFill>
                <a:sysClr val="windowText" lastClr="000000"/>
              </a:solidFill>
              <a:ea typeface="Calibri" panose="020F0502020204030204" pitchFamily="34" charset="0"/>
            </a:endParaRPr>
          </a:p>
          <a:p>
            <a:endParaRPr lang="it-IT" sz="2400" kern="0" dirty="0">
              <a:solidFill>
                <a:sysClr val="windowText" lastClr="000000"/>
              </a:solidFill>
            </a:endParaRPr>
          </a:p>
          <a:p>
            <a:pPr algn="just"/>
            <a:endParaRPr lang="en-US" sz="2400" kern="0" dirty="0">
              <a:solidFill>
                <a:sysClr val="windowText" lastClr="000000"/>
              </a:solidFill>
            </a:endParaRPr>
          </a:p>
        </p:txBody>
      </p:sp>
      <p:pic>
        <p:nvPicPr>
          <p:cNvPr id="9" name="Imagen 8">
            <a:extLst>
              <a:ext uri="{FF2B5EF4-FFF2-40B4-BE49-F238E27FC236}">
                <a16:creationId xmlns:a16="http://schemas.microsoft.com/office/drawing/2014/main" id="{D4DB8193-40F1-4175-8721-C76A3F57DF21}"/>
              </a:ext>
            </a:extLst>
          </p:cNvPr>
          <p:cNvPicPr>
            <a:picLocks noChangeAspect="1"/>
          </p:cNvPicPr>
          <p:nvPr/>
        </p:nvPicPr>
        <p:blipFill>
          <a:blip r:embed="rId3"/>
          <a:stretch>
            <a:fillRect/>
          </a:stretch>
        </p:blipFill>
        <p:spPr>
          <a:xfrm>
            <a:off x="14808147" y="2814310"/>
            <a:ext cx="1965407" cy="1716455"/>
          </a:xfrm>
          <a:prstGeom prst="rect">
            <a:avLst/>
          </a:prstGeom>
        </p:spPr>
      </p:pic>
      <p:sp>
        <p:nvSpPr>
          <p:cNvPr id="11" name="2 Marcador de contenido">
            <a:extLst>
              <a:ext uri="{FF2B5EF4-FFF2-40B4-BE49-F238E27FC236}">
                <a16:creationId xmlns:a16="http://schemas.microsoft.com/office/drawing/2014/main" id="{297587F7-EFBB-406C-BCCF-DF9ACB62068A}"/>
              </a:ext>
            </a:extLst>
          </p:cNvPr>
          <p:cNvSpPr txBox="1">
            <a:spLocks/>
          </p:cNvSpPr>
          <p:nvPr/>
        </p:nvSpPr>
        <p:spPr>
          <a:xfrm>
            <a:off x="10439400" y="5372100"/>
            <a:ext cx="5918199" cy="3449166"/>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CONS:</a:t>
            </a:r>
          </a:p>
          <a:p>
            <a:pPr marL="342900" indent="-342900">
              <a:buFont typeface="Arial" panose="020B0604020202020204" pitchFamily="34" charset="0"/>
              <a:buChar char="•"/>
            </a:pPr>
            <a:r>
              <a:rPr lang="en-US" sz="2400" kern="0" dirty="0">
                <a:solidFill>
                  <a:srgbClr val="3C3C3C"/>
                </a:solidFill>
                <a:ea typeface="Times New Roman" panose="02020603050405020304" pitchFamily="18" charset="0"/>
              </a:rPr>
              <a:t>Zertifizierungen und einige Quizoptionen sind kostenpflichtig </a:t>
            </a:r>
          </a:p>
          <a:p>
            <a:pPr marL="342900" indent="-342900">
              <a:buFont typeface="Arial" panose="020B0604020202020204" pitchFamily="34" charset="0"/>
              <a:buChar char="•"/>
            </a:pPr>
            <a:r>
              <a:rPr lang="en-US" sz="2400" kern="0" dirty="0">
                <a:solidFill>
                  <a:srgbClr val="3C3C3C"/>
                </a:solidFill>
                <a:ea typeface="Times New Roman" panose="02020603050405020304" pitchFamily="18" charset="0"/>
                <a:cs typeface="Calibri" panose="020F0502020204030204" pitchFamily="34" charset="0"/>
              </a:rPr>
              <a:t>Die Dokumentation ist ein wenig schwer zu finden und nicht sehr detailliert.</a:t>
            </a:r>
            <a:endParaRPr lang="it-IT" sz="2400" kern="0" dirty="0">
              <a:solidFill>
                <a:sysClr val="windowText" lastClr="000000"/>
              </a:solidFill>
            </a:endParaRPr>
          </a:p>
          <a:p>
            <a:pPr marL="342900" indent="-342900">
              <a:buFont typeface="Arial" panose="020B0604020202020204" pitchFamily="34" charset="0"/>
              <a:buChar char="•"/>
            </a:pPr>
            <a:r>
              <a:rPr lang="en-US" sz="2400" kern="0" dirty="0">
                <a:solidFill>
                  <a:srgbClr val="3C3C3C"/>
                </a:solidFill>
                <a:ea typeface="Times New Roman" panose="02020603050405020304" pitchFamily="18" charset="0"/>
                <a:cs typeface="Calibri" panose="020F0502020204030204" pitchFamily="34" charset="0"/>
              </a:rPr>
              <a:t>Der Support scheint in den Rezensionen ein wenig in Frage gestellt zu werden.</a:t>
            </a:r>
            <a:endParaRPr lang="es-ES" sz="2400" kern="0" dirty="0">
              <a:solidFill>
                <a:srgbClr val="3C3C3C"/>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0513245"/>
      </p:ext>
    </p:extLst>
  </p:cSld>
  <p:clrMapOvr>
    <a:masterClrMapping/>
  </p:clrMapOvr>
</p:sld>
</file>

<file path=ppt/slides/slide14.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Überblick über digitale Plattformen und ihre Rolle bei der Bereitstellung von Inhalten</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2.5: Kostenlose E-Learning-Plattformen: einige Beispiele</a:t>
            </a:r>
          </a:p>
        </p:txBody>
      </p:sp>
      <p:sp>
        <p:nvSpPr>
          <p:cNvPr id="7" name="2 Marcador de contenido">
            <a:extLst>
              <a:ext uri="{FF2B5EF4-FFF2-40B4-BE49-F238E27FC236}">
                <a16:creationId xmlns:a16="http://schemas.microsoft.com/office/drawing/2014/main" id="{5170AE01-2ACE-4F24-8149-FE38696693E6}"/>
              </a:ext>
            </a:extLst>
          </p:cNvPr>
          <p:cNvSpPr txBox="1">
            <a:spLocks/>
          </p:cNvSpPr>
          <p:nvPr/>
        </p:nvSpPr>
        <p:spPr>
          <a:xfrm>
            <a:off x="1215887" y="3127586"/>
            <a:ext cx="10185399" cy="7159414"/>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b="1" kern="0" spc="23" dirty="0" err="1">
                <a:solidFill>
                  <a:srgbClr val="444444"/>
                </a:solidFill>
                <a:ea typeface="Calibri" panose="020F0502020204030204" pitchFamily="34" charset="0"/>
                <a:cs typeface="Calibri" panose="020F0502020204030204" pitchFamily="34" charset="0"/>
              </a:rPr>
              <a:t>EdApp </a:t>
            </a:r>
            <a:r>
              <a:rPr lang="en-US" sz="2400" b="1" kern="0" spc="23" dirty="0">
                <a:solidFill>
                  <a:srgbClr val="444444"/>
                </a:solidFill>
                <a:ea typeface="Calibri" panose="020F0502020204030204" pitchFamily="34" charset="0"/>
                <a:cs typeface="Calibri" panose="020F0502020204030204" pitchFamily="34" charset="0"/>
              </a:rPr>
              <a:t>LMS: </a:t>
            </a:r>
            <a:r>
              <a:rPr lang="en-US" sz="2400" kern="0" spc="23" dirty="0">
                <a:solidFill>
                  <a:srgbClr val="444444"/>
                </a:solidFill>
                <a:ea typeface="Calibri" panose="020F0502020204030204" pitchFamily="34" charset="0"/>
                <a:cs typeface="Calibri" panose="020F0502020204030204" pitchFamily="34" charset="0"/>
                <a:hlinkClick r:id="rId2"/>
              </a:rPr>
              <a:t>www.edapp.com</a:t>
            </a:r>
            <a:endParaRPr lang="en-US" sz="2400" kern="0" dirty="0">
              <a:solidFill>
                <a:sysClr val="windowText" lastClr="000000"/>
              </a:solidFill>
              <a:ea typeface="Calibri" panose="020F0502020204030204" pitchFamily="34" charset="0"/>
              <a:cs typeface="Times New Roman" panose="02020603050405020304" pitchFamily="18" charset="0"/>
            </a:endParaRPr>
          </a:p>
          <a:p>
            <a:pPr algn="just">
              <a:lnSpc>
                <a:spcPct val="120000"/>
              </a:lnSpc>
            </a:pPr>
            <a:r>
              <a:rPr lang="en-US" sz="2400" kern="0" spc="23" dirty="0" err="1">
                <a:solidFill>
                  <a:sysClr val="windowText" lastClr="000000"/>
                </a:solidFill>
                <a:ea typeface="Calibri" panose="020F0502020204030204" pitchFamily="34" charset="0"/>
                <a:cs typeface="Calibri" panose="020F0502020204030204" pitchFamily="34" charset="0"/>
              </a:rPr>
              <a:t>EdApp </a:t>
            </a:r>
            <a:r>
              <a:rPr lang="en-US" sz="2400" kern="0" spc="23" dirty="0">
                <a:solidFill>
                  <a:sysClr val="windowText" lastClr="000000"/>
                </a:solidFill>
                <a:ea typeface="Calibri" panose="020F0502020204030204" pitchFamily="34" charset="0"/>
                <a:cs typeface="Calibri" panose="020F0502020204030204" pitchFamily="34" charset="0"/>
              </a:rPr>
              <a:t>LMS setzt den Standard für qualitativ hochwertige Online-Kursplattformen und ist bekannt für seine umfassende Microlearning-Inhaltsbibliothek mit fachmännisch gestalteten Kursen für verschiedene Branchen. Hier können Sie Themen aus den Bereichen Einzelhandel, Bauwesen, Cybersicherheit, Führungs- und Managementstile sowie Lebensmittel und Gastgewerbe in mehr als 30 Erweiterungskategorien erkunden.</a:t>
            </a:r>
          </a:p>
          <a:p>
            <a:pPr algn="just"/>
            <a:endParaRPr lang="en-US" sz="2400" kern="0" dirty="0">
              <a:solidFill>
                <a:sysClr val="windowText" lastClr="000000"/>
              </a:solidFill>
              <a:ea typeface="Calibri" panose="020F0502020204030204" pitchFamily="34" charset="0"/>
              <a:cs typeface="Times New Roman" panose="02020603050405020304" pitchFamily="18" charset="0"/>
            </a:endParaRPr>
          </a:p>
          <a:p>
            <a:r>
              <a:rPr lang="en-US" sz="2400" kern="0" dirty="0">
                <a:solidFill>
                  <a:srgbClr val="75B239"/>
                </a:solidFill>
              </a:rPr>
              <a:t>PROS:</a:t>
            </a:r>
          </a:p>
          <a:p>
            <a:pPr marL="342900" indent="-342900">
              <a:buFont typeface="Arial" panose="020B0604020202020204" pitchFamily="34" charset="0"/>
              <a:buChar char="•"/>
            </a:pPr>
            <a:r>
              <a:rPr lang="en-US" sz="2400" kern="0" dirty="0">
                <a:solidFill>
                  <a:sysClr val="windowText" lastClr="000000"/>
                </a:solidFill>
                <a:ea typeface="Times New Roman" panose="02020603050405020304" pitchFamily="18" charset="0"/>
              </a:rPr>
              <a:t>Einfach zu bedienen</a:t>
            </a:r>
            <a:endParaRPr lang="en-US" sz="2400" kern="0" dirty="0">
              <a:solidFill>
                <a:sysClr val="windowText" lastClr="000000"/>
              </a:solidFill>
            </a:endParaRPr>
          </a:p>
          <a:p>
            <a:pPr marL="342900" indent="-342900">
              <a:buFont typeface="Arial" panose="020B0604020202020204" pitchFamily="34" charset="0"/>
              <a:buChar char="•"/>
            </a:pPr>
            <a:r>
              <a:rPr lang="en-US" sz="2400" kern="0" dirty="0">
                <a:solidFill>
                  <a:sysClr val="windowText" lastClr="000000"/>
                </a:solidFill>
              </a:rPr>
              <a:t>Die Mikro-Lernsoftware funktioniert auf allen Geräten.</a:t>
            </a:r>
          </a:p>
          <a:p>
            <a:pPr marL="342900" indent="-342900">
              <a:buFont typeface="Arial" panose="020B0604020202020204" pitchFamily="34" charset="0"/>
              <a:buChar char="•"/>
            </a:pPr>
            <a:r>
              <a:rPr lang="en-US" sz="2400" kern="0" dirty="0">
                <a:solidFill>
                  <a:srgbClr val="1F2E3C"/>
                </a:solidFill>
              </a:rPr>
              <a:t>Laden Sie Ihre Schulungsfolien hoch, und wir konvertieren sie in mobilfreundliche Lektionen. </a:t>
            </a:r>
          </a:p>
          <a:p>
            <a:pPr marL="342900" indent="-342900">
              <a:buFont typeface="Arial" panose="020B0604020202020204" pitchFamily="34" charset="0"/>
              <a:buChar char="•"/>
            </a:pPr>
            <a:r>
              <a:rPr lang="en-US" sz="2400" kern="0" dirty="0">
                <a:solidFill>
                  <a:srgbClr val="1F2E3C"/>
                </a:solidFill>
              </a:rPr>
              <a:t>Kostenlose Kursbibliothek</a:t>
            </a:r>
          </a:p>
          <a:p>
            <a:pPr marL="342900" indent="-342900">
              <a:buFont typeface="Arial" panose="020B0604020202020204" pitchFamily="34" charset="0"/>
              <a:buChar char="•"/>
            </a:pPr>
            <a:r>
              <a:rPr lang="en-US" sz="2400" kern="0" dirty="0">
                <a:solidFill>
                  <a:srgbClr val="1F2E3C"/>
                </a:solidFill>
              </a:rPr>
              <a:t>Canva-Integration</a:t>
            </a:r>
          </a:p>
          <a:p>
            <a:pPr marL="342900" indent="-342900">
              <a:buFont typeface="Arial" panose="020B0604020202020204" pitchFamily="34" charset="0"/>
              <a:buChar char="•"/>
            </a:pPr>
            <a:r>
              <a:rPr lang="en-US" sz="2400" kern="0" dirty="0">
                <a:solidFill>
                  <a:srgbClr val="1F2E3C"/>
                </a:solidFill>
              </a:rPr>
              <a:t>Gamification</a:t>
            </a:r>
          </a:p>
          <a:p>
            <a:pPr marL="342900" indent="-342900">
              <a:buFont typeface="Arial" panose="020B0604020202020204" pitchFamily="34" charset="0"/>
              <a:buChar char="•"/>
            </a:pPr>
            <a:r>
              <a:rPr lang="en-US" sz="2400" kern="0" dirty="0">
                <a:solidFill>
                  <a:srgbClr val="1F2E3C"/>
                </a:solidFill>
              </a:rPr>
              <a:t>Kurse in über 100 Sprachen übersetzen </a:t>
            </a:r>
          </a:p>
          <a:p>
            <a:endParaRPr lang="es-ES" sz="2400" kern="0" dirty="0">
              <a:solidFill>
                <a:srgbClr val="1F2E3C"/>
              </a:solidFill>
              <a:latin typeface="Ed Sans Neue"/>
            </a:endParaRPr>
          </a:p>
          <a:p>
            <a:endParaRPr lang="es-ES" sz="2400" kern="0" dirty="0">
              <a:solidFill>
                <a:srgbClr val="1F2E3C"/>
              </a:solidFill>
              <a:latin typeface="Ed Sans Neue"/>
            </a:endParaRPr>
          </a:p>
          <a:p>
            <a:endParaRPr lang="it-IT" sz="2400" kern="0" dirty="0">
              <a:solidFill>
                <a:sysClr val="windowText" lastClr="000000"/>
              </a:solidFill>
            </a:endParaRPr>
          </a:p>
          <a:p>
            <a:endParaRPr lang="it-IT" sz="2400" kern="0" dirty="0">
              <a:solidFill>
                <a:sysClr val="windowText" lastClr="000000"/>
              </a:solidFill>
            </a:endParaRPr>
          </a:p>
        </p:txBody>
      </p:sp>
      <p:sp>
        <p:nvSpPr>
          <p:cNvPr id="10" name="2 Marcador de contenido">
            <a:extLst>
              <a:ext uri="{FF2B5EF4-FFF2-40B4-BE49-F238E27FC236}">
                <a16:creationId xmlns:a16="http://schemas.microsoft.com/office/drawing/2014/main" id="{1FA1A842-F967-43D9-8DF4-76224B79E97C}"/>
              </a:ext>
            </a:extLst>
          </p:cNvPr>
          <p:cNvSpPr txBox="1">
            <a:spLocks/>
          </p:cNvSpPr>
          <p:nvPr/>
        </p:nvSpPr>
        <p:spPr>
          <a:xfrm>
            <a:off x="11277600" y="6362700"/>
            <a:ext cx="6375399" cy="3449166"/>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CONS:</a:t>
            </a:r>
          </a:p>
          <a:p>
            <a:pPr marL="342900" indent="-342900" algn="just">
              <a:buFont typeface="Arial" panose="020B0604020202020204" pitchFamily="34" charset="0"/>
              <a:buChar char="•"/>
            </a:pPr>
            <a:r>
              <a:rPr lang="en-US" sz="2400" kern="0" dirty="0">
                <a:solidFill>
                  <a:srgbClr val="444444"/>
                </a:solidFill>
              </a:rPr>
              <a:t>Preispläne können kostspielig sein. </a:t>
            </a:r>
            <a:endParaRPr lang="en-US" sz="2400" kern="0" dirty="0">
              <a:solidFill>
                <a:srgbClr val="3C3C3C"/>
              </a:solidFill>
              <a:ea typeface="Times New Roman" panose="02020603050405020304" pitchFamily="18" charset="0"/>
            </a:endParaRPr>
          </a:p>
          <a:p>
            <a:pPr marL="342900" indent="-342900" algn="just">
              <a:buFont typeface="Arial" panose="020B0604020202020204" pitchFamily="34" charset="0"/>
              <a:buChar char="•"/>
            </a:pPr>
            <a:r>
              <a:rPr lang="en-US" sz="2400" kern="0" dirty="0">
                <a:solidFill>
                  <a:srgbClr val="444444"/>
                </a:solidFill>
              </a:rPr>
              <a:t>Nur auf Englisch unterstützt, nicht geeignet für ein globales Team oder Organisationen, die expandieren wollen.</a:t>
            </a:r>
          </a:p>
          <a:p>
            <a:pPr marL="342900" indent="-342900" algn="just">
              <a:buFont typeface="Arial" panose="020B0604020202020204" pitchFamily="34" charset="0"/>
              <a:buChar char="•"/>
            </a:pPr>
            <a:r>
              <a:rPr lang="en-US" sz="2400" kern="0" dirty="0">
                <a:solidFill>
                  <a:srgbClr val="444444"/>
                </a:solidFill>
              </a:rPr>
              <a:t>Keine editierbare Kursbibliothek.</a:t>
            </a:r>
            <a:endParaRPr lang="en-US" sz="2400" kern="0" dirty="0">
              <a:solidFill>
                <a:srgbClr val="3C3C3C"/>
              </a:solidFill>
              <a:ea typeface="Calibri" panose="020F0502020204030204" pitchFamily="34" charset="0"/>
              <a:cs typeface="Times New Roman" panose="02020603050405020304" pitchFamily="18" charset="0"/>
            </a:endParaRPr>
          </a:p>
        </p:txBody>
      </p:sp>
      <p:pic>
        <p:nvPicPr>
          <p:cNvPr id="12" name="Picture 2" descr="Microfinance provider Esperanza selects EdApp to help educate in the  Dominican Republic | Presswire">
            <a:extLst>
              <a:ext uri="{FF2B5EF4-FFF2-40B4-BE49-F238E27FC236}">
                <a16:creationId xmlns:a16="http://schemas.microsoft.com/office/drawing/2014/main" id="{85B654E1-3E36-4F2F-B74F-214AABE49C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68400" y="3924300"/>
            <a:ext cx="2825162" cy="1186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9054692"/>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Überblick über digitale Plattformen und ihre Rolle bei der Bereitstellung von Inhalten</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2.5: Kostenlose E-Learning-Plattformen: einige Beispiele</a:t>
            </a:r>
          </a:p>
        </p:txBody>
      </p:sp>
      <p:sp>
        <p:nvSpPr>
          <p:cNvPr id="8" name="2 Marcador de contenido">
            <a:extLst>
              <a:ext uri="{FF2B5EF4-FFF2-40B4-BE49-F238E27FC236}">
                <a16:creationId xmlns:a16="http://schemas.microsoft.com/office/drawing/2014/main" id="{49009F86-EEAD-4F82-88EF-E9577B30D2A5}"/>
              </a:ext>
            </a:extLst>
          </p:cNvPr>
          <p:cNvSpPr txBox="1">
            <a:spLocks/>
          </p:cNvSpPr>
          <p:nvPr/>
        </p:nvSpPr>
        <p:spPr>
          <a:xfrm>
            <a:off x="1524000" y="3162300"/>
            <a:ext cx="7924800" cy="6499546"/>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b="1" kern="0" spc="23" dirty="0">
                <a:solidFill>
                  <a:srgbClr val="444444"/>
                </a:solidFill>
                <a:ea typeface="Calibri" panose="020F0502020204030204" pitchFamily="34" charset="0"/>
                <a:cs typeface="Calibri" panose="020F0502020204030204" pitchFamily="34" charset="0"/>
              </a:rPr>
              <a:t>edX: </a:t>
            </a:r>
            <a:r>
              <a:rPr lang="en-US" sz="2400" b="1" kern="0" spc="23" dirty="0">
                <a:solidFill>
                  <a:srgbClr val="444444"/>
                </a:solidFill>
                <a:ea typeface="Calibri" panose="020F0502020204030204" pitchFamily="34" charset="0"/>
                <a:cs typeface="Calibri" panose="020F0502020204030204" pitchFamily="34" charset="0"/>
                <a:hlinkClick r:id="rId2"/>
              </a:rPr>
              <a:t>www.edx.org</a:t>
            </a:r>
            <a:endParaRPr lang="en-US" sz="2400" b="1" kern="0" spc="23" dirty="0">
              <a:solidFill>
                <a:srgbClr val="444444"/>
              </a:solidFill>
              <a:ea typeface="Calibri" panose="020F0502020204030204" pitchFamily="34" charset="0"/>
              <a:cs typeface="Calibri" panose="020F0502020204030204" pitchFamily="34" charset="0"/>
            </a:endParaRPr>
          </a:p>
          <a:p>
            <a:pPr algn="just"/>
            <a:r>
              <a:rPr lang="en-US" sz="2400" kern="0" spc="23" dirty="0">
                <a:solidFill>
                  <a:sysClr val="windowText" lastClr="000000"/>
                </a:solidFill>
                <a:ea typeface="Calibri" panose="020F0502020204030204" pitchFamily="34" charset="0"/>
                <a:cs typeface="Calibri" panose="020F0502020204030204" pitchFamily="34" charset="0"/>
              </a:rPr>
              <a:t>edX </a:t>
            </a:r>
            <a:r>
              <a:rPr lang="en-US" sz="2400" kern="0" dirty="0">
                <a:solidFill>
                  <a:sysClr val="windowText" lastClr="000000"/>
                </a:solidFill>
              </a:rPr>
              <a:t>ist ein </a:t>
            </a:r>
            <a:r>
              <a:rPr lang="en-US" sz="2400" kern="0" dirty="0">
                <a:solidFill>
                  <a:sysClr val="windowText" lastClr="000000"/>
                </a:solidFill>
              </a:rPr>
              <a:t>hervorragender Ort, um hochwertige Online-Kurse zu finden, die Ihrem Team helfen, seine Fähigkeiten und Kenntnisse zu erweitern und es zu außergewöhnlichen Leistungen anzuspornen.</a:t>
            </a:r>
            <a:endParaRPr lang="en-US" sz="2400" kern="0" spc="23" dirty="0">
              <a:solidFill>
                <a:sysClr val="windowText" lastClr="000000"/>
              </a:solidFill>
              <a:ea typeface="Calibri" panose="020F0502020204030204" pitchFamily="34" charset="0"/>
              <a:cs typeface="Calibri" panose="020F0502020204030204" pitchFamily="34" charset="0"/>
            </a:endParaRPr>
          </a:p>
          <a:p>
            <a:endParaRPr lang="es-ES" sz="2400" kern="0" dirty="0">
              <a:solidFill>
                <a:sysClr val="windowText" lastClr="000000"/>
              </a:solidFill>
              <a:ea typeface="Calibri" panose="020F0502020204030204" pitchFamily="34" charset="0"/>
              <a:cs typeface="Times New Roman" panose="02020603050405020304" pitchFamily="18" charset="0"/>
            </a:endParaRPr>
          </a:p>
          <a:p>
            <a:r>
              <a:rPr lang="it-IT" sz="2400" kern="0" dirty="0">
                <a:solidFill>
                  <a:srgbClr val="75B239"/>
                </a:solidFill>
              </a:rPr>
              <a:t>PROS:</a:t>
            </a:r>
          </a:p>
          <a:p>
            <a:pPr marL="342900" indent="-342900">
              <a:buFont typeface="Arial" panose="020B0604020202020204" pitchFamily="34" charset="0"/>
              <a:buChar char="•"/>
            </a:pPr>
            <a:r>
              <a:rPr lang="en-US" sz="2400" kern="0" dirty="0">
                <a:solidFill>
                  <a:srgbClr val="404040"/>
                </a:solidFill>
              </a:rPr>
              <a:t>Die Kurse finden in Zusammenarbeit mit renommierten Organisationen, Universitäten und Unternehmen wie </a:t>
            </a:r>
            <a:r>
              <a:rPr lang="en-US" sz="2400" b="1" kern="0" dirty="0">
                <a:solidFill>
                  <a:srgbClr val="404040"/>
                </a:solidFill>
              </a:rPr>
              <a:t>Harvard, Berkeley und Microsoft statt</a:t>
            </a:r>
            <a:r>
              <a:rPr lang="en-US" sz="2400" kern="0" dirty="0">
                <a:solidFill>
                  <a:srgbClr val="404040"/>
                </a:solidFill>
              </a:rPr>
              <a:t>.</a:t>
            </a:r>
          </a:p>
          <a:p>
            <a:pPr marL="342900" indent="-342900">
              <a:buFont typeface="Arial" panose="020B0604020202020204" pitchFamily="34" charset="0"/>
              <a:buChar char="•"/>
            </a:pPr>
            <a:r>
              <a:rPr lang="en-US" sz="2400" kern="0" dirty="0">
                <a:solidFill>
                  <a:srgbClr val="444444"/>
                </a:solidFill>
              </a:rPr>
              <a:t>Die Kurse werden im Videoformat angeboten</a:t>
            </a:r>
            <a:endParaRPr lang="es-ES" sz="2400" kern="0" dirty="0">
              <a:solidFill>
                <a:srgbClr val="1F2E3C"/>
              </a:solidFill>
            </a:endParaRPr>
          </a:p>
          <a:p>
            <a:pPr marL="342900" indent="-342900">
              <a:buFont typeface="Arial" panose="020B0604020202020204" pitchFamily="34" charset="0"/>
              <a:buChar char="•"/>
            </a:pPr>
            <a:r>
              <a:rPr lang="en-US" sz="2400" kern="0" dirty="0">
                <a:solidFill>
                  <a:srgbClr val="444444"/>
                </a:solidFill>
              </a:rPr>
              <a:t>Die meisten der Kurse sind kostenlos</a:t>
            </a:r>
          </a:p>
          <a:p>
            <a:pPr marL="342900" indent="-342900">
              <a:buFont typeface="Arial" panose="020B0604020202020204" pitchFamily="34" charset="0"/>
              <a:buChar char="•"/>
            </a:pPr>
            <a:r>
              <a:rPr lang="en-US" sz="2400" kern="0" dirty="0">
                <a:solidFill>
                  <a:srgbClr val="404040"/>
                </a:solidFill>
              </a:rPr>
              <a:t>Die meisten Kurse werden im Selbststudium durchgeführt und können jederzeit begonnen werden.</a:t>
            </a:r>
          </a:p>
          <a:p>
            <a:pPr marL="342900" indent="-342900">
              <a:buFont typeface="Arial" panose="020B0604020202020204" pitchFamily="34" charset="0"/>
              <a:buChar char="•"/>
            </a:pPr>
            <a:r>
              <a:rPr lang="en-US" sz="2400" kern="0" dirty="0">
                <a:solidFill>
                  <a:srgbClr val="444444"/>
                </a:solidFill>
              </a:rPr>
              <a:t>Eine Download-Option ist verfügbar </a:t>
            </a:r>
            <a:endParaRPr lang="es-ES" sz="2400" kern="0" dirty="0">
              <a:solidFill>
                <a:srgbClr val="1F2E3C"/>
              </a:solidFill>
            </a:endParaRPr>
          </a:p>
          <a:p>
            <a:pPr marL="342900" indent="-342900">
              <a:buFont typeface="Arial" panose="020B0604020202020204" pitchFamily="34" charset="0"/>
              <a:buChar char="•"/>
            </a:pPr>
            <a:r>
              <a:rPr lang="en-US" sz="2400" kern="0" dirty="0">
                <a:solidFill>
                  <a:srgbClr val="404040"/>
                </a:solidFill>
              </a:rPr>
              <a:t>Nach Abschluss des Kurses erhalten Sie ein geprüftes Zertifikat.</a:t>
            </a:r>
            <a:endParaRPr lang="it-IT" sz="2400" kern="0" dirty="0">
              <a:solidFill>
                <a:sysClr val="windowText" lastClr="000000"/>
              </a:solidFill>
            </a:endParaRPr>
          </a:p>
          <a:p>
            <a:endParaRPr lang="it-IT" sz="2400" kern="0" dirty="0">
              <a:solidFill>
                <a:sysClr val="windowText" lastClr="000000"/>
              </a:solidFill>
            </a:endParaRPr>
          </a:p>
        </p:txBody>
      </p:sp>
      <p:pic>
        <p:nvPicPr>
          <p:cNvPr id="9" name="Imagen 8">
            <a:extLst>
              <a:ext uri="{FF2B5EF4-FFF2-40B4-BE49-F238E27FC236}">
                <a16:creationId xmlns:a16="http://schemas.microsoft.com/office/drawing/2014/main" id="{438C3280-BAE4-44CF-835E-A6213C0E1599}"/>
              </a:ext>
            </a:extLst>
          </p:cNvPr>
          <p:cNvPicPr>
            <a:picLocks noChangeAspect="1"/>
          </p:cNvPicPr>
          <p:nvPr/>
        </p:nvPicPr>
        <p:blipFill>
          <a:blip r:embed="rId3"/>
          <a:stretch>
            <a:fillRect/>
          </a:stretch>
        </p:blipFill>
        <p:spPr>
          <a:xfrm>
            <a:off x="14208931" y="2900448"/>
            <a:ext cx="1812710" cy="1394391"/>
          </a:xfrm>
          <a:prstGeom prst="rect">
            <a:avLst/>
          </a:prstGeom>
        </p:spPr>
      </p:pic>
      <p:sp>
        <p:nvSpPr>
          <p:cNvPr id="11" name="2 Marcador de contenido">
            <a:extLst>
              <a:ext uri="{FF2B5EF4-FFF2-40B4-BE49-F238E27FC236}">
                <a16:creationId xmlns:a16="http://schemas.microsoft.com/office/drawing/2014/main" id="{CBAD5130-C604-4B5C-98AD-F11F9744D9C4}"/>
              </a:ext>
            </a:extLst>
          </p:cNvPr>
          <p:cNvSpPr txBox="1">
            <a:spLocks/>
          </p:cNvSpPr>
          <p:nvPr/>
        </p:nvSpPr>
        <p:spPr>
          <a:xfrm>
            <a:off x="10709449" y="5174974"/>
            <a:ext cx="3512734" cy="1849370"/>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CONS:</a:t>
            </a:r>
          </a:p>
          <a:p>
            <a:pPr marL="342900" indent="-342900">
              <a:buFont typeface="Arial" panose="020B0604020202020204" pitchFamily="34" charset="0"/>
              <a:buChar char="•"/>
            </a:pPr>
            <a:r>
              <a:rPr lang="en-US" sz="2400" kern="0" dirty="0">
                <a:solidFill>
                  <a:srgbClr val="404040"/>
                </a:solidFill>
              </a:rPr>
              <a:t>Eingeschränkte Themen</a:t>
            </a:r>
          </a:p>
          <a:p>
            <a:pPr marL="342900" indent="-342900">
              <a:buFont typeface="Arial" panose="020B0604020202020204" pitchFamily="34" charset="0"/>
              <a:buChar char="•"/>
            </a:pPr>
            <a:r>
              <a:rPr lang="en-US" sz="2400" kern="0" dirty="0">
                <a:solidFill>
                  <a:srgbClr val="404040"/>
                </a:solidFill>
              </a:rPr>
              <a:t>Keine Kursstruktur</a:t>
            </a:r>
          </a:p>
        </p:txBody>
      </p:sp>
    </p:spTree>
    <p:extLst>
      <p:ext uri="{BB962C8B-B14F-4D97-AF65-F5344CB8AC3E}">
        <p14:creationId xmlns:p14="http://schemas.microsoft.com/office/powerpoint/2010/main" val="3665157670"/>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Überblick über digitale Plattformen und ihre Rolle bei der Bereitstellung von Inhalten</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2.5: Kostenlose E-Learning-Plattformen: einige Beispiele</a:t>
            </a:r>
          </a:p>
        </p:txBody>
      </p:sp>
      <p:sp>
        <p:nvSpPr>
          <p:cNvPr id="7" name="2 Marcador de contenido">
            <a:extLst>
              <a:ext uri="{FF2B5EF4-FFF2-40B4-BE49-F238E27FC236}">
                <a16:creationId xmlns:a16="http://schemas.microsoft.com/office/drawing/2014/main" id="{FE747F75-C057-45A4-945E-103A33FADD3F}"/>
              </a:ext>
            </a:extLst>
          </p:cNvPr>
          <p:cNvSpPr txBox="1">
            <a:spLocks/>
          </p:cNvSpPr>
          <p:nvPr/>
        </p:nvSpPr>
        <p:spPr>
          <a:xfrm>
            <a:off x="1447800" y="3629562"/>
            <a:ext cx="8458200" cy="7543800"/>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spc="23" dirty="0" err="1">
                <a:solidFill>
                  <a:srgbClr val="444444"/>
                </a:solidFill>
                <a:ea typeface="Calibri" panose="020F0502020204030204" pitchFamily="34" charset="0"/>
                <a:cs typeface="Calibri" panose="020F0502020204030204" pitchFamily="34" charset="0"/>
              </a:rPr>
              <a:t>isEazy</a:t>
            </a:r>
            <a:r>
              <a:rPr lang="en-US" sz="2400" b="1" kern="0" spc="23" dirty="0">
                <a:solidFill>
                  <a:srgbClr val="444444"/>
                </a:solidFill>
                <a:ea typeface="Calibri" panose="020F0502020204030204" pitchFamily="34" charset="0"/>
                <a:cs typeface="Calibri" panose="020F0502020204030204" pitchFamily="34" charset="0"/>
              </a:rPr>
              <a:t>: </a:t>
            </a:r>
            <a:r>
              <a:rPr lang="en-US" sz="2400" b="1" kern="0" spc="23" dirty="0">
                <a:solidFill>
                  <a:srgbClr val="444444"/>
                </a:solidFill>
                <a:ea typeface="Calibri" panose="020F0502020204030204" pitchFamily="34" charset="0"/>
                <a:cs typeface="Calibri" panose="020F0502020204030204" pitchFamily="34" charset="0"/>
                <a:hlinkClick r:id="rId2"/>
              </a:rPr>
              <a:t>www.iseazy.com</a:t>
            </a:r>
            <a:endParaRPr lang="en-US" sz="2400" b="1" kern="0" spc="23" dirty="0">
              <a:solidFill>
                <a:srgbClr val="444444"/>
              </a:solidFill>
              <a:ea typeface="Calibri" panose="020F0502020204030204" pitchFamily="34" charset="0"/>
              <a:cs typeface="Calibri" panose="020F0502020204030204" pitchFamily="34" charset="0"/>
            </a:endParaRPr>
          </a:p>
          <a:p>
            <a:pPr algn="just"/>
            <a:r>
              <a:rPr lang="en-US" sz="2400" kern="0" spc="23" dirty="0" err="1">
                <a:solidFill>
                  <a:sysClr val="windowText" lastClr="000000"/>
                </a:solidFill>
                <a:ea typeface="Calibri" panose="020F0502020204030204" pitchFamily="34" charset="0"/>
                <a:cs typeface="Calibri" panose="020F0502020204030204" pitchFamily="34" charset="0"/>
              </a:rPr>
              <a:t>isEazy ist </a:t>
            </a:r>
            <a:r>
              <a:rPr lang="en-US" sz="2400" kern="0" spc="23" dirty="0">
                <a:solidFill>
                  <a:sysClr val="windowText" lastClr="000000"/>
                </a:solidFill>
                <a:ea typeface="Calibri" panose="020F0502020204030204" pitchFamily="34" charset="0"/>
                <a:cs typeface="Calibri" panose="020F0502020204030204" pitchFamily="34" charset="0"/>
              </a:rPr>
              <a:t>eine </a:t>
            </a:r>
            <a:r>
              <a:rPr lang="en-US" sz="2400" kern="0" dirty="0">
                <a:solidFill>
                  <a:sysClr val="windowText" lastClr="000000"/>
                </a:solidFill>
              </a:rPr>
              <a:t>Online-Kursplattform, die aufgrund ihres cloudbasierten Autorentools von vielen Bildungsberatern genutzt wird.  </a:t>
            </a:r>
            <a:endParaRPr lang="en-US" sz="2400" kern="0" spc="23" dirty="0">
              <a:solidFill>
                <a:sysClr val="windowText" lastClr="000000"/>
              </a:solidFill>
              <a:ea typeface="Calibri" panose="020F0502020204030204" pitchFamily="34" charset="0"/>
              <a:cs typeface="Calibri" panose="020F0502020204030204" pitchFamily="34" charset="0"/>
            </a:endParaRPr>
          </a:p>
          <a:p>
            <a:pPr algn="just"/>
            <a:endParaRPr lang="en-US" sz="2400" kern="0" dirty="0">
              <a:solidFill>
                <a:sysClr val="windowText" lastClr="000000"/>
              </a:solidFill>
              <a:ea typeface="Calibri" panose="020F0502020204030204" pitchFamily="34" charset="0"/>
              <a:cs typeface="Times New Roman" panose="02020603050405020304" pitchFamily="18" charset="0"/>
            </a:endParaRPr>
          </a:p>
          <a:p>
            <a:pPr algn="just"/>
            <a:r>
              <a:rPr lang="en-US" sz="2400" kern="0" dirty="0">
                <a:solidFill>
                  <a:srgbClr val="75B239"/>
                </a:solidFill>
              </a:rPr>
              <a:t>PROS:</a:t>
            </a:r>
          </a:p>
          <a:p>
            <a:pPr marL="342900" indent="-342900" algn="just">
              <a:buFont typeface="Arial" panose="020B0604020202020204" pitchFamily="34" charset="0"/>
              <a:buChar char="•"/>
            </a:pPr>
            <a:r>
              <a:rPr lang="en-US" sz="2400" kern="0" dirty="0">
                <a:solidFill>
                  <a:sysClr val="windowText" lastClr="000000"/>
                </a:solidFill>
              </a:rPr>
              <a:t>Sie brauchen keine technischen Designkenntnisse, um professionell aussehende Online-Kursmaterialien zu erstellen.</a:t>
            </a:r>
          </a:p>
          <a:p>
            <a:pPr marL="342900" indent="-342900" algn="just">
              <a:buFont typeface="Arial" panose="020B0604020202020204" pitchFamily="34" charset="0"/>
              <a:buChar char="•"/>
            </a:pPr>
            <a:r>
              <a:rPr lang="en-US" sz="2400" kern="0" dirty="0">
                <a:solidFill>
                  <a:sysClr val="windowText" lastClr="000000"/>
                </a:solidFill>
              </a:rPr>
              <a:t>Wählen Sie aus den interaktiven Folienvorlagen und bearbeiten Sie Ihre Kurse.  </a:t>
            </a:r>
          </a:p>
          <a:p>
            <a:pPr marL="342900" indent="-342900" algn="just">
              <a:buFont typeface="Arial" panose="020B0604020202020204" pitchFamily="34" charset="0"/>
              <a:buChar char="•"/>
            </a:pPr>
            <a:r>
              <a:rPr lang="en-US" sz="2400" kern="0" dirty="0">
                <a:solidFill>
                  <a:srgbClr val="444444"/>
                </a:solidFill>
              </a:rPr>
              <a:t>Sie können Ihre Schulungsinhalte dynamischer gestalten, indem Sie personalisierte Bilder, Audiodateien und Videos, sogar Quizfragen und Karteikarten hinzufügen.  </a:t>
            </a:r>
          </a:p>
          <a:p>
            <a:pPr marL="342900" indent="-342900" algn="just">
              <a:buFont typeface="Arial" panose="020B0604020202020204" pitchFamily="34" charset="0"/>
              <a:buChar char="•"/>
            </a:pPr>
            <a:r>
              <a:rPr lang="en-US" sz="2400" kern="0" dirty="0">
                <a:solidFill>
                  <a:srgbClr val="444444"/>
                </a:solidFill>
              </a:rPr>
              <a:t>Sie ist kostenlos.</a:t>
            </a:r>
            <a:endParaRPr lang="en-US" sz="2400" kern="0" dirty="0">
              <a:solidFill>
                <a:srgbClr val="1F2E3C"/>
              </a:solidFill>
            </a:endParaRPr>
          </a:p>
          <a:p>
            <a:endParaRPr lang="it-IT" sz="2400" kern="0" dirty="0">
              <a:solidFill>
                <a:sysClr val="windowText" lastClr="000000"/>
              </a:solidFill>
            </a:endParaRPr>
          </a:p>
          <a:p>
            <a:endParaRPr lang="it-IT" sz="2400" kern="0" dirty="0">
              <a:solidFill>
                <a:sysClr val="windowText" lastClr="000000"/>
              </a:solidFill>
            </a:endParaRPr>
          </a:p>
        </p:txBody>
      </p:sp>
      <p:pic>
        <p:nvPicPr>
          <p:cNvPr id="10" name="Imagen 9">
            <a:extLst>
              <a:ext uri="{FF2B5EF4-FFF2-40B4-BE49-F238E27FC236}">
                <a16:creationId xmlns:a16="http://schemas.microsoft.com/office/drawing/2014/main" id="{71EC9FF6-B2CA-4164-9C59-9414E4FE50EF}"/>
              </a:ext>
            </a:extLst>
          </p:cNvPr>
          <p:cNvPicPr>
            <a:picLocks noChangeAspect="1"/>
          </p:cNvPicPr>
          <p:nvPr/>
        </p:nvPicPr>
        <p:blipFill>
          <a:blip r:embed="rId3"/>
          <a:stretch>
            <a:fillRect/>
          </a:stretch>
        </p:blipFill>
        <p:spPr>
          <a:xfrm>
            <a:off x="13930032" y="3457561"/>
            <a:ext cx="2930046" cy="837156"/>
          </a:xfrm>
          <a:prstGeom prst="rect">
            <a:avLst/>
          </a:prstGeom>
        </p:spPr>
      </p:pic>
      <p:sp>
        <p:nvSpPr>
          <p:cNvPr id="12" name="2 Marcador de contenido">
            <a:extLst>
              <a:ext uri="{FF2B5EF4-FFF2-40B4-BE49-F238E27FC236}">
                <a16:creationId xmlns:a16="http://schemas.microsoft.com/office/drawing/2014/main" id="{7799EBA6-99E1-4714-B3A5-BBFB54974082}"/>
              </a:ext>
            </a:extLst>
          </p:cNvPr>
          <p:cNvSpPr txBox="1">
            <a:spLocks/>
          </p:cNvSpPr>
          <p:nvPr/>
        </p:nvSpPr>
        <p:spPr>
          <a:xfrm>
            <a:off x="11049000" y="5486498"/>
            <a:ext cx="6984999" cy="3449166"/>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CONS:</a:t>
            </a:r>
          </a:p>
          <a:p>
            <a:pPr marL="342900" indent="-342900" algn="l">
              <a:buFont typeface="Arial" panose="020B0604020202020204" pitchFamily="34" charset="0"/>
              <a:buChar char="•"/>
            </a:pPr>
            <a:r>
              <a:rPr lang="en-US" sz="2400" kern="0" dirty="0" err="1">
                <a:solidFill>
                  <a:srgbClr val="444444"/>
                </a:solidFill>
              </a:rPr>
              <a:t>isEazy </a:t>
            </a:r>
            <a:r>
              <a:rPr lang="en-US" sz="2400" kern="0" dirty="0">
                <a:solidFill>
                  <a:srgbClr val="444444"/>
                </a:solidFill>
              </a:rPr>
              <a:t>verfügt nicht über eine Kursbibliothek.</a:t>
            </a:r>
          </a:p>
          <a:p>
            <a:pPr marL="342900" indent="-342900" algn="l">
              <a:buFont typeface="Arial" panose="020B0604020202020204" pitchFamily="34" charset="0"/>
              <a:buChar char="•"/>
            </a:pPr>
            <a:r>
              <a:rPr lang="en-US" sz="2400" kern="0" dirty="0">
                <a:solidFill>
                  <a:srgbClr val="444A51"/>
                </a:solidFill>
              </a:rPr>
              <a:t>Die Vielfalt der animierten Elemente ist begrenzt.</a:t>
            </a:r>
            <a:endParaRPr lang="en-US" sz="2400" kern="0" dirty="0">
              <a:solidFill>
                <a:srgbClr val="404040"/>
              </a:solidFill>
            </a:endParaRPr>
          </a:p>
        </p:txBody>
      </p:sp>
    </p:spTree>
    <p:extLst>
      <p:ext uri="{BB962C8B-B14F-4D97-AF65-F5344CB8AC3E}">
        <p14:creationId xmlns:p14="http://schemas.microsoft.com/office/powerpoint/2010/main" val="2574153391"/>
      </p:ext>
    </p:extLst>
  </p:cSld>
  <p:clrMapOvr>
    <a:masterClrMapping/>
  </p:clrMapOvr>
</p:sld>
</file>

<file path=ppt/slides/slide17.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Überblick über digitale Plattformen und ihre Rolle bei der Bereitstellung von Inhalten</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2.6: Was soll eine digitale Lernplattform bieten?</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1353800" cy="7624651"/>
          </a:xfrm>
          <a:prstGeom prst="rect">
            <a:avLst/>
          </a:prstGeom>
          <a:noFill/>
        </p:spPr>
        <p:txBody>
          <a:bodyPr wrap="square" rtlCol="0">
            <a:spAutoFit/>
          </a:bodyPr>
          <a:lstStyle/>
          <a:p>
            <a:pPr algn="just"/>
            <a:r>
              <a:rPr lang="en-US" sz="2000" dirty="0">
                <a:effectLst/>
                <a:latin typeface="Calibri" panose="020F0502020204030204" pitchFamily="34" charset="0"/>
                <a:ea typeface="Arial MT"/>
                <a:cs typeface="Arial MT"/>
              </a:rPr>
              <a:t>Wie Sie sich vorstellen können, ist die Rolle von E-Learning-Plattformen bei der Durchführung digitaler Schulungen entscheidend für den effektiven Erfolg, und in diesem Sinne muss jede digitale Plattform die folgende Checkliste erfüllen:</a:t>
            </a:r>
          </a:p>
          <a:p>
            <a:pPr algn="just"/>
            <a:endParaRPr lang="es-ES" sz="2000" dirty="0">
              <a:effectLst/>
              <a:latin typeface="Arial MT"/>
              <a:ea typeface="Arial MT"/>
              <a:cs typeface="Arial MT"/>
            </a:endParaRPr>
          </a:p>
          <a:p>
            <a:pPr marL="342900" lvl="0" indent="-342900" algn="just">
              <a:lnSpc>
                <a:spcPct val="107000"/>
              </a:lnSpc>
              <a:spcAft>
                <a:spcPts val="800"/>
              </a:spcAft>
              <a:buFont typeface="Wingdings" panose="05000000000000000000" pitchFamily="2"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E-Plattformen müssen benutzbar und einfach zu bedienen sein</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sie sollten an die Bedürfnisse der Nutzer angepasst sein und nicht umgekehrt.</a:t>
            </a:r>
            <a:endParaRPr lang="es-ES" sz="20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Die E-Plattformen müssen offen sein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oder zumindest den Lernenden den Zugang zu den Inhalten von verschiedenen Browsern und Geräten aus ermöglichen, wobei eine einmalige Anmeldung möglich sein muss. Außerdem sollte die Plattform sowohl online als auch offline verfügbar sein!</a:t>
            </a:r>
            <a:endParaRPr lang="es-ES" sz="20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Die E-Plattformen müssen responsiv sein</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damit die Nutzer die Schulungen von jedem Gerät aus verfolgen können.</a:t>
            </a:r>
            <a:endParaRPr lang="es-ES" sz="20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Die E-Plattform sollte Leistungskennzahlen liefern, d. h.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die Möglichkeit bieten, Analysen und die Nutzung zu verfolgen, um den Schülern, die dies benötigen, Nachhilfe zu geben.</a:t>
            </a:r>
            <a:endParaRPr lang="es-ES" sz="20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E-Plattformen sollten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Mechanismen </a:t>
            </a: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zur Validierung von Fähigkeiten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wie Tests, Gamification oder Übungen und die Anerkennung von erworbenen Fähigkeiten durch Zertifikate oder Abzeichen </a:t>
            </a: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bieten</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s-ES" sz="20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E-Plattformen sollten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eine Vielzahl von Inhaltsformaten zulassen, um den Schülern angereichertes Lehrmaterial anbieten zu können. Im nächsten Abschnitt werden wir uns genauer ansehen, welche Arten von digitalen Inhalten für Unterrichtszwecke verwendet werden können.</a:t>
            </a:r>
            <a:endParaRPr lang="es-ES" sz="2000" dirty="0">
              <a:effectLst/>
              <a:latin typeface="Arial MT"/>
              <a:ea typeface="Times New Roman" panose="02020603050405020304" pitchFamily="18" charset="0"/>
              <a:cs typeface="Times New Roman" panose="02020603050405020304" pitchFamily="18" charset="0"/>
            </a:endParaRPr>
          </a:p>
          <a:p>
            <a:endParaRPr lang="es-ES" sz="16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FA57299C-CBF2-4D37-8DC0-B8C8C284F7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87400" y="3876139"/>
            <a:ext cx="4086761" cy="4086761"/>
          </a:xfrm>
          <a:prstGeom prst="rect">
            <a:avLst/>
          </a:prstGeom>
        </p:spPr>
      </p:pic>
      <p:sp>
        <p:nvSpPr>
          <p:cNvPr id="8" name="CuadroTexto 7">
            <a:extLst>
              <a:ext uri="{FF2B5EF4-FFF2-40B4-BE49-F238E27FC236}">
                <a16:creationId xmlns:a16="http://schemas.microsoft.com/office/drawing/2014/main" id="{8EBC3A21-8D97-4764-94CC-FC40B232AF56}"/>
              </a:ext>
            </a:extLst>
          </p:cNvPr>
          <p:cNvSpPr txBox="1"/>
          <p:nvPr/>
        </p:nvSpPr>
        <p:spPr>
          <a:xfrm>
            <a:off x="13692809" y="7898368"/>
            <a:ext cx="3917223" cy="369332"/>
          </a:xfrm>
          <a:prstGeom prst="rect">
            <a:avLst/>
          </a:prstGeom>
          <a:noFill/>
        </p:spPr>
        <p:txBody>
          <a:bodyPr wrap="square">
            <a:spAutoFit/>
          </a:bodyPr>
          <a:lstStyle/>
          <a:p>
            <a:r>
              <a:rPr lang="es-ES" dirty="0" err="1"/>
              <a:t>Bildquelle</a:t>
            </a:r>
            <a:r>
              <a:rPr lang="es-ES" dirty="0"/>
              <a:t>: Flaticon.de</a:t>
            </a:r>
          </a:p>
        </p:txBody>
      </p:sp>
    </p:spTree>
    <p:extLst>
      <p:ext uri="{BB962C8B-B14F-4D97-AF65-F5344CB8AC3E}">
        <p14:creationId xmlns:p14="http://schemas.microsoft.com/office/powerpoint/2010/main" val="2157916462"/>
      </p:ext>
    </p:extLst>
  </p:cSld>
  <p:clrMapOvr>
    <a:masterClrMapping/>
  </p:clrMapOvr>
</p:sld>
</file>

<file path=ppt/slides/slide18.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Arten von digitalen Inhalten und ihre Merkmale</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3.1: Einleitung</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8153400" cy="1938992"/>
          </a:xfrm>
          <a:prstGeom prst="rect">
            <a:avLst/>
          </a:prstGeom>
          <a:noFill/>
        </p:spPr>
        <p:txBody>
          <a:bodyPr wrap="square" rtlCol="0">
            <a:spAutoFit/>
          </a:bodyPr>
          <a:lstStyle/>
          <a:p>
            <a:pPr algn="just"/>
            <a:r>
              <a:rPr lang="en-US" sz="2400" dirty="0">
                <a:effectLst/>
                <a:latin typeface="Calibri" panose="020F0502020204030204" pitchFamily="34" charset="0"/>
                <a:ea typeface="Arial MT"/>
                <a:cs typeface="Arial MT"/>
              </a:rPr>
              <a:t>Inhalte sind Informationen, und sie </a:t>
            </a:r>
            <a:r>
              <a:rPr lang="en-US" sz="2400" b="1" dirty="0">
                <a:effectLst/>
                <a:latin typeface="Calibri" panose="020F0502020204030204" pitchFamily="34" charset="0"/>
                <a:ea typeface="Arial MT"/>
                <a:cs typeface="Arial MT"/>
              </a:rPr>
              <a:t>sollten frisch, lesbar, relevant und nützlich </a:t>
            </a:r>
            <a:r>
              <a:rPr lang="en-US" sz="2400" dirty="0">
                <a:effectLst/>
                <a:latin typeface="Calibri" panose="020F0502020204030204" pitchFamily="34" charset="0"/>
                <a:ea typeface="Arial MT"/>
                <a:cs typeface="Arial MT"/>
              </a:rPr>
              <a:t>für </a:t>
            </a:r>
            <a:r>
              <a:rPr lang="en-US" sz="2400" b="1" dirty="0">
                <a:effectLst/>
                <a:latin typeface="Calibri" panose="020F0502020204030204" pitchFamily="34" charset="0"/>
                <a:ea typeface="Arial MT"/>
                <a:cs typeface="Arial MT"/>
              </a:rPr>
              <a:t>jeden Nutzer jeden Alters und jeder Kultur </a:t>
            </a:r>
            <a:r>
              <a:rPr lang="en-US" sz="2400" b="1" dirty="0">
                <a:effectLst/>
                <a:latin typeface="Calibri" panose="020F0502020204030204" pitchFamily="34" charset="0"/>
                <a:ea typeface="Arial MT"/>
                <a:cs typeface="Arial MT"/>
              </a:rPr>
              <a:t>sein</a:t>
            </a:r>
            <a:r>
              <a:rPr lang="en-US" sz="2400" dirty="0">
                <a:effectLst/>
                <a:latin typeface="Calibri" panose="020F0502020204030204" pitchFamily="34" charset="0"/>
                <a:ea typeface="Arial MT"/>
                <a:cs typeface="Arial MT"/>
              </a:rPr>
              <a:t>! </a:t>
            </a:r>
          </a:p>
          <a:p>
            <a:pPr algn="just"/>
            <a:endParaRPr lang="en-US" sz="2400" dirty="0">
              <a:latin typeface="Calibri" panose="020F0502020204030204" pitchFamily="34" charset="0"/>
              <a:ea typeface="Arial MT"/>
              <a:cs typeface="Arial MT"/>
            </a:endParaRPr>
          </a:p>
          <a:p>
            <a:pPr algn="just"/>
            <a:r>
              <a:rPr lang="en-US" sz="2400" dirty="0">
                <a:effectLst/>
                <a:latin typeface="Calibri" panose="020F0502020204030204" pitchFamily="34" charset="0"/>
                <a:ea typeface="Arial MT"/>
                <a:cs typeface="Arial MT"/>
              </a:rPr>
              <a:t>Es gibt mehr als hundert verschiedene </a:t>
            </a:r>
            <a:r>
              <a:rPr lang="en-US" sz="2400" b="1" dirty="0">
                <a:effectLst/>
                <a:latin typeface="Calibri" panose="020F0502020204030204" pitchFamily="34" charset="0"/>
                <a:ea typeface="Arial MT"/>
                <a:cs typeface="Arial MT"/>
              </a:rPr>
              <a:t>Arten von digitalen Inhalten</a:t>
            </a:r>
            <a:r>
              <a:rPr lang="en-US" sz="2400" dirty="0">
                <a:effectLst/>
                <a:latin typeface="Calibri" panose="020F0502020204030204" pitchFamily="34" charset="0"/>
                <a:ea typeface="Arial MT"/>
                <a:cs typeface="Arial MT"/>
              </a:rPr>
              <a:t>, und alle haben ihren Wert für die Durchführung von Schulungen. </a:t>
            </a:r>
            <a:endParaRPr lang="es-ES" sz="2400" dirty="0">
              <a:effectLst/>
              <a:latin typeface="Arial MT"/>
              <a:ea typeface="Arial MT"/>
              <a:cs typeface="Arial MT"/>
            </a:endParaRPr>
          </a:p>
        </p:txBody>
      </p:sp>
      <p:pic>
        <p:nvPicPr>
          <p:cNvPr id="9" name="Imagen 8">
            <a:extLst>
              <a:ext uri="{FF2B5EF4-FFF2-40B4-BE49-F238E27FC236}">
                <a16:creationId xmlns:a16="http://schemas.microsoft.com/office/drawing/2014/main" id="{41DA9439-193B-4C00-9FA8-EC9C82B94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9400" y="2814310"/>
            <a:ext cx="4877481" cy="4877481"/>
          </a:xfrm>
          <a:prstGeom prst="rect">
            <a:avLst/>
          </a:prstGeom>
        </p:spPr>
      </p:pic>
      <p:sp>
        <p:nvSpPr>
          <p:cNvPr id="10" name="CuadroTexto 9">
            <a:extLst>
              <a:ext uri="{FF2B5EF4-FFF2-40B4-BE49-F238E27FC236}">
                <a16:creationId xmlns:a16="http://schemas.microsoft.com/office/drawing/2014/main" id="{2F1993A2-70E3-439A-8B7C-EED8520DCAD2}"/>
              </a:ext>
            </a:extLst>
          </p:cNvPr>
          <p:cNvSpPr txBox="1"/>
          <p:nvPr/>
        </p:nvSpPr>
        <p:spPr>
          <a:xfrm>
            <a:off x="11703777" y="7519512"/>
            <a:ext cx="3917223" cy="369332"/>
          </a:xfrm>
          <a:prstGeom prst="rect">
            <a:avLst/>
          </a:prstGeom>
          <a:noFill/>
        </p:spPr>
        <p:txBody>
          <a:bodyPr wrap="square">
            <a:spAutoFit/>
          </a:bodyPr>
          <a:lstStyle/>
          <a:p>
            <a:r>
              <a:rPr lang="es-ES" dirty="0" err="1"/>
              <a:t>Bildquelle</a:t>
            </a:r>
            <a:r>
              <a:rPr lang="es-ES" dirty="0"/>
              <a:t>: Flaticon.de</a:t>
            </a:r>
          </a:p>
        </p:txBody>
      </p:sp>
    </p:spTree>
    <p:extLst>
      <p:ext uri="{BB962C8B-B14F-4D97-AF65-F5344CB8AC3E}">
        <p14:creationId xmlns:p14="http://schemas.microsoft.com/office/powerpoint/2010/main" val="2102358325"/>
      </p:ext>
    </p:extLst>
  </p:cSld>
  <p:clrMapOvr>
    <a:masterClrMapping/>
  </p:clrMapOvr>
</p:sld>
</file>

<file path=ppt/slides/slide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Arten von digitalen Inhalten und ihre Merkmale</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3.2: Arten von digitalen Inhalten</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138056"/>
          </a:xfrm>
          <a:prstGeom prst="rect">
            <a:avLst/>
          </a:prstGeom>
          <a:noFill/>
        </p:spPr>
        <p:txBody>
          <a:bodyPr wrap="square" rtlCol="0">
            <a:spAutoFit/>
          </a:bodyPr>
          <a:lstStyle/>
          <a:p>
            <a:pPr algn="just"/>
            <a:r>
              <a:rPr lang="en-US" sz="2200" dirty="0">
                <a:effectLst/>
                <a:latin typeface="Calibri" panose="020F0502020204030204" pitchFamily="34" charset="0"/>
                <a:ea typeface="Arial MT"/>
                <a:cs typeface="Arial MT"/>
              </a:rPr>
              <a:t>Einige Beispiele für digitale Inhalte, die für Schulungszwecke verwendet werden können, sind:</a:t>
            </a:r>
            <a:endParaRPr lang="es-ES" sz="2200" dirty="0">
              <a:effectLst/>
              <a:latin typeface="Arial MT"/>
              <a:ea typeface="Arial MT"/>
              <a:cs typeface="Arial MT"/>
            </a:endParaRPr>
          </a:p>
          <a:p>
            <a:pPr marL="342900" lvl="0" indent="-342900" algn="just">
              <a:lnSpc>
                <a:spcPct val="107000"/>
              </a:lnSpc>
              <a:spcAft>
                <a:spcPts val="800"/>
              </a:spcAft>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Infografiken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sind visuelle Darstellungen von Daten, und sie machen Zahlen in der Regel viel ansprechender und klarer für den Leser</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Memes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sind oft Videos und Bilder mit humorvollem Text, die in der Regel viral gehen. Je nach Publikum sind sie manchmal gut geeignet, um das Eis zu brechen und Komplizenschaft mit Ihrem Publikum zu schaffen.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Videos: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Sie sollten nicht zu lang sein und sie müssen relevant und erklärend sein, besser noch, wenn sie lustig oder lehrreich sind.</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Anleitungen:</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Diese können von Thema zu Thema reichen und einfach oder kompliziert sein. Sie ermöglichen es dem Leser, vollständig zu verstehen, wie ein bestimmtes Verfahren anzuwenden oder durchzuführen ist. Sie müssen leicht nachvollziehbar und in aufeinander folgende Schritte unterteilt sein, am besten sprach- und kulturneutral.</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Live-Chats: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Chats und Chatbots werden auf E-Learning-Plattformen zur Unterstützung der Lernenden immer häufiger eingesetzt, vor allem während der Ausbildung, da die Nutzer ihre Zweifel lieber "im Stillen" mitteilen.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Fotogalerien.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Ein Bild sagt mehr als tausend Worte, und es ist oft viel einfacher, Dinge mit einem Bild statt mit Worten zu erklären.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Links von Interesse:</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Sie sind in der Regel sehr nützlich für die Ausbildung, da sie eine Möglichkeit bieten, das Thema weiter zu erforschen.</a:t>
            </a:r>
            <a:endParaRPr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4906375"/>
      </p:ext>
    </p:extLst>
  </p:cSld>
  <p:clrMapOvr>
    <a:masterClrMapping/>
  </p:clrMapOvr>
</p:sld>
</file>

<file path=ppt/slides/slide2.xml><?xml version="1.0" encoding="utf-8"?>
<p:sld xmlns:a16="http://schemas.microsoft.com/office/drawing/2014/main"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835E2D6-EA23-4312-A54C-03AD2E73DACE}"/>
              </a:ext>
            </a:extLst>
          </p:cNvPr>
          <p:cNvSpPr txBox="1"/>
          <p:nvPr/>
        </p:nvSpPr>
        <p:spPr>
          <a:xfrm>
            <a:off x="1229590" y="1571938"/>
            <a:ext cx="9057409" cy="1569660"/>
          </a:xfrm>
          <a:prstGeom prst="rect">
            <a:avLst/>
          </a:prstGeom>
          <a:noFill/>
        </p:spPr>
        <p:txBody>
          <a:bodyPr wrap="square" rtlCol="0">
            <a:spAutoFit/>
          </a:bodyPr>
          <a:lstStyle/>
          <a:p>
            <a:r>
              <a:rPr lang="en-GB"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Ziele und Zielsetzungen </a:t>
            </a:r>
          </a:p>
          <a:p>
            <a:endParaRPr lang="en-AU"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17869811-73F4-4578-94E4-A5B3320749D8}"/>
              </a:ext>
            </a:extLst>
          </p:cNvPr>
          <p:cNvSpPr txBox="1"/>
          <p:nvPr/>
        </p:nvSpPr>
        <p:spPr>
          <a:xfrm>
            <a:off x="1229590" y="2556723"/>
            <a:ext cx="13629409" cy="830997"/>
          </a:xfrm>
          <a:prstGeom prst="rect">
            <a:avLst/>
          </a:prstGeom>
          <a:noFill/>
        </p:spPr>
        <p:txBody>
          <a:bodyPr wrap="square" rtlCol="0">
            <a:spAutoFit/>
          </a:bodyPr>
          <a:lstStyle/>
          <a:p>
            <a:r>
              <a:rPr lang="en-GB" sz="2400" dirty="0">
                <a:effectLst/>
                <a:latin typeface="Century Gothic" panose="020B0502020202020204" pitchFamily="34" charset="0"/>
                <a:ea typeface="Microsoft Sans Serif" panose="020B0604020202020204" pitchFamily="34" charset="0"/>
                <a:cs typeface="Microsoft Sans Serif" panose="020B0604020202020204" pitchFamily="34" charset="0"/>
              </a:rPr>
              <a:t>Am Ende dieses Moduls werden Sie in der Lage sein:</a:t>
            </a:r>
          </a:p>
          <a:p>
            <a:endParaRPr lang="en-AU" sz="24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AEA57B0-959A-4595-9A1B-073183E4A631}"/>
              </a:ext>
            </a:extLst>
          </p:cNvPr>
          <p:cNvSpPr txBox="1"/>
          <p:nvPr/>
        </p:nvSpPr>
        <p:spPr>
          <a:xfrm>
            <a:off x="1991592" y="3554735"/>
            <a:ext cx="1818408" cy="523220"/>
          </a:xfrm>
          <a:prstGeom prst="rect">
            <a:avLst/>
          </a:prstGeom>
          <a:noFill/>
        </p:spPr>
        <p:txBody>
          <a:bodyPr wrap="square" rtlCol="0">
            <a:spAutoFit/>
          </a:bodyPr>
          <a:lstStyle/>
          <a:p>
            <a:r>
              <a:rPr lang="en-AU"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Übersicht</a:t>
            </a:r>
          </a:p>
        </p:txBody>
      </p:sp>
      <p:sp>
        <p:nvSpPr>
          <p:cNvPr id="5" name="CuadroTexto 4">
            <a:extLst>
              <a:ext uri="{FF2B5EF4-FFF2-40B4-BE49-F238E27FC236}">
                <a16:creationId xmlns:a16="http://schemas.microsoft.com/office/drawing/2014/main" id="{A4A37104-F289-4F08-949A-F6EAA307C706}"/>
              </a:ext>
            </a:extLst>
          </p:cNvPr>
          <p:cNvSpPr txBox="1"/>
          <p:nvPr/>
        </p:nvSpPr>
        <p:spPr>
          <a:xfrm>
            <a:off x="1991591" y="4457700"/>
            <a:ext cx="1981199" cy="523220"/>
          </a:xfrm>
          <a:prstGeom prst="rect">
            <a:avLst/>
          </a:prstGeom>
          <a:noFill/>
        </p:spPr>
        <p:txBody>
          <a:bodyPr wrap="square" rtlCol="0">
            <a:spAutoFit/>
          </a:bodyPr>
          <a:lstStyle/>
          <a:p>
            <a:r>
              <a:rPr lang="en-AU"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Neue Fähigkeiten</a:t>
            </a:r>
          </a:p>
        </p:txBody>
      </p:sp>
      <p:sp>
        <p:nvSpPr>
          <p:cNvPr id="7" name="CuadroTexto 6">
            <a:extLst>
              <a:ext uri="{FF2B5EF4-FFF2-40B4-BE49-F238E27FC236}">
                <a16:creationId xmlns:a16="http://schemas.microsoft.com/office/drawing/2014/main" id="{C719926D-37C8-4128-980D-7AD5AD50AFB3}"/>
              </a:ext>
            </a:extLst>
          </p:cNvPr>
          <p:cNvSpPr txBox="1"/>
          <p:nvPr/>
        </p:nvSpPr>
        <p:spPr>
          <a:xfrm>
            <a:off x="4029049" y="3708623"/>
            <a:ext cx="7268389" cy="4801314"/>
          </a:xfrm>
          <a:prstGeom prst="rect">
            <a:avLst/>
          </a:prstGeom>
          <a:noFill/>
        </p:spPr>
        <p:txBody>
          <a:bodyPr wrap="square" rtlCol="0">
            <a:spAutoFit/>
          </a:bodyPr>
          <a:lstStyle/>
          <a:p>
            <a:pPr marL="342900" lvl="0" indent="-342900">
              <a:buFont typeface="Calibri" panose="020F0502020204030204" pitchFamily="34" charset="0"/>
              <a:buChar char="-"/>
            </a:pPr>
            <a:r>
              <a:rPr lang="en-GB" sz="1800" b="1" dirty="0">
                <a:effectLst/>
                <a:latin typeface="Century Gothic" panose="020B0502020202020204" pitchFamily="34" charset="0"/>
                <a:ea typeface="Arial MT"/>
                <a:cs typeface="Arial MT"/>
              </a:rPr>
              <a:t>Überblick über verschiedene digitale Plattformen</a:t>
            </a:r>
            <a:r>
              <a:rPr lang="en-GB" sz="1800" dirty="0">
                <a:effectLst/>
                <a:latin typeface="Century Gothic" panose="020B0502020202020204" pitchFamily="34" charset="0"/>
                <a:ea typeface="Arial MT"/>
                <a:cs typeface="Arial MT"/>
              </a:rPr>
              <a:t>, die für die Durchführung von Online-Schulungen genutzt werden können.</a:t>
            </a:r>
          </a:p>
          <a:p>
            <a:pPr lvl="0"/>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en-GB" sz="1800" b="1" dirty="0">
                <a:effectLst/>
                <a:latin typeface="Century Gothic" panose="020B0502020202020204" pitchFamily="34" charset="0"/>
                <a:ea typeface="Arial MT"/>
                <a:cs typeface="Arial MT"/>
              </a:rPr>
              <a:t>Entwicklung von Fähigkeiten </a:t>
            </a:r>
            <a:r>
              <a:rPr lang="en-GB" sz="1800" dirty="0">
                <a:effectLst/>
                <a:latin typeface="Century Gothic" panose="020B0502020202020204" pitchFamily="34" charset="0"/>
                <a:ea typeface="Arial MT"/>
                <a:cs typeface="Arial MT"/>
              </a:rPr>
              <a:t>und Kenntnissen im Umgang mit digitalen Plattformen zur Gestaltung und Durchführung effektiver und ansprechender Schulungsprogramme.</a:t>
            </a:r>
          </a:p>
          <a:p>
            <a:pPr lvl="0"/>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en-GB" sz="1800" b="1" dirty="0">
                <a:effectLst/>
                <a:latin typeface="Century Gothic" panose="020B0502020202020204" pitchFamily="34" charset="0"/>
                <a:ea typeface="Arial MT"/>
                <a:cs typeface="Arial MT"/>
              </a:rPr>
              <a:t>Verstehen, </a:t>
            </a:r>
            <a:r>
              <a:rPr lang="en-GB" sz="1800" dirty="0">
                <a:effectLst/>
                <a:latin typeface="Century Gothic" panose="020B0502020202020204" pitchFamily="34" charset="0"/>
                <a:ea typeface="Arial MT"/>
                <a:cs typeface="Arial MT"/>
              </a:rPr>
              <a:t>wie man digitale Plattformen nutzt, um </a:t>
            </a:r>
            <a:r>
              <a:rPr lang="en-GB" sz="1800" b="1" dirty="0">
                <a:effectLst/>
                <a:latin typeface="Century Gothic" panose="020B0502020202020204" pitchFamily="34" charset="0"/>
                <a:ea typeface="Arial MT"/>
                <a:cs typeface="Arial MT"/>
              </a:rPr>
              <a:t>interaktive Lernerfahrungen zu schaffen</a:t>
            </a:r>
            <a:r>
              <a:rPr lang="en-GB" sz="1800" dirty="0">
                <a:effectLst/>
                <a:latin typeface="Century Gothic" panose="020B0502020202020204" pitchFamily="34" charset="0"/>
                <a:ea typeface="Arial MT"/>
                <a:cs typeface="Arial MT"/>
              </a:rPr>
              <a:t>, die Engagement und aktives Lernen fördern.</a:t>
            </a:r>
          </a:p>
          <a:p>
            <a:pPr lvl="0"/>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en-GB" sz="1800" b="1" dirty="0">
                <a:effectLst/>
                <a:latin typeface="Century Gothic" panose="020B0502020202020204" pitchFamily="34" charset="0"/>
                <a:ea typeface="Arial MT"/>
                <a:cs typeface="Arial MT"/>
              </a:rPr>
              <a:t>Verbesserung der Entwicklung effektiver </a:t>
            </a:r>
            <a:r>
              <a:rPr lang="en-GB" sz="1800" dirty="0">
                <a:effectLst/>
                <a:latin typeface="Century Gothic" panose="020B0502020202020204" pitchFamily="34" charset="0"/>
                <a:ea typeface="Arial MT"/>
                <a:cs typeface="Arial MT"/>
              </a:rPr>
              <a:t>Online-Schulungsinhalte, die den Bedürfnissen der Lernenden entsprechen.</a:t>
            </a:r>
          </a:p>
          <a:p>
            <a:pPr lvl="0"/>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en-GB" sz="1800" b="1" dirty="0">
                <a:effectLst/>
                <a:latin typeface="Century Gothic" panose="020B0502020202020204" pitchFamily="34" charset="0"/>
                <a:ea typeface="Arial MT"/>
                <a:cs typeface="Arial MT"/>
              </a:rPr>
              <a:t>Lernen, wie man verschiedene Arten von digitalen Inhalten </a:t>
            </a:r>
            <a:r>
              <a:rPr lang="en-GB" sz="1800" dirty="0">
                <a:effectLst/>
                <a:latin typeface="Century Gothic" panose="020B0502020202020204" pitchFamily="34" charset="0"/>
                <a:ea typeface="Arial MT"/>
                <a:cs typeface="Arial MT"/>
              </a:rPr>
              <a:t>in Online-Schulungsprogramme </a:t>
            </a:r>
            <a:r>
              <a:rPr lang="en-GB" sz="1800" b="1" dirty="0">
                <a:effectLst/>
                <a:latin typeface="Century Gothic" panose="020B0502020202020204" pitchFamily="34" charset="0"/>
                <a:ea typeface="Arial MT"/>
                <a:cs typeface="Arial MT"/>
              </a:rPr>
              <a:t>einbindet</a:t>
            </a:r>
            <a:r>
              <a:rPr lang="en-GB" sz="1800" dirty="0">
                <a:effectLst/>
                <a:latin typeface="Century Gothic" panose="020B0502020202020204" pitchFamily="34" charset="0"/>
                <a:ea typeface="Arial MT"/>
                <a:cs typeface="Arial MT"/>
              </a:rPr>
              <a:t>, um eine dynamischere und ansprechendere Lernerfahrung zu schaffen.</a:t>
            </a:r>
            <a:endParaRPr lang="es-ES" sz="1800" dirty="0">
              <a:effectLst/>
              <a:latin typeface="Century Gothic" panose="020B0502020202020204" pitchFamily="34" charset="0"/>
              <a:ea typeface="Arial MT"/>
              <a:cs typeface="Arial MT"/>
            </a:endParaRPr>
          </a:p>
        </p:txBody>
      </p:sp>
      <p:pic>
        <p:nvPicPr>
          <p:cNvPr id="14" name="Imagen 13">
            <a:extLst>
              <a:ext uri="{FF2B5EF4-FFF2-40B4-BE49-F238E27FC236}">
                <a16:creationId xmlns:a16="http://schemas.microsoft.com/office/drawing/2014/main" id="{4491E158-D4F5-4147-AAA4-FE87762F0B4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11358" y="3708623"/>
            <a:ext cx="577776" cy="523220"/>
          </a:xfrm>
          <a:prstGeom prst="rect">
            <a:avLst/>
          </a:prstGeom>
        </p:spPr>
      </p:pic>
      <p:pic>
        <p:nvPicPr>
          <p:cNvPr id="15" name="Imagen 14">
            <a:extLst>
              <a:ext uri="{FF2B5EF4-FFF2-40B4-BE49-F238E27FC236}">
                <a16:creationId xmlns:a16="http://schemas.microsoft.com/office/drawing/2014/main" id="{2133F1A5-32C5-4E80-9D50-8E0D6E2C143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20743" y="4586574"/>
            <a:ext cx="577776" cy="523220"/>
          </a:xfrm>
          <a:prstGeom prst="rect">
            <a:avLst/>
          </a:prstGeom>
        </p:spPr>
      </p:pic>
      <p:pic>
        <p:nvPicPr>
          <p:cNvPr id="10" name="Picture 2" descr="Image">
            <a:extLst>
              <a:ext uri="{FF2B5EF4-FFF2-40B4-BE49-F238E27FC236}">
                <a16:creationId xmlns:a16="http://schemas.microsoft.com/office/drawing/2014/main" id="{C45BF714-C5C1-8421-BD2A-4AD58ECA2C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01600" y="4485861"/>
            <a:ext cx="4582626" cy="3436969"/>
          </a:xfrm>
          <a:prstGeom prst="rect">
            <a:avLst/>
          </a:prstGeom>
          <a:noFill/>
          <a:extLst>
            <a:ext uri="{909E8E84-426E-40DD-AFC4-6F175D3DCCD1}">
              <a14:hiddenFill xmlns:a14="http://schemas.microsoft.com/office/drawing/2010/main">
                <a:solidFill>
                  <a:srgbClr val="FFFFFF"/>
                </a:solidFill>
              </a14:hiddenFill>
            </a:ext>
          </a:extLst>
        </p:spPr>
      </p:pic>
      <p:sp>
        <p:nvSpPr>
          <p:cNvPr id="18" name="CuadroTexto 17">
            <a:extLst>
              <a:ext uri="{FF2B5EF4-FFF2-40B4-BE49-F238E27FC236}">
                <a16:creationId xmlns:a16="http://schemas.microsoft.com/office/drawing/2014/main" id="{74FF33AD-40F7-4FAA-9E02-2364A56369A2}"/>
              </a:ext>
            </a:extLst>
          </p:cNvPr>
          <p:cNvSpPr txBox="1"/>
          <p:nvPr/>
        </p:nvSpPr>
        <p:spPr>
          <a:xfrm>
            <a:off x="2018648" y="5524500"/>
            <a:ext cx="1981199" cy="830997"/>
          </a:xfrm>
          <a:prstGeom prst="rect">
            <a:avLst/>
          </a:prstGeom>
          <a:noFill/>
        </p:spPr>
        <p:txBody>
          <a:bodyPr wrap="square" rtlCol="0">
            <a:spAutoFit/>
          </a:bodyPr>
          <a:lstStyle/>
          <a:p>
            <a:r>
              <a:rPr lang="en-AU"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Inhalte erstellen</a:t>
            </a:r>
          </a:p>
        </p:txBody>
      </p:sp>
      <p:pic>
        <p:nvPicPr>
          <p:cNvPr id="19" name="Imagen 18">
            <a:extLst>
              <a:ext uri="{FF2B5EF4-FFF2-40B4-BE49-F238E27FC236}">
                <a16:creationId xmlns:a16="http://schemas.microsoft.com/office/drawing/2014/main" id="{A5BB156C-24B2-4A0A-90DC-FA1C1EB82F5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5763280"/>
            <a:ext cx="577776" cy="523220"/>
          </a:xfrm>
          <a:prstGeom prst="rect">
            <a:avLst/>
          </a:prstGeom>
        </p:spPr>
      </p:pic>
      <p:sp>
        <p:nvSpPr>
          <p:cNvPr id="20" name="CuadroTexto 19">
            <a:extLst>
              <a:ext uri="{FF2B5EF4-FFF2-40B4-BE49-F238E27FC236}">
                <a16:creationId xmlns:a16="http://schemas.microsoft.com/office/drawing/2014/main" id="{35EDBB67-95FF-49C6-8156-1AD945E1E01C}"/>
              </a:ext>
            </a:extLst>
          </p:cNvPr>
          <p:cNvSpPr txBox="1"/>
          <p:nvPr/>
        </p:nvSpPr>
        <p:spPr>
          <a:xfrm>
            <a:off x="2018648" y="6591300"/>
            <a:ext cx="1981199" cy="830997"/>
          </a:xfrm>
          <a:prstGeom prst="rect">
            <a:avLst/>
          </a:prstGeom>
          <a:noFill/>
        </p:spPr>
        <p:txBody>
          <a:bodyPr wrap="square" rtlCol="0">
            <a:spAutoFit/>
          </a:bodyPr>
          <a:lstStyle/>
          <a:p>
            <a:r>
              <a:rPr lang="en-AU"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Wirksame Ausbildung</a:t>
            </a:r>
          </a:p>
        </p:txBody>
      </p:sp>
      <p:pic>
        <p:nvPicPr>
          <p:cNvPr id="21" name="Imagen 20">
            <a:extLst>
              <a:ext uri="{FF2B5EF4-FFF2-40B4-BE49-F238E27FC236}">
                <a16:creationId xmlns:a16="http://schemas.microsoft.com/office/drawing/2014/main" id="{42037A83-A4E1-40DD-8981-9D97B957771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6720174"/>
            <a:ext cx="577776" cy="523220"/>
          </a:xfrm>
          <a:prstGeom prst="rect">
            <a:avLst/>
          </a:prstGeom>
        </p:spPr>
      </p:pic>
      <p:sp>
        <p:nvSpPr>
          <p:cNvPr id="22" name="CuadroTexto 21">
            <a:extLst>
              <a:ext uri="{FF2B5EF4-FFF2-40B4-BE49-F238E27FC236}">
                <a16:creationId xmlns:a16="http://schemas.microsoft.com/office/drawing/2014/main" id="{15AA2AAD-DBA6-4B5F-9E57-655F52B50172}"/>
              </a:ext>
            </a:extLst>
          </p:cNvPr>
          <p:cNvSpPr txBox="1"/>
          <p:nvPr/>
        </p:nvSpPr>
        <p:spPr>
          <a:xfrm>
            <a:off x="1981201" y="7635270"/>
            <a:ext cx="1981199" cy="830997"/>
          </a:xfrm>
          <a:prstGeom prst="rect">
            <a:avLst/>
          </a:prstGeom>
          <a:noFill/>
        </p:spPr>
        <p:txBody>
          <a:bodyPr wrap="square" rtlCol="0">
            <a:spAutoFit/>
          </a:bodyPr>
          <a:lstStyle/>
          <a:p>
            <a:r>
              <a:rPr lang="en-AU"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Arten von Inhalten</a:t>
            </a:r>
          </a:p>
        </p:txBody>
      </p:sp>
      <p:pic>
        <p:nvPicPr>
          <p:cNvPr id="23" name="Imagen 22">
            <a:extLst>
              <a:ext uri="{FF2B5EF4-FFF2-40B4-BE49-F238E27FC236}">
                <a16:creationId xmlns:a16="http://schemas.microsoft.com/office/drawing/2014/main" id="{F592C9B9-E8B4-4140-938A-C847B657838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7764144"/>
            <a:ext cx="577776" cy="523220"/>
          </a:xfrm>
          <a:prstGeom prst="rect">
            <a:avLst/>
          </a:prstGeom>
        </p:spPr>
      </p:pic>
    </p:spTree>
  </p:cSld>
  <p:clrMapOvr>
    <a:masterClrMapping/>
  </p:clrMapOvr>
</p:sld>
</file>

<file path=ppt/slides/slide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Arten von digitalen Inhalten und ihre Merkmale</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3.2: Arten von digitalen Inhalten</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524059"/>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Fallstudien: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Sind in der Regel sehr interessant, um den Schülern ein greifbares Beispiel für die vorgestellten Konzepte zu geben und sie zu neuen Aktionen zu inspirieren.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Testimonials/Geschichten: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Testimonials oder Vorbilder schaffen Vertrauen und bieten eine persönliche Perspektive auf.</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Q&amp;A/FAQ/Interviews: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Frage- und Antwortrunden oder häufig gestellte Fragen können formell oder informell sein. Sie sind in der Regel sehr nützlich für die Studierenden, da sie sehen, dass ihre eigenen Zweifel geteilt und beantwortet werden und sie sich dadurch gestärkt und motiviert fühlen.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Dos' und Don'ts':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Diese Art der Vermittlung ermöglicht es den Lehrkräften, sich in die Situation der Auszubildenden hineinzuversetzen und zu verstehen, dass sie Ratschläge brauchen, wie sie weiter vorgehen sollen.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Forschungs- und Datenergebnisse</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Könnten die Zweifel der Nutzer klären, vor allem wenn sie gut erklärt und zusammengefasst werden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Eingebettete Tweets: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Ein Ausschnitt aus Twitter, der je nach Zielgruppe zum Nachdenken anregt oder lustig sein kann.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GIFS: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Aus Videos geschnittene Clips können verwendet werden, um einen Punkt zu illustrieren und Ihrem Publikum näher zu kommen.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err="1">
                <a:effectLst/>
                <a:latin typeface="Calibri" panose="020F0502020204030204" pitchFamily="34" charset="0"/>
                <a:ea typeface="Times New Roman" panose="02020603050405020304" pitchFamily="18" charset="0"/>
                <a:cs typeface="Times New Roman" panose="02020603050405020304" pitchFamily="18" charset="0"/>
              </a:rPr>
              <a:t>Ebooks/PDFs</a:t>
            </a: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200" dirty="0" err="1">
                <a:effectLst/>
                <a:latin typeface="Calibri" panose="020F0502020204030204" pitchFamily="34" charset="0"/>
                <a:ea typeface="Times New Roman" panose="02020603050405020304" pitchFamily="18" charset="0"/>
                <a:cs typeface="Times New Roman" panose="02020603050405020304" pitchFamily="18" charset="0"/>
              </a:rPr>
              <a:t>Ebooks/PDFs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sind ein schönes Beispiel für zusätzliches Material, das nützlich sein kann, um Ihr Publikum noch stärker einzubinden.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Comics/Cartoons: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Eine lustige und lockere Art, Ihren Standpunkt zu illustrieren, auch wenn es sich um ein ernstes Thema handelt!</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Anerkennungen: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SchülerInnen zur Teilnahme ermutigen und ihre Bemühungen anerkennen</a:t>
            </a:r>
            <a:endParaRPr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820090"/>
      </p:ext>
    </p:extLst>
  </p:cSld>
  <p:clrMapOvr>
    <a:masterClrMapping/>
  </p:clrMapOvr>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Arten von digitalen Inhalten und ihre Merkmale</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3.2: Arten von digitalen Inhalten</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524059"/>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Erstellen Sie gemeinsam genutzte Arbeitsblätter oder Dokumente: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Dies erleichtert den Schülern die Teilnahme an den Schulungssitzungen und die Reflexion und den Austausch ihrer Ideen.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Bilder: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Sie sollten klar, relevant, von guter Qualität, nicht zu schwer und möglichst geschlechts-, sprach- und kulturneutral sein.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Podcasts: Es handelt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sich um Audiodateien zum Anhören, die aufgenommen und auf verschiedenen kostenlosen Podcast-Websites veröffentlicht werden können.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err="1">
                <a:effectLst/>
                <a:latin typeface="Calibri" panose="020F0502020204030204" pitchFamily="34" charset="0"/>
                <a:ea typeface="Times New Roman" panose="02020603050405020304" pitchFamily="18" charset="0"/>
                <a:cs typeface="Times New Roman" panose="02020603050405020304" pitchFamily="18" charset="0"/>
              </a:rPr>
              <a:t>Diashows</a:t>
            </a: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Zum Hochladen von Diashows für sich selbst oder zum Teilen unter Auszubildenden.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Online-Spiele:</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Kostenlose Online-Spiele sind über eine einfache Google-Suche verfügbar, und es gibt viele Plattformen wie educaplay.com, auf denen viele unterhaltsame und lustige Spiele erstellt und an Ihr Thema angepasst werden können.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Wettbewerbe/Quizzes: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Ein weiteres Beispiel für die Anwendung von Gamification im Unterricht. Sie können Anwendungen wie </a:t>
            </a:r>
            <a:r>
              <a:rPr lang="en-US" sz="2200" dirty="0" err="1">
                <a:effectLst/>
                <a:latin typeface="Calibri" panose="020F0502020204030204" pitchFamily="34" charset="0"/>
                <a:ea typeface="Times New Roman" panose="02020603050405020304" pitchFamily="18" charset="0"/>
                <a:cs typeface="Times New Roman" panose="02020603050405020304" pitchFamily="18" charset="0"/>
              </a:rPr>
              <a:t>Kahoot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verwenden</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um die SchülerInnen in den Wettbewerb einzubeziehen, der auf dem ausgebildeten Thema basiert.</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Interaktive Demos: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Eine schnelle Demo, die einen bestimmten Aspekt des unterrichteten Themas zeigt, kann sehr nützlich sein, um den Schülern zu zeigen, wie etwas sofort funktioniert.</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Tools &amp; Ressourcen/Giveaways: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Sie sind ähnlich wie Links von Interesse und können nützlich sein, um das Toolkit Ihres Publikums zu erweitern.</a:t>
            </a:r>
            <a:endParaRPr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498857"/>
      </p:ext>
    </p:extLst>
  </p:cSld>
  <p:clrMapOvr>
    <a:masterClrMapping/>
  </p:clrMapOvr>
</p:sld>
</file>

<file path=ppt/slides/slide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Arten von digitalen Inhalten und ihre Merkmale</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3.2: Arten von digitalen Inhalten</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524059"/>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Webinare: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Bieten Sie den Schülern die Möglichkeit, an einem Webinar zu einem für die Schulung relevanten Thema teilzunehmen oder es sich anzusehen.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Interaktiver Inhalt: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Perfekt, um die Aufmerksamkeit Ihrer Schüler zu wecken und dafür zu sorgen, dass sie während der gesamten Unterrichtseinheit aufmerksam bleiben.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Online-Zeitschriften:</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Digitale Zeitschriften sind jetzt auf allen Geräten verfügbar und können als relevante und interaktive Ressource genutzt werden!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Soziale Medien: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Pinterest, Instagram, </a:t>
            </a:r>
            <a:r>
              <a:rPr lang="en-US" sz="2200" dirty="0" err="1">
                <a:effectLst/>
                <a:latin typeface="Calibri" panose="020F0502020204030204" pitchFamily="34" charset="0"/>
                <a:ea typeface="Times New Roman" panose="02020603050405020304" pitchFamily="18" charset="0"/>
                <a:cs typeface="Times New Roman" panose="02020603050405020304" pitchFamily="18" charset="0"/>
              </a:rPr>
              <a:t>tiktok</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reddit können genutzt werden, um Beispiele für das jeweilige Thema zu geben.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Mind Maps: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Mind Maps ermöglichen es den Schülern, ihre Ideen zu verdeutlichen, und sie können gemeinsam genutzt und aktualisiert werden.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Persönliche Bios: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Ermöglichen es den Lesern, ein echtes Gefühl für die Lehrkraft zu bekommen, die dahinter steht, und tragen dazu bei, dass sich die Zuhörer mit ihr identifizieren.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Artikel und PRs: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Dies ist eine großartige Möglichkeit, das Interesse der Schüler an Ihrer Ausbildung aufrechtzuerhalten, indem Sie ihnen zusätzliches Material zur Verfügung stellen.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Zitate &amp; Inspirierende Botschaften: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Von einer anderen Person gesprochene Worte, die oft verwendet werden, um eine Aussage zu machen oder zu motivieren. Sie eignen sich hervorragend, um Themen zu diskutieren oder eine positive Stimmung zu erzeugen.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QR-Codes/Polls: eine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einfache Möglichkeit, Schüler zu engagieren und sie zum Handeln aufzufordern.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Weißbücher: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Leitfäden oder Berichte, die fundierte Entscheidungen zu bestimmten Themen ermöglichen.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Wikis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eignen sich hervorragend, um mehr Informationen zu einem Thema bereitzustellen.</a:t>
            </a:r>
            <a:endParaRPr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147155"/>
      </p:ext>
    </p:extLst>
  </p:cSld>
  <p:clrMapOvr>
    <a:masterClrMapping/>
  </p:clrMapOvr>
</p:sld>
</file>

<file path=ppt/slides/slide23.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3028CB6-28B6-2720-2D2B-8AB3FBDF7783}"/>
              </a:ext>
            </a:extLst>
          </p:cNvPr>
          <p:cNvSpPr txBox="1"/>
          <p:nvPr/>
        </p:nvSpPr>
        <p:spPr>
          <a:xfrm>
            <a:off x="1447800" y="1573291"/>
            <a:ext cx="43434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Resümee</a:t>
            </a:r>
          </a:p>
        </p:txBody>
      </p:sp>
      <p:sp>
        <p:nvSpPr>
          <p:cNvPr id="5" name="CuadroTexto 4">
            <a:extLst>
              <a:ext uri="{FF2B5EF4-FFF2-40B4-BE49-F238E27FC236}">
                <a16:creationId xmlns:a16="http://schemas.microsoft.com/office/drawing/2014/main" id="{80C75209-93B0-BD28-210D-466E6B42313F}"/>
              </a:ext>
            </a:extLst>
          </p:cNvPr>
          <p:cNvSpPr txBox="1"/>
          <p:nvPr/>
        </p:nvSpPr>
        <p:spPr>
          <a:xfrm>
            <a:off x="2214257" y="2931140"/>
            <a:ext cx="4110343" cy="954107"/>
          </a:xfrm>
          <a:prstGeom prst="rect">
            <a:avLst/>
          </a:prstGeom>
          <a:noFill/>
        </p:spPr>
        <p:txBody>
          <a:bodyPr wrap="square">
            <a:spAutoFit/>
          </a:bodyPr>
          <a:lstStyle/>
          <a:p>
            <a:r>
              <a:rPr lang="en-US"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Bei der Durchführung von Schulungen über digitale Plattformen</a:t>
            </a:r>
            <a:endParaRPr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6" name="TextBox 10">
            <a:extLst>
              <a:ext uri="{FF2B5EF4-FFF2-40B4-BE49-F238E27FC236}">
                <a16:creationId xmlns:a16="http://schemas.microsoft.com/office/drawing/2014/main" id="{E5424031-AEEF-A8B0-CA83-864499386A84}"/>
              </a:ext>
            </a:extLst>
          </p:cNvPr>
          <p:cNvSpPr txBox="1"/>
          <p:nvPr/>
        </p:nvSpPr>
        <p:spPr>
          <a:xfrm>
            <a:off x="2287340" y="3970778"/>
            <a:ext cx="3195943" cy="1569660"/>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Es ist wichtig, alle Funktionalitäten zu verwalten</a:t>
            </a:r>
          </a:p>
          <a:p>
            <a:endParaRPr lang="ko-KR" altLang="en-US" sz="2400" dirty="0">
              <a:latin typeface="Century Gothic" panose="020B0502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CEF9602C-5262-CD69-7E43-69ACA6D4E8A1}"/>
              </a:ext>
            </a:extLst>
          </p:cNvPr>
          <p:cNvSpPr txBox="1"/>
          <p:nvPr/>
        </p:nvSpPr>
        <p:spPr>
          <a:xfrm>
            <a:off x="2214257" y="5621977"/>
            <a:ext cx="3043543" cy="1384995"/>
          </a:xfrm>
          <a:prstGeom prst="rect">
            <a:avLst/>
          </a:prstGeom>
          <a:noFill/>
        </p:spPr>
        <p:txBody>
          <a:bodyPr wrap="square">
            <a:spAutoFit/>
          </a:bodyPr>
          <a:lstStyle/>
          <a:p>
            <a:r>
              <a:rPr lang="en-US"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Bei der Durchführung von Schulungen über digitale Plattformen</a:t>
            </a:r>
            <a:endParaRPr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8" name="TextBox 10">
            <a:extLst>
              <a:ext uri="{FF2B5EF4-FFF2-40B4-BE49-F238E27FC236}">
                <a16:creationId xmlns:a16="http://schemas.microsoft.com/office/drawing/2014/main" id="{7B6EE240-5712-E873-1DFF-5AEBE8DCA64C}"/>
              </a:ext>
            </a:extLst>
          </p:cNvPr>
          <p:cNvSpPr txBox="1"/>
          <p:nvPr/>
        </p:nvSpPr>
        <p:spPr>
          <a:xfrm>
            <a:off x="2236380" y="6911072"/>
            <a:ext cx="3195943" cy="193899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Es ist wichtig, </a:t>
            </a:r>
            <a:r>
              <a:rPr lang="en-US" sz="2400" dirty="0">
                <a:effectLst/>
                <a:latin typeface="Century Gothic" panose="020B0502020202020204" pitchFamily="34" charset="0"/>
                <a:ea typeface="Arial MT"/>
              </a:rPr>
              <a:t>selbstbewusst aufzutreten und direkt in die Webcam zu schauen, </a:t>
            </a:r>
          </a:p>
          <a:p>
            <a:r>
              <a:rPr lang="en-US" sz="2400" dirty="0">
                <a:effectLst/>
                <a:latin typeface="Century Gothic" panose="020B0502020202020204" pitchFamily="34" charset="0"/>
                <a:ea typeface="Arial MT"/>
              </a:rPr>
              <a:t>lächeln und interagieren</a:t>
            </a:r>
            <a:endParaRPr lang="en-US" altLang="ko-KR" sz="2400" dirty="0">
              <a:latin typeface="Century Gothic" panose="020B0502020202020204" pitchFamily="34" charset="0"/>
              <a:ea typeface="Microsoft Sans Serif" panose="020B0604020202020204" pitchFamily="34" charset="0"/>
              <a:cs typeface="Microsoft Sans Serif" panose="020B0604020202020204" pitchFamily="34" charset="0"/>
            </a:endParaRPr>
          </a:p>
          <a:p>
            <a:endParaRPr lang="ko-KR" altLang="en-US" sz="2400" dirty="0">
              <a:latin typeface="Century Gothic" panose="020B0502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2A1E98A-E4E5-0CB2-9145-9142EB9D5DFB}"/>
              </a:ext>
            </a:extLst>
          </p:cNvPr>
          <p:cNvSpPr txBox="1"/>
          <p:nvPr/>
        </p:nvSpPr>
        <p:spPr>
          <a:xfrm>
            <a:off x="13106400" y="2957451"/>
            <a:ext cx="2967343" cy="523220"/>
          </a:xfrm>
          <a:prstGeom prst="rect">
            <a:avLst/>
          </a:prstGeom>
          <a:noFill/>
        </p:spPr>
        <p:txBody>
          <a:bodyPr wrap="square">
            <a:spAutoFit/>
          </a:bodyPr>
          <a:lstStyle/>
          <a:p>
            <a:r>
              <a:rPr lang="en-US"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Freie Plattformen</a:t>
            </a:r>
            <a:endParaRPr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10" name="TextBox 10">
            <a:extLst>
              <a:ext uri="{FF2B5EF4-FFF2-40B4-BE49-F238E27FC236}">
                <a16:creationId xmlns:a16="http://schemas.microsoft.com/office/drawing/2014/main" id="{8AC0147A-6DB2-EB47-8F06-C64CEC02C103}"/>
              </a:ext>
            </a:extLst>
          </p:cNvPr>
          <p:cNvSpPr txBox="1"/>
          <p:nvPr/>
        </p:nvSpPr>
        <p:spPr>
          <a:xfrm>
            <a:off x="13106399" y="3480671"/>
            <a:ext cx="2286001" cy="120032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PROS und CONS</a:t>
            </a:r>
          </a:p>
          <a:p>
            <a:endParaRPr lang="ko-KR" altLang="en-US" sz="2400" dirty="0">
              <a:latin typeface="Century Gothic" panose="020B0502020202020204" pitchFamily="34" charset="0"/>
              <a:cs typeface="Microsoft Sans Serif" panose="020B0604020202020204" pitchFamily="34" charset="0"/>
            </a:endParaRPr>
          </a:p>
        </p:txBody>
      </p:sp>
      <p:sp>
        <p:nvSpPr>
          <p:cNvPr id="11" name="CuadroTexto 10">
            <a:extLst>
              <a:ext uri="{FF2B5EF4-FFF2-40B4-BE49-F238E27FC236}">
                <a16:creationId xmlns:a16="http://schemas.microsoft.com/office/drawing/2014/main" id="{0BADC709-6D4E-F6BB-CB44-30E5C185B14C}"/>
              </a:ext>
            </a:extLst>
          </p:cNvPr>
          <p:cNvSpPr txBox="1"/>
          <p:nvPr/>
        </p:nvSpPr>
        <p:spPr>
          <a:xfrm>
            <a:off x="13106400" y="5621977"/>
            <a:ext cx="2967343" cy="954107"/>
          </a:xfrm>
          <a:prstGeom prst="rect">
            <a:avLst/>
          </a:prstGeom>
          <a:noFill/>
        </p:spPr>
        <p:txBody>
          <a:bodyPr wrap="square">
            <a:spAutoFit/>
          </a:bodyPr>
          <a:lstStyle/>
          <a:p>
            <a:r>
              <a:rPr lang="en-US"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Arten von digitalen Inhalten</a:t>
            </a:r>
            <a:endParaRPr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12" name="TextBox 10">
            <a:extLst>
              <a:ext uri="{FF2B5EF4-FFF2-40B4-BE49-F238E27FC236}">
                <a16:creationId xmlns:a16="http://schemas.microsoft.com/office/drawing/2014/main" id="{7B01C035-A131-FA4B-0470-43CB6541A99F}"/>
              </a:ext>
            </a:extLst>
          </p:cNvPr>
          <p:cNvSpPr txBox="1"/>
          <p:nvPr/>
        </p:nvSpPr>
        <p:spPr>
          <a:xfrm>
            <a:off x="13116337" y="6547565"/>
            <a:ext cx="3886201" cy="193899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Es gibt Hunderte von Arten, wählen Sie die, die für Ihr Publikum am besten geeignet sind</a:t>
            </a:r>
          </a:p>
          <a:p>
            <a:endParaRPr lang="ko-KR" altLang="en-US" sz="2400" dirty="0">
              <a:latin typeface="Century Gothic" panose="020B0502020202020204" pitchFamily="34" charset="0"/>
              <a:cs typeface="Microsoft Sans Serif" panose="020B0604020202020204" pitchFamily="34" charset="0"/>
            </a:endParaRPr>
          </a:p>
        </p:txBody>
      </p:sp>
      <p:pic>
        <p:nvPicPr>
          <p:cNvPr id="15" name="Imagen 14">
            <a:extLst>
              <a:ext uri="{FF2B5EF4-FFF2-40B4-BE49-F238E27FC236}">
                <a16:creationId xmlns:a16="http://schemas.microsoft.com/office/drawing/2014/main" id="{1C97FE3A-AFB5-9FBA-550B-071EED8F59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36481" y="3021985"/>
            <a:ext cx="577776" cy="523220"/>
          </a:xfrm>
          <a:prstGeom prst="rect">
            <a:avLst/>
          </a:prstGeom>
        </p:spPr>
      </p:pic>
      <p:pic>
        <p:nvPicPr>
          <p:cNvPr id="16" name="Imagen 15">
            <a:extLst>
              <a:ext uri="{FF2B5EF4-FFF2-40B4-BE49-F238E27FC236}">
                <a16:creationId xmlns:a16="http://schemas.microsoft.com/office/drawing/2014/main" id="{F76DC803-01B1-871B-84C3-EB9E43B592C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58604" y="5632312"/>
            <a:ext cx="577776" cy="523220"/>
          </a:xfrm>
          <a:prstGeom prst="rect">
            <a:avLst/>
          </a:prstGeom>
        </p:spPr>
      </p:pic>
      <p:pic>
        <p:nvPicPr>
          <p:cNvPr id="17" name="Imagen 16">
            <a:extLst>
              <a:ext uri="{FF2B5EF4-FFF2-40B4-BE49-F238E27FC236}">
                <a16:creationId xmlns:a16="http://schemas.microsoft.com/office/drawing/2014/main" id="{16246A30-6023-6610-6AB7-84C509BF3D9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528622" y="3021985"/>
            <a:ext cx="577776" cy="523220"/>
          </a:xfrm>
          <a:prstGeom prst="rect">
            <a:avLst/>
          </a:prstGeom>
        </p:spPr>
      </p:pic>
      <p:pic>
        <p:nvPicPr>
          <p:cNvPr id="18" name="Imagen 17">
            <a:extLst>
              <a:ext uri="{FF2B5EF4-FFF2-40B4-BE49-F238E27FC236}">
                <a16:creationId xmlns:a16="http://schemas.microsoft.com/office/drawing/2014/main" id="{A66B7C26-3003-4745-4486-FBA71A2ADD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545366" y="5632312"/>
            <a:ext cx="577776" cy="523220"/>
          </a:xfrm>
          <a:prstGeom prst="rect">
            <a:avLst/>
          </a:prstGeom>
        </p:spPr>
      </p:pic>
      <p:pic>
        <p:nvPicPr>
          <p:cNvPr id="21" name="Imagen 20">
            <a:extLst>
              <a:ext uri="{FF2B5EF4-FFF2-40B4-BE49-F238E27FC236}">
                <a16:creationId xmlns:a16="http://schemas.microsoft.com/office/drawing/2014/main" id="{BCCA419B-AF5C-421E-806B-9ACA2EC247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905" y="3021985"/>
            <a:ext cx="4876190" cy="4876190"/>
          </a:xfrm>
          <a:prstGeom prst="rect">
            <a:avLst/>
          </a:prstGeom>
        </p:spPr>
      </p:pic>
      <p:sp>
        <p:nvSpPr>
          <p:cNvPr id="22" name="CuadroTexto 21">
            <a:extLst>
              <a:ext uri="{FF2B5EF4-FFF2-40B4-BE49-F238E27FC236}">
                <a16:creationId xmlns:a16="http://schemas.microsoft.com/office/drawing/2014/main" id="{7259CA78-5E84-44F9-BE05-85491022C27C}"/>
              </a:ext>
            </a:extLst>
          </p:cNvPr>
          <p:cNvSpPr txBox="1"/>
          <p:nvPr/>
        </p:nvSpPr>
        <p:spPr>
          <a:xfrm>
            <a:off x="7893777" y="8191500"/>
            <a:ext cx="3917223" cy="369332"/>
          </a:xfrm>
          <a:prstGeom prst="rect">
            <a:avLst/>
          </a:prstGeom>
          <a:noFill/>
        </p:spPr>
        <p:txBody>
          <a:bodyPr wrap="square">
            <a:spAutoFit/>
          </a:bodyPr>
          <a:lstStyle/>
          <a:p>
            <a:r>
              <a:rPr lang="es-ES" dirty="0" err="1"/>
              <a:t>Bildquelle</a:t>
            </a:r>
            <a:r>
              <a:rPr lang="es-ES" dirty="0"/>
              <a:t>: Flaticon.de</a:t>
            </a:r>
          </a:p>
        </p:txBody>
      </p:sp>
    </p:spTree>
    <p:extLst>
      <p:ext uri="{BB962C8B-B14F-4D97-AF65-F5344CB8AC3E}">
        <p14:creationId xmlns:p14="http://schemas.microsoft.com/office/powerpoint/2010/main" val="1528118834"/>
      </p:ext>
    </p:extLst>
  </p:cSld>
  <p:clrMapOvr>
    <a:masterClrMapping/>
  </p:clrMapOvr>
</p:sld>
</file>

<file path=ppt/slides/slide24.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3" name="object 3"/>
          <p:cNvSpPr/>
          <p:nvPr/>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sp>
        <p:nvSpPr>
          <p:cNvPr id="5" name="CuadroTexto 4">
            <a:extLst>
              <a:ext uri="{FF2B5EF4-FFF2-40B4-BE49-F238E27FC236}">
                <a16:creationId xmlns:a16="http://schemas.microsoft.com/office/drawing/2014/main" id="{F70FEDC1-F472-4558-867A-C3B677E86823}"/>
              </a:ext>
            </a:extLst>
          </p:cNvPr>
          <p:cNvSpPr txBox="1"/>
          <p:nvPr/>
        </p:nvSpPr>
        <p:spPr>
          <a:xfrm>
            <a:off x="5295900" y="3848100"/>
            <a:ext cx="7696200" cy="1862048"/>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11500" b="1" spc="-114"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Ich danke </a:t>
            </a:r>
            <a:r>
              <a:rPr lang="en-AU" sz="11500" b="1" spc="-114"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Ihnen!</a:t>
            </a:r>
            <a:endParaRPr kumimoji="0" lang="en-AU" sz="11500" b="1" i="0" u="none" strike="noStrike" kern="1200" cap="none" spc="0" normalizeH="0" baseline="0" dirty="0">
              <a:ln>
                <a:noFill/>
              </a:ln>
              <a:solidFill>
                <a:srgbClr val="75B239"/>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EB8B90EC-E8ED-40F1-B252-7A5B8AB04DD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801601" y="4229100"/>
            <a:ext cx="1371600" cy="1242087"/>
          </a:xfrm>
          <a:prstGeom prst="rect">
            <a:avLst/>
          </a:prstGeom>
        </p:spPr>
      </p:pic>
    </p:spTree>
    <p:extLst>
      <p:ext uri="{BB962C8B-B14F-4D97-AF65-F5344CB8AC3E}">
        <p14:creationId xmlns:p14="http://schemas.microsoft.com/office/powerpoint/2010/main" val="455352858"/>
      </p:ext>
    </p:extLst>
  </p:cSld>
  <p:clrMapOvr>
    <a:masterClrMapping/>
  </p:clrMapOvr>
</p:sld>
</file>

<file path=ppt/slides/slide3.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04C2A2-A1FA-1808-ECAE-1A63FD7A6D23}"/>
              </a:ext>
            </a:extLst>
          </p:cNvPr>
          <p:cNvSpPr txBox="1"/>
          <p:nvPr/>
        </p:nvSpPr>
        <p:spPr>
          <a:xfrm>
            <a:off x="1524000" y="1503549"/>
            <a:ext cx="9462656" cy="830997"/>
          </a:xfrm>
          <a:prstGeom prst="rect">
            <a:avLst/>
          </a:prstGeom>
          <a:noFill/>
        </p:spPr>
        <p:txBody>
          <a:bodyPr wrap="square" rtlCol="0">
            <a:spAutoFit/>
          </a:bodyPr>
          <a:lstStyle/>
          <a:p>
            <a:r>
              <a:rPr lang="en-GB"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Index</a:t>
            </a:r>
          </a:p>
        </p:txBody>
      </p:sp>
      <p:pic>
        <p:nvPicPr>
          <p:cNvPr id="14" name="Imagen 13">
            <a:extLst>
              <a:ext uri="{FF2B5EF4-FFF2-40B4-BE49-F238E27FC236}">
                <a16:creationId xmlns:a16="http://schemas.microsoft.com/office/drawing/2014/main" id="{DB9743E2-D353-D1BD-A755-08F6E82190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806613" y="2875798"/>
            <a:ext cx="577776" cy="523220"/>
          </a:xfrm>
          <a:prstGeom prst="rect">
            <a:avLst/>
          </a:prstGeom>
        </p:spPr>
      </p:pic>
      <p:pic>
        <p:nvPicPr>
          <p:cNvPr id="15" name="Imagen 14">
            <a:extLst>
              <a:ext uri="{FF2B5EF4-FFF2-40B4-BE49-F238E27FC236}">
                <a16:creationId xmlns:a16="http://schemas.microsoft.com/office/drawing/2014/main" id="{DD5D2EFD-F789-58E4-D1D3-5BCD63746B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708224" y="4677044"/>
            <a:ext cx="577776" cy="523220"/>
          </a:xfrm>
          <a:prstGeom prst="rect">
            <a:avLst/>
          </a:prstGeom>
        </p:spPr>
      </p:pic>
      <p:pic>
        <p:nvPicPr>
          <p:cNvPr id="16" name="Imagen 15">
            <a:extLst>
              <a:ext uri="{FF2B5EF4-FFF2-40B4-BE49-F238E27FC236}">
                <a16:creationId xmlns:a16="http://schemas.microsoft.com/office/drawing/2014/main" id="{9F63B8EC-8B76-B562-00FA-D959F8F733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708224" y="7810500"/>
            <a:ext cx="577776" cy="523220"/>
          </a:xfrm>
          <a:prstGeom prst="rect">
            <a:avLst/>
          </a:prstGeom>
        </p:spPr>
      </p:pic>
      <p:sp>
        <p:nvSpPr>
          <p:cNvPr id="19" name="CuadroTexto 18">
            <a:extLst>
              <a:ext uri="{FF2B5EF4-FFF2-40B4-BE49-F238E27FC236}">
                <a16:creationId xmlns:a16="http://schemas.microsoft.com/office/drawing/2014/main" id="{97B83ADC-B198-4E56-B07C-93F352EAA775}"/>
              </a:ext>
            </a:extLst>
          </p:cNvPr>
          <p:cNvSpPr txBox="1"/>
          <p:nvPr/>
        </p:nvSpPr>
        <p:spPr>
          <a:xfrm>
            <a:off x="2514600" y="2874141"/>
            <a:ext cx="10896600" cy="5632311"/>
          </a:xfrm>
          <a:prstGeom prst="rect">
            <a:avLst/>
          </a:prstGeom>
          <a:noFill/>
        </p:spPr>
        <p:txBody>
          <a:bodyPr wrap="square">
            <a:spAutoFit/>
          </a:bodyPr>
          <a:lstStyle/>
          <a:p>
            <a:r>
              <a:rPr lang="es-ES" sz="2000" b="1" dirty="0" err="1">
                <a:latin typeface="Century Gothic" panose="020B0502020202020204" pitchFamily="34" charset="0"/>
              </a:rPr>
              <a:t>Einheit </a:t>
            </a:r>
            <a:r>
              <a:rPr lang="es-ES" sz="2000" b="1" dirty="0">
                <a:latin typeface="Century Gothic" panose="020B0502020202020204" pitchFamily="34" charset="0"/>
              </a:rPr>
              <a:t>1: </a:t>
            </a:r>
            <a:r>
              <a:rPr lang="es-ES" sz="2000" b="1" dirty="0" err="1">
                <a:latin typeface="Century Gothic" panose="020B0502020202020204" pitchFamily="34" charset="0"/>
              </a:rPr>
              <a:t>Wie </a:t>
            </a:r>
            <a:r>
              <a:rPr lang="es-ES" sz="2000" b="1" dirty="0" err="1">
                <a:latin typeface="Century Gothic" panose="020B0502020202020204" pitchFamily="34" charset="0"/>
              </a:rPr>
              <a:t>unterrichtet </a:t>
            </a:r>
            <a:r>
              <a:rPr lang="es-ES" sz="2000" b="1" dirty="0" err="1">
                <a:latin typeface="Century Gothic" panose="020B0502020202020204" pitchFamily="34" charset="0"/>
              </a:rPr>
              <a:t>man </a:t>
            </a:r>
            <a:r>
              <a:rPr lang="es-ES" sz="2000" b="1" dirty="0">
                <a:latin typeface="Century Gothic" panose="020B0502020202020204" pitchFamily="34" charset="0"/>
              </a:rPr>
              <a:t>virtuellen </a:t>
            </a:r>
            <a:r>
              <a:rPr lang="es-ES" sz="2000" b="1" dirty="0" err="1">
                <a:latin typeface="Century Gothic" panose="020B0502020202020204" pitchFamily="34" charset="0"/>
              </a:rPr>
              <a:t>Unterricht </a:t>
            </a:r>
            <a:r>
              <a:rPr lang="es-ES" sz="2000" b="1" dirty="0" err="1">
                <a:latin typeface="Century Gothic" panose="020B0502020202020204" pitchFamily="34" charset="0"/>
              </a:rPr>
              <a:t>auf </a:t>
            </a:r>
            <a:r>
              <a:rPr lang="es-ES" sz="2000" b="1" dirty="0">
                <a:latin typeface="Century Gothic" panose="020B0502020202020204" pitchFamily="34" charset="0"/>
              </a:rPr>
              <a:t>einer </a:t>
            </a:r>
            <a:r>
              <a:rPr lang="es-ES" sz="2000" b="1" dirty="0" err="1">
                <a:latin typeface="Century Gothic" panose="020B0502020202020204" pitchFamily="34" charset="0"/>
              </a:rPr>
              <a:t>Lernplattform</a:t>
            </a:r>
            <a:r>
              <a:rPr lang="es-ES" sz="2000" b="1" dirty="0">
                <a:latin typeface="Century Gothic" panose="020B0502020202020204" pitchFamily="34" charset="0"/>
              </a:rPr>
              <a:t>?</a:t>
            </a:r>
          </a:p>
          <a:p>
            <a:r>
              <a:rPr lang="es-ES" sz="2000" dirty="0" err="1">
                <a:latin typeface="Century Gothic" panose="020B0502020202020204" pitchFamily="34" charset="0"/>
              </a:rPr>
              <a:t>Abschnitt </a:t>
            </a:r>
            <a:r>
              <a:rPr lang="es-ES" sz="2000" dirty="0">
                <a:latin typeface="Century Gothic" panose="020B0502020202020204" pitchFamily="34" charset="0"/>
              </a:rPr>
              <a:t>1.1: </a:t>
            </a:r>
            <a:r>
              <a:rPr lang="es-ES" sz="2000" dirty="0" err="1">
                <a:latin typeface="Century Gothic" panose="020B0502020202020204" pitchFamily="34" charset="0"/>
              </a:rPr>
              <a:t>Einführung </a:t>
            </a:r>
            <a:r>
              <a:rPr lang="es-ES" sz="2000" dirty="0" err="1">
                <a:latin typeface="Century Gothic" panose="020B0502020202020204" pitchFamily="34" charset="0"/>
              </a:rPr>
              <a:t>in die </a:t>
            </a:r>
            <a:r>
              <a:rPr lang="es-ES" sz="2000" dirty="0" err="1">
                <a:latin typeface="Century Gothic" panose="020B0502020202020204" pitchFamily="34" charset="0"/>
              </a:rPr>
              <a:t>Bereitstellung </a:t>
            </a:r>
            <a:r>
              <a:rPr lang="es-ES" sz="2000" dirty="0">
                <a:latin typeface="Century Gothic" panose="020B0502020202020204" pitchFamily="34" charset="0"/>
              </a:rPr>
              <a:t>digitaler Inhalte </a:t>
            </a:r>
            <a:r>
              <a:rPr lang="es-ES" sz="2000" dirty="0" err="1">
                <a:latin typeface="Century Gothic" panose="020B0502020202020204" pitchFamily="34" charset="0"/>
              </a:rPr>
              <a:t>durch digitale </a:t>
            </a:r>
            <a:r>
              <a:rPr lang="es-ES" sz="2000" dirty="0" err="1">
                <a:latin typeface="Century Gothic" panose="020B0502020202020204" pitchFamily="34" charset="0"/>
              </a:rPr>
              <a:t>E-Learning-Plattformen</a:t>
            </a:r>
            <a:endParaRPr lang="es-ES" sz="2000" dirty="0">
              <a:latin typeface="Century Gothic" panose="020B0502020202020204" pitchFamily="34" charset="0"/>
            </a:endParaRPr>
          </a:p>
          <a:p>
            <a:r>
              <a:rPr lang="es-ES" sz="2000" dirty="0" err="1">
                <a:latin typeface="Century Gothic" panose="020B0502020202020204" pitchFamily="34" charset="0"/>
              </a:rPr>
              <a:t>Abschnitt </a:t>
            </a:r>
            <a:r>
              <a:rPr lang="es-ES" sz="2000" dirty="0">
                <a:latin typeface="Century Gothic" panose="020B0502020202020204" pitchFamily="34" charset="0"/>
              </a:rPr>
              <a:t>1.2: </a:t>
            </a:r>
            <a:r>
              <a:rPr lang="es-ES" sz="2000" dirty="0" err="1">
                <a:latin typeface="Century Gothic" panose="020B0502020202020204" pitchFamily="34" charset="0"/>
              </a:rPr>
              <a:t>Verstehen Sie </a:t>
            </a:r>
            <a:r>
              <a:rPr lang="es-ES" sz="2000" dirty="0" err="1">
                <a:latin typeface="Century Gothic" panose="020B0502020202020204" pitchFamily="34" charset="0"/>
              </a:rPr>
              <a:t>den </a:t>
            </a:r>
            <a:r>
              <a:rPr lang="es-ES" sz="2000" dirty="0">
                <a:latin typeface="Century Gothic" panose="020B0502020202020204" pitchFamily="34" charset="0"/>
              </a:rPr>
              <a:t>vollen </a:t>
            </a:r>
            <a:r>
              <a:rPr lang="es-ES" sz="2000" dirty="0" err="1">
                <a:latin typeface="Century Gothic" panose="020B0502020202020204" pitchFamily="34" charset="0"/>
              </a:rPr>
              <a:t>Funktionsumfang </a:t>
            </a:r>
            <a:r>
              <a:rPr lang="es-ES" sz="2000" dirty="0" err="1">
                <a:latin typeface="Century Gothic" panose="020B0502020202020204" pitchFamily="34" charset="0"/>
              </a:rPr>
              <a:t>Ihrer </a:t>
            </a:r>
            <a:r>
              <a:rPr lang="es-ES" sz="2000" dirty="0" err="1">
                <a:latin typeface="Century Gothic" panose="020B0502020202020204" pitchFamily="34" charset="0"/>
              </a:rPr>
              <a:t>Lernplattform</a:t>
            </a:r>
            <a:endParaRPr lang="es-ES" sz="2000" dirty="0">
              <a:latin typeface="Century Gothic" panose="020B0502020202020204" pitchFamily="34" charset="0"/>
            </a:endParaRPr>
          </a:p>
          <a:p>
            <a:r>
              <a:rPr lang="es-ES" sz="2000" dirty="0" err="1">
                <a:latin typeface="Century Gothic" panose="020B0502020202020204" pitchFamily="34" charset="0"/>
              </a:rPr>
              <a:t>Abschnitt </a:t>
            </a:r>
            <a:r>
              <a:rPr lang="es-ES" sz="2000" dirty="0">
                <a:latin typeface="Century Gothic" panose="020B0502020202020204" pitchFamily="34" charset="0"/>
              </a:rPr>
              <a:t>1.3: </a:t>
            </a:r>
            <a:r>
              <a:rPr lang="es-ES" sz="2000" dirty="0" err="1">
                <a:latin typeface="Century Gothic" panose="020B0502020202020204" pitchFamily="34" charset="0"/>
              </a:rPr>
              <a:t>Berücksichtigung der </a:t>
            </a:r>
            <a:r>
              <a:rPr lang="es-ES" sz="2000" dirty="0" err="1">
                <a:latin typeface="Century Gothic" panose="020B0502020202020204" pitchFamily="34" charset="0"/>
              </a:rPr>
              <a:t>Größe </a:t>
            </a:r>
            <a:r>
              <a:rPr lang="es-ES" sz="2000" dirty="0">
                <a:latin typeface="Century Gothic" panose="020B0502020202020204" pitchFamily="34" charset="0"/>
              </a:rPr>
              <a:t>virtueller </a:t>
            </a:r>
            <a:r>
              <a:rPr lang="es-ES" sz="2000" dirty="0" err="1">
                <a:latin typeface="Century Gothic" panose="020B0502020202020204" pitchFamily="34" charset="0"/>
              </a:rPr>
              <a:t>Klassen</a:t>
            </a:r>
            <a:endParaRPr lang="es-ES" sz="2000" dirty="0">
              <a:latin typeface="Century Gothic" panose="020B0502020202020204" pitchFamily="34" charset="0"/>
            </a:endParaRPr>
          </a:p>
          <a:p>
            <a:r>
              <a:rPr lang="es-ES" sz="2000" dirty="0" err="1">
                <a:latin typeface="Century Gothic" panose="020B0502020202020204" pitchFamily="34" charset="0"/>
              </a:rPr>
              <a:t>Abschnitt </a:t>
            </a:r>
            <a:r>
              <a:rPr lang="es-ES" sz="2000" dirty="0">
                <a:latin typeface="Century Gothic" panose="020B0502020202020204" pitchFamily="34" charset="0"/>
              </a:rPr>
              <a:t>1.4: </a:t>
            </a:r>
            <a:r>
              <a:rPr lang="es-ES" sz="2000" dirty="0" err="1">
                <a:latin typeface="Century Gothic" panose="020B0502020202020204" pitchFamily="34" charset="0"/>
              </a:rPr>
              <a:t>Selbstbewusst </a:t>
            </a:r>
            <a:r>
              <a:rPr lang="es-ES" sz="2000" dirty="0">
                <a:latin typeface="Century Gothic" panose="020B0502020202020204" pitchFamily="34" charset="0"/>
              </a:rPr>
              <a:t>sein</a:t>
            </a:r>
            <a:r>
              <a:rPr lang="es-ES" sz="2000" dirty="0">
                <a:latin typeface="Century Gothic" panose="020B0502020202020204" pitchFamily="34" charset="0"/>
              </a:rPr>
              <a:t>, </a:t>
            </a:r>
            <a:r>
              <a:rPr lang="es-ES" sz="2000" dirty="0" err="1">
                <a:latin typeface="Century Gothic" panose="020B0502020202020204" pitchFamily="34" charset="0"/>
              </a:rPr>
              <a:t>direkt </a:t>
            </a:r>
            <a:r>
              <a:rPr lang="es-ES" sz="2000" dirty="0">
                <a:latin typeface="Century Gothic" panose="020B0502020202020204" pitchFamily="34" charset="0"/>
              </a:rPr>
              <a:t>in die </a:t>
            </a:r>
            <a:r>
              <a:rPr lang="es-ES" sz="2000" dirty="0" err="1">
                <a:latin typeface="Century Gothic" panose="020B0502020202020204" pitchFamily="34" charset="0"/>
              </a:rPr>
              <a:t>Webcam </a:t>
            </a:r>
            <a:r>
              <a:rPr lang="es-ES" sz="2000" dirty="0">
                <a:latin typeface="Century Gothic" panose="020B0502020202020204" pitchFamily="34" charset="0"/>
              </a:rPr>
              <a:t>schauen</a:t>
            </a:r>
            <a:r>
              <a:rPr lang="es-ES" sz="2000" dirty="0">
                <a:latin typeface="Century Gothic" panose="020B0502020202020204" pitchFamily="34" charset="0"/>
              </a:rPr>
              <a:t>, </a:t>
            </a:r>
            <a:r>
              <a:rPr lang="es-ES" sz="2000" dirty="0" err="1">
                <a:latin typeface="Century Gothic" panose="020B0502020202020204" pitchFamily="34" charset="0"/>
              </a:rPr>
              <a:t>lächeln </a:t>
            </a:r>
            <a:r>
              <a:rPr lang="es-ES" sz="2000" dirty="0">
                <a:latin typeface="Century Gothic" panose="020B0502020202020204" pitchFamily="34" charset="0"/>
              </a:rPr>
              <a:t>und </a:t>
            </a:r>
            <a:r>
              <a:rPr lang="es-ES" sz="2000" dirty="0" err="1">
                <a:latin typeface="Century Gothic" panose="020B0502020202020204" pitchFamily="34" charset="0"/>
              </a:rPr>
              <a:t>interagieren</a:t>
            </a:r>
            <a:endParaRPr lang="es-ES" sz="2000" dirty="0">
              <a:latin typeface="Century Gothic" panose="020B0502020202020204" pitchFamily="34" charset="0"/>
            </a:endParaRPr>
          </a:p>
          <a:p>
            <a:endParaRPr lang="es-ES" sz="2000" dirty="0">
              <a:latin typeface="Century Gothic" panose="020B0502020202020204" pitchFamily="34" charset="0"/>
            </a:endParaRPr>
          </a:p>
          <a:p>
            <a:r>
              <a:rPr lang="es-ES" sz="2000" b="1" dirty="0" err="1">
                <a:latin typeface="Century Gothic" panose="020B0502020202020204" pitchFamily="34" charset="0"/>
              </a:rPr>
              <a:t>Einheit </a:t>
            </a:r>
            <a:r>
              <a:rPr lang="es-ES" sz="2000" b="1" dirty="0">
                <a:latin typeface="Century Gothic" panose="020B0502020202020204" pitchFamily="34" charset="0"/>
              </a:rPr>
              <a:t>2: </a:t>
            </a:r>
            <a:r>
              <a:rPr lang="es-ES" sz="2000" b="1" dirty="0" err="1">
                <a:latin typeface="Century Gothic" panose="020B0502020202020204" pitchFamily="34" charset="0"/>
              </a:rPr>
              <a:t>Überblick </a:t>
            </a:r>
            <a:r>
              <a:rPr lang="es-ES" sz="2000" b="1" dirty="0" err="1">
                <a:latin typeface="Century Gothic" panose="020B0502020202020204" pitchFamily="34" charset="0"/>
              </a:rPr>
              <a:t>über </a:t>
            </a:r>
            <a:r>
              <a:rPr lang="es-ES" sz="2000" b="1" dirty="0">
                <a:latin typeface="Century Gothic" panose="020B0502020202020204" pitchFamily="34" charset="0"/>
              </a:rPr>
              <a:t>digitale </a:t>
            </a:r>
            <a:r>
              <a:rPr lang="es-ES" sz="2000" b="1" dirty="0" err="1">
                <a:latin typeface="Century Gothic" panose="020B0502020202020204" pitchFamily="34" charset="0"/>
              </a:rPr>
              <a:t>Plattformen </a:t>
            </a:r>
            <a:r>
              <a:rPr lang="es-ES" sz="2000" b="1" dirty="0">
                <a:latin typeface="Century Gothic" panose="020B0502020202020204" pitchFamily="34" charset="0"/>
              </a:rPr>
              <a:t>und </a:t>
            </a:r>
            <a:r>
              <a:rPr lang="es-ES" sz="2000" b="1" dirty="0" err="1">
                <a:latin typeface="Century Gothic" panose="020B0502020202020204" pitchFamily="34" charset="0"/>
              </a:rPr>
              <a:t>ihre </a:t>
            </a:r>
            <a:r>
              <a:rPr lang="es-ES" sz="2000" b="1" dirty="0">
                <a:latin typeface="Century Gothic" panose="020B0502020202020204" pitchFamily="34" charset="0"/>
              </a:rPr>
              <a:t>Rolle bei der </a:t>
            </a:r>
            <a:r>
              <a:rPr lang="es-ES" sz="2000" b="1" dirty="0" err="1">
                <a:latin typeface="Century Gothic" panose="020B0502020202020204" pitchFamily="34" charset="0"/>
              </a:rPr>
              <a:t>Bereitstellung von </a:t>
            </a:r>
            <a:r>
              <a:rPr lang="es-ES" sz="2000" b="1" dirty="0" err="1">
                <a:latin typeface="Century Gothic" panose="020B0502020202020204" pitchFamily="34" charset="0"/>
              </a:rPr>
              <a:t>Inhalten</a:t>
            </a:r>
            <a:endParaRPr lang="es-ES" sz="2000" b="1" dirty="0">
              <a:latin typeface="Century Gothic" panose="020B0502020202020204" pitchFamily="34" charset="0"/>
            </a:endParaRPr>
          </a:p>
          <a:p>
            <a:r>
              <a:rPr lang="es-ES" sz="2000" dirty="0" err="1">
                <a:latin typeface="Century Gothic" panose="020B0502020202020204" pitchFamily="34" charset="0"/>
              </a:rPr>
              <a:t>Abschnitt </a:t>
            </a:r>
            <a:r>
              <a:rPr lang="es-ES" sz="2000" dirty="0">
                <a:latin typeface="Century Gothic" panose="020B0502020202020204" pitchFamily="34" charset="0"/>
              </a:rPr>
              <a:t>2.1: </a:t>
            </a:r>
            <a:r>
              <a:rPr lang="es-ES" sz="2000" dirty="0" err="1">
                <a:latin typeface="Century Gothic" panose="020B0502020202020204" pitchFamily="34" charset="0"/>
              </a:rPr>
              <a:t>Warum </a:t>
            </a:r>
            <a:r>
              <a:rPr lang="es-ES" sz="2000" dirty="0" err="1">
                <a:latin typeface="Century Gothic" panose="020B0502020202020204" pitchFamily="34" charset="0"/>
              </a:rPr>
              <a:t>nutzen </a:t>
            </a:r>
            <a:r>
              <a:rPr lang="es-ES" sz="2000" dirty="0" err="1">
                <a:latin typeface="Century Gothic" panose="020B0502020202020204" pitchFamily="34" charset="0"/>
              </a:rPr>
              <a:t>Sie </a:t>
            </a:r>
            <a:r>
              <a:rPr lang="es-ES" sz="2000" dirty="0">
                <a:latin typeface="Century Gothic" panose="020B0502020202020204" pitchFamily="34" charset="0"/>
              </a:rPr>
              <a:t>eine digitale </a:t>
            </a:r>
            <a:r>
              <a:rPr lang="es-ES" sz="2000" dirty="0" err="1">
                <a:latin typeface="Century Gothic" panose="020B0502020202020204" pitchFamily="34" charset="0"/>
              </a:rPr>
              <a:t>Plattform</a:t>
            </a:r>
            <a:r>
              <a:rPr lang="es-ES" sz="2000" dirty="0">
                <a:latin typeface="Century Gothic" panose="020B0502020202020204" pitchFamily="34" charset="0"/>
              </a:rPr>
              <a:t>?</a:t>
            </a:r>
          </a:p>
          <a:p>
            <a:r>
              <a:rPr lang="es-ES" sz="2000" dirty="0" err="1">
                <a:latin typeface="Century Gothic" panose="020B0502020202020204" pitchFamily="34" charset="0"/>
              </a:rPr>
              <a:t>Abschnitt </a:t>
            </a:r>
            <a:r>
              <a:rPr lang="es-ES" sz="2000" dirty="0">
                <a:latin typeface="Century Gothic" panose="020B0502020202020204" pitchFamily="34" charset="0"/>
              </a:rPr>
              <a:t>2.2: Wer </a:t>
            </a:r>
            <a:r>
              <a:rPr lang="es-ES" sz="2000" dirty="0" err="1">
                <a:latin typeface="Century Gothic" panose="020B0502020202020204" pitchFamily="34" charset="0"/>
              </a:rPr>
              <a:t>ist </a:t>
            </a:r>
            <a:r>
              <a:rPr lang="es-ES" sz="2000" dirty="0" err="1">
                <a:latin typeface="Century Gothic" panose="020B0502020202020204" pitchFamily="34" charset="0"/>
              </a:rPr>
              <a:t>Ihre </a:t>
            </a:r>
            <a:r>
              <a:rPr lang="es-ES" sz="2000" dirty="0" err="1">
                <a:latin typeface="Century Gothic" panose="020B0502020202020204" pitchFamily="34" charset="0"/>
              </a:rPr>
              <a:t>Zielgruppe </a:t>
            </a:r>
            <a:r>
              <a:rPr lang="es-ES" sz="2000" dirty="0">
                <a:latin typeface="Century Gothic" panose="020B0502020202020204" pitchFamily="34" charset="0"/>
              </a:rPr>
              <a:t>und </a:t>
            </a:r>
            <a:r>
              <a:rPr lang="es-ES" sz="2000" dirty="0" err="1">
                <a:latin typeface="Century Gothic" panose="020B0502020202020204" pitchFamily="34" charset="0"/>
              </a:rPr>
              <a:t>was </a:t>
            </a:r>
            <a:r>
              <a:rPr lang="es-ES" sz="2000" dirty="0" err="1">
                <a:latin typeface="Century Gothic" panose="020B0502020202020204" pitchFamily="34" charset="0"/>
              </a:rPr>
              <a:t>ist </a:t>
            </a:r>
            <a:r>
              <a:rPr lang="es-ES" sz="2000" dirty="0" err="1">
                <a:latin typeface="Century Gothic" panose="020B0502020202020204" pitchFamily="34" charset="0"/>
              </a:rPr>
              <a:t>das </a:t>
            </a:r>
            <a:r>
              <a:rPr lang="es-ES" sz="2000" dirty="0" err="1">
                <a:latin typeface="Century Gothic" panose="020B0502020202020204" pitchFamily="34" charset="0"/>
              </a:rPr>
              <a:t>Problem, das </a:t>
            </a:r>
            <a:r>
              <a:rPr lang="es-ES" sz="2000" dirty="0" err="1">
                <a:latin typeface="Century Gothic" panose="020B0502020202020204" pitchFamily="34" charset="0"/>
              </a:rPr>
              <a:t>Sie </a:t>
            </a:r>
            <a:r>
              <a:rPr lang="es-ES" sz="2000" dirty="0" err="1">
                <a:latin typeface="Century Gothic" panose="020B0502020202020204" pitchFamily="34" charset="0"/>
              </a:rPr>
              <a:t>für </a:t>
            </a:r>
            <a:r>
              <a:rPr lang="es-ES" sz="2000" dirty="0" err="1">
                <a:latin typeface="Century Gothic" panose="020B0502020202020204" pitchFamily="34" charset="0"/>
              </a:rPr>
              <a:t>diese </a:t>
            </a:r>
            <a:r>
              <a:rPr lang="es-ES" sz="2000" dirty="0" err="1">
                <a:latin typeface="Century Gothic" panose="020B0502020202020204" pitchFamily="34" charset="0"/>
              </a:rPr>
              <a:t>Zielgruppe </a:t>
            </a:r>
            <a:r>
              <a:rPr lang="es-ES" sz="2000" dirty="0" err="1">
                <a:latin typeface="Century Gothic" panose="020B0502020202020204" pitchFamily="34" charset="0"/>
              </a:rPr>
              <a:t>lösen </a:t>
            </a:r>
            <a:r>
              <a:rPr lang="es-ES" sz="2000" dirty="0" err="1">
                <a:latin typeface="Century Gothic" panose="020B0502020202020204" pitchFamily="34" charset="0"/>
              </a:rPr>
              <a:t>wollen</a:t>
            </a:r>
            <a:r>
              <a:rPr lang="es-ES" sz="2000" dirty="0">
                <a:latin typeface="Century Gothic" panose="020B0502020202020204" pitchFamily="34" charset="0"/>
              </a:rPr>
              <a:t>?</a:t>
            </a:r>
          </a:p>
          <a:p>
            <a:r>
              <a:rPr lang="es-ES" sz="2000" dirty="0" err="1">
                <a:latin typeface="Century Gothic" panose="020B0502020202020204" pitchFamily="34" charset="0"/>
              </a:rPr>
              <a:t>Abschnitt </a:t>
            </a:r>
            <a:r>
              <a:rPr lang="es-ES" sz="2000" dirty="0">
                <a:latin typeface="Century Gothic" panose="020B0502020202020204" pitchFamily="34" charset="0"/>
              </a:rPr>
              <a:t>2.3: </a:t>
            </a:r>
            <a:r>
              <a:rPr lang="es-ES" sz="2000" dirty="0" err="1">
                <a:latin typeface="Century Gothic" panose="020B0502020202020204" pitchFamily="34" charset="0"/>
              </a:rPr>
              <a:t>Wie </a:t>
            </a:r>
            <a:r>
              <a:rPr lang="es-ES" sz="2000" dirty="0">
                <a:latin typeface="Century Gothic" panose="020B0502020202020204" pitchFamily="34" charset="0"/>
              </a:rPr>
              <a:t>wollen </a:t>
            </a:r>
            <a:r>
              <a:rPr lang="es-ES" sz="2000" dirty="0" err="1">
                <a:latin typeface="Century Gothic" panose="020B0502020202020204" pitchFamily="34" charset="0"/>
              </a:rPr>
              <a:t>Sie </a:t>
            </a:r>
            <a:r>
              <a:rPr lang="es-ES" sz="2000" dirty="0" err="1">
                <a:latin typeface="Century Gothic" panose="020B0502020202020204" pitchFamily="34" charset="0"/>
              </a:rPr>
              <a:t>den </a:t>
            </a:r>
            <a:r>
              <a:rPr lang="es-ES" sz="2000" dirty="0" err="1">
                <a:latin typeface="Century Gothic" panose="020B0502020202020204" pitchFamily="34" charset="0"/>
              </a:rPr>
              <a:t>Inhalt </a:t>
            </a:r>
            <a:r>
              <a:rPr lang="es-ES" sz="2000" dirty="0" err="1">
                <a:latin typeface="Century Gothic" panose="020B0502020202020204" pitchFamily="34" charset="0"/>
              </a:rPr>
              <a:t>Ihrem </a:t>
            </a:r>
            <a:r>
              <a:rPr lang="es-ES" sz="2000" dirty="0" err="1">
                <a:latin typeface="Century Gothic" panose="020B0502020202020204" pitchFamily="34" charset="0"/>
              </a:rPr>
              <a:t>Zielpublikum </a:t>
            </a:r>
            <a:r>
              <a:rPr lang="es-ES" sz="2000" dirty="0" err="1">
                <a:latin typeface="Century Gothic" panose="020B0502020202020204" pitchFamily="34" charset="0"/>
              </a:rPr>
              <a:t>präsentieren</a:t>
            </a:r>
            <a:r>
              <a:rPr lang="es-ES" sz="2000" dirty="0">
                <a:latin typeface="Century Gothic" panose="020B0502020202020204" pitchFamily="34" charset="0"/>
              </a:rPr>
              <a:t>?</a:t>
            </a:r>
          </a:p>
          <a:p>
            <a:r>
              <a:rPr lang="es-ES" sz="2000" dirty="0" err="1">
                <a:latin typeface="Century Gothic" panose="020B0502020202020204" pitchFamily="34" charset="0"/>
              </a:rPr>
              <a:t>Abschnitt </a:t>
            </a:r>
            <a:r>
              <a:rPr lang="es-ES" sz="2000" dirty="0">
                <a:latin typeface="Century Gothic" panose="020B0502020202020204" pitchFamily="34" charset="0"/>
              </a:rPr>
              <a:t>2.4: </a:t>
            </a:r>
            <a:r>
              <a:rPr lang="es-ES" sz="2000" dirty="0" err="1">
                <a:latin typeface="Century Gothic" panose="020B0502020202020204" pitchFamily="34" charset="0"/>
              </a:rPr>
              <a:t>Wie </a:t>
            </a:r>
            <a:r>
              <a:rPr lang="es-ES" sz="2000" dirty="0" err="1">
                <a:latin typeface="Century Gothic" panose="020B0502020202020204" pitchFamily="34" charset="0"/>
              </a:rPr>
              <a:t>viel </a:t>
            </a:r>
            <a:r>
              <a:rPr lang="es-ES" sz="2000" dirty="0" err="1">
                <a:latin typeface="Century Gothic" panose="020B0502020202020204" pitchFamily="34" charset="0"/>
              </a:rPr>
              <a:t>sollten </a:t>
            </a:r>
            <a:r>
              <a:rPr lang="es-ES" sz="2000" dirty="0" err="1">
                <a:latin typeface="Century Gothic" panose="020B0502020202020204" pitchFamily="34" charset="0"/>
              </a:rPr>
              <a:t>Sie </a:t>
            </a:r>
            <a:r>
              <a:rPr lang="es-ES" sz="2000" dirty="0" err="1">
                <a:latin typeface="Century Gothic" panose="020B0502020202020204" pitchFamily="34" charset="0"/>
              </a:rPr>
              <a:t>für </a:t>
            </a:r>
            <a:r>
              <a:rPr lang="es-ES" sz="2000" dirty="0">
                <a:latin typeface="Century Gothic" panose="020B0502020202020204" pitchFamily="34" charset="0"/>
              </a:rPr>
              <a:t>eine digitale </a:t>
            </a:r>
            <a:r>
              <a:rPr lang="es-ES" sz="2000" dirty="0" err="1">
                <a:latin typeface="Century Gothic" panose="020B0502020202020204" pitchFamily="34" charset="0"/>
              </a:rPr>
              <a:t>Lernplattform </a:t>
            </a:r>
            <a:r>
              <a:rPr lang="es-ES" sz="2000" dirty="0" err="1">
                <a:latin typeface="Century Gothic" panose="020B0502020202020204" pitchFamily="34" charset="0"/>
              </a:rPr>
              <a:t>bezahlen</a:t>
            </a:r>
            <a:r>
              <a:rPr lang="es-ES" sz="2000" dirty="0">
                <a:latin typeface="Century Gothic" panose="020B0502020202020204" pitchFamily="34" charset="0"/>
              </a:rPr>
              <a:t>?</a:t>
            </a:r>
          </a:p>
          <a:p>
            <a:r>
              <a:rPr lang="es-ES" sz="2000" dirty="0" err="1">
                <a:latin typeface="Century Gothic" panose="020B0502020202020204" pitchFamily="34" charset="0"/>
              </a:rPr>
              <a:t>Abschnitt </a:t>
            </a:r>
            <a:r>
              <a:rPr lang="es-ES" sz="2000" dirty="0">
                <a:latin typeface="Century Gothic" panose="020B0502020202020204" pitchFamily="34" charset="0"/>
              </a:rPr>
              <a:t>2.5: Kostenlose </a:t>
            </a:r>
            <a:r>
              <a:rPr lang="es-ES" sz="2000" dirty="0" err="1">
                <a:latin typeface="Century Gothic" panose="020B0502020202020204" pitchFamily="34" charset="0"/>
              </a:rPr>
              <a:t>E-Learning-Plattformen</a:t>
            </a:r>
            <a:r>
              <a:rPr lang="es-ES" sz="2000" dirty="0">
                <a:latin typeface="Century Gothic" panose="020B0502020202020204" pitchFamily="34" charset="0"/>
              </a:rPr>
              <a:t>: </a:t>
            </a:r>
            <a:r>
              <a:rPr lang="es-ES" sz="2000" dirty="0" err="1">
                <a:latin typeface="Century Gothic" panose="020B0502020202020204" pitchFamily="34" charset="0"/>
              </a:rPr>
              <a:t>einige </a:t>
            </a:r>
            <a:r>
              <a:rPr lang="es-ES" sz="2000" dirty="0" err="1">
                <a:latin typeface="Century Gothic" panose="020B0502020202020204" pitchFamily="34" charset="0"/>
              </a:rPr>
              <a:t>Beispiele</a:t>
            </a:r>
            <a:endParaRPr lang="es-ES" sz="2000" dirty="0">
              <a:latin typeface="Century Gothic" panose="020B0502020202020204" pitchFamily="34" charset="0"/>
            </a:endParaRPr>
          </a:p>
          <a:p>
            <a:r>
              <a:rPr lang="es-ES" sz="2000" dirty="0" err="1">
                <a:latin typeface="Century Gothic" panose="020B0502020202020204" pitchFamily="34" charset="0"/>
              </a:rPr>
              <a:t>Abschnitt </a:t>
            </a:r>
            <a:r>
              <a:rPr lang="es-ES" sz="2000" dirty="0">
                <a:latin typeface="Century Gothic" panose="020B0502020202020204" pitchFamily="34" charset="0"/>
              </a:rPr>
              <a:t>2.6: </a:t>
            </a:r>
            <a:r>
              <a:rPr lang="es-ES" sz="2000" dirty="0" err="1">
                <a:latin typeface="Century Gothic" panose="020B0502020202020204" pitchFamily="34" charset="0"/>
              </a:rPr>
              <a:t>Was </a:t>
            </a:r>
            <a:r>
              <a:rPr lang="es-ES" sz="2000" dirty="0" err="1">
                <a:latin typeface="Century Gothic" panose="020B0502020202020204" pitchFamily="34" charset="0"/>
              </a:rPr>
              <a:t>soll </a:t>
            </a:r>
            <a:r>
              <a:rPr lang="es-ES" sz="2000" dirty="0">
                <a:latin typeface="Century Gothic" panose="020B0502020202020204" pitchFamily="34" charset="0"/>
              </a:rPr>
              <a:t>eine digitale </a:t>
            </a:r>
            <a:r>
              <a:rPr lang="es-ES" sz="2000" dirty="0" err="1">
                <a:latin typeface="Century Gothic" panose="020B0502020202020204" pitchFamily="34" charset="0"/>
              </a:rPr>
              <a:t>Lernplattform </a:t>
            </a:r>
            <a:r>
              <a:rPr lang="es-ES" sz="2000" dirty="0" err="1">
                <a:latin typeface="Century Gothic" panose="020B0502020202020204" pitchFamily="34" charset="0"/>
              </a:rPr>
              <a:t>bieten</a:t>
            </a:r>
            <a:r>
              <a:rPr lang="es-ES" sz="2000" dirty="0">
                <a:latin typeface="Century Gothic" panose="020B0502020202020204" pitchFamily="34" charset="0"/>
              </a:rPr>
              <a:t>?</a:t>
            </a:r>
          </a:p>
          <a:p>
            <a:endParaRPr lang="es-ES" sz="2000" dirty="0">
              <a:latin typeface="Century Gothic" panose="020B0502020202020204" pitchFamily="34" charset="0"/>
            </a:endParaRPr>
          </a:p>
          <a:p>
            <a:r>
              <a:rPr lang="es-ES" sz="2000" b="1" dirty="0" err="1">
                <a:latin typeface="Century Gothic" panose="020B0502020202020204" pitchFamily="34" charset="0"/>
              </a:rPr>
              <a:t>Einheit </a:t>
            </a:r>
            <a:r>
              <a:rPr lang="es-ES" sz="2000" b="1" dirty="0">
                <a:latin typeface="Century Gothic" panose="020B0502020202020204" pitchFamily="34" charset="0"/>
              </a:rPr>
              <a:t>3: </a:t>
            </a:r>
            <a:r>
              <a:rPr lang="es-ES" sz="2000" b="1" dirty="0" err="1">
                <a:latin typeface="Century Gothic" panose="020B0502020202020204" pitchFamily="34" charset="0"/>
              </a:rPr>
              <a:t>Arten </a:t>
            </a:r>
            <a:r>
              <a:rPr lang="es-ES" sz="2000" b="1" dirty="0" err="1">
                <a:latin typeface="Century Gothic" panose="020B0502020202020204" pitchFamily="34" charset="0"/>
              </a:rPr>
              <a:t>von </a:t>
            </a:r>
            <a:r>
              <a:rPr lang="es-ES" sz="2000" b="1" dirty="0">
                <a:latin typeface="Century Gothic" panose="020B0502020202020204" pitchFamily="34" charset="0"/>
              </a:rPr>
              <a:t>digitalen </a:t>
            </a:r>
            <a:r>
              <a:rPr lang="es-ES" sz="2000" b="1" dirty="0" err="1">
                <a:latin typeface="Century Gothic" panose="020B0502020202020204" pitchFamily="34" charset="0"/>
              </a:rPr>
              <a:t>Inhalten </a:t>
            </a:r>
            <a:r>
              <a:rPr lang="es-ES" sz="2000" b="1" dirty="0">
                <a:latin typeface="Century Gothic" panose="020B0502020202020204" pitchFamily="34" charset="0"/>
              </a:rPr>
              <a:t>und </a:t>
            </a:r>
            <a:r>
              <a:rPr lang="es-ES" sz="2000" b="1" dirty="0" err="1">
                <a:latin typeface="Century Gothic" panose="020B0502020202020204" pitchFamily="34" charset="0"/>
              </a:rPr>
              <a:t>ihre </a:t>
            </a:r>
            <a:r>
              <a:rPr lang="es-ES" sz="2000" b="1" dirty="0" err="1">
                <a:latin typeface="Century Gothic" panose="020B0502020202020204" pitchFamily="34" charset="0"/>
              </a:rPr>
              <a:t>Merkmale</a:t>
            </a:r>
            <a:endParaRPr lang="es-ES" sz="2000" b="1" dirty="0">
              <a:latin typeface="Century Gothic" panose="020B0502020202020204" pitchFamily="34" charset="0"/>
            </a:endParaRPr>
          </a:p>
          <a:p>
            <a:r>
              <a:rPr lang="es-ES" sz="2000" dirty="0" err="1">
                <a:latin typeface="Century Gothic" panose="020B0502020202020204" pitchFamily="34" charset="0"/>
              </a:rPr>
              <a:t>Abschnitt </a:t>
            </a:r>
            <a:r>
              <a:rPr lang="es-ES" sz="2000" dirty="0">
                <a:latin typeface="Century Gothic" panose="020B0502020202020204" pitchFamily="34" charset="0"/>
              </a:rPr>
              <a:t>3.1: </a:t>
            </a:r>
            <a:r>
              <a:rPr lang="es-ES" sz="2000" dirty="0" err="1">
                <a:latin typeface="Century Gothic" panose="020B0502020202020204" pitchFamily="34" charset="0"/>
              </a:rPr>
              <a:t>Einleitung</a:t>
            </a:r>
            <a:endParaRPr lang="es-ES" sz="2000" dirty="0">
              <a:latin typeface="Century Gothic" panose="020B0502020202020204" pitchFamily="34" charset="0"/>
            </a:endParaRPr>
          </a:p>
          <a:p>
            <a:r>
              <a:rPr lang="es-ES" sz="2000" dirty="0" err="1">
                <a:latin typeface="Century Gothic" panose="020B0502020202020204" pitchFamily="34" charset="0"/>
              </a:rPr>
              <a:t>Abschnitt </a:t>
            </a:r>
            <a:r>
              <a:rPr lang="es-ES" sz="2000" dirty="0">
                <a:latin typeface="Century Gothic" panose="020B0502020202020204" pitchFamily="34" charset="0"/>
              </a:rPr>
              <a:t>3.2: </a:t>
            </a:r>
            <a:r>
              <a:rPr lang="es-ES" sz="2000" dirty="0" err="1">
                <a:latin typeface="Century Gothic" panose="020B0502020202020204" pitchFamily="34" charset="0"/>
              </a:rPr>
              <a:t>Arten </a:t>
            </a:r>
            <a:r>
              <a:rPr lang="es-ES" sz="2000" dirty="0" err="1">
                <a:latin typeface="Century Gothic" panose="020B0502020202020204" pitchFamily="34" charset="0"/>
              </a:rPr>
              <a:t>von </a:t>
            </a:r>
            <a:r>
              <a:rPr lang="es-ES" sz="2000" dirty="0">
                <a:latin typeface="Century Gothic" panose="020B0502020202020204" pitchFamily="34" charset="0"/>
              </a:rPr>
              <a:t>digitalen </a:t>
            </a:r>
            <a:r>
              <a:rPr lang="es-ES" sz="2000" dirty="0" err="1">
                <a:latin typeface="Century Gothic" panose="020B0502020202020204" pitchFamily="34" charset="0"/>
              </a:rPr>
              <a:t>Inhalten</a:t>
            </a:r>
            <a:endParaRPr lang="es-ES" sz="2000" dirty="0">
              <a:latin typeface="Century Gothic" panose="020B0502020202020204" pitchFamily="34" charset="0"/>
            </a:endParaRPr>
          </a:p>
        </p:txBody>
      </p:sp>
    </p:spTree>
    <p:extLst>
      <p:ext uri="{BB962C8B-B14F-4D97-AF65-F5344CB8AC3E}">
        <p14:creationId xmlns:p14="http://schemas.microsoft.com/office/powerpoint/2010/main" val="207521404"/>
      </p:ext>
    </p:extLst>
  </p:cSld>
  <p:clrMapOvr>
    <a:masterClrMapping/>
  </p:clrMapOvr>
</p:sld>
</file>

<file path=ppt/slides/slide4.xml><?xml version="1.0" encoding="utf-8"?>
<p:sld xmlns:a16="http://schemas.microsoft.com/office/drawing/2014/main"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707886"/>
          </a:xfrm>
          <a:prstGeom prst="rect">
            <a:avLst/>
          </a:prstGeom>
          <a:noFill/>
        </p:spPr>
        <p:txBody>
          <a:bodyPr wrap="square" rtlCol="0">
            <a:spAutoFit/>
          </a:bodyPr>
          <a:lstStyle/>
          <a:p>
            <a:r>
              <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a:t>
            </a:r>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Einheit 1: Wie unterrichtet man virtuelle Klassen auf einer Lernplattform?</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1.1: Einführung in die Bereitstellung digitaler Inhalte durch digitale E-Learning-Plattformen</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1811000" cy="5447645"/>
          </a:xfrm>
          <a:prstGeom prst="rect">
            <a:avLst/>
          </a:prstGeom>
          <a:noFill/>
        </p:spPr>
        <p:txBody>
          <a:bodyPr wrap="square" rtlCol="0">
            <a:spAutoFit/>
          </a:bodyPr>
          <a:lstStyle/>
          <a:p>
            <a:pPr algn="just"/>
            <a:r>
              <a:rPr lang="en-US" sz="2400" dirty="0">
                <a:effectLst/>
                <a:latin typeface="Calibri" panose="020F0502020204030204" pitchFamily="34" charset="0"/>
                <a:ea typeface="Arial MT"/>
                <a:cs typeface="Arial MT"/>
              </a:rPr>
              <a:t>Die Nachfrage nach virtuellem Unterricht wird immer größer und wird aufgrund der zahlreichen Vorteile in Bezug auf Bequemlichkeit, Zeitplanung und Logistik, die sie bieten, weiter zunehmen. </a:t>
            </a:r>
          </a:p>
          <a:p>
            <a:pPr algn="just"/>
            <a:endParaRPr lang="en-US" sz="2400" dirty="0">
              <a:latin typeface="Calibri" panose="020F0502020204030204" pitchFamily="34" charset="0"/>
              <a:ea typeface="Arial MT"/>
              <a:cs typeface="Arial MT"/>
            </a:endParaRPr>
          </a:p>
          <a:p>
            <a:pPr algn="just"/>
            <a:r>
              <a:rPr lang="en-US" sz="2400" dirty="0">
                <a:effectLst/>
                <a:latin typeface="Calibri" panose="020F0502020204030204" pitchFamily="34" charset="0"/>
                <a:ea typeface="Arial MT"/>
                <a:cs typeface="Arial MT"/>
              </a:rPr>
              <a:t>Digitale Plattformen haben das Potenzial, die mit Druck, Transport und Material verbundenen Kosten zu senken, aber es ist von grundlegender Bedeutung, sicherzustellen, dass die Lieferung angemessen und effektiv ist, um das Beste aus dem Mittel der Lieferung zu machen. </a:t>
            </a:r>
          </a:p>
          <a:p>
            <a:pPr algn="just"/>
            <a:endParaRPr lang="en-US" sz="2400" dirty="0">
              <a:latin typeface="Calibri" panose="020F0502020204030204" pitchFamily="34" charset="0"/>
              <a:ea typeface="Arial MT"/>
              <a:cs typeface="Arial MT"/>
            </a:endParaRPr>
          </a:p>
          <a:p>
            <a:pPr algn="just"/>
            <a:r>
              <a:rPr lang="en-US" sz="2400" dirty="0">
                <a:effectLst/>
                <a:latin typeface="Calibri" panose="020F0502020204030204" pitchFamily="34" charset="0"/>
                <a:ea typeface="Arial MT"/>
                <a:cs typeface="Arial MT"/>
              </a:rPr>
              <a:t>Immer mehr Schüler aller Altersgruppen verlangen Zugang zu einer Art des </a:t>
            </a:r>
            <a:r>
              <a:rPr lang="en-US" sz="2400" b="1" dirty="0">
                <a:effectLst/>
                <a:latin typeface="Calibri" panose="020F0502020204030204" pitchFamily="34" charset="0"/>
                <a:ea typeface="Arial MT"/>
                <a:cs typeface="Arial MT"/>
              </a:rPr>
              <a:t>Online-Lernens, die auf sie und ihre Bedürfnisse zugeschnitten ist</a:t>
            </a:r>
            <a:r>
              <a:rPr lang="en-US" sz="2400" dirty="0">
                <a:effectLst/>
                <a:latin typeface="Calibri" panose="020F0502020204030204" pitchFamily="34" charset="0"/>
                <a:ea typeface="Arial MT"/>
                <a:cs typeface="Arial MT"/>
              </a:rPr>
              <a:t>. </a:t>
            </a:r>
          </a:p>
          <a:p>
            <a:pPr algn="just"/>
            <a:endParaRPr lang="en-US" sz="2400" dirty="0">
              <a:latin typeface="Calibri" panose="020F0502020204030204" pitchFamily="34" charset="0"/>
              <a:ea typeface="Arial MT"/>
              <a:cs typeface="Arial MT"/>
            </a:endParaRPr>
          </a:p>
          <a:p>
            <a:pPr algn="just"/>
            <a:r>
              <a:rPr lang="en-US" sz="2400" dirty="0">
                <a:effectLst/>
                <a:latin typeface="Calibri" panose="020F0502020204030204" pitchFamily="34" charset="0"/>
                <a:ea typeface="Arial MT"/>
                <a:cs typeface="Arial MT"/>
              </a:rPr>
              <a:t>Das bedeutet, dass </a:t>
            </a:r>
            <a:r>
              <a:rPr lang="en-US" sz="2400" b="1" dirty="0">
                <a:effectLst/>
                <a:latin typeface="Calibri" panose="020F0502020204030204" pitchFamily="34" charset="0"/>
                <a:ea typeface="Arial MT"/>
                <a:cs typeface="Arial MT"/>
              </a:rPr>
              <a:t>E-Learning-Plattformen </a:t>
            </a:r>
            <a:r>
              <a:rPr lang="en-US" sz="2400" dirty="0">
                <a:effectLst/>
                <a:latin typeface="Calibri" panose="020F0502020204030204" pitchFamily="34" charset="0"/>
                <a:ea typeface="Arial MT"/>
                <a:cs typeface="Arial MT"/>
              </a:rPr>
              <a:t>flexibler sein müssen, um </a:t>
            </a:r>
            <a:r>
              <a:rPr lang="en-US" sz="2400" b="1" dirty="0">
                <a:effectLst/>
                <a:latin typeface="Calibri" panose="020F0502020204030204" pitchFamily="34" charset="0"/>
                <a:ea typeface="Arial MT"/>
                <a:cs typeface="Arial MT"/>
              </a:rPr>
              <a:t>sich an Lernende jeden Alters und jeder Art anzupassen und sicherzustellen, dass sie den Kurs erfolgreich absolvieren können</a:t>
            </a:r>
            <a:r>
              <a:rPr lang="en-US" sz="2400" dirty="0">
                <a:effectLst/>
                <a:latin typeface="Calibri" panose="020F0502020204030204" pitchFamily="34" charset="0"/>
                <a:ea typeface="Arial MT"/>
                <a:cs typeface="Arial MT"/>
              </a:rPr>
              <a:t>.</a:t>
            </a:r>
            <a:endParaRPr lang="es-ES" sz="2400" dirty="0">
              <a:effectLst/>
              <a:latin typeface="Arial MT"/>
              <a:ea typeface="Arial MT"/>
              <a:cs typeface="Arial MT"/>
            </a:endParaRPr>
          </a:p>
          <a:p>
            <a:r>
              <a:rPr lang="en-US" sz="2400" dirty="0">
                <a:effectLst/>
                <a:latin typeface="Calibri" panose="020F0502020204030204" pitchFamily="34" charset="0"/>
                <a:ea typeface="Arial MT"/>
                <a:cs typeface="Arial MT"/>
              </a:rPr>
              <a:t> </a:t>
            </a:r>
            <a:endParaRPr lang="es-ES" sz="2400" dirty="0">
              <a:effectLst/>
              <a:latin typeface="Arial MT"/>
              <a:ea typeface="Arial MT"/>
              <a:cs typeface="Arial MT"/>
            </a:endParaRPr>
          </a:p>
          <a:p>
            <a:endParaRPr lang="es-ES" sz="3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488D56AD-E5DE-4394-9553-8F184AF4A6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87400" y="3771900"/>
            <a:ext cx="3764823" cy="3764823"/>
          </a:xfrm>
          <a:prstGeom prst="rect">
            <a:avLst/>
          </a:prstGeom>
        </p:spPr>
      </p:pic>
      <p:sp>
        <p:nvSpPr>
          <p:cNvPr id="9" name="CuadroTexto 8">
            <a:extLst>
              <a:ext uri="{FF2B5EF4-FFF2-40B4-BE49-F238E27FC236}">
                <a16:creationId xmlns:a16="http://schemas.microsoft.com/office/drawing/2014/main" id="{9E2DF9A9-B5D2-4253-AE23-4BFED19EE8E9}"/>
              </a:ext>
            </a:extLst>
          </p:cNvPr>
          <p:cNvSpPr txBox="1"/>
          <p:nvPr/>
        </p:nvSpPr>
        <p:spPr>
          <a:xfrm>
            <a:off x="13692809" y="7519512"/>
            <a:ext cx="3917223" cy="369332"/>
          </a:xfrm>
          <a:prstGeom prst="rect">
            <a:avLst/>
          </a:prstGeom>
          <a:noFill/>
        </p:spPr>
        <p:txBody>
          <a:bodyPr wrap="square">
            <a:spAutoFit/>
          </a:bodyPr>
          <a:lstStyle/>
          <a:p>
            <a:r>
              <a:rPr lang="es-ES" dirty="0" err="1"/>
              <a:t>Bildquelle</a:t>
            </a:r>
            <a:r>
              <a:rPr lang="es-ES" dirty="0"/>
              <a:t>: Flaticon.de</a:t>
            </a:r>
          </a:p>
        </p:txBody>
      </p:sp>
    </p:spTree>
  </p:cSld>
  <p:clrMapOvr>
    <a:masterClrMapping/>
  </p:clrMapOvr>
</p:sld>
</file>

<file path=ppt/slides/slide5.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707886"/>
          </a:xfrm>
          <a:prstGeom prst="rect">
            <a:avLst/>
          </a:prstGeom>
          <a:noFill/>
        </p:spPr>
        <p:txBody>
          <a:bodyPr wrap="square" rtlCol="0">
            <a:spAutoFit/>
          </a:bodyPr>
          <a:lstStyle/>
          <a:p>
            <a:r>
              <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a:t>
            </a:r>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Einheit 1: Wie unterrichtet man virtuelle Klassen auf einer Lernplattform?</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1.2: Verstehen Sie den vollen Funktionsumfang Ihrer Lernplattform</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1277600" cy="5940088"/>
          </a:xfrm>
          <a:prstGeom prst="rect">
            <a:avLst/>
          </a:prstGeom>
          <a:noFill/>
        </p:spPr>
        <p:txBody>
          <a:bodyPr wrap="square" rtlCol="0">
            <a:spAutoFit/>
          </a:bodyPr>
          <a:lstStyle/>
          <a:p>
            <a:pPr algn="just"/>
            <a:r>
              <a:rPr lang="en-US" sz="2400" dirty="0">
                <a:effectLst/>
                <a:latin typeface="Calibri" panose="020F0502020204030204" pitchFamily="34" charset="0"/>
                <a:ea typeface="Arial MT"/>
                <a:cs typeface="Arial MT"/>
              </a:rPr>
              <a:t>Vergewissern Sie sich, dass Sie als Lehrkraft die </a:t>
            </a:r>
            <a:r>
              <a:rPr lang="en-US" sz="2400" dirty="0">
                <a:effectLst/>
                <a:latin typeface="Calibri" panose="020F0502020204030204" pitchFamily="34" charset="0"/>
                <a:ea typeface="Arial MT"/>
                <a:cs typeface="Arial MT"/>
              </a:rPr>
              <a:t>Funktionen </a:t>
            </a:r>
            <a:r>
              <a:rPr lang="en-US" sz="2400" dirty="0">
                <a:effectLst/>
                <a:latin typeface="Calibri" panose="020F0502020204030204" pitchFamily="34" charset="0"/>
                <a:ea typeface="Arial MT"/>
                <a:cs typeface="Arial MT"/>
              </a:rPr>
              <a:t>Ihrer </a:t>
            </a:r>
            <a:r>
              <a:rPr lang="en-US" sz="2400" b="1" dirty="0">
                <a:effectLst/>
                <a:latin typeface="Calibri" panose="020F0502020204030204" pitchFamily="34" charset="0"/>
                <a:ea typeface="Arial MT"/>
                <a:cs typeface="Arial MT"/>
              </a:rPr>
              <a:t>LMS- (Learning Management System) oder LCMS- (Learning Content Management System) Plattform </a:t>
            </a:r>
            <a:r>
              <a:rPr lang="en-US" sz="2400" dirty="0">
                <a:effectLst/>
                <a:latin typeface="Calibri" panose="020F0502020204030204" pitchFamily="34" charset="0"/>
                <a:ea typeface="Arial MT"/>
                <a:cs typeface="Arial MT"/>
              </a:rPr>
              <a:t>vollständig verstehen </a:t>
            </a:r>
            <a:r>
              <a:rPr lang="en-US" sz="2400" dirty="0">
                <a:effectLst/>
                <a:latin typeface="Calibri" panose="020F0502020204030204" pitchFamily="34" charset="0"/>
                <a:ea typeface="Arial MT"/>
                <a:cs typeface="Arial MT"/>
              </a:rPr>
              <a:t>und wissen, wie man sie nutzt. Ziehen Sie in Erwägung, sich selbst in der Nutzung der Plattform zu schulen, indem Sie Online-Tutorials folgen, um bei Ihren Zuhörern Vertrauen zu schaffen und zu vermeiden, dass Sie wertvolle Unterrichtszeit mit der Suche nach bestimmten Funktionen verbringen.</a:t>
            </a:r>
          </a:p>
          <a:p>
            <a:pPr algn="just"/>
            <a:endParaRPr lang="es-ES" sz="2400" dirty="0">
              <a:effectLst/>
              <a:latin typeface="Arial MT"/>
              <a:ea typeface="Arial MT"/>
              <a:cs typeface="Arial MT"/>
            </a:endParaRPr>
          </a:p>
          <a:p>
            <a:pPr algn="just"/>
            <a:r>
              <a:rPr lang="en-US" sz="2400" dirty="0">
                <a:effectLst/>
                <a:latin typeface="Calibri" panose="020F0502020204030204" pitchFamily="34" charset="0"/>
                <a:ea typeface="Arial MT"/>
                <a:cs typeface="Arial MT"/>
              </a:rPr>
              <a:t>Die LMS-Plattform ermöglicht die schnelle, einfache und effiziente gemeinsame Nutzung </a:t>
            </a:r>
            <a:r>
              <a:rPr lang="en-US" sz="2400" b="1" dirty="0">
                <a:effectLst/>
                <a:latin typeface="Calibri" panose="020F0502020204030204" pitchFamily="34" charset="0"/>
                <a:ea typeface="Arial MT"/>
                <a:cs typeface="Arial MT"/>
              </a:rPr>
              <a:t>zusätzlicher Lernressourcen </a:t>
            </a:r>
            <a:r>
              <a:rPr lang="en-US" sz="2400" dirty="0">
                <a:effectLst/>
                <a:latin typeface="Calibri" panose="020F0502020204030204" pitchFamily="34" charset="0"/>
                <a:ea typeface="Arial MT"/>
                <a:cs typeface="Arial MT"/>
              </a:rPr>
              <a:t>(Videos, Übungen, Texte usw.). Daher ist es sinnvoll, solche Funktionen vor allem bei denjenigen Schülern zu nutzen, die sehr gut sind und unbedingt mehr wissen wollen, um zu vermeiden, dass sie ihre Aufmerksamkeit verlieren.</a:t>
            </a:r>
          </a:p>
          <a:p>
            <a:pPr algn="just"/>
            <a:endParaRPr lang="es-ES" sz="2400" dirty="0">
              <a:effectLst/>
              <a:latin typeface="Arial MT"/>
              <a:ea typeface="Arial MT"/>
              <a:cs typeface="Arial MT"/>
            </a:endParaRPr>
          </a:p>
          <a:p>
            <a:pPr algn="just"/>
            <a:r>
              <a:rPr lang="en-US" sz="2400" dirty="0">
                <a:effectLst/>
                <a:latin typeface="Calibri" panose="020F0502020204030204" pitchFamily="34" charset="0"/>
                <a:ea typeface="Arial MT"/>
                <a:cs typeface="Arial MT"/>
              </a:rPr>
              <a:t>In </a:t>
            </a:r>
            <a:r>
              <a:rPr lang="en-US" sz="2400" b="1" dirty="0">
                <a:effectLst/>
                <a:latin typeface="Calibri" panose="020F0502020204030204" pitchFamily="34" charset="0"/>
                <a:ea typeface="Arial MT"/>
                <a:cs typeface="Arial MT"/>
              </a:rPr>
              <a:t>LMS-Plattformen </a:t>
            </a:r>
            <a:r>
              <a:rPr lang="en-US" sz="2400" dirty="0">
                <a:effectLst/>
                <a:latin typeface="Calibri" panose="020F0502020204030204" pitchFamily="34" charset="0"/>
                <a:ea typeface="Arial MT"/>
                <a:cs typeface="Arial MT"/>
              </a:rPr>
              <a:t>kann der Unterricht aufgezeichnet werden, so dass auch Abwesende ihn nachholen können. Darüber hinaus können diese Lektionen auch von Ihrer Einrichtung präsentiert werden, um Lernrepositorien zu erstellen und Ihre Schulungsakademie in den sozialen Medien zu positionieren.</a:t>
            </a:r>
            <a:endParaRPr lang="es-ES" sz="2400" dirty="0">
              <a:effectLst/>
              <a:latin typeface="Arial MT"/>
              <a:ea typeface="Arial MT"/>
              <a:cs typeface="Arial MT"/>
            </a:endParaRPr>
          </a:p>
          <a:p>
            <a:endParaRPr lang="es-ES" sz="4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58DBE8D7-5CCE-4003-864F-336FE6C0A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600" y="3292713"/>
            <a:ext cx="4876190" cy="4876190"/>
          </a:xfrm>
          <a:prstGeom prst="rect">
            <a:avLst/>
          </a:prstGeom>
        </p:spPr>
      </p:pic>
      <p:sp>
        <p:nvSpPr>
          <p:cNvPr id="7" name="CuadroTexto 6">
            <a:extLst>
              <a:ext uri="{FF2B5EF4-FFF2-40B4-BE49-F238E27FC236}">
                <a16:creationId xmlns:a16="http://schemas.microsoft.com/office/drawing/2014/main" id="{75545348-A2A2-424C-B65F-F0DED35ED6E5}"/>
              </a:ext>
            </a:extLst>
          </p:cNvPr>
          <p:cNvSpPr txBox="1"/>
          <p:nvPr/>
        </p:nvSpPr>
        <p:spPr>
          <a:xfrm>
            <a:off x="13487400" y="8201030"/>
            <a:ext cx="3917223" cy="369332"/>
          </a:xfrm>
          <a:prstGeom prst="rect">
            <a:avLst/>
          </a:prstGeom>
          <a:noFill/>
        </p:spPr>
        <p:txBody>
          <a:bodyPr wrap="square">
            <a:spAutoFit/>
          </a:bodyPr>
          <a:lstStyle/>
          <a:p>
            <a:r>
              <a:rPr lang="es-ES" dirty="0" err="1"/>
              <a:t>Bildquelle</a:t>
            </a:r>
            <a:r>
              <a:rPr lang="es-ES" dirty="0"/>
              <a:t>: Flaticon.de</a:t>
            </a:r>
          </a:p>
        </p:txBody>
      </p:sp>
    </p:spTree>
    <p:extLst>
      <p:ext uri="{BB962C8B-B14F-4D97-AF65-F5344CB8AC3E}">
        <p14:creationId xmlns:p14="http://schemas.microsoft.com/office/powerpoint/2010/main" val="27357824"/>
      </p:ext>
    </p:extLst>
  </p:cSld>
  <p:clrMapOvr>
    <a:masterClrMapping/>
  </p:clrMapOvr>
</p:sld>
</file>

<file path=ppt/slides/slide6.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707886"/>
          </a:xfrm>
          <a:prstGeom prst="rect">
            <a:avLst/>
          </a:prstGeom>
          <a:noFill/>
        </p:spPr>
        <p:txBody>
          <a:bodyPr wrap="square" rtlCol="0">
            <a:spAutoFit/>
          </a:bodyPr>
          <a:lstStyle/>
          <a:p>
            <a:r>
              <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a:t>
            </a:r>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Einheit 1: Wie unterrichtet man virtuelle Klassen auf einer Lernplattform?</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1.3: Berücksichtigung der Größe virtueller Klassen</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9906000" cy="2400657"/>
          </a:xfrm>
          <a:prstGeom prst="rect">
            <a:avLst/>
          </a:prstGeom>
          <a:noFill/>
        </p:spPr>
        <p:txBody>
          <a:bodyPr wrap="square" rtlCol="0">
            <a:spAutoFit/>
          </a:bodyPr>
          <a:lstStyle/>
          <a:p>
            <a:pPr algn="just"/>
            <a:r>
              <a:rPr lang="en-US" sz="2400" dirty="0">
                <a:effectLst/>
                <a:latin typeface="Calibri" panose="020F0502020204030204" pitchFamily="34" charset="0"/>
                <a:ea typeface="Arial MT"/>
                <a:cs typeface="Arial MT"/>
              </a:rPr>
              <a:t>Auch wenn es keine wirkliche zahlenmäßige Begrenzung für virtuelle Klassen gibt, ist es doch so, dass es bei </a:t>
            </a:r>
            <a:r>
              <a:rPr lang="en-US" sz="2400" b="1" dirty="0">
                <a:effectLst/>
                <a:latin typeface="Calibri" panose="020F0502020204030204" pitchFamily="34" charset="0"/>
                <a:ea typeface="Arial MT"/>
                <a:cs typeface="Arial MT"/>
              </a:rPr>
              <a:t>kleineren Klassen einfacher ist</a:t>
            </a:r>
            <a:r>
              <a:rPr lang="en-US" sz="2400" dirty="0">
                <a:effectLst/>
                <a:latin typeface="Calibri" panose="020F0502020204030204" pitchFamily="34" charset="0"/>
                <a:ea typeface="Arial MT"/>
                <a:cs typeface="Arial MT"/>
              </a:rPr>
              <a:t>, die Schüler zur Teilnahme zu bewegen und ihre Beiträge per Chat oder Rückfragen im Auge zu behalten.</a:t>
            </a:r>
            <a:endParaRPr lang="es-ES" sz="2400" dirty="0">
              <a:effectLst/>
              <a:latin typeface="Arial MT"/>
              <a:ea typeface="Arial MT"/>
              <a:cs typeface="Arial MT"/>
            </a:endParaRPr>
          </a:p>
          <a:p>
            <a:pPr algn="just" fontAlgn="base"/>
            <a:r>
              <a:rPr lang="en-US" sz="2400" dirty="0">
                <a:effectLst/>
                <a:latin typeface="Calibri" panose="020F0502020204030204" pitchFamily="34" charset="0"/>
                <a:ea typeface="Times New Roman" panose="02020603050405020304" pitchFamily="18" charset="0"/>
              </a:rPr>
              <a:t> </a:t>
            </a:r>
            <a:endParaRPr lang="es-ES" sz="2400" dirty="0">
              <a:effectLst/>
              <a:latin typeface="Times New Roman" panose="02020603050405020304" pitchFamily="18" charset="0"/>
              <a:ea typeface="Times New Roman" panose="02020603050405020304" pitchFamily="18" charset="0"/>
            </a:endParaRPr>
          </a:p>
          <a:p>
            <a:endParaRPr lang="es-ES" sz="5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050" name="Picture 2" descr="Online Learning Chat: Uses of An Educational Group Chat">
            <a:extLst>
              <a:ext uri="{FF2B5EF4-FFF2-40B4-BE49-F238E27FC236}">
                <a16:creationId xmlns:a16="http://schemas.microsoft.com/office/drawing/2014/main" id="{3E835646-F6F9-4F7E-A7C2-C3D140D24F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14652" y="3834469"/>
            <a:ext cx="5619560" cy="3376612"/>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29AAE6C8-29C9-4401-A5FA-698F77D0FBB1}"/>
              </a:ext>
            </a:extLst>
          </p:cNvPr>
          <p:cNvSpPr txBox="1"/>
          <p:nvPr/>
        </p:nvSpPr>
        <p:spPr>
          <a:xfrm>
            <a:off x="12496800" y="7202798"/>
            <a:ext cx="3917223" cy="369332"/>
          </a:xfrm>
          <a:prstGeom prst="rect">
            <a:avLst/>
          </a:prstGeom>
          <a:noFill/>
        </p:spPr>
        <p:txBody>
          <a:bodyPr wrap="square">
            <a:spAutoFit/>
          </a:bodyPr>
          <a:lstStyle/>
          <a:p>
            <a:r>
              <a:rPr lang="es-ES" dirty="0" err="1"/>
              <a:t>Bildquelle</a:t>
            </a:r>
            <a:r>
              <a:rPr lang="es-ES" dirty="0"/>
              <a:t>: Flaticon.de</a:t>
            </a:r>
          </a:p>
        </p:txBody>
      </p:sp>
    </p:spTree>
    <p:extLst>
      <p:ext uri="{BB962C8B-B14F-4D97-AF65-F5344CB8AC3E}">
        <p14:creationId xmlns:p14="http://schemas.microsoft.com/office/powerpoint/2010/main" val="4048388383"/>
      </p:ext>
    </p:extLst>
  </p:cSld>
  <p:clrMapOvr>
    <a:masterClrMapping/>
  </p:clrMapOvr>
</p:sld>
</file>

<file path=ppt/slides/slide7.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707886"/>
          </a:xfrm>
          <a:prstGeom prst="rect">
            <a:avLst/>
          </a:prstGeom>
          <a:noFill/>
        </p:spPr>
        <p:txBody>
          <a:bodyPr wrap="square" rtlCol="0">
            <a:spAutoFit/>
          </a:bodyPr>
          <a:lstStyle/>
          <a:p>
            <a:r>
              <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a:t>
            </a:r>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Einheit 1: Wie unterrichtet man virtuelle Klassen auf einer Lernplattform?</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1.4: Selbstbewusst sein, direkt in die Webcam schauen, lächeln und interagieren</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0515600" cy="6401753"/>
          </a:xfrm>
          <a:prstGeom prst="rect">
            <a:avLst/>
          </a:prstGeom>
          <a:noFill/>
        </p:spPr>
        <p:txBody>
          <a:bodyPr wrap="square" rtlCol="0">
            <a:spAutoFit/>
          </a:bodyPr>
          <a:lstStyle/>
          <a:p>
            <a:pPr algn="just"/>
            <a:r>
              <a:rPr lang="en-US" sz="2400" dirty="0">
                <a:effectLst/>
                <a:latin typeface="Calibri" panose="020F0502020204030204" pitchFamily="34" charset="0"/>
                <a:ea typeface="Arial MT"/>
                <a:cs typeface="Arial MT"/>
              </a:rPr>
              <a:t>Selbst wenn Sie ein sehr erfahrener Lehrer sind, kann die Verwendung dieser neuen Modalität eine gewisse Sackgasse in der Art und Weise bedeuten, wie Sie unterrichten. Es ist sehr empfehlenswert, dass </a:t>
            </a:r>
            <a:r>
              <a:rPr lang="en-US" sz="2400" b="1" dirty="0">
                <a:effectLst/>
                <a:latin typeface="Calibri" panose="020F0502020204030204" pitchFamily="34" charset="0"/>
                <a:ea typeface="Arial MT"/>
                <a:cs typeface="Arial MT"/>
              </a:rPr>
              <a:t>Sie Ihren Vortrag üben </a:t>
            </a:r>
            <a:r>
              <a:rPr lang="en-US" sz="2400" dirty="0">
                <a:effectLst/>
                <a:latin typeface="Calibri" panose="020F0502020204030204" pitchFamily="34" charset="0"/>
                <a:ea typeface="Arial MT"/>
                <a:cs typeface="Arial MT"/>
              </a:rPr>
              <a:t>und auf den schlimmsten Fall vorbereitet sind (Sie halten einen Monolog und müssen trotzdem überzeugend sein!). </a:t>
            </a:r>
          </a:p>
          <a:p>
            <a:pPr algn="just"/>
            <a:endParaRPr lang="en-US" sz="2400" dirty="0">
              <a:latin typeface="Calibri" panose="020F0502020204030204" pitchFamily="34" charset="0"/>
              <a:ea typeface="Arial MT"/>
              <a:cs typeface="Arial MT"/>
            </a:endParaRPr>
          </a:p>
          <a:p>
            <a:pPr algn="just"/>
            <a:r>
              <a:rPr lang="en-US" sz="2400" b="1" dirty="0">
                <a:effectLst/>
                <a:latin typeface="Calibri" panose="020F0502020204030204" pitchFamily="34" charset="0"/>
                <a:ea typeface="Arial MT"/>
                <a:cs typeface="Arial MT"/>
              </a:rPr>
              <a:t>Vertrauen ist von grundlegender Bedeutung: </a:t>
            </a:r>
            <a:r>
              <a:rPr lang="en-US" sz="2400" dirty="0">
                <a:effectLst/>
                <a:latin typeface="Calibri" panose="020F0502020204030204" pitchFamily="34" charset="0"/>
                <a:ea typeface="Arial MT"/>
                <a:cs typeface="Arial MT"/>
              </a:rPr>
              <a:t>Der Lehrer muss den Schülern versichern, dass sie in guten Händen sind! Es ist wichtig, direkt in die Kamera zu schauen, einen geeigneten Hintergrund und angemessenes Licht zu haben. </a:t>
            </a:r>
          </a:p>
          <a:p>
            <a:pPr algn="just"/>
            <a:endParaRPr lang="en-US" sz="2400" dirty="0">
              <a:latin typeface="Calibri" panose="020F0502020204030204" pitchFamily="34" charset="0"/>
              <a:ea typeface="Arial MT"/>
              <a:cs typeface="Arial MT"/>
            </a:endParaRPr>
          </a:p>
          <a:p>
            <a:pPr algn="just"/>
            <a:r>
              <a:rPr lang="en-US" sz="2400" b="1" dirty="0">
                <a:effectLst/>
                <a:latin typeface="Calibri" panose="020F0502020204030204" pitchFamily="34" charset="0"/>
                <a:ea typeface="Arial MT"/>
                <a:cs typeface="Arial MT"/>
              </a:rPr>
              <a:t>Fühlen Sie sich entspannt und lächeln Sie</a:t>
            </a:r>
            <a:r>
              <a:rPr lang="en-US" sz="2400" dirty="0">
                <a:effectLst/>
                <a:latin typeface="Calibri" panose="020F0502020204030204" pitchFamily="34" charset="0"/>
                <a:ea typeface="Arial MT"/>
                <a:cs typeface="Arial MT"/>
              </a:rPr>
              <a:t>, um die Schüler zu motivieren und ihre Aufmerksamkeit und Interaktion zu gewinnen, was äußerst wichtig ist, da ein wechselseitiger Dialog den Schülern hilft, das Beste aus dem virtuellen Unterricht zu machen. In diesem Sinne ist es ein guter Grundsatz, die Schüler höflich zu bitten, ihre Kamera einzuschalten, doch kann dies aufgrund von GDPR-Problemen nicht vorgeschrieben werden.</a:t>
            </a:r>
            <a:endParaRPr lang="es-ES" sz="2400" dirty="0">
              <a:effectLst/>
              <a:latin typeface="Arial MT"/>
              <a:ea typeface="Arial MT"/>
              <a:cs typeface="Arial MT"/>
            </a:endParaRPr>
          </a:p>
          <a:p>
            <a:pPr algn="just" fontAlgn="base"/>
            <a:r>
              <a:rPr lang="en-US" sz="3200" dirty="0">
                <a:effectLst/>
                <a:latin typeface="Calibri" panose="020F0502020204030204" pitchFamily="34" charset="0"/>
                <a:ea typeface="Times New Roman" panose="02020603050405020304" pitchFamily="18" charset="0"/>
              </a:rPr>
              <a:t> </a:t>
            </a:r>
            <a:endParaRPr lang="es-ES" sz="3200" dirty="0">
              <a:effectLst/>
              <a:latin typeface="Times New Roman" panose="02020603050405020304" pitchFamily="18" charset="0"/>
              <a:ea typeface="Times New Roman" panose="02020603050405020304" pitchFamily="18" charset="0"/>
            </a:endParaRPr>
          </a:p>
          <a:p>
            <a:endParaRPr lang="es-ES" sz="6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CC84EC04-F17D-4A47-9AD5-58157EC39D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0" y="3924300"/>
            <a:ext cx="3810000" cy="3810000"/>
          </a:xfrm>
          <a:prstGeom prst="rect">
            <a:avLst/>
          </a:prstGeom>
        </p:spPr>
      </p:pic>
      <p:sp>
        <p:nvSpPr>
          <p:cNvPr id="8" name="CuadroTexto 7">
            <a:extLst>
              <a:ext uri="{FF2B5EF4-FFF2-40B4-BE49-F238E27FC236}">
                <a16:creationId xmlns:a16="http://schemas.microsoft.com/office/drawing/2014/main" id="{5E66B414-1C80-49F2-9255-775FBE44E9D2}"/>
              </a:ext>
            </a:extLst>
          </p:cNvPr>
          <p:cNvSpPr txBox="1"/>
          <p:nvPr/>
        </p:nvSpPr>
        <p:spPr>
          <a:xfrm>
            <a:off x="12954000" y="7962900"/>
            <a:ext cx="3917223" cy="369332"/>
          </a:xfrm>
          <a:prstGeom prst="rect">
            <a:avLst/>
          </a:prstGeom>
          <a:noFill/>
        </p:spPr>
        <p:txBody>
          <a:bodyPr wrap="square">
            <a:spAutoFit/>
          </a:bodyPr>
          <a:lstStyle/>
          <a:p>
            <a:r>
              <a:rPr lang="es-ES" dirty="0" err="1"/>
              <a:t>Bildquelle</a:t>
            </a:r>
            <a:r>
              <a:rPr lang="es-ES" dirty="0"/>
              <a:t>: Flaticon.de</a:t>
            </a:r>
          </a:p>
        </p:txBody>
      </p:sp>
    </p:spTree>
    <p:extLst>
      <p:ext uri="{BB962C8B-B14F-4D97-AF65-F5344CB8AC3E}">
        <p14:creationId xmlns:p14="http://schemas.microsoft.com/office/powerpoint/2010/main" val="2349499710"/>
      </p:ext>
    </p:extLst>
  </p:cSld>
  <p:clrMapOvr>
    <a:masterClrMapping/>
  </p:clrMapOvr>
</p:sld>
</file>

<file path=ppt/slides/slide8.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Überblick über digitale Plattformen und ihre Rolle bei der Bereitstellung von Inhalten</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2.1: Warum nutzen Sie eine digitale Plattform?</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0515600" cy="6356612"/>
          </a:xfrm>
          <a:prstGeom prst="rect">
            <a:avLst/>
          </a:prstGeom>
          <a:noFill/>
        </p:spPr>
        <p:txBody>
          <a:bodyPr wrap="square" rtlCol="0">
            <a:spAutoFit/>
          </a:bodyPr>
          <a:lstStyle/>
          <a:p>
            <a:r>
              <a:rPr lang="en-US" sz="2000" dirty="0">
                <a:effectLst/>
                <a:latin typeface="Calibri" panose="020F0502020204030204" pitchFamily="34" charset="0"/>
                <a:ea typeface="Arial MT"/>
                <a:cs typeface="Arial MT"/>
              </a:rPr>
              <a:t>Heutzutage spielen digitale Inhaltsplattformen eine äußerst wichtige Rolle im privaten, akademischen und unternehmerischen Umfeld. </a:t>
            </a:r>
          </a:p>
          <a:p>
            <a:endParaRPr lang="en-US" sz="2000" dirty="0">
              <a:latin typeface="Calibri" panose="020F0502020204030204" pitchFamily="34" charset="0"/>
              <a:ea typeface="Arial MT"/>
              <a:cs typeface="Arial MT"/>
            </a:endParaRPr>
          </a:p>
          <a:p>
            <a:r>
              <a:rPr lang="en-US" sz="2000" dirty="0">
                <a:effectLst/>
                <a:latin typeface="Calibri" panose="020F0502020204030204" pitchFamily="34" charset="0"/>
                <a:ea typeface="Arial MT"/>
                <a:cs typeface="Arial MT"/>
              </a:rPr>
              <a:t>E-Learning-Plattformen können zwar in praktisch jedem Unternehmenstrainingsprogramm eingesetzt werden, doch sind sie besonders nützlich bei </a:t>
            </a:r>
            <a:r>
              <a:rPr lang="en-US" sz="2000" b="1" dirty="0">
                <a:effectLst/>
                <a:latin typeface="Calibri" panose="020F0502020204030204" pitchFamily="34" charset="0"/>
                <a:ea typeface="Arial MT"/>
                <a:cs typeface="Arial MT"/>
              </a:rPr>
              <a:t>Schulungen im Zusammenhang mit technischen Fertigkeiten, Produkten, lebenslangem Lernen </a:t>
            </a:r>
            <a:r>
              <a:rPr lang="en-US" sz="2000" dirty="0">
                <a:effectLst/>
                <a:latin typeface="Calibri" panose="020F0502020204030204" pitchFamily="34" charset="0"/>
                <a:ea typeface="Arial MT"/>
                <a:cs typeface="Arial MT"/>
              </a:rPr>
              <a:t>und dem Onboarding neuer Mitarbeiter, da der bessere Zugang zu den Materialien, den diese Online-Formate bieten, das Lernen fördert und den Teilnehmern Flexibilität ermöglicht. </a:t>
            </a:r>
          </a:p>
          <a:p>
            <a:endParaRPr lang="es-ES" sz="2000" dirty="0">
              <a:effectLst/>
              <a:latin typeface="Arial MT"/>
              <a:ea typeface="Arial MT"/>
              <a:cs typeface="Arial MT"/>
            </a:endParaRPr>
          </a:p>
          <a:p>
            <a:r>
              <a:rPr lang="en-US" sz="2000" dirty="0">
                <a:effectLst/>
                <a:latin typeface="Calibri" panose="020F0502020204030204" pitchFamily="34" charset="0"/>
                <a:ea typeface="Arial MT"/>
                <a:cs typeface="Arial MT"/>
              </a:rPr>
              <a:t>Lassen Sie uns prüfen, welche Faktoren Ihre Wahl je nach dem Ziel, das Sie verfolgen wollen, beeinflussen.</a:t>
            </a:r>
            <a:endParaRPr lang="es-ES" sz="2000" dirty="0">
              <a:effectLst/>
              <a:latin typeface="Arial MT"/>
              <a:ea typeface="Arial MT"/>
              <a:cs typeface="Arial MT"/>
            </a:endParaRPr>
          </a:p>
          <a:p>
            <a:pPr marL="342900" lvl="0" indent="-342900" algn="just">
              <a:lnSpc>
                <a:spcPct val="107000"/>
              </a:lnSpc>
              <a:spcAft>
                <a:spcPts val="800"/>
              </a:spcAft>
              <a:buClr>
                <a:srgbClr val="3A3A3A"/>
              </a:buClr>
              <a:buFont typeface="Calibri" panose="020F0502020204030204" pitchFamily="34" charset="0"/>
              <a:buChar char="-"/>
            </a:pPr>
            <a:r>
              <a:rPr lang="en-US" sz="2000" b="1" dirty="0">
                <a:effectLst/>
                <a:latin typeface="Calibri" panose="020F0502020204030204" pitchFamily="34" charset="0"/>
                <a:ea typeface="Calibri" panose="020F0502020204030204" pitchFamily="34" charset="0"/>
                <a:cs typeface="Arial" panose="020B0604020202020204" pitchFamily="34" charset="0"/>
              </a:rPr>
              <a:t>Für die Unterhaltung </a:t>
            </a:r>
            <a:r>
              <a:rPr lang="en-US" sz="2000" dirty="0">
                <a:effectLst/>
                <a:latin typeface="Calibri" panose="020F0502020204030204" pitchFamily="34" charset="0"/>
                <a:ea typeface="Calibri" panose="020F0502020204030204" pitchFamily="34" charset="0"/>
                <a:cs typeface="Arial" panose="020B0604020202020204" pitchFamily="34" charset="0"/>
              </a:rPr>
              <a:t>- dies wird eine starke emotionale Komponente für das Publikum haben, so dass es sehr teilbar ist.</a:t>
            </a:r>
            <a:endParaRPr lang="es-ES" sz="2000" dirty="0">
              <a:effectLst/>
              <a:latin typeface="Arial MT"/>
              <a:ea typeface="Calibri" panose="020F0502020204030204" pitchFamily="34" charset="0"/>
              <a:cs typeface="Arial" panose="020B0604020202020204" pitchFamily="34" charset="0"/>
            </a:endParaRPr>
          </a:p>
          <a:p>
            <a:pPr marL="342900" lvl="0" indent="-342900" algn="just">
              <a:lnSpc>
                <a:spcPct val="107000"/>
              </a:lnSpc>
              <a:buClr>
                <a:srgbClr val="3A3A3A"/>
              </a:buClr>
              <a:buFont typeface="Calibri" panose="020F0502020204030204" pitchFamily="34" charset="0"/>
              <a:buChar char="-"/>
            </a:pPr>
            <a:r>
              <a:rPr lang="en-US" sz="2000" b="1" dirty="0">
                <a:effectLst/>
                <a:latin typeface="Calibri" panose="020F0502020204030204" pitchFamily="34" charset="0"/>
                <a:ea typeface="Calibri" panose="020F0502020204030204" pitchFamily="34" charset="0"/>
                <a:cs typeface="Arial" panose="020B0604020202020204" pitchFamily="34" charset="0"/>
              </a:rPr>
              <a:t>Für die Bildung </a:t>
            </a:r>
            <a:r>
              <a:rPr lang="en-US" sz="2000" dirty="0">
                <a:effectLst/>
                <a:latin typeface="Calibri" panose="020F0502020204030204" pitchFamily="34" charset="0"/>
                <a:ea typeface="Calibri" panose="020F0502020204030204" pitchFamily="34" charset="0"/>
                <a:cs typeface="Arial" panose="020B0604020202020204" pitchFamily="34" charset="0"/>
              </a:rPr>
              <a:t>- dies ermöglicht eine große Reichweite. Sehr gut teilbar.</a:t>
            </a:r>
            <a:endParaRPr lang="es-ES" sz="2000" dirty="0">
              <a:effectLst/>
              <a:latin typeface="Arial MT"/>
              <a:ea typeface="Calibri" panose="020F0502020204030204" pitchFamily="34" charset="0"/>
              <a:cs typeface="Arial" panose="020B0604020202020204" pitchFamily="34" charset="0"/>
            </a:endParaRPr>
          </a:p>
          <a:p>
            <a:pPr marL="342900" lvl="0" indent="-342900" algn="just">
              <a:lnSpc>
                <a:spcPct val="107000"/>
              </a:lnSpc>
              <a:buClr>
                <a:srgbClr val="3A3A3A"/>
              </a:buClr>
              <a:buFont typeface="Calibri" panose="020F0502020204030204" pitchFamily="34" charset="0"/>
              <a:buChar char="-"/>
            </a:pPr>
            <a:r>
              <a:rPr lang="en-US" sz="2000" b="1" dirty="0">
                <a:effectLst/>
                <a:latin typeface="Calibri" panose="020F0502020204030204" pitchFamily="34" charset="0"/>
                <a:ea typeface="Calibri" panose="020F0502020204030204" pitchFamily="34" charset="0"/>
                <a:cs typeface="Arial" panose="020B0604020202020204" pitchFamily="34" charset="0"/>
              </a:rPr>
              <a:t>Für die Überzeugung </a:t>
            </a:r>
            <a:r>
              <a:rPr lang="en-US" sz="2000" dirty="0">
                <a:effectLst/>
                <a:latin typeface="Calibri" panose="020F0502020204030204" pitchFamily="34" charset="0"/>
                <a:ea typeface="Calibri" panose="020F0502020204030204" pitchFamily="34" charset="0"/>
                <a:cs typeface="Arial" panose="020B0604020202020204" pitchFamily="34" charset="0"/>
              </a:rPr>
              <a:t>- Dies ist etwas emotionaler; Inhalte, die die Meinung des Publikums schrittweise ändern.</a:t>
            </a:r>
            <a:endParaRPr lang="es-ES" sz="2000" dirty="0">
              <a:effectLst/>
              <a:latin typeface="Arial MT"/>
              <a:ea typeface="Calibri" panose="020F0502020204030204" pitchFamily="34" charset="0"/>
              <a:cs typeface="Arial" panose="020B0604020202020204" pitchFamily="34" charset="0"/>
            </a:endParaRPr>
          </a:p>
          <a:p>
            <a:pPr marL="342900" lvl="0" indent="-342900" algn="just">
              <a:lnSpc>
                <a:spcPct val="107000"/>
              </a:lnSpc>
              <a:buClr>
                <a:srgbClr val="3A3A3A"/>
              </a:buClr>
              <a:buFont typeface="Calibri" panose="020F0502020204030204" pitchFamily="34" charset="0"/>
              <a:buChar char="-"/>
            </a:pPr>
            <a:r>
              <a:rPr lang="en-US" sz="2000" b="1" dirty="0">
                <a:effectLst/>
                <a:latin typeface="Calibri" panose="020F0502020204030204" pitchFamily="34" charset="0"/>
                <a:ea typeface="Calibri" panose="020F0502020204030204" pitchFamily="34" charset="0"/>
                <a:cs typeface="Arial" panose="020B0604020202020204" pitchFamily="34" charset="0"/>
              </a:rPr>
              <a:t>Für die Konversion </a:t>
            </a:r>
            <a:r>
              <a:rPr lang="en-US" sz="2000" dirty="0">
                <a:effectLst/>
                <a:latin typeface="Calibri" panose="020F0502020204030204" pitchFamily="34" charset="0"/>
                <a:ea typeface="Calibri" panose="020F0502020204030204" pitchFamily="34" charset="0"/>
                <a:cs typeface="Arial" panose="020B0604020202020204" pitchFamily="34" charset="0"/>
              </a:rPr>
              <a:t>- Inhalte werden rational präsentiert, um einen Entscheidungsprozess auszulösen.</a:t>
            </a:r>
            <a:endParaRPr lang="es-ES" sz="2000" dirty="0">
              <a:effectLst/>
              <a:latin typeface="Arial MT"/>
              <a:ea typeface="Calibri" panose="020F0502020204030204" pitchFamily="34" charset="0"/>
              <a:cs typeface="Arial" panose="020B0604020202020204" pitchFamily="34" charset="0"/>
            </a:endParaRPr>
          </a:p>
          <a:p>
            <a:endParaRPr lang="es-ES" sz="72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21B79BEE-8C80-467D-90DE-F2C5A59E5B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15800" y="3390900"/>
            <a:ext cx="5101580" cy="5101580"/>
          </a:xfrm>
          <a:prstGeom prst="rect">
            <a:avLst/>
          </a:prstGeom>
        </p:spPr>
      </p:pic>
      <p:sp>
        <p:nvSpPr>
          <p:cNvPr id="8" name="CuadroTexto 7">
            <a:extLst>
              <a:ext uri="{FF2B5EF4-FFF2-40B4-BE49-F238E27FC236}">
                <a16:creationId xmlns:a16="http://schemas.microsoft.com/office/drawing/2014/main" id="{42F56B18-EB80-4BE8-90E9-17EC9C647E1A}"/>
              </a:ext>
            </a:extLst>
          </p:cNvPr>
          <p:cNvSpPr txBox="1"/>
          <p:nvPr/>
        </p:nvSpPr>
        <p:spPr>
          <a:xfrm>
            <a:off x="13306783" y="8638884"/>
            <a:ext cx="3917223" cy="369332"/>
          </a:xfrm>
          <a:prstGeom prst="rect">
            <a:avLst/>
          </a:prstGeom>
          <a:noFill/>
        </p:spPr>
        <p:txBody>
          <a:bodyPr wrap="square">
            <a:spAutoFit/>
          </a:bodyPr>
          <a:lstStyle/>
          <a:p>
            <a:r>
              <a:rPr lang="es-ES" dirty="0" err="1"/>
              <a:t>Bildquelle</a:t>
            </a:r>
            <a:r>
              <a:rPr lang="es-ES" dirty="0"/>
              <a:t>: Flaticon.de</a:t>
            </a:r>
          </a:p>
        </p:txBody>
      </p:sp>
    </p:spTree>
    <p:extLst>
      <p:ext uri="{BB962C8B-B14F-4D97-AF65-F5344CB8AC3E}">
        <p14:creationId xmlns:p14="http://schemas.microsoft.com/office/powerpoint/2010/main" val="1928419636"/>
      </p:ext>
    </p:extLst>
  </p:cSld>
  <p:clrMapOvr>
    <a:masterClrMapping/>
  </p:clrMapOvr>
</p:sld>
</file>

<file path=ppt/slides/slide9.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Überblick über digitale Plattformen und ihre Rolle bei der Bereitstellung von Inhalten</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954107"/>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Abschnitt 2.2: Wer ist Ihre Zielgruppe und was ist das Problem, das Sie für diese Zielgruppe lösen wollen?</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8713" y="4282370"/>
            <a:ext cx="10515600" cy="4710520"/>
          </a:xfrm>
          <a:prstGeom prst="rect">
            <a:avLst/>
          </a:prstGeom>
          <a:noFill/>
        </p:spPr>
        <p:txBody>
          <a:bodyPr wrap="square" rtlCol="0">
            <a:spAutoFit/>
          </a:bodyPr>
          <a:lstStyle/>
          <a:p>
            <a:pPr marL="342900" lvl="0" indent="-342900" algn="just">
              <a:lnSpc>
                <a:spcPct val="107000"/>
              </a:lnSpc>
              <a:spcAft>
                <a:spcPts val="800"/>
              </a:spcAft>
              <a:buClr>
                <a:srgbClr val="3A3A3A"/>
              </a:buClr>
              <a:buFont typeface="Calibri" panose="020F0502020204030204" pitchFamily="34" charset="0"/>
              <a:buChar char="-"/>
            </a:pPr>
            <a:r>
              <a:rPr lang="en-US" sz="2400" dirty="0">
                <a:effectLst/>
                <a:latin typeface="Calibri" panose="020F0502020204030204" pitchFamily="34" charset="0"/>
                <a:ea typeface="Calibri" panose="020F0502020204030204" pitchFamily="34" charset="0"/>
                <a:cs typeface="Arial" panose="020B0604020202020204" pitchFamily="34" charset="0"/>
              </a:rPr>
              <a:t>Daher </a:t>
            </a:r>
            <a:r>
              <a:rPr lang="en-US" sz="2400" b="1" dirty="0">
                <a:effectLst/>
                <a:latin typeface="Calibri" panose="020F0502020204030204" pitchFamily="34" charset="0"/>
                <a:ea typeface="Calibri" panose="020F0502020204030204" pitchFamily="34" charset="0"/>
                <a:cs typeface="Arial" panose="020B0604020202020204" pitchFamily="34" charset="0"/>
              </a:rPr>
              <a:t>ist es </a:t>
            </a:r>
            <a:r>
              <a:rPr lang="en-US" sz="2400" b="1" dirty="0">
                <a:effectLst/>
                <a:latin typeface="Calibri" panose="020F0502020204030204" pitchFamily="34" charset="0"/>
                <a:ea typeface="Calibri" panose="020F0502020204030204" pitchFamily="34" charset="0"/>
                <a:cs typeface="Arial" panose="020B0604020202020204" pitchFamily="34" charset="0"/>
              </a:rPr>
              <a:t>wichtig zu wissen, wer Ihr Schüler ist</a:t>
            </a:r>
            <a:r>
              <a:rPr lang="en-US" sz="2400" dirty="0">
                <a:effectLst/>
                <a:latin typeface="Calibri" panose="020F0502020204030204" pitchFamily="34" charset="0"/>
                <a:ea typeface="Calibri" panose="020F0502020204030204" pitchFamily="34" charset="0"/>
                <a:cs typeface="Arial" panose="020B0604020202020204" pitchFamily="34" charset="0"/>
              </a:rPr>
              <a:t>, um ihn zu motivieren und das Angebot für ihn relevant zu gestalten.</a:t>
            </a:r>
            <a:endParaRPr lang="es-ES" sz="2400" dirty="0">
              <a:effectLst/>
              <a:latin typeface="Arial MT"/>
              <a:ea typeface="Calibri" panose="020F0502020204030204" pitchFamily="34" charset="0"/>
              <a:cs typeface="Arial" panose="020B0604020202020204" pitchFamily="34" charset="0"/>
            </a:endParaRPr>
          </a:p>
          <a:p>
            <a:pPr marL="342900" lvl="0" indent="-342900" algn="just">
              <a:lnSpc>
                <a:spcPct val="107000"/>
              </a:lnSpc>
              <a:buClr>
                <a:srgbClr val="3A3A3A"/>
              </a:buClr>
              <a:buFont typeface="Calibri" panose="020F0502020204030204" pitchFamily="34" charset="0"/>
              <a:buChar char="-"/>
            </a:pPr>
            <a:r>
              <a:rPr lang="en-US" sz="2400" dirty="0">
                <a:effectLst/>
                <a:latin typeface="Calibri" panose="020F0502020204030204" pitchFamily="34" charset="0"/>
                <a:ea typeface="Calibri" panose="020F0502020204030204" pitchFamily="34" charset="0"/>
                <a:cs typeface="Arial" panose="020B0604020202020204" pitchFamily="34" charset="0"/>
              </a:rPr>
              <a:t>Wenn Sie Ihre Zielgruppe kennen, wird es einfacher sein, Material zu entwerfen, das ihren Bedürfnissen entspricht.</a:t>
            </a:r>
          </a:p>
          <a:p>
            <a:pPr marL="342900" lvl="0" indent="-342900" algn="just">
              <a:lnSpc>
                <a:spcPct val="107000"/>
              </a:lnSpc>
              <a:buClr>
                <a:srgbClr val="3A3A3A"/>
              </a:buClr>
              <a:buFont typeface="Calibri" panose="020F0502020204030204" pitchFamily="34" charset="0"/>
              <a:buChar char="-"/>
            </a:pPr>
            <a:r>
              <a:rPr lang="en-US" sz="2400" b="1" dirty="0">
                <a:effectLst/>
                <a:latin typeface="Calibri" panose="020F0502020204030204" pitchFamily="34" charset="0"/>
                <a:ea typeface="Calibri" panose="020F0502020204030204" pitchFamily="34" charset="0"/>
                <a:cs typeface="Arial" panose="020B0604020202020204" pitchFamily="34" charset="0"/>
              </a:rPr>
              <a:t>Was sind die Ziele und Ergebnisse</a:t>
            </a:r>
            <a:r>
              <a:rPr lang="en-US" sz="2400" dirty="0">
                <a:effectLst/>
                <a:latin typeface="Calibri" panose="020F0502020204030204" pitchFamily="34" charset="0"/>
                <a:ea typeface="Calibri" panose="020F0502020204030204" pitchFamily="34" charset="0"/>
                <a:cs typeface="Arial" panose="020B0604020202020204" pitchFamily="34" charset="0"/>
              </a:rPr>
              <a:t>, die Sie erreichen wollen? Wenn Sie das "Warum" hinter Ihrer Fortbildungsstrategie kennen, wissen Sie genau, wie Sie vorgehen müssen.</a:t>
            </a:r>
            <a:endParaRPr lang="es-ES" sz="2400" dirty="0">
              <a:effectLst/>
              <a:latin typeface="Arial MT"/>
              <a:ea typeface="Calibri" panose="020F0502020204030204" pitchFamily="34" charset="0"/>
              <a:cs typeface="Arial" panose="020B0604020202020204" pitchFamily="34" charset="0"/>
            </a:endParaRPr>
          </a:p>
          <a:p>
            <a:endParaRPr lang="es-ES" sz="8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C12D5966-F3B6-4B78-9517-1857549DDC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9200" y="3894361"/>
            <a:ext cx="4210052" cy="4210052"/>
          </a:xfrm>
          <a:prstGeom prst="rect">
            <a:avLst/>
          </a:prstGeom>
        </p:spPr>
      </p:pic>
      <p:sp>
        <p:nvSpPr>
          <p:cNvPr id="8" name="CuadroTexto 7">
            <a:extLst>
              <a:ext uri="{FF2B5EF4-FFF2-40B4-BE49-F238E27FC236}">
                <a16:creationId xmlns:a16="http://schemas.microsoft.com/office/drawing/2014/main" id="{37E413D6-6820-4A95-8316-CCD7DACE497D}"/>
              </a:ext>
            </a:extLst>
          </p:cNvPr>
          <p:cNvSpPr txBox="1"/>
          <p:nvPr/>
        </p:nvSpPr>
        <p:spPr>
          <a:xfrm>
            <a:off x="13335000" y="7919747"/>
            <a:ext cx="3917223" cy="369332"/>
          </a:xfrm>
          <a:prstGeom prst="rect">
            <a:avLst/>
          </a:prstGeom>
          <a:noFill/>
        </p:spPr>
        <p:txBody>
          <a:bodyPr wrap="square">
            <a:spAutoFit/>
          </a:bodyPr>
          <a:lstStyle/>
          <a:p>
            <a:r>
              <a:rPr lang="es-ES" dirty="0" err="1"/>
              <a:t>Bildquelle</a:t>
            </a:r>
            <a:r>
              <a:rPr lang="es-ES" dirty="0"/>
              <a:t>: Flaticon.de</a:t>
            </a:r>
          </a:p>
        </p:txBody>
      </p:sp>
    </p:spTree>
    <p:extLst>
      <p:ext uri="{BB962C8B-B14F-4D97-AF65-F5344CB8AC3E}">
        <p14:creationId xmlns:p14="http://schemas.microsoft.com/office/powerpoint/2010/main" val="4247376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9923</ap:TotalTime>
  <ap:Words>3466</ap:Words>
  <ap:Application>Microsoft Office PowerPoint</ap:Application>
  <ap:PresentationFormat>Personalizado</ap:PresentationFormat>
  <ap:Paragraphs>261</ap:Paragraphs>
  <ap:Slides>24</ap:Slides>
  <ap:Notes>0</ap:Notes>
  <ap:HiddenSlides>0</ap:HiddenSlides>
  <ap:MMClips>0</ap:MMClips>
  <ap:ScaleCrop>false</ap:ScaleCrop>
  <ap:HeadingPairs>
    <vt:vector baseType="variant" size="6">
      <vt:variant>
        <vt:lpstr>Fuentes usadas</vt:lpstr>
      </vt:variant>
      <vt:variant>
        <vt:i4>9</vt:i4>
      </vt:variant>
      <vt:variant>
        <vt:lpstr>Tema</vt:lpstr>
      </vt:variant>
      <vt:variant>
        <vt:i4>3</vt:i4>
      </vt:variant>
      <vt:variant>
        <vt:lpstr>Títulos de diapositiva</vt:lpstr>
      </vt:variant>
      <vt:variant>
        <vt:i4>24</vt:i4>
      </vt:variant>
    </vt:vector>
  </ap:HeadingPairs>
  <ap:TitlesOfParts>
    <vt:vector baseType="lpstr" size="36">
      <vt:lpstr>Arial</vt:lpstr>
      <vt:lpstr>Arial MT</vt:lpstr>
      <vt:lpstr>Calibri</vt:lpstr>
      <vt:lpstr>Calibri Light</vt:lpstr>
      <vt:lpstr>Century Gothic</vt:lpstr>
      <vt:lpstr>Ed Sans Neue</vt:lpstr>
      <vt:lpstr>Microsoft Sans Serif</vt:lpstr>
      <vt:lpstr>Times New Roman</vt:lpstr>
      <vt:lpstr>Wingdings</vt:lpstr>
      <vt:lpstr>Office Theme</vt:lpstr>
      <vt:lpstr>Diseño personalizado</vt:lpstr>
      <vt:lpstr>1_Diseño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Copia de Diseño sin nombre</dc:title>
  <dc:creator>Monia Coppola</dc:creator>
  <keywords>DAE3Hts2lAc,BAEXurJiHZU, docId:402770ED063479B1B9C948E152A1E262</keywords>
  <lastModifiedBy>Roberta Albertazzi</lastModifiedBy>
  <revision>52</revision>
  <dcterms:created xsi:type="dcterms:W3CDTF">2022-02-01T14:11:31.0000000Z</dcterms:created>
  <dcterms:modified xsi:type="dcterms:W3CDTF">2023-05-23T09:33:07.0000000Z</dcterms:modified>
</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2022-02-01T00:00:00Z</vt:filetime>
  </property>
  <property fmtid="{D5CDD505-2E9C-101B-9397-08002B2CF9AE}" pid="3" name="Creator">
    <vt:lpwstr>Canva</vt:lpwstr>
  </property>
  <property fmtid="{D5CDD505-2E9C-101B-9397-08002B2CF9AE}" pid="4" name="LastSaved">
    <vt:filetime>2022-02-01T00:00:00Z</vt:filetime>
  </property>
</Properties>
</file>