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sldIdLst>
    <p:sldId id="265" r:id="rId4"/>
    <p:sldId id="257" r:id="rId5"/>
    <p:sldId id="261" r:id="rId6"/>
    <p:sldId id="258" r:id="rId7"/>
    <p:sldId id="466" r:id="rId8"/>
    <p:sldId id="467" r:id="rId9"/>
    <p:sldId id="468" r:id="rId10"/>
    <p:sldId id="469" r:id="rId11"/>
    <p:sldId id="470" r:id="rId12"/>
    <p:sldId id="471" r:id="rId13"/>
    <p:sldId id="448" r:id="rId14"/>
    <p:sldId id="472" r:id="rId15"/>
    <p:sldId id="473" r:id="rId16"/>
    <p:sldId id="474" r:id="rId17"/>
    <p:sldId id="449" r:id="rId18"/>
    <p:sldId id="475" r:id="rId19"/>
    <p:sldId id="476" r:id="rId20"/>
    <p:sldId id="477" r:id="rId21"/>
    <p:sldId id="478" r:id="rId22"/>
    <p:sldId id="479" r:id="rId23"/>
    <p:sldId id="480" r:id="rId24"/>
    <p:sldId id="263" r:id="rId25"/>
    <p:sldId id="260" r:id="rId26"/>
  </p:sldIdLst>
  <p:sldSz cx="18288000" cy="10287000"/>
  <p:notesSz cx="18288000" cy="10287000"/>
  <p:defaultTextStyle>
    <a:defPPr>
      <a:defRPr lang="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5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444E4-85F9-77F7-430E-3EE8D0AE2C08}"/>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D099BA-B3A3-0F8B-1CBB-C50F103E25F9}"/>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C2594F-8378-C2AE-016A-AD6397A7BB86}"/>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286F5689-11A2-422C-5DAE-305372C0A6E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63F0A7C-4401-D798-1D57-200B352B9ECF}"/>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22115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58836-D8C6-B55E-C018-6BD4CA9C1D3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7F8D5F-2762-5260-86BD-2A95D824BC8A}"/>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C2ABA8-561A-B30F-5883-399F3AE2CEC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F33EC6E4-D6A6-555C-5160-5C75234E68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CDCBBA0-9917-9ECE-776F-2A3B0707CD0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88872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42383-D061-AD09-F15F-A2330966612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DA7000-7061-9160-A3A4-8CEFF295BCB6}"/>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5B30D4-B38D-FA78-27CC-9CFABF582125}"/>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7EB75D2B-B7E5-0FEE-2C12-1A961A10AE2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B17CB-B6BB-3C96-3246-F34F0F2F0379}"/>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9400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956EC-3726-D027-6A63-CF43111E3F7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E42E2-D534-95C0-7E8C-58F9DE069949}"/>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4F87315-F4C6-70C9-6F93-F2C2E36FB9E7}"/>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5450E6-AD42-51E7-A263-FA8F8BFD9EB7}"/>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6" name="Marcador de pie de página 5">
            <a:extLst>
              <a:ext uri="{FF2B5EF4-FFF2-40B4-BE49-F238E27FC236}">
                <a16:creationId xmlns:a16="http://schemas.microsoft.com/office/drawing/2014/main" id="{4DB5E8AD-B6C1-87B2-54E4-DD76275B401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B0C91AB-EF3A-0E0B-DCA3-F66571C651DB}"/>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67210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565C8-74D1-B365-8CCA-D2CB5B7D4894}"/>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C46A2-2BE5-2AE5-D4BA-27D2D20ED031}"/>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DC8FD1-341D-2B1F-5DA7-720FE94FD6C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BBA34-20FE-AA30-81B6-1C32081C8BDF}"/>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F3D69-410B-0A54-33CA-0AFC994F64D3}"/>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E85E20-3438-1FC1-ED59-9D3441212E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8" name="Marcador de pie de página 7">
            <a:extLst>
              <a:ext uri="{FF2B5EF4-FFF2-40B4-BE49-F238E27FC236}">
                <a16:creationId xmlns:a16="http://schemas.microsoft.com/office/drawing/2014/main" id="{9901F080-47B7-0ACA-71EE-5342C33D2B7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18149F2-D910-3E7E-25A9-50C8A5A51D4C}"/>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0488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7F704-B9F1-E2B9-26AC-DCF70282A80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1AEBDC-707A-1ABF-188E-6C1AC99883BB}"/>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4" name="Marcador de pie de página 3">
            <a:extLst>
              <a:ext uri="{FF2B5EF4-FFF2-40B4-BE49-F238E27FC236}">
                <a16:creationId xmlns:a16="http://schemas.microsoft.com/office/drawing/2014/main" id="{381C80A2-F741-27DC-3467-1F463076C0D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E3F9CFE3-BC51-ECA5-EC2E-0775C5EE0D22}"/>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2682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49A23-D506-DC2C-3E9C-2EAF2558537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3" name="Marcador de pie de página 2">
            <a:extLst>
              <a:ext uri="{FF2B5EF4-FFF2-40B4-BE49-F238E27FC236}">
                <a16:creationId xmlns:a16="http://schemas.microsoft.com/office/drawing/2014/main" id="{EC18BA91-65AA-E578-4FD5-4E343CD8407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8C1B56A3-D693-F6F5-6925-A9992361544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21602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E3DC-762F-AC5A-3E05-E54153978F3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11847F-7E23-3346-C455-4B05AB6F7945}"/>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05C0A1-1F87-4AE4-B375-57A360DD102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917D3-1BC5-9260-0C19-CC1566EF589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6" name="Marcador de pie de página 5">
            <a:extLst>
              <a:ext uri="{FF2B5EF4-FFF2-40B4-BE49-F238E27FC236}">
                <a16:creationId xmlns:a16="http://schemas.microsoft.com/office/drawing/2014/main" id="{3080F176-568B-3912-CE37-66BDBBEC055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6B6718E-EB83-0144-6627-D9B6EAE68387}"/>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08065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B3E-6C04-54A8-C815-392E2FD3DB8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339ADA8-94F3-ECD6-35E5-DA00AB94ECCA}"/>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949A81-3A58-351C-DBFE-9BFC03B0CE3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49ADFE-48D5-D915-9A56-8769FB65EA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6" name="Marcador de pie de página 5">
            <a:extLst>
              <a:ext uri="{FF2B5EF4-FFF2-40B4-BE49-F238E27FC236}">
                <a16:creationId xmlns:a16="http://schemas.microsoft.com/office/drawing/2014/main" id="{B1633BDF-B04B-51DC-C10A-293255E1F77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08FD771-E229-A9F9-5EF8-F0F5E525CE38}"/>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3634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1050-7548-4341-A72D-2239B71504F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739101-77EA-8110-A60C-F9D0288D7598}"/>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FC51A4-6A1C-CFB1-4061-E42779085F1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0852C571-B048-58F9-5FBB-742DEDAE0D7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3AE219E-D3FE-03F8-9A4C-A0F9131D2776}"/>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33491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22636-99DA-35E2-A87C-A78B18FBFBE6}"/>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49547B-79D1-81C7-92AB-61B7075E93F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B39C85-09BA-AACF-96BD-5CD3223BD8CC}"/>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15/06/2023</a:t>
            </a:fld>
            <a:endParaRPr lang="es-ES"/>
          </a:p>
        </p:txBody>
      </p:sp>
      <p:sp>
        <p:nvSpPr>
          <p:cNvPr id="5" name="Marcador de pie de página 4">
            <a:extLst>
              <a:ext uri="{FF2B5EF4-FFF2-40B4-BE49-F238E27FC236}">
                <a16:creationId xmlns:a16="http://schemas.microsoft.com/office/drawing/2014/main" id="{84EFF96C-C5FC-D592-6B6F-605DF5CFB5F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35B8197-29C7-A100-A15E-8A8DDEF77D41}"/>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‹Nº›</a:t>
            </a:fld>
            <a:endParaRPr lang="es-ES"/>
          </a:p>
        </p:txBody>
      </p:sp>
    </p:spTree>
    <p:extLst>
      <p:ext uri="{BB962C8B-B14F-4D97-AF65-F5344CB8AC3E}">
        <p14:creationId xmlns:p14="http://schemas.microsoft.com/office/powerpoint/2010/main" val="13329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15/06/2023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1204697B-EFD0-ECF2-048D-6F0A5A9292B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D8DC07E-8086-1CB3-C555-4A9939B7F5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8C8B0F97-A165-BCBC-C640-1EC6D549F0E1}"/>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5EBF0F90-E830-3DC6-7602-4A513532B92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9AA799A4-F31F-6BFF-E607-236186E3001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3" name="Imagen 2">
            <a:extLst>
              <a:ext uri="{FF2B5EF4-FFF2-40B4-BE49-F238E27FC236}">
                <a16:creationId xmlns:a16="http://schemas.microsoft.com/office/drawing/2014/main" id="{191951D9-B3B6-0923-FC0A-5E6BC3FE96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FE6D4945-DD86-0D01-46D5-D5D33FB055F3}"/>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18FE54A3-AE6A-E140-13F0-85EC2B1AB5A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3F4744-DE0B-F867-133A-8AC2001D6D69}"/>
              </a:ext>
            </a:extLst>
          </p:cNvPr>
          <p:cNvSpPr/>
          <p:nvPr userDrawn="1"/>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8" name="object 3">
            <a:extLst>
              <a:ext uri="{FF2B5EF4-FFF2-40B4-BE49-F238E27FC236}">
                <a16:creationId xmlns:a16="http://schemas.microsoft.com/office/drawing/2014/main" id="{5CC0E231-C06D-597C-2FED-C4B31D08C606}"/>
              </a:ext>
            </a:extLst>
          </p:cNvPr>
          <p:cNvSpPr/>
          <p:nvPr userDrawn="1"/>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pic>
        <p:nvPicPr>
          <p:cNvPr id="9" name="Imagen 8">
            <a:extLst>
              <a:ext uri="{FF2B5EF4-FFF2-40B4-BE49-F238E27FC236}">
                <a16:creationId xmlns:a16="http://schemas.microsoft.com/office/drawing/2014/main" id="{2333E2BF-7313-5374-B064-2A20219E3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0" name="CuadroTexto 9">
            <a:extLst>
              <a:ext uri="{FF2B5EF4-FFF2-40B4-BE49-F238E27FC236}">
                <a16:creationId xmlns:a16="http://schemas.microsoft.com/office/drawing/2014/main" id="{A6C257E0-D93A-560B-B4E5-A3C1452703A4}"/>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050" dirty="0"/>
          </a:p>
        </p:txBody>
      </p:sp>
      <p:pic>
        <p:nvPicPr>
          <p:cNvPr id="11" name="Imagen 10">
            <a:extLst>
              <a:ext uri="{FF2B5EF4-FFF2-40B4-BE49-F238E27FC236}">
                <a16:creationId xmlns:a16="http://schemas.microsoft.com/office/drawing/2014/main" id="{F2106762-91E6-C837-4500-C9FDEF09D5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12" name="CuadroTexto 11">
            <a:extLst>
              <a:ext uri="{FF2B5EF4-FFF2-40B4-BE49-F238E27FC236}">
                <a16:creationId xmlns:a16="http://schemas.microsoft.com/office/drawing/2014/main" id="{420EF857-763B-A887-4E64-0D4E06B90DC6}"/>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Legal description – Creative Commons licensing:</a:t>
            </a:r>
            <a:br>
              <a:rPr lang="en-US" sz="1050" dirty="0">
                <a:solidFill>
                  <a:schemeClr val="tx1"/>
                </a:solidFill>
                <a:latin typeface="+mn-lt"/>
              </a:rPr>
            </a:br>
            <a:r>
              <a:rPr lang="en-US" sz="1050" b="0" i="0" dirty="0">
                <a:solidFill>
                  <a:schemeClr val="tx1"/>
                </a:solidFill>
                <a:effectLst/>
                <a:latin typeface="+mn-lt"/>
              </a:rPr>
              <a:t>The materials published on the </a:t>
            </a:r>
            <a:r>
              <a:rPr lang="en-US" sz="1050" b="0" i="0" dirty="0" err="1">
                <a:solidFill>
                  <a:schemeClr val="tx1"/>
                </a:solidFill>
                <a:effectLst/>
                <a:latin typeface="+mn-lt"/>
              </a:rPr>
              <a:t>AMTech</a:t>
            </a:r>
            <a:r>
              <a:rPr lang="en-US" sz="1050" b="0" i="0" dirty="0">
                <a:solidFill>
                  <a:schemeClr val="tx1"/>
                </a:solidFill>
                <a:effectLst/>
                <a:latin typeface="+mn-lt"/>
              </a:rPr>
              <a:t> project website are classified as Open Educational Resources' (OER) and can be freely (without permission of their creators): downloaded, used, reused, copied, adapted, and shared by users, with information about the source of their origin.</a:t>
            </a:r>
            <a:endParaRPr lang="es-ES" sz="1050" dirty="0">
              <a:solidFill>
                <a:schemeClr val="tx1"/>
              </a:solidFill>
              <a:latin typeface="+mn-lt"/>
            </a:endParaRPr>
          </a:p>
        </p:txBody>
      </p:sp>
      <p:pic>
        <p:nvPicPr>
          <p:cNvPr id="13" name="Picture 2">
            <a:extLst>
              <a:ext uri="{FF2B5EF4-FFF2-40B4-BE49-F238E27FC236}">
                <a16:creationId xmlns:a16="http://schemas.microsoft.com/office/drawing/2014/main" id="{CF15A812-1986-1B9C-9C6E-6404D642E92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08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C811D3-2988-54A8-D855-805643AD2300}"/>
              </a:ext>
            </a:extLst>
          </p:cNvPr>
          <p:cNvSpPr txBox="1"/>
          <p:nvPr/>
        </p:nvSpPr>
        <p:spPr>
          <a:xfrm>
            <a:off x="3450124" y="6591300"/>
            <a:ext cx="12551876" cy="523220"/>
          </a:xfrm>
          <a:prstGeom prst="rect">
            <a:avLst/>
          </a:prstGeom>
          <a:noFill/>
        </p:spPr>
        <p:txBody>
          <a:bodyPr wrap="square">
            <a:spAutoFit/>
          </a:bodyPr>
          <a:lstStyle/>
          <a:p>
            <a:pPr xmlns:a="http://schemas.openxmlformats.org/drawingml/2006/main" algn="ctr"/>
            <a:r xmlns:a="http://schemas.openxmlformats.org/drawingml/2006/main">
              <a:rPr lang="lv" sz="2800" b="1" dirty="0">
                <a:solidFill>
                  <a:srgbClr val="75B239"/>
                </a:solidFill>
                <a:effectLst/>
                <a:latin typeface="Century Gothic" panose="020B0502020202020204" pitchFamily="34" charset="0"/>
                <a:ea typeface="Arial MT"/>
                <a:cs typeface="Arial MT"/>
              </a:rPr>
              <a:t>Kā iesaistīt studentus tiešsaistes apmācībās</a:t>
            </a:r>
            <a:endParaRPr xmlns:a="http://schemas.openxmlformats.org/drawingml/2006/main" lang="es-ES" sz="2800" dirty="0">
              <a:solidFill>
                <a:srgbClr val="75B239"/>
              </a:solidFill>
              <a:effectLst/>
              <a:latin typeface="Century Gothic" panose="020B0502020202020204" pitchFamily="34" charset="0"/>
              <a:ea typeface="Arial MT"/>
              <a:cs typeface="Arial MT"/>
            </a:endParaRPr>
          </a:p>
        </p:txBody>
      </p:sp>
      <p:sp>
        <p:nvSpPr>
          <p:cNvPr id="5" name="CuadroTexto 4">
            <a:extLst>
              <a:ext uri="{FF2B5EF4-FFF2-40B4-BE49-F238E27FC236}">
                <a16:creationId xmlns:a16="http://schemas.microsoft.com/office/drawing/2014/main" id="{4C19204D-8967-023C-E443-943EB115E803}"/>
              </a:ext>
            </a:extLst>
          </p:cNvPr>
          <p:cNvSpPr txBox="1"/>
          <p:nvPr/>
        </p:nvSpPr>
        <p:spPr>
          <a:xfrm>
            <a:off x="4572000" y="7795224"/>
            <a:ext cx="9144000" cy="584775"/>
          </a:xfrm>
          <a:prstGeom prst="rect">
            <a:avLst/>
          </a:prstGeom>
          <a:noFill/>
        </p:spPr>
        <p:txBody>
          <a:bodyPr wrap="square">
            <a:spAutoFit/>
          </a:bodyPr>
          <a:lstStyle/>
          <a:p>
            <a:pPr xmlns:a="http://schemas.openxmlformats.org/drawingml/2006/main" marL="12700" algn="ctr">
              <a:lnSpc>
                <a:spcPct val="100000"/>
              </a:lnSpc>
              <a:spcBef>
                <a:spcPts val="100"/>
              </a:spcBef>
            </a:pPr>
            <a:r xmlns:a="http://schemas.openxmlformats.org/drawingml/2006/main">
              <a:rPr lang="lv"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Partneris </a:t>
            </a:r>
            <a:r xmlns:a="http://schemas.openxmlformats.org/drawingml/2006/main">
              <a:rPr lang="lv"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xmlns:a="http://schemas.openxmlformats.org/drawingml/2006/main">
              <a:rPr lang="lv" sz="3200" b="1" spc="-65" dirty="0">
                <a:latin typeface="Century Gothic" panose="020B0502020202020204" pitchFamily="34" charset="0"/>
                <a:ea typeface="Microsoft Sans Serif" panose="020B0604020202020204" pitchFamily="34" charset="0"/>
                <a:cs typeface="Microsoft Sans Serif" panose="020B0604020202020204" pitchFamily="34" charset="0"/>
              </a:rPr>
              <a:t>CIT</a:t>
            </a:r>
          </a:p>
        </p:txBody>
      </p:sp>
    </p:spTree>
    <p:extLst>
      <p:ext uri="{BB962C8B-B14F-4D97-AF65-F5344CB8AC3E}">
        <p14:creationId xmlns:p14="http://schemas.microsoft.com/office/powerpoint/2010/main" val="36957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500809" y="3848100"/>
            <a:ext cx="8951844" cy="5354671"/>
          </a:xfrm>
          <a:prstGeom prst="rect">
            <a:avLst/>
          </a:prstGeom>
          <a:noFill/>
        </p:spPr>
        <p:txBody>
          <a:bodyPr wrap="square" rtlCol="0">
            <a:spAutoFit/>
          </a:bodyPr>
          <a:lstStyle/>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Iekļaujot šīs stratēģijas, tiešsaistes apmācību var padarīt saistošāku, interaktīvāku un efektīvāku, lai </a:t>
            </a:r>
            <a:r xmlns:a="http://schemas.openxmlformats.org/drawingml/2006/main">
              <a:rPr lang="lv" sz="2400" b="1" dirty="0">
                <a:effectLst/>
                <a:latin typeface="Calibri" panose="020F0502020204030204" pitchFamily="34" charset="0"/>
                <a:ea typeface="Arial MT"/>
                <a:cs typeface="Calibri" panose="020F0502020204030204" pitchFamily="34" charset="0"/>
              </a:rPr>
              <a:t>piesaistītu lietotāju uzmanību </a:t>
            </a:r>
            <a:r xmlns:a="http://schemas.openxmlformats.org/drawingml/2006/main">
              <a:rPr lang="lv" sz="2400" dirty="0">
                <a:effectLst/>
                <a:latin typeface="Calibri" panose="020F0502020204030204" pitchFamily="34" charset="0"/>
                <a:ea typeface="Arial MT"/>
                <a:cs typeface="Calibri" panose="020F0502020204030204" pitchFamily="34" charset="0"/>
              </a:rPr>
              <a:t>, veicinātu aktīvu līdzdalību un uzlabotu vispārējo mācību pieredzi. Pareizās iesaistīšanās stratēģijas atrašana prasa laiku, </a:t>
            </a:r>
            <a:r xmlns:a="http://schemas.openxmlformats.org/drawingml/2006/main">
              <a:rPr lang="lv" sz="2400" b="1" dirty="0">
                <a:effectLst/>
                <a:latin typeface="Calibri" panose="020F0502020204030204" pitchFamily="34" charset="0"/>
                <a:ea typeface="Arial MT"/>
                <a:cs typeface="Calibri" panose="020F0502020204030204" pitchFamily="34" charset="0"/>
              </a:rPr>
              <a:t>IKT piedāvā daudz lielisku veidu, kā tiešsaistē sadarboties un sazināties ar studentiem </a:t>
            </a:r>
            <a:r xmlns:a="http://schemas.openxmlformats.org/drawingml/2006/main">
              <a:rPr lang="lv" sz="2400" dirty="0">
                <a:effectLst/>
                <a:latin typeface="Calibri" panose="020F0502020204030204" pitchFamily="34" charset="0"/>
                <a:ea typeface="Arial MT"/>
                <a:cs typeface="Calibri" panose="020F0502020204030204" pitchFamily="34" charset="0"/>
              </a:rPr>
              <a:t>. Izmantojiet visus pieejamos bezmaksas rīkus un resursus, pārbaudiet tos tiešsaistes apmācībās un izstrādājiet plānu, kā labāk iesaistīties un sadarboties ar saviem praktikantiem veiksmīgai mācību pieredzei!</a:t>
            </a:r>
            <a:endParaRPr xmlns:a="http://schemas.openxmlformats.org/drawingml/2006/main" lang="es-ES" sz="2400" dirty="0">
              <a:effectLst/>
              <a:latin typeface="Arial MT"/>
              <a:ea typeface="Arial MT"/>
              <a:cs typeface="Arial MT"/>
            </a:endParaRPr>
          </a:p>
          <a:p>
            <a:pPr xmlns:a="http://schemas.openxmlformats.org/drawingml/2006/main" algn="just"/>
            <a:r xmlns:a="http://schemas.openxmlformats.org/drawingml/2006/main">
              <a:rPr lang="lv" sz="2400" dirty="0">
                <a:effectLst/>
                <a:highlight>
                  <a:srgbClr val="FF00FF"/>
                </a:highlight>
                <a:latin typeface="Calibri" panose="020F0502020204030204" pitchFamily="34" charset="0"/>
                <a:ea typeface="Arial MT"/>
                <a:cs typeface="Calibri" panose="020F0502020204030204" pitchFamily="34" charset="0"/>
              </a:rPr>
              <a:t> </a:t>
            </a:r>
            <a:endParaRPr xmlns:a="http://schemas.openxmlformats.org/drawingml/2006/main" lang="es-ES" sz="2400" dirty="0">
              <a:effectLst/>
              <a:latin typeface="Arial MT"/>
              <a:ea typeface="Arial MT"/>
              <a:cs typeface="Arial MT"/>
            </a:endParaRP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2420600" y="7550645"/>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6146" name="Picture 2" descr="Vector gratuito estudiante femenino escuchando webinar en línea">
            <a:extLst>
              <a:ext uri="{FF2B5EF4-FFF2-40B4-BE49-F238E27FC236}">
                <a16:creationId xmlns:a16="http://schemas.microsoft.com/office/drawing/2014/main" id="{08B98B4E-06F8-4B63-B3E4-93F4BF165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3515978"/>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1.2. sadaļa. Lietotāju iesaistīšanās pārraudzība un atsauksmju vākšana</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795695"/>
            <a:ext cx="11277600" cy="4985980"/>
          </a:xfrm>
          <a:prstGeom prst="rect">
            <a:avLst/>
          </a:prstGeom>
          <a:noFill/>
        </p:spPr>
        <p:txBody>
          <a:bodyPr wrap="square" rtlCol="0">
            <a:spAutoFit/>
          </a:bodyPr>
          <a:lstStyle/>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Lietotāju iesaistes uzraudzība un atsauksmju vākšana ir divi svarīgi uzdevumi, lai nodrošinātu efektīvu tiešsaistes apmācību. Ir dažas darbības, kuras mēs varam veikt </a:t>
            </a:r>
            <a:r xmlns:a="http://schemas.openxmlformats.org/drawingml/2006/main">
              <a:rPr lang="lv" sz="2400" b="1" dirty="0">
                <a:effectLst/>
                <a:latin typeface="Calibri" panose="020F0502020204030204" pitchFamily="34" charset="0"/>
                <a:ea typeface="Arial MT"/>
                <a:cs typeface="Calibri" panose="020F0502020204030204" pitchFamily="34" charset="0"/>
              </a:rPr>
              <a:t>pirms nodarbības sākuma </a:t>
            </a:r>
            <a:r xmlns:a="http://schemas.openxmlformats.org/drawingml/2006/main">
              <a:rPr lang="lv" sz="2400" dirty="0">
                <a:effectLst/>
                <a:latin typeface="Calibri" panose="020F0502020204030204" pitchFamily="34" charset="0"/>
                <a:ea typeface="Arial MT"/>
                <a:cs typeface="Calibri" panose="020F0502020204030204" pitchFamily="34" charset="0"/>
              </a:rPr>
              <a:t>, piemēram, </a:t>
            </a:r>
            <a:r xmlns:a="http://schemas.openxmlformats.org/drawingml/2006/main">
              <a:rPr lang="lv" sz="2400" b="1" dirty="0">
                <a:effectLst/>
                <a:latin typeface="Calibri" panose="020F0502020204030204" pitchFamily="34" charset="0"/>
                <a:ea typeface="Arial MT"/>
                <a:cs typeface="Calibri" panose="020F0502020204030204" pitchFamily="34" charset="0"/>
              </a:rPr>
              <a:t>nodrošināt, lai skolēniem būtu pamatprasmes, kas nepieciešamas, lai saprastu </a:t>
            </a:r>
            <a:r xmlns:a="http://schemas.openxmlformats.org/drawingml/2006/main">
              <a:rPr lang="lv" sz="2400" dirty="0">
                <a:effectLst/>
                <a:latin typeface="Calibri" panose="020F0502020204030204" pitchFamily="34" charset="0"/>
                <a:ea typeface="Arial MT"/>
                <a:cs typeface="Calibri" panose="020F0502020204030204" pitchFamily="34" charset="0"/>
              </a:rPr>
              <a:t>jūsu apmācību saturu. </a:t>
            </a:r>
            <a:r xmlns:a="http://schemas.openxmlformats.org/drawingml/2006/main">
              <a:rPr lang="lv" sz="2400" b="1" dirty="0">
                <a:effectLst/>
                <a:latin typeface="Calibri" panose="020F0502020204030204" pitchFamily="34" charset="0"/>
                <a:ea typeface="Arial MT"/>
                <a:cs typeface="Calibri" panose="020F0502020204030204" pitchFamily="34" charset="0"/>
              </a:rPr>
              <a:t>Pārliecinieties, vai jūsu terminoloģija ir piemērota </a:t>
            </a:r>
            <a:r xmlns:a="http://schemas.openxmlformats.org/drawingml/2006/main">
              <a:rPr lang="lv" sz="2400" dirty="0">
                <a:effectLst/>
                <a:latin typeface="Calibri" panose="020F0502020204030204" pitchFamily="34" charset="0"/>
                <a:ea typeface="Arial MT"/>
                <a:cs typeface="Calibri" panose="020F0502020204030204" pitchFamily="34" charset="0"/>
              </a:rPr>
              <a:t>studentu zināšanām, un dodiet viņiem laiku, lai pareizi saglabātu jēdzienus.</a:t>
            </a:r>
            <a:endParaRPr xmlns:a="http://schemas.openxmlformats.org/drawingml/2006/main" lang="es-ES" sz="2400" dirty="0">
              <a:effectLst/>
              <a:latin typeface="Arial MT"/>
              <a:ea typeface="Arial MT"/>
              <a:cs typeface="Arial MT"/>
            </a:endParaRPr>
          </a:p>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 </a:t>
            </a:r>
            <a:endParaRPr xmlns:a="http://schemas.openxmlformats.org/drawingml/2006/main" lang="es-ES" sz="2400" dirty="0">
              <a:effectLst/>
              <a:latin typeface="Arial MT"/>
              <a:ea typeface="Arial MT"/>
              <a:cs typeface="Arial MT"/>
            </a:endParaRPr>
          </a:p>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Kad studenti nonāk tiešsaistes apmācību zonā, </a:t>
            </a:r>
            <a:r xmlns:a="http://schemas.openxmlformats.org/drawingml/2006/main">
              <a:rPr lang="lv" sz="2400" b="1" dirty="0">
                <a:effectLst/>
                <a:latin typeface="Calibri" panose="020F0502020204030204" pitchFamily="34" charset="0"/>
                <a:ea typeface="Arial MT"/>
                <a:cs typeface="Calibri" panose="020F0502020204030204" pitchFamily="34" charset="0"/>
              </a:rPr>
              <a:t>viņiem jājūtas īstajā vietā, un jums ir jārada viesmīlīga pieredze, </a:t>
            </a:r>
            <a:r xmlns:a="http://schemas.openxmlformats.org/drawingml/2006/main">
              <a:rPr lang="lv" sz="2400" dirty="0">
                <a:effectLst/>
                <a:latin typeface="Calibri" panose="020F0502020204030204" pitchFamily="34" charset="0"/>
                <a:ea typeface="Arial MT"/>
                <a:cs typeface="Calibri" panose="020F0502020204030204" pitchFamily="34" charset="0"/>
              </a:rPr>
              <a:t>lai palīdzētu viņiem neatkarīgi no viņu pieredzes. Ir svarīgi ņemt vērā </a:t>
            </a:r>
            <a:r xmlns:a="http://schemas.openxmlformats.org/drawingml/2006/main">
              <a:rPr lang="lv" sz="2400" b="1" dirty="0">
                <a:effectLst/>
                <a:latin typeface="Calibri" panose="020F0502020204030204" pitchFamily="34" charset="0"/>
                <a:ea typeface="Arial MT"/>
                <a:cs typeface="Calibri" panose="020F0502020204030204" pitchFamily="34" charset="0"/>
              </a:rPr>
              <a:t>neverbālos signālus </a:t>
            </a:r>
            <a:r xmlns:a="http://schemas.openxmlformats.org/drawingml/2006/main">
              <a:rPr lang="lv" sz="2400" dirty="0">
                <a:effectLst/>
                <a:latin typeface="Calibri" panose="020F0502020204030204" pitchFamily="34" charset="0"/>
                <a:ea typeface="Arial MT"/>
                <a:cs typeface="Calibri" panose="020F0502020204030204" pitchFamily="34" charset="0"/>
              </a:rPr>
              <a:t>, ko jūs varētu iegūt no savas auditorijas, un šajā ziņā ir ļoti svarīgi lūgt </a:t>
            </a:r>
            <a:r xmlns:a="http://schemas.openxmlformats.org/drawingml/2006/main">
              <a:rPr lang="lv" sz="2400" b="1" dirty="0">
                <a:effectLst/>
                <a:latin typeface="Calibri" panose="020F0502020204030204" pitchFamily="34" charset="0"/>
                <a:ea typeface="Arial MT"/>
                <a:cs typeface="Calibri" panose="020F0502020204030204" pitchFamily="34" charset="0"/>
              </a:rPr>
              <a:t>studentiem uzturēt kameru ieslēgtu </a:t>
            </a:r>
            <a:r xmlns:a="http://schemas.openxmlformats.org/drawingml/2006/main">
              <a:rPr lang="lv" sz="2400" dirty="0">
                <a:effectLst/>
                <a:latin typeface="Calibri" panose="020F0502020204030204" pitchFamily="34" charset="0"/>
                <a:ea typeface="Arial MT"/>
                <a:cs typeface="Calibri" panose="020F0502020204030204" pitchFamily="34" charset="0"/>
              </a:rPr>
              <a:t>, lai jūs varētu pārraudzīt viņu iesaistīšanos.</a:t>
            </a:r>
            <a:endParaRPr xmlns:a="http://schemas.openxmlformats.org/drawingml/2006/main" lang="es-ES" sz="2400" dirty="0">
              <a:effectLst/>
              <a:latin typeface="Arial MT"/>
              <a:ea typeface="Arial MT"/>
              <a:cs typeface="Arial MT"/>
            </a:endParaRPr>
          </a:p>
          <a:p>
            <a:endParaRPr lang="es-ES"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7170" name="Picture 2" descr="Vector gratuito inversor con laptop monitoreando el crecimiento de dividendos. comerciante sentado sobre una pila de dinero, invertir capital, analizar gráficos de ganancias. ilustración de vector de finanzas, comercio de acciones, inversión">
            <a:extLst>
              <a:ext uri="{FF2B5EF4-FFF2-40B4-BE49-F238E27FC236}">
                <a16:creationId xmlns:a16="http://schemas.microsoft.com/office/drawing/2014/main" id="{4CA104FE-3D3F-4AC4-9AAB-9C9D7C96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817" y="4152900"/>
            <a:ext cx="5029200"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1.2. sadaļa. Lietotāju iesaistīšanās pārraudzība un atsauksmju vākšana</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4801314"/>
          </a:xfrm>
          <a:prstGeom prst="rect">
            <a:avLst/>
          </a:prstGeom>
          <a:noFill/>
        </p:spPr>
        <p:txBody>
          <a:bodyPr wrap="square" rtlCol="0">
            <a:spAutoFit/>
          </a:bodyPr>
          <a:lstStyle/>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Vienmēr ir interesanti </a:t>
            </a:r>
            <a:r xmlns:a="http://schemas.openxmlformats.org/drawingml/2006/main">
              <a:rPr lang="lv" sz="2400" b="1" dirty="0">
                <a:effectLst/>
                <a:latin typeface="Calibri" panose="020F0502020204030204" pitchFamily="34" charset="0"/>
                <a:ea typeface="Arial MT"/>
                <a:cs typeface="Calibri" panose="020F0502020204030204" pitchFamily="34" charset="0"/>
              </a:rPr>
              <a:t>sākt tiešsaistes apmācību</a:t>
            </a:r>
            <a:r xmlns:a="http://schemas.openxmlformats.org/drawingml/2006/main">
              <a:rPr lang="lv" sz="2400" dirty="0">
                <a:effectLst/>
                <a:latin typeface="Calibri" panose="020F0502020204030204" pitchFamily="34" charset="0"/>
                <a:ea typeface="Arial MT"/>
                <a:cs typeface="Calibri" panose="020F0502020204030204" pitchFamily="34" charset="0"/>
              </a:rPr>
              <a:t> </a:t>
            </a:r>
            <a:r xmlns:a="http://schemas.openxmlformats.org/drawingml/2006/main">
              <a:rPr lang="lv" sz="2400" b="1" dirty="0">
                <a:effectLst/>
                <a:latin typeface="Calibri" panose="020F0502020204030204" pitchFamily="34" charset="0"/>
                <a:ea typeface="Arial MT"/>
                <a:cs typeface="Calibri" panose="020F0502020204030204" pitchFamily="34" charset="0"/>
              </a:rPr>
              <a:t>ātra trenera iepazīstināšana </a:t>
            </a:r>
            <a:r xmlns:a="http://schemas.openxmlformats.org/drawingml/2006/main">
              <a:rPr lang="lv" sz="2400" dirty="0">
                <a:effectLst/>
                <a:latin typeface="Calibri" panose="020F0502020204030204" pitchFamily="34" charset="0"/>
                <a:ea typeface="Arial MT"/>
                <a:cs typeface="Calibri" panose="020F0502020204030204" pitchFamily="34" charset="0"/>
              </a:rPr>
              <a:t>, tostarp hobiji, ģimene, mājdzīvnieki, lai </a:t>
            </a:r>
            <a:r xmlns:a="http://schemas.openxmlformats.org/drawingml/2006/main">
              <a:rPr lang="lv" sz="2400" b="1" dirty="0">
                <a:effectLst/>
                <a:latin typeface="Calibri" panose="020F0502020204030204" pitchFamily="34" charset="0"/>
                <a:ea typeface="Arial MT"/>
                <a:cs typeface="Calibri" panose="020F0502020204030204" pitchFamily="34" charset="0"/>
              </a:rPr>
              <a:t>izveidotu cilvēcisku saikni </a:t>
            </a:r>
            <a:r xmlns:a="http://schemas.openxmlformats.org/drawingml/2006/main">
              <a:rPr lang="lv" sz="2400" dirty="0">
                <a:effectLst/>
                <a:latin typeface="Calibri" panose="020F0502020204030204" pitchFamily="34" charset="0"/>
                <a:ea typeface="Arial MT"/>
                <a:cs typeface="Calibri" panose="020F0502020204030204" pitchFamily="34" charset="0"/>
              </a:rPr>
              <a:t>un, ja iespējams, </a:t>
            </a:r>
            <a:r xmlns:a="http://schemas.openxmlformats.org/drawingml/2006/main">
              <a:rPr lang="lv" sz="2400" b="1" dirty="0">
                <a:effectLst/>
                <a:latin typeface="Calibri" panose="020F0502020204030204" pitchFamily="34" charset="0"/>
                <a:ea typeface="Arial MT"/>
                <a:cs typeface="Calibri" panose="020F0502020204030204" pitchFamily="34" charset="0"/>
              </a:rPr>
              <a:t>sniegtu iespēju apmācāmajiem iepazīstināt ar sevi, </a:t>
            </a:r>
            <a:r xmlns:a="http://schemas.openxmlformats.org/drawingml/2006/main">
              <a:rPr lang="lv" sz="2400" dirty="0">
                <a:effectLst/>
                <a:latin typeface="Calibri" panose="020F0502020204030204" pitchFamily="34" charset="0"/>
                <a:ea typeface="Arial MT"/>
                <a:cs typeface="Calibri" panose="020F0502020204030204" pitchFamily="34" charset="0"/>
              </a:rPr>
              <a:t>lai izveidotu apmācību kopienu. </a:t>
            </a:r>
            <a:r xmlns:a="http://schemas.openxmlformats.org/drawingml/2006/main">
              <a:rPr lang="lv" sz="2400" b="1" dirty="0">
                <a:solidFill>
                  <a:srgbClr val="000000"/>
                </a:solidFill>
                <a:effectLst/>
                <a:latin typeface="Calibri" panose="020F0502020204030204" pitchFamily="34" charset="0"/>
                <a:ea typeface="Arial MT"/>
                <a:cs typeface="Calibri" panose="020F0502020204030204" pitchFamily="34" charset="0"/>
              </a:rPr>
              <a:t>Izmantojiet ledus laušanas aktivitāti </a:t>
            </a:r>
            <a:r xmlns:a="http://schemas.openxmlformats.org/drawingml/2006/main">
              <a:rPr lang="lv" sz="2400" dirty="0">
                <a:solidFill>
                  <a:srgbClr val="000000"/>
                </a:solidFill>
                <a:effectLst/>
                <a:latin typeface="Calibri" panose="020F0502020204030204" pitchFamily="34" charset="0"/>
                <a:ea typeface="Arial MT"/>
                <a:cs typeface="Calibri" panose="020F0502020204030204" pitchFamily="34" charset="0"/>
              </a:rPr>
              <a:t>, lai skolēni iepazīstinātu ar sevi (piemēram, ievaddiskusija, izveidojiet PowerPoint slaidu par sevi).</a:t>
            </a:r>
            <a:endParaRPr xmlns:a="http://schemas.openxmlformats.org/drawingml/2006/main" lang="es-ES" sz="2400" dirty="0">
              <a:effectLst/>
              <a:latin typeface="Arial MT"/>
              <a:ea typeface="Arial MT"/>
              <a:cs typeface="Arial MT"/>
            </a:endParaRPr>
          </a:p>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 </a:t>
            </a:r>
            <a:endParaRPr xmlns:a="http://schemas.openxmlformats.org/drawingml/2006/main" lang="es-ES" sz="2400" dirty="0">
              <a:effectLst/>
              <a:latin typeface="Arial MT"/>
              <a:ea typeface="Arial MT"/>
              <a:cs typeface="Arial MT"/>
            </a:endParaRPr>
          </a:p>
          <a:p>
            <a:pPr xmlns:a="http://schemas.openxmlformats.org/drawingml/2006/main" algn="just"/>
            <a:r xmlns:a="http://schemas.openxmlformats.org/drawingml/2006/main">
              <a:rPr lang="lv" sz="2400" b="1" dirty="0">
                <a:effectLst/>
                <a:latin typeface="Calibri" panose="020F0502020204030204" pitchFamily="34" charset="0"/>
                <a:ea typeface="Arial MT"/>
                <a:cs typeface="Calibri" panose="020F0502020204030204" pitchFamily="34" charset="0"/>
              </a:rPr>
              <a:t>Nodarbības laikā </a:t>
            </a:r>
            <a:r xmlns:a="http://schemas.openxmlformats.org/drawingml/2006/main">
              <a:rPr lang="lv" sz="2400" dirty="0">
                <a:effectLst/>
                <a:latin typeface="Calibri" panose="020F0502020204030204" pitchFamily="34" charset="0"/>
                <a:ea typeface="Arial MT"/>
                <a:cs typeface="Calibri" panose="020F0502020204030204" pitchFamily="34" charset="0"/>
              </a:rPr>
              <a:t>jāmudina </a:t>
            </a:r>
            <a:r xmlns:a="http://schemas.openxmlformats.org/drawingml/2006/main">
              <a:rPr lang="lv" sz="2400" b="1" dirty="0">
                <a:effectLst/>
                <a:latin typeface="Calibri" panose="020F0502020204030204" pitchFamily="34" charset="0"/>
                <a:ea typeface="Arial MT"/>
                <a:cs typeface="Calibri" panose="020F0502020204030204" pitchFamily="34" charset="0"/>
              </a:rPr>
              <a:t>studenti piedalīties </a:t>
            </a:r>
            <a:r xmlns:a="http://schemas.openxmlformats.org/drawingml/2006/main">
              <a:rPr lang="lv" sz="2400" dirty="0">
                <a:effectLst/>
                <a:latin typeface="Calibri" panose="020F0502020204030204" pitchFamily="34" charset="0"/>
                <a:ea typeface="Arial MT"/>
                <a:cs typeface="Calibri" panose="020F0502020204030204" pitchFamily="34" charset="0"/>
              </a:rPr>
              <a:t>nodarbībā un nekavējoties </a:t>
            </a:r>
            <a:r xmlns:a="http://schemas.openxmlformats.org/drawingml/2006/main">
              <a:rPr lang="lv" sz="2400" b="1" dirty="0">
                <a:effectLst/>
                <a:latin typeface="Calibri" panose="020F0502020204030204" pitchFamily="34" charset="0"/>
                <a:ea typeface="Arial MT"/>
                <a:cs typeface="Calibri" panose="020F0502020204030204" pitchFamily="34" charset="0"/>
              </a:rPr>
              <a:t>saņemt atgriezenisko saiti </a:t>
            </a:r>
            <a:r xmlns:a="http://schemas.openxmlformats.org/drawingml/2006/main">
              <a:rPr lang="lv" sz="2400" dirty="0">
                <a:effectLst/>
                <a:latin typeface="Calibri" panose="020F0502020204030204" pitchFamily="34" charset="0"/>
                <a:ea typeface="Arial MT"/>
                <a:cs typeface="Calibri" panose="020F0502020204030204" pitchFamily="34" charset="0"/>
              </a:rPr>
              <a:t>, izmantojot IKT rīkus un aptaujas, piemēram, Padlet, lai ļautu praktikantiem dalīties savās atziņās apmācības laikā un sazināties vienam ar otru. </a:t>
            </a:r>
            <a:r xmlns:a="http://schemas.openxmlformats.org/drawingml/2006/main">
              <a:rPr lang="lv" sz="2400" b="1" dirty="0">
                <a:effectLst/>
                <a:latin typeface="Calibri" panose="020F0502020204030204" pitchFamily="34" charset="0"/>
                <a:ea typeface="Arial MT"/>
                <a:cs typeface="Calibri" panose="020F0502020204030204" pitchFamily="34" charset="0"/>
              </a:rPr>
              <a:t>Regulāri mēriet temperatūru </a:t>
            </a:r>
            <a:r xmlns:a="http://schemas.openxmlformats.org/drawingml/2006/main">
              <a:rPr lang="lv" sz="2400" dirty="0">
                <a:effectLst/>
                <a:latin typeface="Calibri" panose="020F0502020204030204" pitchFamily="34" charset="0"/>
                <a:ea typeface="Arial MT"/>
                <a:cs typeface="Calibri" panose="020F0502020204030204" pitchFamily="34" charset="0"/>
              </a:rPr>
              <a:t>un mēģiniet uztvert auditorijas atsauksmes, lai uzraudzītu viņu iesaistīšanos.</a:t>
            </a:r>
            <a:endParaRPr xmlns:a="http://schemas.openxmlformats.org/drawingml/2006/main" lang="es-ES" sz="2400" dirty="0">
              <a:effectLst/>
              <a:latin typeface="Arial MT"/>
              <a:ea typeface="Arial MT"/>
              <a:cs typeface="Arial MT"/>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944600" y="7734300"/>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8194" name="Picture 2" descr="Vector gratuito comercializador que mide la satisfacción del cliente y califica las estrellas. análisis de satisfacción y lealtad, aumento de la retención de clientes, ilustración del concepto de herramientas de marketing">
            <a:extLst>
              <a:ext uri="{FF2B5EF4-FFF2-40B4-BE49-F238E27FC236}">
                <a16:creationId xmlns:a16="http://schemas.microsoft.com/office/drawing/2014/main" id="{3A8B0778-1FB0-43C3-82D8-364D74DA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4175685"/>
            <a:ext cx="5038725" cy="33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1.2. sadaļa. Lietotāju iesaistīšanās pārraudzība un atsauksmju vākšana</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9448800" cy="5201424"/>
          </a:xfrm>
          <a:prstGeom prst="rect">
            <a:avLst/>
          </a:prstGeom>
          <a:noFill/>
        </p:spPr>
        <p:txBody>
          <a:bodyPr wrap="square" rtlCol="0">
            <a:spAutoFit/>
          </a:bodyPr>
          <a:lstStyle/>
          <a:p>
            <a:pPr xmlns:a="http://schemas.openxmlformats.org/drawingml/2006/main" algn="just"/>
            <a:r xmlns:a="http://schemas.openxmlformats.org/drawingml/2006/main">
              <a:rPr lang="lv" sz="2000" b="1" dirty="0">
                <a:effectLst/>
                <a:latin typeface="Calibri" panose="020F0502020204030204" pitchFamily="34" charset="0"/>
                <a:ea typeface="Arial MT"/>
                <a:cs typeface="Calibri" panose="020F0502020204030204" pitchFamily="34" charset="0"/>
              </a:rPr>
              <a:t>Kad nodarbība ir beigusies </a:t>
            </a:r>
            <a:r xmlns:a="http://schemas.openxmlformats.org/drawingml/2006/main">
              <a:rPr lang="lv" sz="2000" dirty="0">
                <a:effectLst/>
                <a:latin typeface="Calibri" panose="020F0502020204030204" pitchFamily="34" charset="0"/>
                <a:ea typeface="Arial MT"/>
                <a:cs typeface="Calibri" panose="020F0502020204030204" pitchFamily="34" charset="0"/>
              </a:rPr>
              <a:t>, ir svarīgi izmantot tiešsaistes programmas, lai </a:t>
            </a:r>
            <a:r xmlns:a="http://schemas.openxmlformats.org/drawingml/2006/main">
              <a:rPr lang="lv" sz="2000" b="1" dirty="0">
                <a:effectLst/>
                <a:latin typeface="Calibri" panose="020F0502020204030204" pitchFamily="34" charset="0"/>
                <a:ea typeface="Arial MT"/>
                <a:cs typeface="Calibri" panose="020F0502020204030204" pitchFamily="34" charset="0"/>
              </a:rPr>
              <a:t>nostiprinātu apgūtās prasmes </a:t>
            </a:r>
            <a:r xmlns:a="http://schemas.openxmlformats.org/drawingml/2006/main">
              <a:rPr lang="lv" sz="2000" dirty="0">
                <a:effectLst/>
                <a:latin typeface="Calibri" panose="020F0502020204030204" pitchFamily="34" charset="0"/>
                <a:ea typeface="Arial MT"/>
                <a:cs typeface="Calibri" panose="020F0502020204030204" pitchFamily="34" charset="0"/>
              </a:rPr>
              <a:t>un izmantotu tās reālajā dzīvē.</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Pajautājiet, kuras </a:t>
            </a:r>
            <a:r xmlns:a="http://schemas.openxmlformats.org/drawingml/2006/main">
              <a:rPr lang="lv" sz="2000" b="1" dirty="0">
                <a:effectLst/>
                <a:latin typeface="Calibri" panose="020F0502020204030204" pitchFamily="34" charset="0"/>
                <a:ea typeface="Arial MT"/>
                <a:cs typeface="Calibri" panose="020F0502020204030204" pitchFamily="34" charset="0"/>
              </a:rPr>
              <a:t>tēmas jūsu skolēniem šķita visgrūtākās </a:t>
            </a:r>
            <a:r xmlns:a="http://schemas.openxmlformats.org/drawingml/2006/main">
              <a:rPr lang="lv" sz="2000" dirty="0">
                <a:effectLst/>
                <a:latin typeface="Calibri" panose="020F0502020204030204" pitchFamily="34" charset="0"/>
                <a:ea typeface="Arial MT"/>
                <a:cs typeface="Calibri" panose="020F0502020204030204" pitchFamily="34" charset="0"/>
              </a:rPr>
              <a:t>, un piedāvājiet papildu atbalstu tiem, kam tas ir nepieciešams.</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Tiešsaistes apmācībās ir ārkārtīgi svarīgi ieviest </a:t>
            </a:r>
            <a:r xmlns:a="http://schemas.openxmlformats.org/drawingml/2006/main">
              <a:rPr lang="lv" sz="2000" b="1" dirty="0">
                <a:effectLst/>
                <a:latin typeface="Calibri" panose="020F0502020204030204" pitchFamily="34" charset="0"/>
                <a:ea typeface="Arial MT"/>
                <a:cs typeface="Calibri" panose="020F0502020204030204" pitchFamily="34" charset="0"/>
              </a:rPr>
              <a:t>progresa izsekošanas funkcijas </a:t>
            </a:r>
            <a:r xmlns:a="http://schemas.openxmlformats.org/drawingml/2006/main">
              <a:rPr lang="lv" sz="2000" dirty="0">
                <a:effectLst/>
                <a:latin typeface="Calibri" panose="020F0502020204030204" pitchFamily="34" charset="0"/>
                <a:ea typeface="Arial MT"/>
                <a:cs typeface="Calibri" panose="020F0502020204030204" pitchFamily="34" charset="0"/>
              </a:rPr>
              <a:t>, kas lietotājiem ļauj pārraudzīt progresu un saņemt atsauksmes par savu sniegumu. Atsauksmes ir būtiska tiešsaistes mācīšanās funkcija. Tāpēc ir svarīgi nodrošināt studentiem </a:t>
            </a:r>
            <a:r xmlns:a="http://schemas.openxmlformats.org/drawingml/2006/main">
              <a:rPr lang="lv" sz="2000" b="1" dirty="0">
                <a:effectLst/>
                <a:latin typeface="Calibri" panose="020F0502020204030204" pitchFamily="34" charset="0"/>
                <a:ea typeface="Arial MT"/>
                <a:cs typeface="Calibri" panose="020F0502020204030204" pitchFamily="34" charset="0"/>
              </a:rPr>
              <a:t>atgriezeniskās saites mehānismus viņu apmācībā </a:t>
            </a:r>
            <a:r xmlns:a="http://schemas.openxmlformats.org/drawingml/2006/main">
              <a:rPr lang="lv" sz="2000" dirty="0">
                <a:effectLst/>
                <a:latin typeface="Calibri" panose="020F0502020204030204" pitchFamily="34" charset="0"/>
                <a:ea typeface="Arial MT"/>
                <a:cs typeface="Calibri" panose="020F0502020204030204" pitchFamily="34" charset="0"/>
              </a:rPr>
              <a:t>, piemēram, viktorīnas, pārbaudes darbus un citas aktivitātes, lai novērtētu viņu prasmes. </a:t>
            </a:r>
            <a:r xmlns:a="http://schemas.openxmlformats.org/drawingml/2006/main">
              <a:rPr lang="lv" sz="2000" b="1" dirty="0">
                <a:effectLst/>
                <a:latin typeface="Calibri" panose="020F0502020204030204" pitchFamily="34" charset="0"/>
                <a:ea typeface="Arial MT"/>
                <a:cs typeface="Calibri" panose="020F0502020204030204" pitchFamily="34" charset="0"/>
              </a:rPr>
              <a:t>Skaidras atsauksmes un progresa rādītāji motivē lietotājus </a:t>
            </a:r>
            <a:r xmlns:a="http://schemas.openxmlformats.org/drawingml/2006/main">
              <a:rPr lang="lv" sz="2000" dirty="0">
                <a:effectLst/>
                <a:latin typeface="Calibri" panose="020F0502020204030204" pitchFamily="34" charset="0"/>
                <a:ea typeface="Arial MT"/>
                <a:cs typeface="Calibri" panose="020F0502020204030204" pitchFamily="34" charset="0"/>
              </a:rPr>
              <a:t>un sniedz sasnieguma sajūtu, kad viņi redz savu progresu apmācību laikā. Un, ja rezultāti tiek prezentēti, </a:t>
            </a:r>
            <a:r xmlns:a="http://schemas.openxmlformats.org/drawingml/2006/main">
              <a:rPr lang="lv" sz="2000" b="1" dirty="0">
                <a:effectLst/>
                <a:latin typeface="Calibri" panose="020F0502020204030204" pitchFamily="34" charset="0"/>
                <a:ea typeface="Arial MT"/>
                <a:cs typeface="Calibri" panose="020F0502020204030204" pitchFamily="34" charset="0"/>
              </a:rPr>
              <a:t>sviniet kopā, jo viņu panākumi ir jūsu panākumi </a:t>
            </a:r>
            <a:r xmlns:a="http://schemas.openxmlformats.org/drawingml/2006/main">
              <a:rPr lang="lv" sz="2000" dirty="0">
                <a:effectLst/>
                <a:latin typeface="Calibri" panose="020F0502020204030204" pitchFamily="34" charset="0"/>
                <a:ea typeface="Arial MT"/>
                <a:cs typeface="Calibri" panose="020F0502020204030204" pitchFamily="34" charset="0"/>
              </a:rPr>
              <a:t>!</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2954000" y="736496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1026" name="Picture 2" descr="Vector gratuito trabajo en equipo de personas diminutas con engranajes y ruedas dentadas. equipo de socios que trabajan en la actualización, reparación, mejora de habilidades e ilustración vectorial plana de servicio al cliente. organización empresarial, concepto de cooperación">
            <a:extLst>
              <a:ext uri="{FF2B5EF4-FFF2-40B4-BE49-F238E27FC236}">
                <a16:creationId xmlns:a16="http://schemas.microsoft.com/office/drawing/2014/main" id="{6ECE1B04-512C-42F2-A2EF-1B8277F8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3923586"/>
            <a:ext cx="59626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1.2. sadaļa. Lietotāju iesaistīšanās pārraudzība un atsauksmju vākšana</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5016758"/>
          </a:xfrm>
          <a:prstGeom prst="rect">
            <a:avLst/>
          </a:prstGeom>
          <a:noFill/>
        </p:spPr>
        <p:txBody>
          <a:bodyPr wrap="square" rtlCol="0">
            <a:spAutoFit/>
          </a:bodyPr>
          <a:lstStyle/>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Daļa no veiksmīgas saziņas ar studentiem ir noteikti veltīt laiku un uzklausīt viņus. Nepietiek tikai viņus apmācīt </a:t>
            </a:r>
            <a:r xmlns:a="http://schemas.openxmlformats.org/drawingml/2006/main">
              <a:rPr lang="lv" sz="2000" b="1" dirty="0">
                <a:effectLst/>
                <a:latin typeface="Calibri" panose="020F0502020204030204" pitchFamily="34" charset="0"/>
                <a:ea typeface="Arial MT"/>
                <a:cs typeface="Calibri" panose="020F0502020204030204" pitchFamily="34" charset="0"/>
              </a:rPr>
              <a:t>; jums jāparāda, ka jūs novērtējat viņu domas </a:t>
            </a:r>
            <a:r xmlns:a="http://schemas.openxmlformats.org/drawingml/2006/main">
              <a:rPr lang="lv" sz="2000" dirty="0">
                <a:effectLst/>
                <a:latin typeface="Calibri" panose="020F0502020204030204" pitchFamily="34" charset="0"/>
                <a:ea typeface="Arial MT"/>
                <a:cs typeface="Calibri" panose="020F0502020204030204" pitchFamily="34" charset="0"/>
              </a:rPr>
              <a:t>un ka reālajā dzīvē notiek mijiedarbība starp reāliem cilvēkiem. </a:t>
            </a:r>
            <a:r xmlns:a="http://schemas.openxmlformats.org/drawingml/2006/main">
              <a:rPr lang="lv" sz="2000" b="1" dirty="0">
                <a:effectLst/>
                <a:latin typeface="Calibri" panose="020F0502020204030204" pitchFamily="34" charset="0"/>
                <a:ea typeface="Arial MT"/>
                <a:cs typeface="Calibri" panose="020F0502020204030204" pitchFamily="34" charset="0"/>
              </a:rPr>
              <a:t>Pārliecinieties, ka atbildat gan uz pozitīvām, gan negatīvām atsauksmēm </a:t>
            </a:r>
            <a:r xmlns:a="http://schemas.openxmlformats.org/drawingml/2006/main">
              <a:rPr lang="lv" sz="2000" dirty="0">
                <a:effectLst/>
                <a:latin typeface="Calibri" panose="020F0502020204030204" pitchFamily="34" charset="0"/>
                <a:ea typeface="Arial MT"/>
                <a:cs typeface="Calibri" panose="020F0502020204030204" pitchFamily="34" charset="0"/>
              </a:rPr>
              <a:t>. Atsauksmes ir īpaši noderīgas arī turpmākai apmācības pielāgošanai, lai pārliecinātos, ka tās patiešām atbilst apmācāmo vajadzībām.</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b="1" dirty="0">
                <a:effectLst/>
                <a:latin typeface="Calibri" panose="020F0502020204030204" pitchFamily="34" charset="0"/>
                <a:ea typeface="Arial MT"/>
                <a:cs typeface="Calibri" panose="020F0502020204030204" pitchFamily="34" charset="0"/>
              </a:rPr>
              <a:t>Atsauksmes var būt kognitīvas </a:t>
            </a:r>
            <a:r xmlns:a="http://schemas.openxmlformats.org/drawingml/2006/main">
              <a:rPr lang="lv" sz="2000" dirty="0">
                <a:effectLst/>
                <a:latin typeface="Calibri" panose="020F0502020204030204" pitchFamily="34" charset="0"/>
                <a:ea typeface="Arial MT"/>
                <a:cs typeface="Calibri" panose="020F0502020204030204" pitchFamily="34" charset="0"/>
              </a:rPr>
              <a:t>(saistītas ar informāciju par to, kā skolēni apgūst un saprot mācību materiālu), </a:t>
            </a:r>
            <a:r xmlns:a="http://schemas.openxmlformats.org/drawingml/2006/main">
              <a:rPr lang="lv" sz="2000" b="1" dirty="0">
                <a:effectLst/>
                <a:latin typeface="Calibri" panose="020F0502020204030204" pitchFamily="34" charset="0"/>
                <a:ea typeface="Arial MT"/>
                <a:cs typeface="Calibri" panose="020F0502020204030204" pitchFamily="34" charset="0"/>
              </a:rPr>
              <a:t>uzvedības </a:t>
            </a:r>
            <a:r xmlns:a="http://schemas.openxmlformats.org/drawingml/2006/main">
              <a:rPr lang="lv" sz="2000" dirty="0">
                <a:effectLst/>
                <a:latin typeface="Calibri" panose="020F0502020204030204" pitchFamily="34" charset="0"/>
                <a:ea typeface="Arial MT"/>
                <a:cs typeface="Calibri" panose="020F0502020204030204" pitchFamily="34" charset="0"/>
              </a:rPr>
              <a:t>(informācija par to, kā skolēni uzvedas savās nodarbībās, piemēram, regulāri dodas uz nodarbību un pilda mājasdarbus) vai </a:t>
            </a:r>
            <a:r xmlns:a="http://schemas.openxmlformats.org/drawingml/2006/main">
              <a:rPr lang="lv" sz="2000" b="1" dirty="0">
                <a:effectLst/>
                <a:latin typeface="Calibri" panose="020F0502020204030204" pitchFamily="34" charset="0"/>
                <a:ea typeface="Arial MT"/>
                <a:cs typeface="Calibri" panose="020F0502020204030204" pitchFamily="34" charset="0"/>
              </a:rPr>
              <a:t>sociāla </a:t>
            </a:r>
            <a:r xmlns:a="http://schemas.openxmlformats.org/drawingml/2006/main">
              <a:rPr lang="lv" sz="2000" dirty="0">
                <a:effectLst/>
                <a:latin typeface="Calibri" panose="020F0502020204030204" pitchFamily="34" charset="0"/>
                <a:ea typeface="Arial MT"/>
                <a:cs typeface="Calibri" panose="020F0502020204030204" pitchFamily="34" charset="0"/>
              </a:rPr>
              <a:t>(kā skolēni runā un strādā ar citiem savā klasē, pievienojoties tiešsaistes sarunām un strādājot kopā pie projektiem). Visbeidzot, nepieciešamības gadījumā </a:t>
            </a:r>
            <a:r xmlns:a="http://schemas.openxmlformats.org/drawingml/2006/main">
              <a:rPr lang="lv" sz="2000" b="1" dirty="0">
                <a:effectLst/>
                <a:latin typeface="Calibri" panose="020F0502020204030204" pitchFamily="34" charset="0"/>
                <a:ea typeface="Arial MT"/>
                <a:cs typeface="Calibri" panose="020F0502020204030204" pitchFamily="34" charset="0"/>
              </a:rPr>
              <a:t>trenera iejaukšanās būtu viegla , </a:t>
            </a:r>
            <a:r xmlns:a="http://schemas.openxmlformats.org/drawingml/2006/main">
              <a:rPr lang="lv" sz="2000" dirty="0">
                <a:effectLst/>
                <a:latin typeface="Calibri" panose="020F0502020204030204" pitchFamily="34" charset="0"/>
                <a:ea typeface="Arial MT"/>
                <a:cs typeface="Calibri" panose="020F0502020204030204" pitchFamily="34" charset="0"/>
              </a:rPr>
              <a:t>lai pārliecinātos, ka skolēns var atgūt treniņu ceļu savā tempā, </a:t>
            </a:r>
            <a:r xmlns:a="http://schemas.openxmlformats.org/drawingml/2006/main">
              <a:rPr lang="lv" sz="2000" b="1" dirty="0">
                <a:effectLst/>
                <a:latin typeface="Calibri" panose="020F0502020204030204" pitchFamily="34" charset="0"/>
                <a:ea typeface="Arial MT"/>
                <a:cs typeface="Calibri" panose="020F0502020204030204" pitchFamily="34" charset="0"/>
              </a:rPr>
              <a:t>nodrošinot viņa autonomiju </a:t>
            </a:r>
            <a:r xmlns:a="http://schemas.openxmlformats.org/drawingml/2006/main">
              <a:rPr lang="lv" sz="2000" dirty="0">
                <a:effectLst/>
                <a:latin typeface="Calibri" panose="020F0502020204030204" pitchFamily="34" charset="0"/>
                <a:ea typeface="Arial MT"/>
                <a:cs typeface="Calibri" panose="020F0502020204030204" pitchFamily="34" charset="0"/>
              </a:rPr>
              <a:t>un izvairoties no demotivācijas.</a:t>
            </a:r>
            <a:endParaRPr xmlns:a="http://schemas.openxmlformats.org/drawingml/2006/main" lang="es-ES" sz="2000" dirty="0">
              <a:effectLst/>
              <a:latin typeface="Arial MT"/>
              <a:ea typeface="Arial MT"/>
              <a:cs typeface="Arial MT"/>
            </a:endParaRP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2050" name="Picture 2" descr="Vector gratuito ilustración del concepto de comportamiento del cliente">
            <a:extLst>
              <a:ext uri="{FF2B5EF4-FFF2-40B4-BE49-F238E27FC236}">
                <a16:creationId xmlns:a16="http://schemas.microsoft.com/office/drawing/2014/main" id="{E6905D50-39A3-421A-B0CB-CE9BAB29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14700"/>
            <a:ext cx="4618018" cy="46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1.3. sadaļa. Atbildēšana uz lietotāju komentāriem un problēmu risināšana</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9906000" cy="5189113"/>
          </a:xfrm>
          <a:prstGeom prst="rect">
            <a:avLst/>
          </a:prstGeom>
          <a:noFill/>
        </p:spPr>
        <p:txBody>
          <a:bodyPr wrap="square" rtlCol="0">
            <a:spAutoFit/>
          </a:bodyPr>
          <a:lstStyle/>
          <a:p>
            <a:pPr xmlns:a="http://schemas.openxmlformats.org/drawingml/2006/main" algn="just"/>
            <a:r xmlns:a="http://schemas.openxmlformats.org/drawingml/2006/main">
              <a:rPr lang="lv" sz="2000" dirty="0">
                <a:solidFill>
                  <a:srgbClr val="000000"/>
                </a:solidFill>
                <a:effectLst/>
                <a:latin typeface="Calibri" panose="020F0502020204030204" pitchFamily="34" charset="0"/>
                <a:ea typeface="Arial MT"/>
                <a:cs typeface="Calibri" panose="020F0502020204030204" pitchFamily="34" charset="0"/>
              </a:rPr>
              <a:t>Atbildēšana uz lietotāju komentāriem un viņu problēmu risināšana tiešsaistes apmācībā ir būtiska, lai veicinātu pozitīvu mācību vidi un uzturētu audzēkņu iesaistīšanos. Tālāk ir sniegtas dažas vadlīnijas, kā </a:t>
            </a:r>
            <a:r xmlns:a="http://schemas.openxmlformats.org/drawingml/2006/main">
              <a:rPr lang="lv" sz="2000" b="1" dirty="0">
                <a:solidFill>
                  <a:srgbClr val="000000"/>
                </a:solidFill>
                <a:effectLst/>
                <a:latin typeface="Calibri" panose="020F0502020204030204" pitchFamily="34" charset="0"/>
                <a:ea typeface="Arial MT"/>
                <a:cs typeface="Calibri" panose="020F0502020204030204" pitchFamily="34" charset="0"/>
              </a:rPr>
              <a:t>efektīvi reaģēt uz lietotāju komentāriem un novērst viņu bažas </a:t>
            </a:r>
            <a:r xmlns:a="http://schemas.openxmlformats.org/drawingml/2006/main">
              <a:rPr lang="lv" sz="2000" dirty="0">
                <a:solidFill>
                  <a:srgbClr val="000000"/>
                </a:solidFill>
                <a:effectLst/>
                <a:latin typeface="Calibri" panose="020F0502020204030204" pitchFamily="34" charset="0"/>
                <a:ea typeface="Arial MT"/>
                <a:cs typeface="Calibri" panose="020F0502020204030204" pitchFamily="34" charset="0"/>
              </a:rPr>
              <a:t>.</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Ātra atbilde: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laicīgi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atbildiet uz lietotāju komentāriem un bažām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Ātras atbildes parāda, ka jūs novērtējat viņu ieguldījumu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esat apņēmies apmierināt viņu vajadzības. Ideālā gadījumā mēģiniet atbildēt 24–48 stundu laikā atkarībā no jautājuma steidzamības. Esiet klāt savā kursā, parādiet klātbūtni vairākas reizes nedēļā.</a:t>
            </a:r>
          </a:p>
          <a:p>
            <a:pPr lvl="0" algn="just">
              <a:lnSpc>
                <a:spcPct val="107000"/>
              </a:lnSpc>
              <a:spcAft>
                <a:spcPts val="800"/>
              </a:spcAf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Aktīvā klausīšanās: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uzmanīgi izlasiet lietotāju komentārus, lai pilnībā izprastu viņu bažas.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Veltiet laiku, lai izprastu viņu perspektīvu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galveno problēmu, ko viņi pauž. Izvairieties no pieņēmumu izdarīšanas vai pārsteidzīgu secinājumu izdarīšanas, pirms pilnībā izprotat kontekstu.</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3074" name="Picture 2" descr="Chat">
            <a:extLst>
              <a:ext uri="{FF2B5EF4-FFF2-40B4-BE49-F238E27FC236}">
                <a16:creationId xmlns:a16="http://schemas.microsoft.com/office/drawing/2014/main" id="{434FCF6F-1C7B-48FD-A710-D3E5094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307592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1.3. sadaļa. Atbildēšana uz lietotāju komentāriem un problēmu risināšana</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833118"/>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Cieņpilns un empātisks tonis: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atbildiet uz lietotāju komentāriem cieņpilni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iejūtīgi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Izmantojiet pieklājīgu un saprotošu toni, lai atzītu viņu bažas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Empātija palīdz veidot attiecības un parāda jūsu apņemšanos atbalstīt viņu mācīšanās pieredzi.</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Novērojiet bažas tieši: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atbildiet tieši uz lietotāju paustajām bažām. Sniedziet atbilstošu informāciju, risinājumus vai paskaidrojumus, lai risinātu viņu problēmas. Esiet konkrēts un kodolīgs savā atbildē, koncentrējoties uz praktiskiem pasākumiem vai precizējumiem.</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Piedāvājiet risinājumus: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kad vien iespējams,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piedāvājiet dzīvotspējīgus risinājumus, lai risinātu lietotāju problēmas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Sniedziet skaidrus norādījumus vai ieteikumus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lai palīdzētu lietotājiem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pārvarēt visas problēmas,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 kurām viņi var saskarties. Piedāvājiet papildu resursus, norādījumus vai alternatīvas pieejas, kas var palīdzēt viņiem mācību ceļā.</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4098" name="Picture 2" descr="Vector gratuito piense fuera de la ilustración del concepto de caja">
            <a:extLst>
              <a:ext uri="{FF2B5EF4-FFF2-40B4-BE49-F238E27FC236}">
                <a16:creationId xmlns:a16="http://schemas.microsoft.com/office/drawing/2014/main" id="{9D9094BF-0C99-4A74-92A1-12FF783A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3119437"/>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1.3. sadaļa. Atbildēšana uz lietotāju komentāriem un problēmu risināšana</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84093"/>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Personalizējiet atbildes: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kad vien iespējams,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personalizējiet savas atbildes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lai lietotāji justos novērtēti un sadzirdēti.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Uzrunājiet viņus pēc viņu vārda, atsaucieties uz konkrētiem jautājumiem, ko viņi minēja, un pielāgojiet savu reakciju viņu unikālajai situācijai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Personalizēšana palīdz izveidot jēgpilnāku saikni ar lietotājiem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Veiciniet turpmāku saziņu: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mudiniet lietotājus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turpināt sarunu, ja viņiem ir papildu jautājumi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vai nepieciešama papildu palīdzība.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Norādiet kontaktinformāciju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piemēram, e-pasta adresi vai atbalsta forumu, kur viņi var sazināties, lai saņemtu papildu norādījumus. Paziņojiet viņiem, ka viņu atsauksmes tiek novērtētas un ka jūs esat gatavs palīdzēt.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Konstruktīvas atsauksmes: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 lietotāji izsaka kritiku vai ierosina uzlabojumus,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atbildiet ar pateicību un atvērtu domāšanu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Atzīstiet viņu atsauksmes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dariet viņiem zināmu, ka viņu ieguldījums ir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vērtīgs apmācības pieredzes uzlabošanai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Pateicieties viņiem par ieteikumiem un aplieciniet, ka apsvērsiet viņu ieguldījumu turpmākajos atjauninājumos vai uzlabojumos.</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5122" name="Picture 2" descr="Vector gratuito el hombre y la mujer trabajadores jóvenes eligen la marca de verificación y la ponen en el cuadro de encuesta de verificación, ilustración vectorial de dibujos animados">
            <a:extLst>
              <a:ext uri="{FF2B5EF4-FFF2-40B4-BE49-F238E27FC236}">
                <a16:creationId xmlns:a16="http://schemas.microsoft.com/office/drawing/2014/main" id="{195F0DC0-E9B2-41FF-8F79-87BC05D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532" y="3267731"/>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2. nodaļa. Tiešsaistes apmācību piegādes analīze un uzlabošana</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2.1. sadaļa. Metrika un analīze tiešsaistes apmācību piegādes panākumu mērīšanai</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6270819"/>
          </a:xfrm>
          <a:prstGeom prst="rect">
            <a:avLst/>
          </a:prstGeom>
          <a:noFill/>
        </p:spPr>
        <p:txBody>
          <a:bodyPr wrap="square" rtlCol="0">
            <a:spAutoFit/>
          </a:bodyPr>
          <a:lstStyle/>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Lai novērtētu tiešsaistes apmācību piegādes panākumus, ir jāizmanto </a:t>
            </a:r>
            <a:r xmlns:a="http://schemas.openxmlformats.org/drawingml/2006/main">
              <a:rPr lang="lv" sz="2000" b="1" dirty="0">
                <a:effectLst/>
                <a:latin typeface="Calibri" panose="020F0502020204030204" pitchFamily="34" charset="0"/>
                <a:ea typeface="Arial MT"/>
                <a:cs typeface="Calibri" panose="020F0502020204030204" pitchFamily="34" charset="0"/>
              </a:rPr>
              <a:t>atbilstoša metrika un analītika </a:t>
            </a:r>
            <a:r xmlns:a="http://schemas.openxmlformats.org/drawingml/2006/main">
              <a:rPr lang="lv" sz="2000" dirty="0">
                <a:effectLst/>
                <a:latin typeface="Calibri" panose="020F0502020204030204" pitchFamily="34" charset="0"/>
                <a:ea typeface="Arial MT"/>
                <a:cs typeface="Calibri" panose="020F0502020204030204" pitchFamily="34" charset="0"/>
              </a:rPr>
              <a:t>, lai novērtētu dažādus apmācības programmas aspektus. Šeit ir daži galvenie rādītāji un analīze, kas var palīdzēt novērtēt tiešsaistes apmācības efektivitāti un ietekmi.</a:t>
            </a:r>
            <a:endParaRPr xmlns:a="http://schemas.openxmlformats.org/drawingml/2006/main" lang="es-ES" sz="2000" dirty="0">
              <a:effectLst/>
              <a:latin typeface="Arial MT"/>
              <a:ea typeface="Arial MT"/>
              <a:cs typeface="Arial MT"/>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Pabeigšanas rādītāji: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izmēriet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to audzēkņu procentuālo daļu, kuri veiksmīgi pabeidz tiešsaistes apmācību programmu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Šis rādītājs norāda audzēkņu vispārējo iesaistīšanos un apņemšanos pabeigt apmācību.</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Dalības rādītāji: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izsekojiet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līdzdalības un iesaistīšanās līmeni visā apmācību programmā.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Izmēriet tādus rādītājus kā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pieteikšanās reižu skaits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platformā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pavadītais laiks un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pabeigtās darbības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Tas sniedz ieskatu apmācāmo iesaistīšanās līmenī un mijiedarbībā ar apmācības saturu.</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algn="just">
              <a:lnSpc>
                <a:spcPct val="107000"/>
              </a:lnSpc>
              <a:spcBef>
                <a:spcPts val="200"/>
              </a:spcBef>
            </a:pPr>
            <a:r xmlns:a="http://schemas.openxmlformats.org/drawingml/2006/main">
              <a:rPr lang="lv" sz="2400" b="1"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 </a:t>
            </a:r>
            <a:endParaRPr xmlns:a="http://schemas.openxmlformats.org/drawingml/2006/main" lang="es-ES"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a:lnSpc>
                <a:spcPct val="107000"/>
              </a:lnSpc>
            </a:pPr>
            <a:endParaRPr lang="es-ES" sz="2400" dirty="0">
              <a:effectLst/>
              <a:latin typeface="Arial MT"/>
              <a:ea typeface="Times New Roman" panose="02020603050405020304" pitchFamily="18" charset="0"/>
              <a:cs typeface="Times New Roman" panose="02020603050405020304" pitchFamily="18" charset="0"/>
            </a:endParaRPr>
          </a:p>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 </a:t>
            </a:r>
            <a:endParaRPr xmlns:a="http://schemas.openxmlformats.org/drawingml/2006/main" lang="es-ES" sz="2400" dirty="0">
              <a:effectLst/>
              <a:latin typeface="Arial MT"/>
              <a:ea typeface="Arial MT"/>
              <a:cs typeface="Arial MT"/>
            </a:endParaRPr>
          </a:p>
          <a:p>
            <a:endParaRPr lang="es-ES" sz="8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6146" name="Picture 2" descr="Vector gratuito ilustración del concepto de tablero">
            <a:extLst>
              <a:ext uri="{FF2B5EF4-FFF2-40B4-BE49-F238E27FC236}">
                <a16:creationId xmlns:a16="http://schemas.microsoft.com/office/drawing/2014/main" id="{0B06B395-04EF-4A79-94A3-E24DD695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958" y="3491862"/>
            <a:ext cx="4946442"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2. nodaļa. Tiešsaistes apmācību piegādes analīze un uzlabošana</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2.1. sadaļa. Metrika un analīze tiešsaistes apmācību piegādes panākumu mērīšanai</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198731"/>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Novērtēšanas sniegums: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analizējiet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audzēkņu sniegumu novērtējumos, viktorīnās vai zināšanu pārbaudēs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Izmēriet tādus rādītājus kā vidējie rezultāti, nokārtošanas rādītāji un uzlabojumi laika gaitā. Tas palīdz novērtēt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apmācību satura </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efektivitāti un to, cik lielā mērā apmācāmie ir apguvuši paredzētās zināšanas vai prasmes.</a:t>
            </a: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Izglītojamo apmierinātība: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apkopojiet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atsauksmes no audzēkņiem,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izmantojot aptaujas vai atsauksmju veidlapas, lai novērtētu viņu apmierinātību ar tiešsaistes apmācību programmu. Novērtējiet viņu uztveri par apmācības saturu, piegādes metodēm, lietotāju pieredzi un vispārējo efektivitāti. Tas sniedz ieskatu apmācību kvalitātē un uzlabošanas jomās.</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pPr xmlns:a="http://schemas.openxmlformats.org/drawingml/2006/main" algn="just"/>
            <a:r xmlns:a="http://schemas.openxmlformats.org/drawingml/2006/main">
              <a:rPr lang="lv" sz="2800" dirty="0">
                <a:effectLst/>
                <a:latin typeface="Calibri" panose="020F0502020204030204" pitchFamily="34" charset="0"/>
                <a:ea typeface="Arial MT"/>
                <a:cs typeface="Calibri" panose="020F0502020204030204" pitchFamily="34" charset="0"/>
              </a:rPr>
              <a:t> </a:t>
            </a:r>
            <a:endParaRPr xmlns:a="http://schemas.openxmlformats.org/drawingml/2006/main" lang="es-ES" sz="2800" dirty="0">
              <a:effectLst/>
              <a:latin typeface="Arial MT"/>
              <a:ea typeface="Arial MT"/>
              <a:cs typeface="Arial MT"/>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7170" name="Picture 2" descr="Vector gratuito concepto de retroalimentación de diseño plano orgánico">
            <a:extLst>
              <a:ext uri="{FF2B5EF4-FFF2-40B4-BE49-F238E27FC236}">
                <a16:creationId xmlns:a16="http://schemas.microsoft.com/office/drawing/2014/main" id="{9E86B671-6B82-40B2-86B7-0C107384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28" y="3115296"/>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Mērķi un mērķi</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xmlns:a="http://schemas.openxmlformats.org/drawingml/2006/main">
              <a:rPr lang="lv" sz="2400" dirty="0">
                <a:effectLst/>
                <a:latin typeface="Century Gothic" panose="020B0502020202020204" pitchFamily="34" charset="0"/>
                <a:ea typeface="Microsoft Sans Serif" panose="020B0604020202020204" pitchFamily="34" charset="0"/>
                <a:cs typeface="Microsoft Sans Serif" panose="020B0604020202020204" pitchFamily="34" charset="0"/>
              </a:rPr>
              <a:t>Šī moduļa beigās jūs varēsiet:</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AEA57B0-959A-4595-9A1B-073183E4A631}"/>
              </a:ext>
            </a:extLst>
          </p:cNvPr>
          <p:cNvSpPr txBox="1"/>
          <p:nvPr/>
        </p:nvSpPr>
        <p:spPr>
          <a:xfrm>
            <a:off x="1991592" y="3554735"/>
            <a:ext cx="1818408" cy="523220"/>
          </a:xfrm>
          <a:prstGeom prst="rect">
            <a:avLst/>
          </a:prstGeom>
          <a:noFill/>
        </p:spPr>
        <p:txBody>
          <a:bodyPr wrap="square" rtlCol="0">
            <a:spAutoFit/>
          </a:bodyPr>
          <a:lstStyle/>
          <a:p>
            <a:r xmlns:a="http://schemas.openxmlformats.org/drawingml/2006/main">
              <a:rPr lang="lv"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Pārskats</a:t>
            </a:r>
          </a:p>
        </p:txBody>
      </p:sp>
      <p:sp>
        <p:nvSpPr>
          <p:cNvPr id="5" name="CuadroTexto 4">
            <a:extLst>
              <a:ext uri="{FF2B5EF4-FFF2-40B4-BE49-F238E27FC236}">
                <a16:creationId xmlns:a16="http://schemas.microsoft.com/office/drawing/2014/main" id="{A4A37104-F289-4F08-949A-F6EAA307C706}"/>
              </a:ext>
            </a:extLst>
          </p:cNvPr>
          <p:cNvSpPr txBox="1"/>
          <p:nvPr/>
        </p:nvSpPr>
        <p:spPr>
          <a:xfrm>
            <a:off x="1991591" y="4457700"/>
            <a:ext cx="1981199" cy="954107"/>
          </a:xfrm>
          <a:prstGeom prst="rect">
            <a:avLst/>
          </a:prstGeom>
          <a:noFill/>
        </p:spPr>
        <p:txBody>
          <a:bodyPr wrap="square" rtlCol="0">
            <a:spAutoFit/>
          </a:bodyPr>
          <a:lstStyle/>
          <a:p>
            <a:r xmlns:a="http://schemas.openxmlformats.org/drawingml/2006/main">
              <a:rPr lang="lv"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Jaunas stratēģijas</a:t>
            </a:r>
          </a:p>
        </p:txBody>
      </p:sp>
      <p:sp>
        <p:nvSpPr>
          <p:cNvPr id="7" name="CuadroTexto 6">
            <a:extLst>
              <a:ext uri="{FF2B5EF4-FFF2-40B4-BE49-F238E27FC236}">
                <a16:creationId xmlns:a16="http://schemas.microsoft.com/office/drawing/2014/main" id="{C719926D-37C8-4128-980D-7AD5AD50AFB3}"/>
              </a:ext>
            </a:extLst>
          </p:cNvPr>
          <p:cNvSpPr txBox="1"/>
          <p:nvPr/>
        </p:nvSpPr>
        <p:spPr>
          <a:xfrm>
            <a:off x="4029049" y="3708623"/>
            <a:ext cx="7268389" cy="5355312"/>
          </a:xfrm>
          <a:prstGeom prst="rect">
            <a:avLst/>
          </a:prstGeom>
          <a:noFill/>
        </p:spPr>
        <p:txBody>
          <a:bodyPr wrap="square" rtlCol="0">
            <a:spAutoFit/>
          </a:bodyPr>
          <a:lstStyle/>
          <a:p>
            <a:pPr xmlns:a="http://schemas.openxmlformats.org/drawingml/2006/main" marL="342900" lvl="0" indent="-342900">
              <a:buFont typeface="Calibri" panose="020F0502020204030204" pitchFamily="34" charset="0"/>
              <a:buChar char="-"/>
            </a:pPr>
            <a:r xmlns:a="http://schemas.openxmlformats.org/drawingml/2006/main">
              <a:rPr lang="lv" sz="1800" dirty="0">
                <a:effectLst/>
                <a:latin typeface="Century Gothic" panose="020B0502020202020204" pitchFamily="34" charset="0"/>
                <a:ea typeface="Arial MT"/>
                <a:cs typeface="Arial MT"/>
              </a:rPr>
              <a:t>Izprotiet, cik svarīga ir studentu iesaistīšanās tiešsaistes apmācībā.</a:t>
            </a:r>
          </a:p>
          <a:p>
            <a:pPr lvl="0"/>
            <a:endParaRPr lang="en-US" sz="1800" dirty="0">
              <a:effectLst/>
              <a:latin typeface="Century Gothic" panose="020B0502020202020204" pitchFamily="34" charset="0"/>
              <a:ea typeface="Arial MT"/>
              <a:cs typeface="Arial MT"/>
            </a:endParaRPr>
          </a:p>
          <a:p>
            <a:pPr xmlns:a="http://schemas.openxmlformats.org/drawingml/2006/main" marL="342900" lvl="0" indent="-342900">
              <a:buFont typeface="Calibri" panose="020F0502020204030204" pitchFamily="34" charset="0"/>
              <a:buChar char="-"/>
            </a:pPr>
            <a:r xmlns:a="http://schemas.openxmlformats.org/drawingml/2006/main">
              <a:rPr lang="lv" sz="1800" dirty="0">
                <a:effectLst/>
                <a:latin typeface="Century Gothic" panose="020B0502020202020204" pitchFamily="34" charset="0"/>
                <a:ea typeface="Arial MT"/>
                <a:cs typeface="Arial MT"/>
              </a:rPr>
              <a:t>Nosakiet stratēģijas, lai izveidotu saistošu tiešsaistes mācību vidi</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xmlns:a="http://schemas.openxmlformats.org/drawingml/2006/main" marL="342900" lvl="0" indent="-342900">
              <a:buFont typeface="Calibri" panose="020F0502020204030204" pitchFamily="34" charset="0"/>
              <a:buChar char="-"/>
            </a:pPr>
            <a:r xmlns:a="http://schemas.openxmlformats.org/drawingml/2006/main">
              <a:rPr lang="lv" sz="1800" dirty="0">
                <a:effectLst/>
                <a:latin typeface="Century Gothic" panose="020B0502020202020204" pitchFamily="34" charset="0"/>
                <a:ea typeface="Arial MT"/>
                <a:cs typeface="Arial MT"/>
              </a:rPr>
              <a:t>Atklājiet padomus aktīvas mācīšanās veicināšanai</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xmlns:a="http://schemas.openxmlformats.org/drawingml/2006/main" marL="342900" lvl="0" indent="-342900">
              <a:buFont typeface="Calibri" panose="020F0502020204030204" pitchFamily="34" charset="0"/>
              <a:buChar char="-"/>
            </a:pPr>
            <a:r xmlns:a="http://schemas.openxmlformats.org/drawingml/2006/main">
              <a:rPr lang="lv" sz="1800" dirty="0">
                <a:effectLst/>
                <a:latin typeface="Century Gothic" panose="020B0502020202020204" pitchFamily="34" charset="0"/>
                <a:ea typeface="Arial MT"/>
                <a:cs typeface="Arial MT"/>
              </a:rPr>
              <a:t>Izprast tehnoloģiju lomu studentu iesaistē, uzstājot uz efektīvu tehnoloģiju rīku un platformu izmantošanu, lai veicinātu studentu iesaistīšanos tiešsaistes apmācībās</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xmlns:a="http://schemas.openxmlformats.org/drawingml/2006/main" marL="342900" lvl="0" indent="-342900">
              <a:buFont typeface="Calibri" panose="020F0502020204030204" pitchFamily="34" charset="0"/>
              <a:buChar char="-"/>
            </a:pPr>
            <a:r xmlns:a="http://schemas.openxmlformats.org/drawingml/2006/main">
              <a:rPr lang="lv" sz="1800" dirty="0">
                <a:effectLst/>
                <a:latin typeface="Century Gothic" panose="020B0502020202020204" pitchFamily="34" charset="0"/>
                <a:ea typeface="Arial MT"/>
                <a:cs typeface="Arial MT"/>
              </a:rPr>
              <a:t>Pievērsiet uzmanību izaicinājumiem/bažām un risinājumiem studentu tiešsaistes iesaistīšanai.</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xmlns:a="http://schemas.openxmlformats.org/drawingml/2006/main" marL="342900" lvl="0" indent="-342900">
              <a:buFont typeface="Calibri" panose="020F0502020204030204" pitchFamily="34" charset="0"/>
              <a:buChar char="-"/>
            </a:pPr>
            <a:r xmlns:a="http://schemas.openxmlformats.org/drawingml/2006/main">
              <a:rPr lang="lv" sz="1800" dirty="0">
                <a:effectLst/>
                <a:latin typeface="Century Gothic" panose="020B0502020202020204" pitchFamily="34" charset="0"/>
                <a:ea typeface="Arial MT"/>
                <a:cs typeface="Arial MT"/>
              </a:rPr>
              <a:t>Uzraudzīt, novērtēt un novērtēt studentu iesaistīšanos tiešsaistes apmācībā,</a:t>
            </a:r>
            <a:endParaRPr xmlns:a="http://schemas.openxmlformats.org/drawingml/2006/main" lang="es-ES" sz="1800" dirty="0">
              <a:effectLst/>
              <a:latin typeface="Century Gothic" panose="020B0502020202020204" pitchFamily="34" charset="0"/>
              <a:ea typeface="Arial MT"/>
              <a:cs typeface="Arial MT"/>
            </a:endParaRP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11358" y="3708623"/>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20743" y="4586574"/>
            <a:ext cx="577776" cy="523220"/>
          </a:xfrm>
          <a:prstGeom prst="rect">
            <a:avLst/>
          </a:prstGeom>
        </p:spPr>
      </p:pic>
      <p:sp>
        <p:nvSpPr>
          <p:cNvPr id="18" name="CuadroTexto 17">
            <a:extLst>
              <a:ext uri="{FF2B5EF4-FFF2-40B4-BE49-F238E27FC236}">
                <a16:creationId xmlns:a16="http://schemas.microsoft.com/office/drawing/2014/main" id="{74FF33AD-40F7-4FAA-9E02-2364A56369A2}"/>
              </a:ext>
            </a:extLst>
          </p:cNvPr>
          <p:cNvSpPr txBox="1"/>
          <p:nvPr/>
        </p:nvSpPr>
        <p:spPr>
          <a:xfrm>
            <a:off x="2018648" y="5600700"/>
            <a:ext cx="1981199" cy="461665"/>
          </a:xfrm>
          <a:prstGeom prst="rect">
            <a:avLst/>
          </a:prstGeom>
          <a:noFill/>
        </p:spPr>
        <p:txBody>
          <a:bodyPr wrap="square" rtlCol="0">
            <a:spAutoFit/>
          </a:bodyPr>
          <a:lstStyle/>
          <a:p>
            <a:r xmlns:a="http://schemas.openxmlformats.org/drawingml/2006/main">
              <a:rPr lang="lv"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Jauni padomi</a:t>
            </a:r>
          </a:p>
        </p:txBody>
      </p:sp>
      <p:pic>
        <p:nvPicPr>
          <p:cNvPr id="19" name="Imagen 18">
            <a:extLst>
              <a:ext uri="{FF2B5EF4-FFF2-40B4-BE49-F238E27FC236}">
                <a16:creationId xmlns:a16="http://schemas.microsoft.com/office/drawing/2014/main" id="{A5BB156C-24B2-4A0A-90DC-FA1C1EB82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5600700"/>
            <a:ext cx="577776" cy="523220"/>
          </a:xfrm>
          <a:prstGeom prst="rect">
            <a:avLst/>
          </a:prstGeom>
        </p:spPr>
      </p:pic>
      <p:sp>
        <p:nvSpPr>
          <p:cNvPr id="20" name="CuadroTexto 19">
            <a:extLst>
              <a:ext uri="{FF2B5EF4-FFF2-40B4-BE49-F238E27FC236}">
                <a16:creationId xmlns:a16="http://schemas.microsoft.com/office/drawing/2014/main" id="{35EDBB67-95FF-49C6-8156-1AD945E1E01C}"/>
              </a:ext>
            </a:extLst>
          </p:cNvPr>
          <p:cNvSpPr txBox="1"/>
          <p:nvPr/>
        </p:nvSpPr>
        <p:spPr>
          <a:xfrm>
            <a:off x="2018648" y="6472606"/>
            <a:ext cx="1981199" cy="461665"/>
          </a:xfrm>
          <a:prstGeom prst="rect">
            <a:avLst/>
          </a:prstGeom>
          <a:noFill/>
        </p:spPr>
        <p:txBody>
          <a:bodyPr wrap="square" rtlCol="0">
            <a:spAutoFit/>
          </a:bodyPr>
          <a:lstStyle/>
          <a:p>
            <a:r xmlns:a="http://schemas.openxmlformats.org/drawingml/2006/main">
              <a:rPr lang="lv"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IKT loma</a:t>
            </a:r>
          </a:p>
        </p:txBody>
      </p:sp>
      <p:pic>
        <p:nvPicPr>
          <p:cNvPr id="21" name="Imagen 20">
            <a:extLst>
              <a:ext uri="{FF2B5EF4-FFF2-40B4-BE49-F238E27FC236}">
                <a16:creationId xmlns:a16="http://schemas.microsoft.com/office/drawing/2014/main" id="{42037A83-A4E1-40DD-8981-9D97B9577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6601480"/>
            <a:ext cx="577776" cy="523220"/>
          </a:xfrm>
          <a:prstGeom prst="rect">
            <a:avLst/>
          </a:prstGeom>
        </p:spPr>
      </p:pic>
      <p:sp>
        <p:nvSpPr>
          <p:cNvPr id="22" name="CuadroTexto 21">
            <a:extLst>
              <a:ext uri="{FF2B5EF4-FFF2-40B4-BE49-F238E27FC236}">
                <a16:creationId xmlns:a16="http://schemas.microsoft.com/office/drawing/2014/main" id="{15AA2AAD-DBA6-4B5F-9E57-655F52B50172}"/>
              </a:ext>
            </a:extLst>
          </p:cNvPr>
          <p:cNvSpPr txBox="1"/>
          <p:nvPr/>
        </p:nvSpPr>
        <p:spPr>
          <a:xfrm>
            <a:off x="1981201" y="7505700"/>
            <a:ext cx="1981199" cy="461665"/>
          </a:xfrm>
          <a:prstGeom prst="rect">
            <a:avLst/>
          </a:prstGeom>
          <a:noFill/>
        </p:spPr>
        <p:txBody>
          <a:bodyPr wrap="square" rtlCol="0">
            <a:spAutoFit/>
          </a:bodyPr>
          <a:lstStyle/>
          <a:p>
            <a:r xmlns:a="http://schemas.openxmlformats.org/drawingml/2006/main">
              <a:rPr lang="lv" sz="24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Izaicinājumi</a:t>
            </a:r>
            <a:endParaRPr xmlns:a="http://schemas.openxmlformats.org/drawingml/2006/main"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3" name="Imagen 22">
            <a:extLst>
              <a:ext uri="{FF2B5EF4-FFF2-40B4-BE49-F238E27FC236}">
                <a16:creationId xmlns:a16="http://schemas.microsoft.com/office/drawing/2014/main" id="{F592C9B9-E8B4-4140-938A-C847B6578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7634574"/>
            <a:ext cx="577776" cy="523220"/>
          </a:xfrm>
          <a:prstGeom prst="rect">
            <a:avLst/>
          </a:prstGeom>
        </p:spPr>
      </p:pic>
      <p:sp>
        <p:nvSpPr>
          <p:cNvPr id="16" name="CuadroTexto 15">
            <a:extLst>
              <a:ext uri="{FF2B5EF4-FFF2-40B4-BE49-F238E27FC236}">
                <a16:creationId xmlns:a16="http://schemas.microsoft.com/office/drawing/2014/main" id="{530E33CA-6A4A-4F35-AFCB-F04E58143ABD}"/>
              </a:ext>
            </a:extLst>
          </p:cNvPr>
          <p:cNvSpPr txBox="1"/>
          <p:nvPr/>
        </p:nvSpPr>
        <p:spPr>
          <a:xfrm>
            <a:off x="2057789" y="8488811"/>
            <a:ext cx="1981199" cy="461665"/>
          </a:xfrm>
          <a:prstGeom prst="rect">
            <a:avLst/>
          </a:prstGeom>
          <a:noFill/>
        </p:spPr>
        <p:txBody>
          <a:bodyPr wrap="square" rtlCol="0">
            <a:spAutoFit/>
          </a:bodyPr>
          <a:lstStyle/>
          <a:p>
            <a:r xmlns:a="http://schemas.openxmlformats.org/drawingml/2006/main">
              <a:rPr lang="lv"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Uzraudzība</a:t>
            </a:r>
          </a:p>
        </p:txBody>
      </p:sp>
      <p:pic>
        <p:nvPicPr>
          <p:cNvPr id="17" name="Imagen 16">
            <a:extLst>
              <a:ext uri="{FF2B5EF4-FFF2-40B4-BE49-F238E27FC236}">
                <a16:creationId xmlns:a16="http://schemas.microsoft.com/office/drawing/2014/main" id="{C36A360A-F333-4E14-9A68-97C2D5D84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86941" y="8503456"/>
            <a:ext cx="577776" cy="523220"/>
          </a:xfrm>
          <a:prstGeom prst="rect">
            <a:avLst/>
          </a:prstGeom>
        </p:spPr>
      </p:pic>
      <p:pic>
        <p:nvPicPr>
          <p:cNvPr id="8" name="Imagen 7">
            <a:extLst>
              <a:ext uri="{FF2B5EF4-FFF2-40B4-BE49-F238E27FC236}">
                <a16:creationId xmlns:a16="http://schemas.microsoft.com/office/drawing/2014/main" id="{06A29C74-73F4-42B3-9331-31272604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4191" y="3220253"/>
            <a:ext cx="5143500" cy="3429000"/>
          </a:xfrm>
          <a:prstGeom prst="rect">
            <a:avLst/>
          </a:prstGeom>
        </p:spPr>
      </p:pic>
      <p:sp>
        <p:nvSpPr>
          <p:cNvPr id="24" name="CuadroTexto 23">
            <a:extLst>
              <a:ext uri="{FF2B5EF4-FFF2-40B4-BE49-F238E27FC236}">
                <a16:creationId xmlns:a16="http://schemas.microsoft.com/office/drawing/2014/main" id="{6A954EE9-5C0E-40BC-AF2E-DCADAA9FFF4E}"/>
              </a:ext>
            </a:extLst>
          </p:cNvPr>
          <p:cNvSpPr txBox="1"/>
          <p:nvPr/>
        </p:nvSpPr>
        <p:spPr>
          <a:xfrm>
            <a:off x="12192000" y="6822132"/>
            <a:ext cx="3657600" cy="369332"/>
          </a:xfrm>
          <a:prstGeom prst="rect">
            <a:avLst/>
          </a:prstGeom>
          <a:noFill/>
        </p:spPr>
        <p:txBody>
          <a:bodyPr wrap="square">
            <a:spAutoFit/>
          </a:bodyPr>
          <a:lstStyle/>
          <a:p>
            <a:r xmlns:a="http://schemas.openxmlformats.org/drawingml/2006/main">
              <a:rPr lang="lv" dirty="0"/>
              <a:t>Attēls no </a:t>
            </a:r>
            <a:r xmlns:a="http://schemas.openxmlformats.org/drawingml/2006/main">
              <a:rPr lang="lv" dirty="0" err="1"/>
              <a:t>ArthurHidden </a:t>
            </a:r>
            <a:r xmlns:a="http://schemas.openxmlformats.org/drawingml/2006/main">
              <a:rPr lang="lv" dirty="0"/>
              <a:t>un </a:t>
            </a:r>
            <a:r xmlns:a="http://schemas.openxmlformats.org/drawingml/2006/main">
              <a:rPr lang="lv" dirty="0" err="1"/>
              <a:t>Freepik</a:t>
            </a:r>
            <a:endParaRPr xmlns:a="http://schemas.openxmlformats.org/drawingml/2006/main"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2. nodaļa. Tiešsaistes apmācību piegādes analīze un uzlabošana</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2.1. sadaļa. Metrika un analīze tiešsaistes apmācību piegādes panākumu mērīšanai</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07149"/>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Zināšanu pielietojums: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Novērtējiet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izglītojamo spēju pielietot iegūtās zināšanas vai prasmes reālās dzīves situācijās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To var izdarīt, izmantojot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praktiskus novērtējumus,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gadījumu izpēti vai darbības novērtējumus. Novērtējiet, cik lielā mērā izglītojamie var efektīvi pārnest savu mācīšanos uz praktiskiem scenārijiem.</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Vienaudžu iesaistīšanās:</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Analizējiet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izglītojamo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mijiedarbības un sadarbības līmeni .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Izmēriet tādus rādītājus kā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dalība diskusiju forumā, vienaudžu atsauksmes vai sadarbības projekta pabeigšana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Tas norāda uz tiešsaistes apmācību vides efektivitāti, veicinot vienaudžu mācīšanos un zināšanu apmaiņu.</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algn="just"/>
            <a:endParaRPr lang="es-ES" sz="3600" dirty="0">
              <a:effectLst/>
              <a:latin typeface="Arial MT"/>
              <a:ea typeface="Arial MT"/>
              <a:cs typeface="Arial MT"/>
            </a:endParaRPr>
          </a:p>
          <a:p>
            <a:endParaRPr lang="es-ES" sz="13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8194" name="Picture 2" descr="Vector gratuito socios con grandes piezas de rompecabezas">
            <a:extLst>
              <a:ext uri="{FF2B5EF4-FFF2-40B4-BE49-F238E27FC236}">
                <a16:creationId xmlns:a16="http://schemas.microsoft.com/office/drawing/2014/main" id="{6A9023E9-B3EB-4733-8403-093C354BE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086" y="3358634"/>
            <a:ext cx="59626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2. nodaļa. Tiešsaistes apmācību piegādes analīze un uzlabošana</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2.1. sadaļa. Metrika un analīze tiešsaistes apmācību piegādes panākumu mērīšanai</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7295330"/>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Mācību analīze: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izmantojiet mācību analīzes platformas vai rīkus, lai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izsekotu izglītojamo uzvedību, iesaistes modeļus un veiktspējas datus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Analizējiet datus, piemēram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 vidējo klikšķu skaitu, uzdevumu veikšanai laiku, resursu izmantošanu vai sociālo mijiedarbību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Tas sniedz dziļāku ieskatu par audzēkņu vēlmēm, izaicinājumiem un uzlabošanas iespējām.</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Ietekme uz uzņēmējdarbību: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novērtējiet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tiešsaistes apmācību programmas ietekmi uz uzņēmējdarbību, mērot atbilstošus rādītājus, kas saistīti ar organizācijas mērķiem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Piemēram, novērtējiet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veiktspējas, produktivitātes, apmierinātības vai galveno darbības rādītāju (KPI) uzlabojumus, kas ir saistīti ar apmācības mērķiem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Tas palīdz demonstrēt mācību programmas taustāmo vērtību un ieguldījumu atdevi (IA).</a:t>
            </a:r>
          </a:p>
          <a:p>
            <a:pPr marL="342900" lvl="0" indent="-342900" algn="just">
              <a:lnSpc>
                <a:spcPct val="107000"/>
              </a:lnSpc>
              <a:buFont typeface="Wingdings" panose="05000000000000000000" pitchFamily="2" charset="2"/>
              <a:buChar char=""/>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buFont typeface="Wingdings" panose="05000000000000000000" pitchFamily="2"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xmlns:a="http://schemas.openxmlformats.org/drawingml/2006/main" algn="just"/>
            <a:r xmlns:a="http://schemas.openxmlformats.org/drawingml/2006/main">
              <a:rPr lang="lv" sz="2000" b="1" dirty="0">
                <a:effectLst/>
                <a:latin typeface="Calibri" panose="020F0502020204030204" pitchFamily="34" charset="0"/>
                <a:ea typeface="Arial MT"/>
                <a:cs typeface="Calibri" panose="020F0502020204030204" pitchFamily="34" charset="0"/>
              </a:rPr>
              <a:t>Tiešsaistes apmācības metrikas mērīšana ir obligāta, </a:t>
            </a:r>
            <a:r xmlns:a="http://schemas.openxmlformats.org/drawingml/2006/main">
              <a:rPr lang="lv" sz="2000" dirty="0">
                <a:effectLst/>
                <a:latin typeface="Calibri" panose="020F0502020204030204" pitchFamily="34" charset="0"/>
                <a:ea typeface="Arial MT"/>
                <a:cs typeface="Calibri" panose="020F0502020204030204" pitchFamily="34" charset="0"/>
              </a:rPr>
              <a:t>ja vēlaties nodrošināt, lai tiešsaistes mācību pieredze būtu noderīga. Ar katru datu daļu jums ir lieliska iespēja veikt korekcijas.</a:t>
            </a:r>
            <a:endParaRPr xmlns:a="http://schemas.openxmlformats.org/drawingml/2006/main" lang="es-ES" sz="2000" dirty="0">
              <a:effectLst/>
              <a:latin typeface="Arial MT"/>
              <a:ea typeface="Arial MT"/>
              <a:cs typeface="Arial MT"/>
            </a:endParaRPr>
          </a:p>
          <a:p>
            <a:endParaRPr lang="es-ES" sz="1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97456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9218" name="Picture 2" descr="Vector gratuito ilustración del concepto de estadísticas del sitio">
            <a:extLst>
              <a:ext uri="{FF2B5EF4-FFF2-40B4-BE49-F238E27FC236}">
                <a16:creationId xmlns:a16="http://schemas.microsoft.com/office/drawing/2014/main" id="{BFF4BF22-EE69-42A6-B32C-D489DC790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3380066"/>
            <a:ext cx="4290356" cy="42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6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1573291"/>
            <a:ext cx="4343400" cy="830997"/>
          </a:xfrm>
          <a:prstGeom prst="rect">
            <a:avLst/>
          </a:prstGeom>
          <a:noFill/>
        </p:spPr>
        <p:txBody>
          <a:bodyPr wrap="square" rtlCol="0">
            <a:spAutoFit/>
          </a:bodyPr>
          <a:lstStyle/>
          <a:p>
            <a:r xmlns:a="http://schemas.openxmlformats.org/drawingml/2006/main">
              <a:rPr lang="lv"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Rezumējot </a:t>
            </a:r>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_</a:t>
            </a:r>
          </a:p>
        </p:txBody>
      </p:sp>
      <p:sp>
        <p:nvSpPr>
          <p:cNvPr id="5" name="CuadroTexto 4">
            <a:extLst>
              <a:ext uri="{FF2B5EF4-FFF2-40B4-BE49-F238E27FC236}">
                <a16:creationId xmlns:a16="http://schemas.microsoft.com/office/drawing/2014/main" id="{80C75209-93B0-BD28-210D-466E6B42313F}"/>
              </a:ext>
            </a:extLst>
          </p:cNvPr>
          <p:cNvSpPr txBox="1"/>
          <p:nvPr/>
        </p:nvSpPr>
        <p:spPr>
          <a:xfrm>
            <a:off x="2214257" y="2931140"/>
            <a:ext cx="4110343" cy="954107"/>
          </a:xfrm>
          <a:prstGeom prst="rect">
            <a:avLst/>
          </a:prstGeom>
          <a:noFill/>
        </p:spPr>
        <p:txBody>
          <a:bodyPr wrap="square">
            <a:spAutoFit/>
          </a:bodyPr>
          <a:lstStyle/>
          <a:p>
            <a:r xmlns:a="http://schemas.openxmlformats.org/drawingml/2006/main">
              <a:rPr lang="lv"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Iesaistīt studentus tiešsaistes apmācībās</a:t>
            </a:r>
            <a:endParaRPr xmlns:a="http://schemas.openxmlformats.org/drawingml/2006/main"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E5424031-AEEF-A8B0-CA83-864499386A84}"/>
              </a:ext>
            </a:extLst>
          </p:cNvPr>
          <p:cNvSpPr txBox="1"/>
          <p:nvPr/>
        </p:nvSpPr>
        <p:spPr>
          <a:xfrm>
            <a:off x="2287340" y="3786112"/>
            <a:ext cx="3737222" cy="193899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Ir svarīgi pielāgot saturu un pievienot interaktīvus resursus</a:t>
            </a: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EF9602C-5262-CD69-7E43-69ACA6D4E8A1}"/>
              </a:ext>
            </a:extLst>
          </p:cNvPr>
          <p:cNvSpPr txBox="1"/>
          <p:nvPr/>
        </p:nvSpPr>
        <p:spPr>
          <a:xfrm>
            <a:off x="2214257" y="5621977"/>
            <a:ext cx="3043543" cy="1384995"/>
          </a:xfrm>
          <a:prstGeom prst="rect">
            <a:avLst/>
          </a:prstGeom>
          <a:noFill/>
        </p:spPr>
        <p:txBody>
          <a:bodyPr wrap="square">
            <a:spAutoFit/>
          </a:bodyPr>
          <a:lstStyle/>
          <a:p>
            <a:r xmlns:a="http://schemas.openxmlformats.org/drawingml/2006/main">
              <a:rPr lang="lv"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Sociālā mācīšanās un sadarbība</a:t>
            </a:r>
            <a:endParaRPr xmlns:a="http://schemas.openxmlformats.org/drawingml/2006/main"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7B6EE240-5712-E873-1DFF-5AEBE8DCA64C}"/>
              </a:ext>
            </a:extLst>
          </p:cNvPr>
          <p:cNvSpPr txBox="1"/>
          <p:nvPr/>
        </p:nvSpPr>
        <p:spPr>
          <a:xfrm>
            <a:off x="2236380" y="7095738"/>
            <a:ext cx="3195943"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Veicināt kopības sajūtu un veicināt iesaistīšanos</a:t>
            </a:r>
            <a:endParaRPr xmlns:a="http://schemas.openxmlformats.org/drawingml/2006/main" lang="ko-KR" altLang="en-US" sz="2400" dirty="0">
              <a:latin typeface="Century Gothic" panose="020B0502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2A1E98A-E4E5-0CB2-9145-9142EB9D5DFB}"/>
              </a:ext>
            </a:extLst>
          </p:cNvPr>
          <p:cNvSpPr txBox="1"/>
          <p:nvPr/>
        </p:nvSpPr>
        <p:spPr>
          <a:xfrm>
            <a:off x="13106400" y="2957451"/>
            <a:ext cx="2967343" cy="954107"/>
          </a:xfrm>
          <a:prstGeom prst="rect">
            <a:avLst/>
          </a:prstGeom>
          <a:noFill/>
        </p:spPr>
        <p:txBody>
          <a:bodyPr wrap="square">
            <a:spAutoFit/>
          </a:bodyPr>
          <a:lstStyle/>
          <a:p>
            <a:r xmlns:a="http://schemas.openxmlformats.org/drawingml/2006/main">
              <a:rPr lang="lv"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Lietotāju iesaistes uzraudzība</a:t>
            </a:r>
            <a:endParaRPr xmlns:a="http://schemas.openxmlformats.org/drawingml/2006/main"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8AC0147A-6DB2-EB47-8F06-C64CEC02C103}"/>
              </a:ext>
            </a:extLst>
          </p:cNvPr>
          <p:cNvSpPr txBox="1"/>
          <p:nvPr/>
        </p:nvSpPr>
        <p:spPr>
          <a:xfrm>
            <a:off x="13106398" y="3848100"/>
            <a:ext cx="22860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Ir ļoti svarīgi efektīvai tiešsaistes apmācībai</a:t>
            </a:r>
          </a:p>
          <a:p>
            <a:endParaRPr lang="ko-KR" altLang="en-US" sz="2400" dirty="0">
              <a:latin typeface="Century Gothic" panose="020B0502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0BADC709-6D4E-F6BB-CB44-30E5C185B14C}"/>
              </a:ext>
            </a:extLst>
          </p:cNvPr>
          <p:cNvSpPr txBox="1"/>
          <p:nvPr/>
        </p:nvSpPr>
        <p:spPr>
          <a:xfrm>
            <a:off x="13106400" y="5621977"/>
            <a:ext cx="2967343" cy="954107"/>
          </a:xfrm>
          <a:prstGeom prst="rect">
            <a:avLst/>
          </a:prstGeom>
          <a:noFill/>
        </p:spPr>
        <p:txBody>
          <a:bodyPr wrap="square">
            <a:spAutoFit/>
          </a:bodyPr>
          <a:lstStyle/>
          <a:p>
            <a:r xmlns:a="http://schemas.openxmlformats.org/drawingml/2006/main">
              <a:rPr lang="lv"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Apmācības rādītāju analīze</a:t>
            </a:r>
            <a:endParaRPr xmlns:a="http://schemas.openxmlformats.org/drawingml/2006/main"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7B01C035-A131-FA4B-0470-43CB6541A99F}"/>
              </a:ext>
            </a:extLst>
          </p:cNvPr>
          <p:cNvSpPr txBox="1"/>
          <p:nvPr/>
        </p:nvSpPr>
        <p:spPr>
          <a:xfrm>
            <a:off x="13116337" y="6732231"/>
            <a:ext cx="38862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xmlns:a="http://schemas.openxmlformats.org/drawingml/2006/main">
              <a:rPr lang="lv"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Var palīdzēt uzlabot apmācību saturu un lietotāju iesaisti</a:t>
            </a:r>
          </a:p>
          <a:p>
            <a:endParaRPr lang="ko-KR" altLang="en-US" sz="2400" dirty="0">
              <a:latin typeface="Century Gothic" panose="020B0502020202020204" pitchFamily="34" charset="0"/>
              <a:cs typeface="Microsoft Sans Serif" panose="020B0604020202020204" pitchFamily="34" charset="0"/>
            </a:endParaRPr>
          </a:p>
        </p:txBody>
      </p:sp>
      <p:pic>
        <p:nvPicPr>
          <p:cNvPr id="15" name="Imagen 14">
            <a:extLst>
              <a:ext uri="{FF2B5EF4-FFF2-40B4-BE49-F238E27FC236}">
                <a16:creationId xmlns:a16="http://schemas.microsoft.com/office/drawing/2014/main" id="{1C97FE3A-AFB5-9FBA-550B-071EED8F5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36481" y="3021985"/>
            <a:ext cx="577776" cy="523220"/>
          </a:xfrm>
          <a:prstGeom prst="rect">
            <a:avLst/>
          </a:prstGeom>
        </p:spPr>
      </p:pic>
      <p:pic>
        <p:nvPicPr>
          <p:cNvPr id="16" name="Imagen 15">
            <a:extLst>
              <a:ext uri="{FF2B5EF4-FFF2-40B4-BE49-F238E27FC236}">
                <a16:creationId xmlns:a16="http://schemas.microsoft.com/office/drawing/2014/main" id="{F76DC803-01B1-871B-84C3-EB9E43B59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58604" y="5632312"/>
            <a:ext cx="577776" cy="523220"/>
          </a:xfrm>
          <a:prstGeom prst="rect">
            <a:avLst/>
          </a:prstGeom>
        </p:spPr>
      </p:pic>
      <p:pic>
        <p:nvPicPr>
          <p:cNvPr id="17" name="Imagen 16">
            <a:extLst>
              <a:ext uri="{FF2B5EF4-FFF2-40B4-BE49-F238E27FC236}">
                <a16:creationId xmlns:a16="http://schemas.microsoft.com/office/drawing/2014/main" id="{16246A30-6023-6610-6AB7-84C509BF3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28622" y="3021985"/>
            <a:ext cx="577776" cy="523220"/>
          </a:xfrm>
          <a:prstGeom prst="rect">
            <a:avLst/>
          </a:prstGeom>
        </p:spPr>
      </p:pic>
      <p:pic>
        <p:nvPicPr>
          <p:cNvPr id="18" name="Imagen 17">
            <a:extLst>
              <a:ext uri="{FF2B5EF4-FFF2-40B4-BE49-F238E27FC236}">
                <a16:creationId xmlns:a16="http://schemas.microsoft.com/office/drawing/2014/main" id="{A66B7C26-3003-4745-4486-FBA71A2ADD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45366" y="5632312"/>
            <a:ext cx="577776" cy="523220"/>
          </a:xfrm>
          <a:prstGeom prst="rect">
            <a:avLst/>
          </a:prstGeom>
        </p:spPr>
      </p:pic>
      <p:pic>
        <p:nvPicPr>
          <p:cNvPr id="21" name="Imagen 20">
            <a:extLst>
              <a:ext uri="{FF2B5EF4-FFF2-40B4-BE49-F238E27FC236}">
                <a16:creationId xmlns:a16="http://schemas.microsoft.com/office/drawing/2014/main" id="{BCCA419B-AF5C-421E-806B-9ACA2EC24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905" y="3021985"/>
            <a:ext cx="4876190" cy="4876190"/>
          </a:xfrm>
          <a:prstGeom prst="rect">
            <a:avLst/>
          </a:prstGeom>
        </p:spPr>
      </p:pic>
      <p:sp>
        <p:nvSpPr>
          <p:cNvPr id="22" name="CuadroTexto 21">
            <a:extLst>
              <a:ext uri="{FF2B5EF4-FFF2-40B4-BE49-F238E27FC236}">
                <a16:creationId xmlns:a16="http://schemas.microsoft.com/office/drawing/2014/main" id="{7259CA78-5E84-44F9-BE05-85491022C27C}"/>
              </a:ext>
            </a:extLst>
          </p:cNvPr>
          <p:cNvSpPr txBox="1"/>
          <p:nvPr/>
        </p:nvSpPr>
        <p:spPr>
          <a:xfrm>
            <a:off x="7893777" y="8191500"/>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Flaticon.com</a:t>
            </a:r>
          </a:p>
        </p:txBody>
      </p:sp>
    </p:spTree>
    <p:extLst>
      <p:ext uri="{BB962C8B-B14F-4D97-AF65-F5344CB8AC3E}">
        <p14:creationId xmlns:p14="http://schemas.microsoft.com/office/powerpoint/2010/main" val="152811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xmlns:a="http://schemas.openxmlformats.org/drawingml/2006/main"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xmlns:a="http://schemas.openxmlformats.org/drawingml/2006/main">
              <a:rPr lang="lv"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Paldies </a:t>
            </a:r>
            <a:r xmlns:a="http://schemas.openxmlformats.org/drawingml/2006/main">
              <a:rPr lang="lv"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xmlns:a="http://schemas.openxmlformats.org/drawingml/2006/main"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1524000" y="1503549"/>
            <a:ext cx="9462656" cy="830997"/>
          </a:xfrm>
          <a:prstGeom prst="rect">
            <a:avLst/>
          </a:prstGeom>
          <a:noFill/>
        </p:spPr>
        <p:txBody>
          <a:bodyPr wrap="square" rtlCol="0">
            <a:spAutoFit/>
          </a:bodyPr>
          <a:lstStyle/>
          <a:p>
            <a:r xmlns:a="http://schemas.openxmlformats.org/drawingml/2006/main">
              <a:rPr lang="lv"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Rādītājs</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806613" y="2875798"/>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708224" y="5077480"/>
            <a:ext cx="577776" cy="523220"/>
          </a:xfrm>
          <a:prstGeom prst="rect">
            <a:avLst/>
          </a:prstGeom>
        </p:spPr>
      </p:pic>
      <p:sp>
        <p:nvSpPr>
          <p:cNvPr id="19" name="CuadroTexto 18">
            <a:extLst>
              <a:ext uri="{FF2B5EF4-FFF2-40B4-BE49-F238E27FC236}">
                <a16:creationId xmlns:a16="http://schemas.microsoft.com/office/drawing/2014/main" id="{97B83ADC-B198-4E56-B07C-93F352EAA775}"/>
              </a:ext>
            </a:extLst>
          </p:cNvPr>
          <p:cNvSpPr txBox="1"/>
          <p:nvPr/>
        </p:nvSpPr>
        <p:spPr>
          <a:xfrm>
            <a:off x="2514600" y="2874141"/>
            <a:ext cx="10896600" cy="3477875"/>
          </a:xfrm>
          <a:prstGeom prst="rect">
            <a:avLst/>
          </a:prstGeom>
          <a:noFill/>
        </p:spPr>
        <p:txBody>
          <a:bodyPr wrap="square">
            <a:spAutoFit/>
          </a:bodyPr>
          <a:lstStyle/>
          <a:p>
            <a:r xmlns:a="http://schemas.openxmlformats.org/drawingml/2006/main">
              <a:rPr lang="lv" sz="2000" b="1" dirty="0">
                <a:latin typeface="Century Gothic" panose="020B0502020202020204" pitchFamily="34" charset="0"/>
              </a:rPr>
              <a:t>1. nodaļa: lietotāju iesaistīšana un mijiedarbība ar tiešsaistes apmācībām</a:t>
            </a:r>
          </a:p>
          <a:p>
            <a:endParaRPr lang="en-US" sz="2000" dirty="0">
              <a:latin typeface="Century Gothic" panose="020B0502020202020204" pitchFamily="34" charset="0"/>
            </a:endParaRPr>
          </a:p>
          <a:p>
            <a:r xmlns:a="http://schemas.openxmlformats.org/drawingml/2006/main">
              <a:rPr lang="lv" sz="2000" dirty="0">
                <a:latin typeface="Century Gothic" panose="020B0502020202020204" pitchFamily="34" charset="0"/>
              </a:rPr>
              <a:t>1.1. sadaļa. Stratēģijas lietotāju iesaistīšanai digitālā satura apguvē tiešsaistes apmācībā</a:t>
            </a:r>
          </a:p>
          <a:p>
            <a:r xmlns:a="http://schemas.openxmlformats.org/drawingml/2006/main">
              <a:rPr lang="lv" sz="2000" dirty="0">
                <a:latin typeface="Century Gothic" panose="020B0502020202020204" pitchFamily="34" charset="0"/>
              </a:rPr>
              <a:t>1.2. sadaļa. Lietotāju iesaistīšanās pārraudzība un atsauksmju vākšana</a:t>
            </a:r>
          </a:p>
          <a:p>
            <a:r xmlns:a="http://schemas.openxmlformats.org/drawingml/2006/main">
              <a:rPr lang="lv" sz="2000" dirty="0">
                <a:latin typeface="Century Gothic" panose="020B0502020202020204" pitchFamily="34" charset="0"/>
              </a:rPr>
              <a:t>1.3. sadaļa. Atbildēšana uz lietotāju komentāriem un problēmu risināšana</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r xmlns:a="http://schemas.openxmlformats.org/drawingml/2006/main">
              <a:rPr lang="lv" sz="2000" b="1" dirty="0">
                <a:latin typeface="Century Gothic" panose="020B0502020202020204" pitchFamily="34" charset="0"/>
              </a:rPr>
              <a:t>2. nodaļa: tiešsaistes apmācību piegādes analīze un uzlabošana</a:t>
            </a:r>
          </a:p>
          <a:p>
            <a:r xmlns:a="http://schemas.openxmlformats.org/drawingml/2006/main">
              <a:rPr lang="lv" sz="2000" dirty="0">
                <a:latin typeface="Century Gothic" panose="020B0502020202020204" pitchFamily="34" charset="0"/>
              </a:rPr>
              <a:t>2.1. sadaļa. Metrika un analīze tiešsaistes apmācību piegādes panākumu mērīšanai</a:t>
            </a:r>
          </a:p>
          <a:p>
            <a:endParaRPr lang="en-US" sz="2000" b="1" dirty="0">
              <a:latin typeface="Century Gothic" panose="020B0502020202020204" pitchFamily="34" charset="0"/>
            </a:endParaRPr>
          </a:p>
          <a:p>
            <a:endParaRPr lang="es-ES" sz="2000" dirty="0">
              <a:latin typeface="Century Gothic" panose="020B0502020202020204" pitchFamily="34" charset="0"/>
            </a:endParaRPr>
          </a:p>
        </p:txBody>
      </p:sp>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5536580"/>
          </a:xfrm>
          <a:prstGeom prst="rect">
            <a:avLst/>
          </a:prstGeom>
          <a:noFill/>
        </p:spPr>
        <p:txBody>
          <a:bodyPr wrap="square" rtlCol="0">
            <a:spAutoFit/>
          </a:bodyPr>
          <a:lstStyle/>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Pastāv dažādas vienkāršas un </a:t>
            </a:r>
            <a:r xmlns:a="http://schemas.openxmlformats.org/drawingml/2006/main">
              <a:rPr lang="lv" sz="2400" b="1" dirty="0">
                <a:effectLst/>
                <a:latin typeface="Calibri" panose="020F0502020204030204" pitchFamily="34" charset="0"/>
                <a:ea typeface="Arial MT"/>
                <a:cs typeface="Calibri" panose="020F0502020204030204" pitchFamily="34" charset="0"/>
              </a:rPr>
              <a:t>efektīvas stratēģijas </a:t>
            </a:r>
            <a:r xmlns:a="http://schemas.openxmlformats.org/drawingml/2006/main">
              <a:rPr lang="lv" sz="2400" dirty="0">
                <a:effectLst/>
                <a:latin typeface="Calibri" panose="020F0502020204030204" pitchFamily="34" charset="0"/>
                <a:ea typeface="Arial MT"/>
                <a:cs typeface="Calibri" panose="020F0502020204030204" pitchFamily="34" charset="0"/>
              </a:rPr>
              <a:t>, kā tiešsaistes apmācībās iesaistīt lietotājus ar digitālo saturu, piemēram:</a:t>
            </a:r>
            <a:endParaRPr xmlns:a="http://schemas.openxmlformats.org/drawingml/2006/main" lang="es-ES" sz="2400" dirty="0">
              <a:effectLst/>
              <a:latin typeface="Arial MT"/>
              <a:ea typeface="Arial MT"/>
              <a:cs typeface="Arial MT"/>
            </a:endParaRPr>
          </a:p>
          <a:p>
            <a:pPr xmlns:a="http://schemas.openxmlformats.org/drawingml/2006/main" algn="just"/>
            <a:r xmlns:a="http://schemas.openxmlformats.org/drawingml/2006/main">
              <a:rPr lang="lv" sz="2400" dirty="0">
                <a:effectLst/>
                <a:latin typeface="Calibri" panose="020F0502020204030204" pitchFamily="34" charset="0"/>
                <a:ea typeface="Arial MT"/>
                <a:cs typeface="Calibri" panose="020F0502020204030204" pitchFamily="34" charset="0"/>
              </a:rPr>
              <a:t> </a:t>
            </a:r>
            <a:endParaRPr xmlns:a="http://schemas.openxmlformats.org/drawingml/2006/main" lang="es-ES" sz="2400" dirty="0">
              <a:effectLst/>
              <a:latin typeface="Arial MT"/>
              <a:ea typeface="Arial MT"/>
              <a:cs typeface="Arial MT"/>
            </a:endParaRPr>
          </a:p>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Interaktīvs saturs: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viens no lielākajiem tiešsaistes apmācību izaicinājumiem ir audzēkņu iesaistīšanās. Šajā ziņā ir būtiski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savās apmācībās </a:t>
            </a: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iekļaut interaktīvus elementus . </a:t>
            </a: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Interaktīviem elementiem var būt dažādas formas, piemēram, viktorīnas, aptaujas, aptaujas un interaktīvas simulācijas,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kas ļauj izglītojamajiem aktīvi piedalīties mācību procesā. Interaktīvie vienumi var palīdzēt skolēniem </a:t>
            </a: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mācīties jautrā veidā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un </a:t>
            </a: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labāk atcerēties informāciju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 Viktorīna pēc apmācības moduļa var palīdzēt to labāk atcerēties, un spēle, kas simulē </a:t>
            </a: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reālu situāciju,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var palīdzēt studentiem izmantot to, ko viņi ir iemācījušies. </a:t>
            </a:r>
            <a:r xmlns:a="http://schemas.openxmlformats.org/drawingml/2006/main">
              <a:rPr lang="lv" sz="2400" b="1" dirty="0">
                <a:effectLst/>
                <a:latin typeface="Calibri" panose="020F0502020204030204" pitchFamily="34" charset="0"/>
                <a:ea typeface="Times New Roman" panose="02020603050405020304" pitchFamily="18" charset="0"/>
                <a:cs typeface="Calibri" panose="020F0502020204030204" pitchFamily="34" charset="0"/>
              </a:rPr>
              <a:t>Iekļaujiet interaktīvus elementus, kas veicina līdzdalību, veicina aktīvu mācīšanos un sniedz tūlītēju atgriezenisko saiti, uzlabojot vispārējo mācību pieredzi </a:t>
            </a:r>
            <a:r xmlns:a="http://schemas.openxmlformats.org/drawingml/2006/main">
              <a:rPr lang="lv" sz="2400" dirty="0">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400" dirty="0">
              <a:effectLst/>
              <a:latin typeface="Arial MT"/>
              <a:ea typeface="Times New Roman" panose="02020603050405020304" pitchFamily="18" charset="0"/>
              <a:cs typeface="Times New Roman" panose="02020603050405020304" pitchFamily="18" charset="0"/>
            </a:endParaRPr>
          </a:p>
          <a:p>
            <a:endParaRPr lang="es-ES" sz="4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35556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1026" name="Picture 2" descr="Vector gratuito icono de exposición moderna">
            <a:extLst>
              <a:ext uri="{FF2B5EF4-FFF2-40B4-BE49-F238E27FC236}">
                <a16:creationId xmlns:a16="http://schemas.microsoft.com/office/drawing/2014/main" id="{C4124928-AC3A-4EF2-8CE8-C158A7B3E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3132227"/>
            <a:ext cx="4768213" cy="476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6181179"/>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Multivides integrācija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teksta tiešsaistes apmācības kursi var ātri kļūt garlaicīgi un nepievilcīgi. Šajā ziņā ir ārkārtīgi svarīgi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savās apmācībās iekļaut multivides elementus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Multivides saturu var attēlot ar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attēliem, videoklipiem, animācijām, infografiku un audio klipiem,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lai padarītu saturu vizuāli pievilcīgu un saistošu. Multivide ne tikai padara apmācību interesantāku un saistošāku, bet arī var palīdzēt izglītojamajam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labāk saglabāt galvenos jēdzienus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Multivide palīdz pārtraukt teksta satura monotoniju un var efektīvi nodot sarežģītu informāciju vieglāk uztveramā formātā. Multivides vienumi var arī radīt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emocionālu saikni ar izglītojamajiem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izmantojot attēlus vai video, kas izraisa jūtas saistībā ar mācīto tēmu.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Nebaidieties izmantot </a:t>
            </a:r>
            <a:r xmlns:a="http://schemas.openxmlformats.org/drawingml/2006/main">
              <a:rPr lang="lv"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dažādas modalitātes, lai parādītu kursa saturu, tostarp audio, video, attēlus, koncepciju kartes utt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lnSpc>
                <a:spcPct val="107000"/>
              </a:lnSpc>
              <a:spcAft>
                <a:spcPts val="800"/>
              </a:spcAft>
              <a:buFont typeface="Wingdings" panose="05000000000000000000" pitchFamily="2" charset="2"/>
              <a:buChar char=""/>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xmlns:a="http://schemas.openxmlformats.org/drawingml/2006/main" marL="34290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Gamifikācija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iekļaujiet spēlēšanas elementus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piemēram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 līderu sarakstus, nozīmītes, izaicinājumus un atlīdzības,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lai padarītu mācību pieredzi patīkamāku un motivējošāku.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Gamification pievieno konkurētspējīgu elementu, veicina progresa izsekošanu un sniedz sasnieguma sajūtu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kas nodrošina lietotāju iesaisti un motivāciju turpināt mācības.</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ES" sz="2000" dirty="0">
              <a:effectLst/>
              <a:latin typeface="Arial MT"/>
              <a:ea typeface="Times New Roman" panose="02020603050405020304" pitchFamily="18" charset="0"/>
              <a:cs typeface="Times New Roman" panose="02020603050405020304" pitchFamily="18" charset="0"/>
            </a:endParaRPr>
          </a:p>
          <a:p>
            <a:endParaRPr lang="es-ES"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2050" name="Picture 2" descr="Vector gratuito iconos lineares de busquedas web">
            <a:extLst>
              <a:ext uri="{FF2B5EF4-FFF2-40B4-BE49-F238E27FC236}">
                <a16:creationId xmlns:a16="http://schemas.microsoft.com/office/drawing/2014/main" id="{CD7262FD-327A-4153-A654-CB13409A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904" y="323173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848100"/>
            <a:ext cx="11811000" cy="5162439"/>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Personalizēšana un pielāgošana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Personalizācija kļūst arvien svarīgāka tiešsaistes apmācībā, jo tā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palīdz studentiem justies ciešāk saistītiem ar pašu apmācību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Personalizējot mācību pieredzi, skolēni, visticamāk, jutīsies iesaistīti un saglabā informāciju.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Pielāgojiet apmācību saturu lietotāju īpašajām vajadzībām un interesēm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sniedziet lietotājiem iespējas pielāgot savu mācību pieredzi, piemēram, izvēloties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moduļu secību vai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izvēloties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atbilstošās tēmas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ir izrādījušies ļoti noderīgi, lai saglabātu studentu interesi. Personalizēšana palielina lietotāju iesaisti, padarot saturu atbilstošāku un nozīmīgāku viņu individuālajiem mācību mērķiem. Personalizāciju var attēlot ar iespēju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izvēlēties mācību ceļu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vai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satura pielāgošanu, pamatojoties uz vēlmēm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Personalizēšanu var panākt arī,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iekļaujot reālās dzīves piemērus, kas attiecas uz apmācāmā specifisko pieredzi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Personalizēšanas iekļaušana palīdz izglītojamajiem justies vairāk iesaistītiem savās mācībās, tādējādi nodrošinot labākus saglabāšanas rādītājus.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Personalizēšana var arī palīdzēt samazināt pārtraukšanas gadījumu skaitu, jo studenti, visticamāk, pabeigs kursu, kas ir pielāgots viņu vajadzībām un interesēm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27936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3074" name="Picture 2" descr="Vector gratuito ilustración del concepto de personalización">
            <a:extLst>
              <a:ext uri="{FF2B5EF4-FFF2-40B4-BE49-F238E27FC236}">
                <a16:creationId xmlns:a16="http://schemas.microsoft.com/office/drawing/2014/main" id="{84565472-5010-4D49-9D5A-7DE2CA3F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3345016"/>
            <a:ext cx="45053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543300"/>
            <a:ext cx="10432774" cy="6458178"/>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Īsa apgūšana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ir svarīgi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saturu sadalīt mazākos, pārvaldāmos gabalos, lai atvieglotu patēriņu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Izmantojiet īsas (10 minūšu) audio un video lekcijas. Īsākas prezentācijas ar dažādiem plašsaziņas līdzekļiem var optimizēt studentu iesaistīšanos un atvieglot atjaunināšanu nākotnē.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Vienmēr labāk ir sniegt saturu īsos moduļos vai nodarbībās, kuras var pabeigt noteiktā laika posmā. Šī pieeja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palīdz novērst informācijas pārslodzi, uzlabo informācijas saglabāšanu un pielāgojas lietotāju ierobežotajai uzmanībai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Sociālā mācīšanās un sadarbība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veiciniet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kopienas sajūtu un sadarbību, iekļaujot sociālās mācīšanās elementus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piemēram, veidojot grupu vai kopienu. Ir vairāki lieliski veidi, kā izveidot tiešsaistes kopienu, lai efektīvāk sadarbotos ar praktikantiem. Forumi joprojām ir plaši izmantota metode, kā sadarboties ar studentiem un ļaut viņiem sazināties vienam ar otru. Iekļaujiet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diskusiju forumus, grupu aktivitātes vai virtuālās klases, kur lietotāji var mijiedarboties, dalīties ieskatos un mācīties viens no otra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Nododiet viņiem sarunu viņu izvēlētajos sociālajos tīklos. Facebook grupas un LinkedIn grupas ir tikai sociālo tīklu piemēri, kas ļauj indivīdiem mijiedarboties kopienās.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Sociālā mijiedarbība uzlabo iesaistīšanos un sniedz iespēju mācīties no vienaudžiem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10" name="Imagen 9">
            <a:extLst>
              <a:ext uri="{FF2B5EF4-FFF2-40B4-BE49-F238E27FC236}">
                <a16:creationId xmlns:a16="http://schemas.microsoft.com/office/drawing/2014/main" id="{CC181E8F-74E8-43C8-AF53-F4AAF3B7E428}"/>
              </a:ext>
            </a:extLst>
          </p:cNvPr>
          <p:cNvPicPr>
            <a:picLocks noChangeAspect="1"/>
          </p:cNvPicPr>
          <p:nvPr/>
        </p:nvPicPr>
        <p:blipFill>
          <a:blip r:embed="rId2"/>
          <a:stretch>
            <a:fillRect/>
          </a:stretch>
        </p:blipFill>
        <p:spPr>
          <a:xfrm>
            <a:off x="11887200" y="4610100"/>
            <a:ext cx="5932240" cy="2310006"/>
          </a:xfrm>
          <a:prstGeom prst="rect">
            <a:avLst/>
          </a:prstGeom>
        </p:spPr>
      </p:pic>
    </p:spTree>
    <p:extLst>
      <p:ext uri="{BB962C8B-B14F-4D97-AF65-F5344CB8AC3E}">
        <p14:creationId xmlns:p14="http://schemas.microsoft.com/office/powerpoint/2010/main" val="3994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7106561"/>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Reālās dzīves scenāriji un gadījumu izpēte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viena no labākajām studentu iesaistīšanas stratēģijām ir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iekļaut reālās dzīves scenārijus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tiešsaistes apmācībā, lai palīdzētu viņiem saprast, kā pētītie jēdzieni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attiecas uz reāliem apstākļiem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Izveidojiet uzmanību piesaistošu saturu, lai ieviestu mācību mērķus (ti, multivides klipus, dokumentālās filmas, gadījumu izpētes), lai savienotu kursa saturu ar “reālo pasauli”.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Izmantojot reālistiskas situācijas, audzēkņi, visticamāk, saglabā informāciju un izmantos to savā dzīvē. Sniedziet reālās dzīves scenārijus un gadījumu izpēti, kas atspoguļo apmācību satura praktisku pielietojumu. Tas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palīdz lietotājiem izprast materiāla atbilstību un sniedz iespējas kritiskai domāšanai un problēmu risināšanai, padarot mācību pieredzi saistošāku un salīdzināmāku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t>
            </a:r>
          </a:p>
          <a:p>
            <a:pPr lvl="0" algn="just">
              <a:lnSpc>
                <a:spcPct val="107000"/>
              </a:lnSpc>
              <a:spcAft>
                <a:spcPts val="800"/>
              </a:spcAf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Mobilajām ierīcēm piemērots dizains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mūsdienu pasaulē, kurā valda mobilās ierīces, ir svarīgi, lai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jūsu tiešsaistes apmācība būtu optimizēta mobilajām ierīcēm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ar adaptīvu izkārtojumu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kas pielāgojas dažādiem ekrāna izmēriem un ierīcēm, tostarp viedtālruņiem un planšetdatoriem.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Tas nodrošina pilnīgu pieejamību apmācāmā pusē un palielina apmācības elastību.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Mobilajām ierīcēm draudzīgs dizains ļauj lietotājiem mijiedarboties ar saturu jebkurā laikā un vietā, padarot to vienkāršāku un ērtāku. Mobilajām ierīcēm piemērotas tiešsaistes apmācības var ietvert arī funkcijas, kas ir raksturīgas mobilajām ierīcēm, piemēram, iespēja vilkt vai pieskarties, lai pārvietotos, vai izmantot ar balsi aktivizētas mijiedarbības.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Kursu izstrāde, izmantojot mobilo pieeju, var uzlabot kopējo lietotāja pieredzi, jo tas vienkāršo saturu un koncentrējas uz vissvarīgāko informāciju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507968"/>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4098" name="Picture 2" descr="Vector gratuito ilustración del concepto de datos de la aplicación">
            <a:extLst>
              <a:ext uri="{FF2B5EF4-FFF2-40B4-BE49-F238E27FC236}">
                <a16:creationId xmlns:a16="http://schemas.microsoft.com/office/drawing/2014/main" id="{7200AEF7-1515-42F8-8829-0C32A77A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857" y="3180439"/>
            <a:ext cx="51911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xmlns:a="http://schemas.openxmlformats.org/drawingml/2006/main">
              <a:rPr lang="lv"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1. nodaļa: lietotāju iesaistīšana un mijiedarbība ar tiešsaistes apmācībām</a:t>
            </a:r>
            <a:endParaRPr xmlns:a="http://schemas.openxmlformats.org/drawingml/2006/main"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xmlns:a="http://schemas.openxmlformats.org/drawingml/2006/main">
              <a:rPr lang="lv"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1.1. sadaļa. Stratēģijas lietotāju iesaistīšanai digitālā satura apguvē tiešsaistes apmācībā</a:t>
            </a:r>
            <a:endParaRPr xmlns:a="http://schemas.openxmlformats.org/drawingml/2006/main"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6344301"/>
          </a:xfrm>
          <a:prstGeom prst="rect">
            <a:avLst/>
          </a:prstGeom>
          <a:noFill/>
        </p:spPr>
        <p:txBody>
          <a:bodyPr wrap="square" rtlCol="0">
            <a:spAutoFit/>
          </a:bodyPr>
          <a:lstStyle/>
          <a:p>
            <a:pPr xmlns:a="http://schemas.openxmlformats.org/drawingml/2006/main" marL="342900" lvl="0" indent="-342900" algn="just">
              <a:lnSpc>
                <a:spcPct val="107000"/>
              </a:lnSpc>
              <a:spcAft>
                <a:spcPts val="800"/>
              </a:spcAft>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Nepārtrauktas mācīšanās iespējas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ir svarīgi piedāvāt pastāvīgus mācību resursus un iespējas ārpus sākotnējās apmācības.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Papildu materiālu nodrošināšana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ieteicamie lasījumi vai piekļuve atbilstošiem tīmekļsemināriem vai semināriem var palielināt studentu iesaistīšanos un motivēt viņu turpmāko mācīšanos. Nepārtrauktas mācīšanās veicināšana palīdz uzturēt lietotāju iesaisti un atbalsta ilgtermiņa zināšanu saglabāšanu.</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pPr xmlns:a="http://schemas.openxmlformats.org/drawingml/2006/main" algn="just"/>
            <a:r xmlns:a="http://schemas.openxmlformats.org/drawingml/2006/main">
              <a:rPr lang="lv" sz="2000" dirty="0">
                <a:effectLst/>
                <a:latin typeface="Calibri" panose="020F0502020204030204" pitchFamily="34" charset="0"/>
                <a:ea typeface="Arial MT"/>
                <a:cs typeface="Calibri" panose="020F0502020204030204" pitchFamily="34" charset="0"/>
              </a:rPr>
              <a:t> </a:t>
            </a:r>
            <a:endParaRPr xmlns:a="http://schemas.openxmlformats.org/drawingml/2006/main" lang="es-ES" sz="2000" dirty="0">
              <a:effectLst/>
              <a:latin typeface="Arial MT"/>
              <a:ea typeface="Arial MT"/>
              <a:cs typeface="Arial MT"/>
            </a:endParaRPr>
          </a:p>
          <a:p>
            <a:pPr xmlns:a="http://schemas.openxmlformats.org/drawingml/2006/main" marL="342900" lvl="0" indent="-342900" algn="just">
              <a:lnSpc>
                <a:spcPct val="107000"/>
              </a:lnSpc>
              <a:buFont typeface="Wingdings" panose="05000000000000000000" pitchFamily="2" charset="2"/>
              <a:buChar char=""/>
            </a:pP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Tīmekļsemināri: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vēl viens novatorisks un efektīvs veids, kā sazināties ar studentiem, ir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lietotājam draudzīgu un interaktīvu tīmekļa semināru organizēšana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Cilvēkiem patīk prezentētāja tiešraides video, slaidi, grafika un citas interaktīvas tīmekļa semināru iespējas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Šī stratēģija ļauj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skolotājam izveidot ļoti personisku saikni ar skolēniem,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un vebināra runātājs var būt kaislīgāks, izklaidējošāks un saistošāks nekā tikai tiešsaistes teksta lasīšana. Interesanti ir arī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lūgt skolēnus piedalīties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ļaujot viņiem uzdot komentārus vai jautājumus skolotājam,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izmantojot tērzēšanu vai e-pastu</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lai palielinātu iesaistīšanos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un mijiedarbību. Šī mijiedarbība arī ļauj izmantot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kopradīšanas iesaistīšanās stratēģijas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kur jūsu tiešsaistes apmācība patiešām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notiek, pateicoties studentu mijiedarbībai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un tāpēc tā ir daudz saistošāka! Kopradīšana palīdz veidot daudz spēcīgāku saikni, skolēni jūtas lepni,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jo viņi kļuva par daļu no apmācības procesa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 un šajā ziņā ir svarīgi </a:t>
            </a:r>
            <a:r xmlns:a="http://schemas.openxmlformats.org/drawingml/2006/main">
              <a:rPr lang="lv" sz="2000" b="1" dirty="0">
                <a:effectLst/>
                <a:latin typeface="Calibri" panose="020F0502020204030204" pitchFamily="34" charset="0"/>
                <a:ea typeface="Times New Roman" panose="02020603050405020304" pitchFamily="18" charset="0"/>
                <a:cs typeface="Calibri" panose="020F0502020204030204" pitchFamily="34" charset="0"/>
              </a:rPr>
              <a:t>atalgot viņu idejas, atzīstot viņu ieguldījumu šajā procesā </a:t>
            </a:r>
            <a:r xmlns:a="http://schemas.openxmlformats.org/drawingml/2006/main">
              <a:rPr lang="lv" sz="2000" dirty="0">
                <a:effectLst/>
                <a:latin typeface="Calibri" panose="020F0502020204030204" pitchFamily="34" charset="0"/>
                <a:ea typeface="Times New Roman" panose="02020603050405020304" pitchFamily="18" charset="0"/>
                <a:cs typeface="Calibri" panose="020F0502020204030204" pitchFamily="34" charset="0"/>
              </a:rPr>
              <a:t>.</a:t>
            </a:r>
            <a:endParaRPr xmlns:a="http://schemas.openxmlformats.org/drawingml/2006/main" lang="es-ES" sz="2000" dirty="0">
              <a:effectLst/>
              <a:latin typeface="Arial MT"/>
              <a:ea typeface="Times New Roman" panose="02020603050405020304" pitchFamily="18" charset="0"/>
              <a:cs typeface="Times New Roman" panose="02020603050405020304" pitchFamily="18" charset="0"/>
            </a:endParaRP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xmlns:a="http://schemas.openxmlformats.org/drawingml/2006/main">
              <a:rPr lang="lv" dirty="0" err="1"/>
              <a:t>Attēls</a:t>
            </a:r>
            <a:r xmlns:a="http://schemas.openxmlformats.org/drawingml/2006/main">
              <a:rPr lang="lv" dirty="0"/>
              <a:t> </a:t>
            </a:r>
            <a:r xmlns:a="http://schemas.openxmlformats.org/drawingml/2006/main">
              <a:rPr lang="lv" dirty="0" err="1"/>
              <a:t>avots </a:t>
            </a:r>
            <a:r xmlns:a="http://schemas.openxmlformats.org/drawingml/2006/main">
              <a:rPr lang="lv" dirty="0"/>
              <a:t>: Freepik.com</a:t>
            </a:r>
          </a:p>
        </p:txBody>
      </p:sp>
      <p:pic>
        <p:nvPicPr>
          <p:cNvPr id="5122" name="Picture 2" descr="Vector gratuito ilustración de vector de concepto abstracto de encuentro en línea. llamada de conferencia, unirse al grupo de reunión, servicio en línea de videollamada, comunicación a distancia, reunión informal, metáfora abstracta de redes de miembros.">
            <a:extLst>
              <a:ext uri="{FF2B5EF4-FFF2-40B4-BE49-F238E27FC236}">
                <a16:creationId xmlns:a16="http://schemas.microsoft.com/office/drawing/2014/main" id="{063BC7E4-CAB5-46E2-9C77-CAB2A806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835" y="2975878"/>
            <a:ext cx="4520197" cy="452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10020</TotalTime>
  <Words>3652</Words>
  <Application>Microsoft Office PowerPoint</Application>
  <PresentationFormat>Personalizado</PresentationFormat>
  <Paragraphs>160</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23</vt:i4>
      </vt:variant>
    </vt:vector>
  </HeadingPairs>
  <TitlesOfParts>
    <vt:vector size="34" baseType="lpstr">
      <vt:lpstr>Arial</vt:lpstr>
      <vt:lpstr>Arial MT</vt:lpstr>
      <vt:lpstr>Calibri</vt:lpstr>
      <vt:lpstr>Calibri Light</vt:lpstr>
      <vt:lpstr>Cambria</vt:lpstr>
      <vt:lpstr>Century Gothic</vt:lpstr>
      <vt:lpstr>Microsoft Sans Serif</vt:lpstr>
      <vt:lpstr>Wingdings</vt:lpstr>
      <vt:lpstr>Office Theme</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Roberta Albertazzi</cp:lastModifiedBy>
  <cp:revision>63</cp:revision>
  <dcterms:created xsi:type="dcterms:W3CDTF">2022-02-01T14:11:31Z</dcterms:created>
  <dcterms:modified xsi:type="dcterms:W3CDTF">2023-06-15T08:42:52Z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