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 id="2147483678" r:id="rId3"/>
  </p:sldMasterIdLst>
  <p:sldIdLst>
    <p:sldId id="265" r:id="rId4"/>
    <p:sldId id="257" r:id="rId5"/>
    <p:sldId id="261" r:id="rId6"/>
    <p:sldId id="258" r:id="rId7"/>
    <p:sldId id="448" r:id="rId8"/>
    <p:sldId id="449" r:id="rId9"/>
    <p:sldId id="450"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63" r:id="rId23"/>
    <p:sldId id="464" r:id="rId24"/>
    <p:sldId id="465" r:id="rId25"/>
    <p:sldId id="263" r:id="rId26"/>
    <p:sldId id="260" r:id="rId27"/>
  </p:sldIdLst>
  <p:sldSz cx="18288000" cy="10287000"/>
  <p:notesSz cx="18288000" cy="10287000"/>
  <p:defaultTextStyle>
    <a:defPPr>
      <a:defRPr lang="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B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654" y="-52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5/23/2023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8379B4-1C07-4D15-932E-246E0F83C548}"/>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98BE560-3A98-4572-9827-B2E8F640BBB8}"/>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61C7A91-A759-4B54-8383-77889307073B}"/>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4778896C-AE94-4D4C-95DE-98EF0E648A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2C3D9E4-4EBA-496A-9DD1-8F7092446A87}"/>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E7790DB-D680-43FB-AF89-FCC2B633DDAC}"/>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8" name="Marcador de pie de página 7">
            <a:extLst>
              <a:ext uri="{FF2B5EF4-FFF2-40B4-BE49-F238E27FC236}">
                <a16:creationId xmlns:a16="http://schemas.microsoft.com/office/drawing/2014/main" id="{4617222B-BE51-482B-BA2E-EB39AC5CFF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FDCE16C3-DA6D-41E3-AD39-8F32E97BA05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84561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093A3F-9129-4451-83AB-A63F9CE1AEFD}"/>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0F0DF4D5-E289-4B98-88A1-45A89FCFEDA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4" name="Marcador de pie de página 3">
            <a:extLst>
              <a:ext uri="{FF2B5EF4-FFF2-40B4-BE49-F238E27FC236}">
                <a16:creationId xmlns:a16="http://schemas.microsoft.com/office/drawing/2014/main" id="{86208C41-13EF-4402-9187-E5BFB0DCF5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A9584DCE-CA46-4CDC-8DFB-D6B70D709688}"/>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303273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240B059-6684-46D2-8430-107ADA6DA67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3" name="Marcador de pie de página 2">
            <a:extLst>
              <a:ext uri="{FF2B5EF4-FFF2-40B4-BE49-F238E27FC236}">
                <a16:creationId xmlns:a16="http://schemas.microsoft.com/office/drawing/2014/main" id="{DC78B675-5858-4FDD-A471-FE91AE6C973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A57FF813-BE02-496F-99F0-B07A4132E8C2}"/>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992925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666AD-6CB7-4000-BF5F-0EC4800684FB}"/>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DCA4AD3-04B0-457C-8539-181B8CEF2A0A}"/>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7AFEFE05-0179-406A-915E-465CDD31972B}"/>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CBF3DDC-FF30-461B-AF9A-FFD52D4C48AA}"/>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6" name="Marcador de pie de página 5">
            <a:extLst>
              <a:ext uri="{FF2B5EF4-FFF2-40B4-BE49-F238E27FC236}">
                <a16:creationId xmlns:a16="http://schemas.microsoft.com/office/drawing/2014/main" id="{6932B3CC-CE5A-4375-80AD-F50A21FB8BF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1CBB358E-3631-4137-80DA-F1169735AA6C}"/>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733073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C8F71-821B-4DDD-9A9E-2276A46F1B6C}"/>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17F30694-BDAB-4158-9F58-A816230CDE2C}"/>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61C7BC6-8AE8-4948-AC95-B4E586A9480A}"/>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372B5CB-458D-4FBF-B67D-CD384338ACE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6" name="Marcador de pie de página 5">
            <a:extLst>
              <a:ext uri="{FF2B5EF4-FFF2-40B4-BE49-F238E27FC236}">
                <a16:creationId xmlns:a16="http://schemas.microsoft.com/office/drawing/2014/main" id="{8CD7EEA8-9033-4B45-B699-9D22F5564B4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F2DC0DC3-857C-4636-9EF3-176A87D26A6F}"/>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3625993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5D7254-0017-4063-8FFE-014AED9F7289}"/>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D9A3F45-2404-42BF-A3CB-475AC9F8A6D5}"/>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650FDFF-2557-4C4E-ADA7-16C7E4AF073D}"/>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D626823A-1E88-4D82-BE42-0D33555E926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530B1C89-968A-408A-8419-8AC375AC2C33}"/>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338961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F78A8CC-23FC-4BF2-B5A2-A5518DA061CA}"/>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128C344-1DCA-40CB-A46B-4EAA87979B7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60669FF-4B2F-4E91-98D6-A98605384568}"/>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C758AB9B-993A-4EE5-BAB5-F4E797F51AC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525BFB-6BC5-416B-940E-3351575D2E4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47700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0444E4-85F9-77F7-430E-3EE8D0AE2C08}"/>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14D099BA-B3A3-0F8B-1CBB-C50F103E25F9}"/>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FC2594F-8378-C2AE-016A-AD6397A7BB86}"/>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286F5689-11A2-422C-5DAE-305372C0A6E6}"/>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63F0A7C-4401-D798-1D57-200B352B9ECF}"/>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2211552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258836-D8C6-B55E-C018-6BD4CA9C1D3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37F8D5F-2762-5260-86BD-2A95D824BC8A}"/>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4C2ABA8-561A-B30F-5883-399F3AE2CEC0}"/>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F33EC6E4-D6A6-555C-5160-5C75234E684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0CDCBBA0-9917-9ECE-776F-2A3B0707CD0E}"/>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888722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B42383-D061-AD09-F15F-A2330966612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2FDA7000-7061-9160-A3A4-8CEFF295BCB6}"/>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95B30D4-B38D-FA78-27CC-9CFABF582125}"/>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7EB75D2B-B7E5-0FEE-2C12-1A961A10AE2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27CB17CB-B6BB-3C96-3246-F34F0F2F0379}"/>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194002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5/23/2023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A956EC-3726-D027-6A63-CF43111E3F7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E40E42E2-D534-95C0-7E8C-58F9DE069949}"/>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F4F87315-F4C6-70C9-6F93-F2C2E36FB9E7}"/>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9D5450E6-AD42-51E7-A263-FA8F8BFD9EB7}"/>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6" name="Marcador de pie de página 5">
            <a:extLst>
              <a:ext uri="{FF2B5EF4-FFF2-40B4-BE49-F238E27FC236}">
                <a16:creationId xmlns:a16="http://schemas.microsoft.com/office/drawing/2014/main" id="{4DB5E8AD-B6C1-87B2-54E4-DD76275B401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AB0C91AB-EF3A-0E0B-DCA3-F66571C651DB}"/>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672100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7565C8-74D1-B365-8CCA-D2CB5B7D4894}"/>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C9C46A2-2BE5-2AE5-D4BA-27D2D20ED031}"/>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5DC8FD1-341D-2B1F-5DA7-720FE94FD6C0}"/>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D24BBA34-20FE-AA30-81B6-1C32081C8BDF}"/>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82F3D69-410B-0A54-33CA-0AFC994F64D3}"/>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CE85E20-3438-1FC1-ED59-9D3441212E2E}"/>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8" name="Marcador de pie de página 7">
            <a:extLst>
              <a:ext uri="{FF2B5EF4-FFF2-40B4-BE49-F238E27FC236}">
                <a16:creationId xmlns:a16="http://schemas.microsoft.com/office/drawing/2014/main" id="{9901F080-47B7-0ACA-71EE-5342C33D2B7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E18149F2-D910-3E7E-25A9-50C8A5A51D4C}"/>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04881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7F704-B9F1-E2B9-26AC-DCF70282A80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161AEBDC-707A-1ABF-188E-6C1AC99883BB}"/>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4" name="Marcador de pie de página 3">
            <a:extLst>
              <a:ext uri="{FF2B5EF4-FFF2-40B4-BE49-F238E27FC236}">
                <a16:creationId xmlns:a16="http://schemas.microsoft.com/office/drawing/2014/main" id="{381C80A2-F741-27DC-3467-1F463076C0D6}"/>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E3F9CFE3-BC51-ECA5-EC2E-0775C5EE0D22}"/>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268255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AD49A23-D506-DC2C-3E9C-2EAF2558537D}"/>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3" name="Marcador de pie de página 2">
            <a:extLst>
              <a:ext uri="{FF2B5EF4-FFF2-40B4-BE49-F238E27FC236}">
                <a16:creationId xmlns:a16="http://schemas.microsoft.com/office/drawing/2014/main" id="{EC18BA91-65AA-E578-4FD5-4E343CD8407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8C1B56A3-D693-F6F5-6925-A9992361544E}"/>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21602816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F0E3DC-762F-AC5A-3E05-E54153978F3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611847F-7E23-3346-C455-4B05AB6F7945}"/>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F05C0A1-1F87-4AE4-B375-57A360DD1029}"/>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7B917D3-1BC5-9260-0C19-CC1566EF589D}"/>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6" name="Marcador de pie de página 5">
            <a:extLst>
              <a:ext uri="{FF2B5EF4-FFF2-40B4-BE49-F238E27FC236}">
                <a16:creationId xmlns:a16="http://schemas.microsoft.com/office/drawing/2014/main" id="{3080F176-568B-3912-CE37-66BDBBEC0553}"/>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66B6718E-EB83-0144-6627-D9B6EAE68387}"/>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10806564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7D3B3E-6C04-54A8-C815-392E2FD3DB8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339ADA8-94F3-ECD6-35E5-DA00AB94ECCA}"/>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DC949A81-3A58-351C-DBFE-9BFC03B0CE3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349ADFE-48D5-D915-9A56-8769FB65EA2E}"/>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6" name="Marcador de pie de página 5">
            <a:extLst>
              <a:ext uri="{FF2B5EF4-FFF2-40B4-BE49-F238E27FC236}">
                <a16:creationId xmlns:a16="http://schemas.microsoft.com/office/drawing/2014/main" id="{B1633BDF-B04B-51DC-C10A-293255E1F778}"/>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F08FD771-E229-A9F9-5EF8-F0F5E525CE38}"/>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3634004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DF1050-7548-4341-A72D-2239B71504F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3739101-77EA-8110-A60C-F9D0288D7598}"/>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9FC51A4-6A1C-CFB1-4061-E42779085F10}"/>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0852C571-B048-58F9-5FBB-742DEDAE0D74}"/>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D3AE219E-D3FE-03F8-9A4C-A0F9131D2776}"/>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3349180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422636-99DA-35E2-A87C-A78B18FBFBE6}"/>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949547B-79D1-81C7-92AB-61B7075E93F7}"/>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DB39C85-09BA-AACF-96BD-5CD3223BD8CC}"/>
              </a:ext>
            </a:extLst>
          </p:cNvPr>
          <p:cNvSpPr>
            <a:spLocks noGrp="1"/>
          </p:cNvSpPr>
          <p:nvPr>
            <p:ph type="dt" sz="half" idx="10"/>
          </p:nvPr>
        </p:nvSpPr>
        <p:spPr>
          <a:xfrm>
            <a:off x="1257300" y="9534525"/>
            <a:ext cx="4114800" cy="547688"/>
          </a:xfrm>
          <a:prstGeom prst="rect">
            <a:avLst/>
          </a:prstGeom>
        </p:spPr>
        <p:txBody>
          <a:bodyPr/>
          <a:lstStyle/>
          <a:p>
            <a:fld id="{E49DE9F4-5EEE-43B6-8E36-F18B6F693909}" type="datetimeFigureOut">
              <a:rPr lang="es-ES" smtClean="0"/>
              <a:t>23/05/2023</a:t>
            </a:fld>
            <a:endParaRPr lang="es-ES"/>
          </a:p>
        </p:txBody>
      </p:sp>
      <p:sp>
        <p:nvSpPr>
          <p:cNvPr id="5" name="Marcador de pie de página 4">
            <a:extLst>
              <a:ext uri="{FF2B5EF4-FFF2-40B4-BE49-F238E27FC236}">
                <a16:creationId xmlns:a16="http://schemas.microsoft.com/office/drawing/2014/main" id="{84EFF96C-C5FC-D592-6B6F-605DF5CFB5F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235B8197-29C7-A100-A15E-8A8DDEF77D41}"/>
              </a:ext>
            </a:extLst>
          </p:cNvPr>
          <p:cNvSpPr>
            <a:spLocks noGrp="1"/>
          </p:cNvSpPr>
          <p:nvPr>
            <p:ph type="sldNum" sz="quarter" idx="12"/>
          </p:nvPr>
        </p:nvSpPr>
        <p:spPr>
          <a:xfrm>
            <a:off x="12915900" y="9534525"/>
            <a:ext cx="4114800" cy="547688"/>
          </a:xfrm>
          <a:prstGeom prst="rect">
            <a:avLst/>
          </a:prstGeom>
        </p:spPr>
        <p:txBody>
          <a:bodyPr/>
          <a:lstStyle/>
          <a:p>
            <a:fld id="{C0F68514-BDA9-4133-B333-1D479B211FB0}" type="slidenum">
              <a:rPr lang="es-ES" smtClean="0"/>
              <a:t>‹Nº›</a:t>
            </a:fld>
            <a:endParaRPr lang="es-ES"/>
          </a:p>
        </p:txBody>
      </p:sp>
    </p:spTree>
    <p:extLst>
      <p:ext uri="{BB962C8B-B14F-4D97-AF65-F5344CB8AC3E}">
        <p14:creationId xmlns:p14="http://schemas.microsoft.com/office/powerpoint/2010/main" val="133290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5/23/2023</a:t>
            </a:fld>
            <a:endParaRPr lang="en-US"/>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6217920" y="9566910"/>
            <a:ext cx="5852160" cy="51435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914400" y="9566910"/>
            <a:ext cx="4206240" cy="51435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5/23/2023</a:t>
            </a:fld>
            <a:endParaRPr lang="en-US"/>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0" name="Imagen 9">
            <a:extLst>
              <a:ext uri="{FF2B5EF4-FFF2-40B4-BE49-F238E27FC236}">
                <a16:creationId xmlns:a16="http://schemas.microsoft.com/office/drawing/2014/main" id="{C8AAE7A4-C0ED-4F3B-BDD6-BC856696A3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154296" y="647700"/>
            <a:ext cx="3295504" cy="61555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0B98F2-BEDB-4281-A58E-69FBA4A6DC57}"/>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7BD7875-FD6A-4BA9-81F5-04CB572F54F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B58FCA3-7355-42E6-82A8-A1A130D2FB94}"/>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D464FD0A-4DAE-4F76-AC47-852A5E3DF94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D56F499-A829-43A7-9EDB-0514C0F951DB}"/>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23707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2EBF64-7382-4B70-8EAF-D40744FB7F77}"/>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2034208-54B0-473B-881D-D34B2BD76C37}"/>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8ADF1CD-13DE-4849-9D7C-B397D5DFB7A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C2E59AAE-1950-401F-9AB2-84CC881858D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F7687717-E9C2-4CE0-AED6-EE5BA78160D5}"/>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63652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0EBD07-13C2-48F7-9BDE-0F9895C53EF9}"/>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A7522C64-162F-43E5-9B2B-10410DCCCBEF}"/>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2B5C9A9-8115-4934-AFD3-0420E5E515A3}"/>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5" name="Marcador de pie de página 4">
            <a:extLst>
              <a:ext uri="{FF2B5EF4-FFF2-40B4-BE49-F238E27FC236}">
                <a16:creationId xmlns:a16="http://schemas.microsoft.com/office/drawing/2014/main" id="{7983A882-97DF-4225-8523-AD256D6F5ACE}"/>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A7105E9D-5629-4048-A634-EA7D8375BE80}"/>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1326888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0C4495-5040-4BF3-AF0F-4DAD9B61EB96}"/>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000E858-2DAA-401C-809B-D1D0E73A7BF7}"/>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45AAAA95-7460-4D7A-9CCE-A42C7A993C56}"/>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A787C5E-0EF9-40A0-9903-3482FE527D30}"/>
              </a:ext>
            </a:extLst>
          </p:cNvPr>
          <p:cNvSpPr>
            <a:spLocks noGrp="1"/>
          </p:cNvSpPr>
          <p:nvPr>
            <p:ph type="dt" sz="half" idx="10"/>
          </p:nvPr>
        </p:nvSpPr>
        <p:spPr>
          <a:xfrm>
            <a:off x="1257300" y="9534525"/>
            <a:ext cx="4114800" cy="547688"/>
          </a:xfrm>
          <a:prstGeom prst="rect">
            <a:avLst/>
          </a:prstGeom>
        </p:spPr>
        <p:txBody>
          <a:bodyPr/>
          <a:lstStyle/>
          <a:p>
            <a:fld id="{300CC2D3-B9C5-4304-B818-BEC425202C3D}" type="datetimeFigureOut">
              <a:rPr lang="es-ES" smtClean="0"/>
              <a:t>23/05/2023</a:t>
            </a:fld>
            <a:endParaRPr lang="es-ES"/>
          </a:p>
        </p:txBody>
      </p:sp>
      <p:sp>
        <p:nvSpPr>
          <p:cNvPr id="6" name="Marcador de pie de página 5">
            <a:extLst>
              <a:ext uri="{FF2B5EF4-FFF2-40B4-BE49-F238E27FC236}">
                <a16:creationId xmlns:a16="http://schemas.microsoft.com/office/drawing/2014/main" id="{29D2B744-F62B-47F2-9E1E-D9D33BA179F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27FF26E6-11B4-44BA-94F8-BAC05D22D8C7}"/>
              </a:ext>
            </a:extLst>
          </p:cNvPr>
          <p:cNvSpPr>
            <a:spLocks noGrp="1"/>
          </p:cNvSpPr>
          <p:nvPr>
            <p:ph type="sldNum" sz="quarter" idx="12"/>
          </p:nvPr>
        </p:nvSpPr>
        <p:spPr>
          <a:xfrm>
            <a:off x="12915900" y="9534525"/>
            <a:ext cx="4114800" cy="547688"/>
          </a:xfrm>
          <a:prstGeom prst="rect">
            <a:avLst/>
          </a:prstGeom>
        </p:spPr>
        <p:txBody>
          <a:bodyPr/>
          <a:lstStyle/>
          <a:p>
            <a:fld id="{F25C1C10-2793-4141-82C1-BC102CE87D62}" type="slidenum">
              <a:rPr lang="es-ES" smtClean="0"/>
              <a:t>‹Nº›</a:t>
            </a:fld>
            <a:endParaRPr lang="es-ES"/>
          </a:p>
        </p:txBody>
      </p:sp>
    </p:spTree>
    <p:extLst>
      <p:ext uri="{BB962C8B-B14F-4D97-AF65-F5344CB8AC3E}">
        <p14:creationId xmlns:p14="http://schemas.microsoft.com/office/powerpoint/2010/main" val="2886177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1.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4.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2.jpe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7" name="bg object 17"/>
          <p:cNvSpPr/>
          <p:nvPr/>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
        <p:nvSpPr>
          <p:cNvPr id="2" name="CuadroTexto 1">
            <a:extLst>
              <a:ext uri="{FF2B5EF4-FFF2-40B4-BE49-F238E27FC236}">
                <a16:creationId xmlns:a16="http://schemas.microsoft.com/office/drawing/2014/main" id="{1204697B-EFD0-ECF2-048D-6F0A5A9292B5}"/>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050" dirty="0"/>
          </a:p>
        </p:txBody>
      </p:sp>
      <p:pic>
        <p:nvPicPr>
          <p:cNvPr id="3" name="Imagen 2">
            <a:extLst>
              <a:ext uri="{FF2B5EF4-FFF2-40B4-BE49-F238E27FC236}">
                <a16:creationId xmlns:a16="http://schemas.microsoft.com/office/drawing/2014/main" id="{1D8DC07E-8086-1CB3-C555-4A9939B7F58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4" name="CuadroTexto 3">
            <a:extLst>
              <a:ext uri="{FF2B5EF4-FFF2-40B4-BE49-F238E27FC236}">
                <a16:creationId xmlns:a16="http://schemas.microsoft.com/office/drawing/2014/main" id="{8C8B0F97-A165-BCBC-C640-1EC6D549F0E1}"/>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Legal description – Creative Commons licensing:</a:t>
            </a:r>
            <a:br>
              <a:rPr lang="en-US" sz="1050" dirty="0">
                <a:solidFill>
                  <a:schemeClr val="tx1"/>
                </a:solidFill>
                <a:latin typeface="+mn-lt"/>
              </a:rPr>
            </a:br>
            <a:r>
              <a:rPr lang="en-US" sz="1050" b="0" i="0" dirty="0">
                <a:solidFill>
                  <a:schemeClr val="tx1"/>
                </a:solidFill>
                <a:effectLst/>
                <a:latin typeface="+mn-lt"/>
              </a:rPr>
              <a:t>The materials published on the </a:t>
            </a:r>
            <a:r>
              <a:rPr lang="en-US" sz="1050" b="0" i="0" dirty="0" err="1">
                <a:solidFill>
                  <a:schemeClr val="tx1"/>
                </a:solidFill>
                <a:effectLst/>
                <a:latin typeface="+mn-lt"/>
              </a:rPr>
              <a:t>AMTech</a:t>
            </a:r>
            <a:r>
              <a:rPr lang="en-US" sz="1050" b="0" i="0" dirty="0">
                <a:solidFill>
                  <a:schemeClr val="tx1"/>
                </a:solidFill>
                <a:effectLst/>
                <a:latin typeface="+mn-lt"/>
              </a:rPr>
              <a:t> project website are classified as Open Educational Resources' (OER) and can be freely (without permission of their creators): downloaded, used, reused, copied, adapted, and shared by users, with information about the source of their origin.</a:t>
            </a:r>
            <a:endParaRPr lang="es-ES" sz="1050" dirty="0">
              <a:solidFill>
                <a:schemeClr val="tx1"/>
              </a:solidFill>
              <a:latin typeface="+mn-lt"/>
            </a:endParaRPr>
          </a:p>
        </p:txBody>
      </p:sp>
      <p:pic>
        <p:nvPicPr>
          <p:cNvPr id="5" name="Picture 2">
            <a:extLst>
              <a:ext uri="{FF2B5EF4-FFF2-40B4-BE49-F238E27FC236}">
                <a16:creationId xmlns:a16="http://schemas.microsoft.com/office/drawing/2014/main" id="{5EBF0F90-E830-3DC6-7602-4A513532B921}"/>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bg object 16">
            <a:extLst>
              <a:ext uri="{FF2B5EF4-FFF2-40B4-BE49-F238E27FC236}">
                <a16:creationId xmlns:a16="http://schemas.microsoft.com/office/drawing/2014/main" id="{6E0D0EE0-4BE0-4E74-A49D-EA1F919D42AC}"/>
              </a:ext>
            </a:extLst>
          </p:cNvPr>
          <p:cNvSpPr/>
          <p:nvPr userDrawn="1"/>
        </p:nvSpPr>
        <p:spPr>
          <a:xfrm>
            <a:off x="0" y="906"/>
            <a:ext cx="342900" cy="10285730"/>
          </a:xfrm>
          <a:custGeom>
            <a:avLst/>
            <a:gdLst/>
            <a:ahLst/>
            <a:cxnLst/>
            <a:rect l="l" t="t" r="r" b="b"/>
            <a:pathLst>
              <a:path w="342900" h="10285730">
                <a:moveTo>
                  <a:pt x="342899" y="10285232"/>
                </a:moveTo>
                <a:lnTo>
                  <a:pt x="0" y="10285232"/>
                </a:lnTo>
                <a:lnTo>
                  <a:pt x="0" y="0"/>
                </a:lnTo>
                <a:lnTo>
                  <a:pt x="342899" y="0"/>
                </a:lnTo>
                <a:lnTo>
                  <a:pt x="342899" y="10285232"/>
                </a:lnTo>
                <a:close/>
              </a:path>
            </a:pathLst>
          </a:custGeom>
          <a:solidFill>
            <a:srgbClr val="74B138"/>
          </a:solidFill>
        </p:spPr>
        <p:txBody>
          <a:bodyPr wrap="square" lIns="0" tIns="0" rIns="0" bIns="0" rtlCol="0"/>
          <a:lstStyle/>
          <a:p>
            <a:endParaRPr/>
          </a:p>
        </p:txBody>
      </p:sp>
      <p:sp>
        <p:nvSpPr>
          <p:cNvPr id="10" name="bg object 17">
            <a:extLst>
              <a:ext uri="{FF2B5EF4-FFF2-40B4-BE49-F238E27FC236}">
                <a16:creationId xmlns:a16="http://schemas.microsoft.com/office/drawing/2014/main" id="{9A78C2F4-F608-4536-B6A9-CB535B264D12}"/>
              </a:ext>
            </a:extLst>
          </p:cNvPr>
          <p:cNvSpPr/>
          <p:nvPr userDrawn="1"/>
        </p:nvSpPr>
        <p:spPr>
          <a:xfrm>
            <a:off x="425823" y="18804"/>
            <a:ext cx="9525" cy="10249535"/>
          </a:xfrm>
          <a:custGeom>
            <a:avLst/>
            <a:gdLst/>
            <a:ahLst/>
            <a:cxnLst/>
            <a:rect l="l" t="t" r="r" b="b"/>
            <a:pathLst>
              <a:path w="9525" h="10249535">
                <a:moveTo>
                  <a:pt x="9130" y="10249006"/>
                </a:moveTo>
                <a:lnTo>
                  <a:pt x="0" y="0"/>
                </a:lnTo>
              </a:path>
            </a:pathLst>
          </a:custGeom>
          <a:ln w="38100">
            <a:solidFill>
              <a:srgbClr val="74B138"/>
            </a:solidFill>
          </a:ln>
        </p:spPr>
        <p:txBody>
          <a:bodyPr wrap="square" lIns="0" tIns="0" rIns="0" bIns="0" rtlCol="0"/>
          <a:lstStyle/>
          <a:p>
            <a:endParaRPr/>
          </a:p>
        </p:txBody>
      </p:sp>
      <p:sp>
        <p:nvSpPr>
          <p:cNvPr id="2" name="CuadroTexto 1">
            <a:extLst>
              <a:ext uri="{FF2B5EF4-FFF2-40B4-BE49-F238E27FC236}">
                <a16:creationId xmlns:a16="http://schemas.microsoft.com/office/drawing/2014/main" id="{9AA799A4-F31F-6BFF-E607-236186E30015}"/>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050" dirty="0"/>
          </a:p>
        </p:txBody>
      </p:sp>
      <p:pic>
        <p:nvPicPr>
          <p:cNvPr id="3" name="Imagen 2">
            <a:extLst>
              <a:ext uri="{FF2B5EF4-FFF2-40B4-BE49-F238E27FC236}">
                <a16:creationId xmlns:a16="http://schemas.microsoft.com/office/drawing/2014/main" id="{191951D9-B3B6-0923-FC0A-5E6BC3FE962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4" name="CuadroTexto 3">
            <a:extLst>
              <a:ext uri="{FF2B5EF4-FFF2-40B4-BE49-F238E27FC236}">
                <a16:creationId xmlns:a16="http://schemas.microsoft.com/office/drawing/2014/main" id="{FE6D4945-DD86-0D01-46D5-D5D33FB055F3}"/>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Legal description – Creative Commons licensing:</a:t>
            </a:r>
            <a:br>
              <a:rPr lang="en-US" sz="1050" dirty="0">
                <a:solidFill>
                  <a:schemeClr val="tx1"/>
                </a:solidFill>
                <a:latin typeface="+mn-lt"/>
              </a:rPr>
            </a:br>
            <a:r>
              <a:rPr lang="en-US" sz="1050" b="0" i="0" dirty="0">
                <a:solidFill>
                  <a:schemeClr val="tx1"/>
                </a:solidFill>
                <a:effectLst/>
                <a:latin typeface="+mn-lt"/>
              </a:rPr>
              <a:t>The materials published on the </a:t>
            </a:r>
            <a:r>
              <a:rPr lang="en-US" sz="1050" b="0" i="0" dirty="0" err="1">
                <a:solidFill>
                  <a:schemeClr val="tx1"/>
                </a:solidFill>
                <a:effectLst/>
                <a:latin typeface="+mn-lt"/>
              </a:rPr>
              <a:t>AMTech</a:t>
            </a:r>
            <a:r>
              <a:rPr lang="en-US" sz="1050" b="0" i="0" dirty="0">
                <a:solidFill>
                  <a:schemeClr val="tx1"/>
                </a:solidFill>
                <a:effectLst/>
                <a:latin typeface="+mn-lt"/>
              </a:rPr>
              <a:t> project website are classified as Open Educational Resources' (OER) and can be freely (without permission of their creators): downloaded, used, reused, copied, adapted, and shared by users, with information about the source of their origin.</a:t>
            </a:r>
            <a:endParaRPr lang="es-ES" sz="1050" dirty="0">
              <a:solidFill>
                <a:schemeClr val="tx1"/>
              </a:solidFill>
              <a:latin typeface="+mn-lt"/>
            </a:endParaRPr>
          </a:p>
        </p:txBody>
      </p:sp>
      <p:pic>
        <p:nvPicPr>
          <p:cNvPr id="5" name="Picture 2">
            <a:extLst>
              <a:ext uri="{FF2B5EF4-FFF2-40B4-BE49-F238E27FC236}">
                <a16:creationId xmlns:a16="http://schemas.microsoft.com/office/drawing/2014/main" id="{18FE54A3-AE6A-E140-13F0-85EC2B1AB5A3}"/>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72913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A63F4744-DE0B-F867-133A-8AC2001D6D69}"/>
              </a:ext>
            </a:extLst>
          </p:cNvPr>
          <p:cNvSpPr/>
          <p:nvPr userDrawn="1"/>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8" name="object 3">
            <a:extLst>
              <a:ext uri="{FF2B5EF4-FFF2-40B4-BE49-F238E27FC236}">
                <a16:creationId xmlns:a16="http://schemas.microsoft.com/office/drawing/2014/main" id="{5CC0E231-C06D-597C-2FED-C4B31D08C606}"/>
              </a:ext>
            </a:extLst>
          </p:cNvPr>
          <p:cNvSpPr/>
          <p:nvPr userDrawn="1"/>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pic>
        <p:nvPicPr>
          <p:cNvPr id="9" name="Imagen 8">
            <a:extLst>
              <a:ext uri="{FF2B5EF4-FFF2-40B4-BE49-F238E27FC236}">
                <a16:creationId xmlns:a16="http://schemas.microsoft.com/office/drawing/2014/main" id="{2333E2BF-7313-5374-B064-2A20219E3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28251" y="2781300"/>
            <a:ext cx="13631498" cy="2546169"/>
          </a:xfrm>
          <a:prstGeom prst="rect">
            <a:avLst/>
          </a:prstGeom>
        </p:spPr>
      </p:pic>
      <p:sp>
        <p:nvSpPr>
          <p:cNvPr id="10" name="CuadroTexto 9">
            <a:extLst>
              <a:ext uri="{FF2B5EF4-FFF2-40B4-BE49-F238E27FC236}">
                <a16:creationId xmlns:a16="http://schemas.microsoft.com/office/drawing/2014/main" id="{A6C257E0-D93A-560B-B4E5-A3C1452703A4}"/>
              </a:ext>
            </a:extLst>
          </p:cNvPr>
          <p:cNvSpPr txBox="1"/>
          <p:nvPr userDrawn="1"/>
        </p:nvSpPr>
        <p:spPr>
          <a:xfrm>
            <a:off x="3546245" y="9283437"/>
            <a:ext cx="5579692" cy="577081"/>
          </a:xfrm>
          <a:prstGeom prst="rect">
            <a:avLst/>
          </a:prstGeom>
          <a:noFill/>
        </p:spPr>
        <p:txBody>
          <a:bodyPr wrap="square">
            <a:spAutoFit/>
          </a:bodyPr>
          <a:lstStyle/>
          <a:p>
            <a:pPr algn="just"/>
            <a:r>
              <a:rPr lang="en-US" sz="1050" b="0" i="0" u="none" strike="noStrike" dirty="0">
                <a:solidFill>
                  <a:srgbClr val="000000"/>
                </a:solidFill>
                <a:effectLs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lang="es-ES" sz="1050" dirty="0"/>
          </a:p>
        </p:txBody>
      </p:sp>
      <p:pic>
        <p:nvPicPr>
          <p:cNvPr id="11" name="Imagen 10">
            <a:extLst>
              <a:ext uri="{FF2B5EF4-FFF2-40B4-BE49-F238E27FC236}">
                <a16:creationId xmlns:a16="http://schemas.microsoft.com/office/drawing/2014/main" id="{F2106762-91E6-C837-4500-C9FDEF09D53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294917" y="9335534"/>
            <a:ext cx="2251848" cy="472888"/>
          </a:xfrm>
          <a:prstGeom prst="rect">
            <a:avLst/>
          </a:prstGeom>
        </p:spPr>
      </p:pic>
      <p:sp>
        <p:nvSpPr>
          <p:cNvPr id="12" name="CuadroTexto 11">
            <a:extLst>
              <a:ext uri="{FF2B5EF4-FFF2-40B4-BE49-F238E27FC236}">
                <a16:creationId xmlns:a16="http://schemas.microsoft.com/office/drawing/2014/main" id="{420EF857-763B-A887-4E64-0D4E06B90DC6}"/>
              </a:ext>
            </a:extLst>
          </p:cNvPr>
          <p:cNvSpPr txBox="1"/>
          <p:nvPr userDrawn="1"/>
        </p:nvSpPr>
        <p:spPr>
          <a:xfrm>
            <a:off x="11107657" y="9202645"/>
            <a:ext cx="6163051" cy="738664"/>
          </a:xfrm>
          <a:prstGeom prst="rect">
            <a:avLst/>
          </a:prstGeom>
          <a:noFill/>
        </p:spPr>
        <p:txBody>
          <a:bodyPr wrap="square">
            <a:spAutoFit/>
          </a:bodyPr>
          <a:lstStyle/>
          <a:p>
            <a:pPr algn="l"/>
            <a:r>
              <a:rPr lang="en-US" sz="1050" b="0" i="0" dirty="0">
                <a:solidFill>
                  <a:schemeClr val="tx1"/>
                </a:solidFill>
                <a:effectLst/>
                <a:latin typeface="+mn-lt"/>
              </a:rPr>
              <a:t>Legal description – Creative Commons licensing:</a:t>
            </a:r>
            <a:br>
              <a:rPr lang="en-US" sz="1050" dirty="0">
                <a:solidFill>
                  <a:schemeClr val="tx1"/>
                </a:solidFill>
                <a:latin typeface="+mn-lt"/>
              </a:rPr>
            </a:br>
            <a:r>
              <a:rPr lang="en-US" sz="1050" b="0" i="0" dirty="0">
                <a:solidFill>
                  <a:schemeClr val="tx1"/>
                </a:solidFill>
                <a:effectLst/>
                <a:latin typeface="+mn-lt"/>
              </a:rPr>
              <a:t>The materials published on the </a:t>
            </a:r>
            <a:r>
              <a:rPr lang="en-US" sz="1050" b="0" i="0" dirty="0" err="1">
                <a:solidFill>
                  <a:schemeClr val="tx1"/>
                </a:solidFill>
                <a:effectLst/>
                <a:latin typeface="+mn-lt"/>
              </a:rPr>
              <a:t>AMTech</a:t>
            </a:r>
            <a:r>
              <a:rPr lang="en-US" sz="1050" b="0" i="0" dirty="0">
                <a:solidFill>
                  <a:schemeClr val="tx1"/>
                </a:solidFill>
                <a:effectLst/>
                <a:latin typeface="+mn-lt"/>
              </a:rPr>
              <a:t> project website are classified as Open Educational Resources' (OER) and can be freely (without permission of their creators): downloaded, used, reused, copied, adapted, and shared by users, with information about the source of their origin.</a:t>
            </a:r>
            <a:endParaRPr lang="es-ES" sz="1050" dirty="0">
              <a:solidFill>
                <a:schemeClr val="tx1"/>
              </a:solidFill>
              <a:latin typeface="+mn-lt"/>
            </a:endParaRPr>
          </a:p>
        </p:txBody>
      </p:sp>
      <p:pic>
        <p:nvPicPr>
          <p:cNvPr id="13" name="Picture 2">
            <a:extLst>
              <a:ext uri="{FF2B5EF4-FFF2-40B4-BE49-F238E27FC236}">
                <a16:creationId xmlns:a16="http://schemas.microsoft.com/office/drawing/2014/main" id="{CF15A812-1986-1B9C-9C6E-6404D642E92C}"/>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9372600" y="9258300"/>
            <a:ext cx="1617209" cy="577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19089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moodle.org/"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s://wordpress.org/plugins/learnpress/"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edapp.com/"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www.edx.org/"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s://www.iseazy.com/"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2C811D3-2988-54A8-D855-805643AD2300}"/>
              </a:ext>
            </a:extLst>
          </p:cNvPr>
          <p:cNvSpPr txBox="1"/>
          <p:nvPr/>
        </p:nvSpPr>
        <p:spPr>
          <a:xfrm>
            <a:off x="3450124" y="6591300"/>
            <a:ext cx="12551876" cy="523220"/>
          </a:xfrm>
          <a:prstGeom prst="rect">
            <a:avLst/>
          </a:prstGeom>
          <a:noFill/>
        </p:spPr>
        <p:txBody>
          <a:bodyPr wrap="square">
            <a:spAutoFit/>
          </a:bodyPr>
          <a:lstStyle/>
          <a:p>
            <a:r xmlns:a="http://schemas.openxmlformats.org/drawingml/2006/main">
              <a:rPr lang="lv" sz="2800" b="1" dirty="0">
                <a:solidFill>
                  <a:srgbClr val="75B239"/>
                </a:solidFill>
                <a:effectLst/>
                <a:latin typeface="Century Gothic" panose="020B0502020202020204" pitchFamily="34" charset="0"/>
                <a:ea typeface="Arial MT"/>
                <a:cs typeface="Arial MT"/>
              </a:rPr>
              <a:t>Kā nodrošināt digitālo apmācību saturu, izmantojot digitālo apmācību platformu</a:t>
            </a:r>
            <a:endParaRPr xmlns:a="http://schemas.openxmlformats.org/drawingml/2006/main" lang="es-ES" sz="2800" dirty="0">
              <a:solidFill>
                <a:srgbClr val="75B239"/>
              </a:solidFill>
              <a:effectLst/>
              <a:latin typeface="Century Gothic" panose="020B0502020202020204" pitchFamily="34" charset="0"/>
              <a:ea typeface="Arial MT"/>
              <a:cs typeface="Arial MT"/>
            </a:endParaRPr>
          </a:p>
        </p:txBody>
      </p:sp>
      <p:sp>
        <p:nvSpPr>
          <p:cNvPr id="5" name="CuadroTexto 4">
            <a:extLst>
              <a:ext uri="{FF2B5EF4-FFF2-40B4-BE49-F238E27FC236}">
                <a16:creationId xmlns:a16="http://schemas.microsoft.com/office/drawing/2014/main" id="{4C19204D-8967-023C-E443-943EB115E803}"/>
              </a:ext>
            </a:extLst>
          </p:cNvPr>
          <p:cNvSpPr txBox="1"/>
          <p:nvPr/>
        </p:nvSpPr>
        <p:spPr>
          <a:xfrm>
            <a:off x="4572000" y="7795224"/>
            <a:ext cx="9144000" cy="584775"/>
          </a:xfrm>
          <a:prstGeom prst="rect">
            <a:avLst/>
          </a:prstGeom>
          <a:noFill/>
        </p:spPr>
        <p:txBody>
          <a:bodyPr wrap="square">
            <a:spAutoFit/>
          </a:bodyPr>
          <a:lstStyle/>
          <a:p>
            <a:pPr xmlns:a="http://schemas.openxmlformats.org/drawingml/2006/main" marL="12700" algn="ctr">
              <a:lnSpc>
                <a:spcPct val="100000"/>
              </a:lnSpc>
              <a:spcBef>
                <a:spcPts val="100"/>
              </a:spcBef>
            </a:pPr>
            <a:r xmlns:a="http://schemas.openxmlformats.org/drawingml/2006/main">
              <a:rPr lang="lv" sz="3200" b="1" spc="-65" dirty="0">
                <a:latin typeface="Century Gothic" panose="020B0502020202020204" pitchFamily="34" charset="0"/>
                <a:ea typeface="Microsoft Sans Serif" panose="020B0604020202020204" pitchFamily="34" charset="0"/>
                <a:cs typeface="Microsoft Sans Serif" panose="020B0604020202020204" pitchFamily="34" charset="0"/>
              </a:rPr>
              <a:t>Partneris </a:t>
            </a:r>
            <a:r xmlns:a="http://schemas.openxmlformats.org/drawingml/2006/main">
              <a:rPr lang="lv" sz="3200" b="1" spc="-65" dirty="0">
                <a:latin typeface="Microsoft Sans Serif" panose="020B0604020202020204" pitchFamily="34" charset="0"/>
                <a:ea typeface="Microsoft Sans Serif" panose="020B0604020202020204" pitchFamily="34" charset="0"/>
                <a:cs typeface="Microsoft Sans Serif" panose="020B0604020202020204" pitchFamily="34" charset="0"/>
              </a:rPr>
              <a:t>: </a:t>
            </a:r>
            <a:r xmlns:a="http://schemas.openxmlformats.org/drawingml/2006/main">
              <a:rPr lang="lv" sz="3200" b="1" spc="-65" dirty="0">
                <a:latin typeface="Century Gothic" panose="020B0502020202020204" pitchFamily="34" charset="0"/>
                <a:ea typeface="Microsoft Sans Serif" panose="020B0604020202020204" pitchFamily="34" charset="0"/>
                <a:cs typeface="Microsoft Sans Serif" panose="020B0604020202020204" pitchFamily="34" charset="0"/>
              </a:rPr>
              <a:t>IWS</a:t>
            </a:r>
          </a:p>
        </p:txBody>
      </p:sp>
    </p:spTree>
    <p:extLst>
      <p:ext uri="{BB962C8B-B14F-4D97-AF65-F5344CB8AC3E}">
        <p14:creationId xmlns:p14="http://schemas.microsoft.com/office/powerpoint/2010/main" val="3695705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Pārskats par digitālajām platformām un to lomu satura nodrošināšanā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2.3. sadaļa: Kā jūs plānojat prezentēt saturu savai mērķauditorijai?</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0972800" cy="6239657"/>
          </a:xfrm>
          <a:prstGeom prst="rect">
            <a:avLst/>
          </a:prstGeom>
          <a:noFill/>
        </p:spPr>
        <p:txBody>
          <a:bodyPr wrap="square" rtlCol="0">
            <a:spAutoFit/>
          </a:bodyPr>
          <a:lstStyle/>
          <a:p>
            <a:pPr xmlns:a="http://schemas.openxmlformats.org/drawingml/2006/main" lvl="0" algn="just">
              <a:lnSpc>
                <a:spcPct val="107000"/>
              </a:lnSpc>
              <a:spcAft>
                <a:spcPts val="800"/>
              </a:spcAft>
              <a:buClr>
                <a:srgbClr val="3A3A3A"/>
              </a:buClr>
            </a:pP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Vai plānojat izmantot </a:t>
            </a:r>
            <a:r xmlns:a="http://schemas.openxmlformats.org/drawingml/2006/main">
              <a:rPr lang="lv" sz="2000" b="1" dirty="0">
                <a:effectLst/>
                <a:latin typeface="Calibri" panose="020F0502020204030204" pitchFamily="34" charset="0"/>
                <a:ea typeface="Calibri" panose="020F0502020204030204" pitchFamily="34" charset="0"/>
                <a:cs typeface="Arial" panose="020B0604020202020204" pitchFamily="34" charset="0"/>
              </a:rPr>
              <a:t>draudzīgu vai profesionālu </a:t>
            </a: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toni? Izveidojiet materiālu ap to, kas, </a:t>
            </a:r>
            <a:r xmlns:a="http://schemas.openxmlformats.org/drawingml/2006/main">
              <a:rPr lang="lv" sz="2000" b="1" dirty="0">
                <a:effectLst/>
                <a:latin typeface="Calibri" panose="020F0502020204030204" pitchFamily="34" charset="0"/>
                <a:ea typeface="Calibri" panose="020F0502020204030204" pitchFamily="34" charset="0"/>
                <a:cs typeface="Arial" panose="020B0604020202020204" pitchFamily="34" charset="0"/>
              </a:rPr>
              <a:t>jūsuprāt, vislabāk atbilst jūsu studentu personībām, </a:t>
            </a: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un izveidojiet materiālu, lai </a:t>
            </a:r>
            <a:r xmlns:a="http://schemas.openxmlformats.org/drawingml/2006/main">
              <a:rPr lang="lv" sz="2000" b="1" dirty="0">
                <a:effectLst/>
                <a:latin typeface="Calibri" panose="020F0502020204030204" pitchFamily="34" charset="0"/>
                <a:ea typeface="Calibri" panose="020F0502020204030204" pitchFamily="34" charset="0"/>
                <a:cs typeface="Arial" panose="020B0604020202020204" pitchFamily="34" charset="0"/>
              </a:rPr>
              <a:t>piesaistītu viņu uzmanību </a:t>
            </a: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xmlns:a="http://schemas.openxmlformats.org/drawingml/2006/main" lvl="0" algn="just">
              <a:lnSpc>
                <a:spcPct val="107000"/>
              </a:lnSpc>
              <a:spcAft>
                <a:spcPts val="800"/>
              </a:spcAft>
              <a:buClr>
                <a:srgbClr val="3A3A3A"/>
              </a:buClr>
            </a:pP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Jums vajadzētu padomāt par visu kursu: vai jūs aptverat pietiekami daudz tēmu? Vai ir </a:t>
            </a:r>
            <a:r xmlns:a="http://schemas.openxmlformats.org/drawingml/2006/main">
              <a:rPr lang="lv" sz="2000" b="1" dirty="0">
                <a:effectLst/>
                <a:latin typeface="Calibri" panose="020F0502020204030204" pitchFamily="34" charset="0"/>
                <a:ea typeface="Calibri" panose="020F0502020204030204" pitchFamily="34" charset="0"/>
                <a:cs typeface="Arial" panose="020B0604020202020204" pitchFamily="34" charset="0"/>
              </a:rPr>
              <a:t>dažādi materiāli </a:t>
            </a: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 Tas ir pietiekami? Vai tas ir atjaunināts?</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xmlns:a="http://schemas.openxmlformats.org/drawingml/2006/main" lvl="0" algn="just">
              <a:lnSpc>
                <a:spcPct val="107000"/>
              </a:lnSpc>
              <a:spcAft>
                <a:spcPts val="800"/>
              </a:spcAft>
              <a:buClr>
                <a:srgbClr val="3A3A3A"/>
              </a:buClr>
            </a:pP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Izvēloties digitālo platformu mācībām, jums jāpārliecinās, ka tā ir interesanta un </a:t>
            </a:r>
            <a:r xmlns:a="http://schemas.openxmlformats.org/drawingml/2006/main">
              <a:rPr lang="lv" sz="2000" b="1" dirty="0">
                <a:effectLst/>
                <a:latin typeface="Calibri" panose="020F0502020204030204" pitchFamily="34" charset="0"/>
                <a:ea typeface="Calibri" panose="020F0502020204030204" pitchFamily="34" charset="0"/>
                <a:cs typeface="Arial" panose="020B0604020202020204" pitchFamily="34" charset="0"/>
              </a:rPr>
              <a:t>patiešām palīdz skolēniem </a:t>
            </a: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sasniegt mērķus.</a:t>
            </a:r>
          </a:p>
          <a:p>
            <a:pPr lvl="0" algn="just">
              <a:lnSpc>
                <a:spcPct val="107000"/>
              </a:lnSpc>
              <a:spcAft>
                <a:spcPts val="800"/>
              </a:spcAft>
              <a:buClr>
                <a:srgbClr val="3A3A3A"/>
              </a:buClr>
            </a:pPr>
            <a:endParaRPr lang="en-US" sz="2000" dirty="0">
              <a:latin typeface="Calibri" panose="020F0502020204030204" pitchFamily="34" charset="0"/>
              <a:ea typeface="Calibri" panose="020F0502020204030204" pitchFamily="34" charset="0"/>
              <a:cs typeface="Arial" panose="020B0604020202020204" pitchFamily="34" charset="0"/>
            </a:endParaRPr>
          </a:p>
          <a:p>
            <a:pPr xmlns:a="http://schemas.openxmlformats.org/drawingml/2006/main" lvl="0" algn="just">
              <a:lnSpc>
                <a:spcPct val="107000"/>
              </a:lnSpc>
              <a:spcAft>
                <a:spcPts val="800"/>
              </a:spcAft>
              <a:buClr>
                <a:srgbClr val="3A3A3A"/>
              </a:buClr>
            </a:pPr>
            <a:r xmlns:a="http://schemas.openxmlformats.org/drawingml/2006/main">
              <a:rPr lang="lv" sz="2000" b="1" dirty="0">
                <a:effectLst/>
                <a:latin typeface="Calibri" panose="020F0502020204030204" pitchFamily="34" charset="0"/>
                <a:ea typeface="Calibri" panose="020F0502020204030204" pitchFamily="34" charset="0"/>
                <a:cs typeface="Arial" panose="020B0604020202020204" pitchFamily="34" charset="0"/>
              </a:rPr>
              <a:t>Izvēlieties platformu ar labu un interesantu saturu, kas ir jautri lietojama un piemērota </a:t>
            </a: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dažādiem mācīšanās veidiem. </a:t>
            </a:r>
            <a:r xmlns:a="http://schemas.openxmlformats.org/drawingml/2006/main">
              <a:rPr lang="lv" sz="2000" b="1" dirty="0">
                <a:effectLst/>
                <a:latin typeface="Calibri" panose="020F0502020204030204" pitchFamily="34" charset="0"/>
                <a:ea typeface="Calibri" panose="020F0502020204030204" pitchFamily="34" charset="0"/>
                <a:cs typeface="Arial" panose="020B0604020202020204" pitchFamily="34" charset="0"/>
              </a:rPr>
              <a:t>Labs saturs satur informāciju, ko jūs atcerēsities </a:t>
            </a: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un kas palīdzēs jūsu skolēniem saprast.</a:t>
            </a:r>
            <a:endParaRPr xmlns:a="http://schemas.openxmlformats.org/drawingml/2006/main" lang="es-ES" sz="2000" dirty="0">
              <a:effectLst/>
              <a:latin typeface="Arial MT"/>
              <a:ea typeface="Calibri" panose="020F0502020204030204" pitchFamily="34" charset="0"/>
              <a:cs typeface="Arial" panose="020B0604020202020204" pitchFamily="34" charset="0"/>
            </a:endParaRPr>
          </a:p>
          <a:p>
            <a:endParaRPr lang="es-ES" sz="9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CE5CA7BD-A959-4226-8B19-AD9522024E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97410" y="3390900"/>
            <a:ext cx="4876190" cy="4876190"/>
          </a:xfrm>
          <a:prstGeom prst="rect">
            <a:avLst/>
          </a:prstGeom>
        </p:spPr>
      </p:pic>
      <p:sp>
        <p:nvSpPr>
          <p:cNvPr id="9" name="CuadroTexto 8">
            <a:extLst>
              <a:ext uri="{FF2B5EF4-FFF2-40B4-BE49-F238E27FC236}">
                <a16:creationId xmlns:a16="http://schemas.microsoft.com/office/drawing/2014/main" id="{109CB23B-A850-4824-974E-B3CD9650566D}"/>
              </a:ext>
            </a:extLst>
          </p:cNvPr>
          <p:cNvSpPr txBox="1"/>
          <p:nvPr/>
        </p:nvSpPr>
        <p:spPr>
          <a:xfrm>
            <a:off x="13989777" y="8126968"/>
            <a:ext cx="3917223" cy="369332"/>
          </a:xfrm>
          <a:prstGeom prst="rect">
            <a:avLst/>
          </a:prstGeom>
          <a:noFill/>
        </p:spPr>
        <p:txBody>
          <a:bodyPr wrap="square">
            <a:spAutoFit/>
          </a:bodyPr>
          <a:lstStyle/>
          <a:p>
            <a:r xmlns:a="http://schemas.openxmlformats.org/drawingml/2006/main">
              <a:rPr lang="lv" dirty="0" err="1"/>
              <a:t>Attēls</a:t>
            </a:r>
            <a:r xmlns:a="http://schemas.openxmlformats.org/drawingml/2006/main">
              <a:rPr lang="lv" dirty="0"/>
              <a:t> </a:t>
            </a:r>
            <a:r xmlns:a="http://schemas.openxmlformats.org/drawingml/2006/main">
              <a:rPr lang="lv" dirty="0" err="1"/>
              <a:t>avots </a:t>
            </a:r>
            <a:r xmlns:a="http://schemas.openxmlformats.org/drawingml/2006/main">
              <a:rPr lang="lv" dirty="0"/>
              <a:t>: Flaticon.com</a:t>
            </a:r>
          </a:p>
        </p:txBody>
      </p:sp>
    </p:spTree>
    <p:extLst>
      <p:ext uri="{BB962C8B-B14F-4D97-AF65-F5344CB8AC3E}">
        <p14:creationId xmlns:p14="http://schemas.microsoft.com/office/powerpoint/2010/main" val="1304534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Pārskats par digitālajām platformām un to lomu satura nodrošināšanā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2.4. sadaļa: Cik jums jāmaksā par digitālo mācību platformu?</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0972800" cy="6285503"/>
          </a:xfrm>
          <a:prstGeom prst="rect">
            <a:avLst/>
          </a:prstGeom>
          <a:noFill/>
        </p:spPr>
        <p:txBody>
          <a:bodyPr wrap="square" rtlCol="0">
            <a:spAutoFit/>
          </a:bodyPr>
          <a:lstStyle/>
          <a:p>
            <a:pPr xmlns:a="http://schemas.openxmlformats.org/drawingml/2006/main" lvl="0" algn="just">
              <a:lnSpc>
                <a:spcPct val="107000"/>
              </a:lnSpc>
              <a:spcAft>
                <a:spcPts val="800"/>
              </a:spcAft>
              <a:buClr>
                <a:srgbClr val="3A3A3A"/>
              </a:buClr>
            </a:pPr>
            <a:r xmlns:a="http://schemas.openxmlformats.org/drawingml/2006/main">
              <a:rPr lang="lv" sz="2400" dirty="0">
                <a:effectLst/>
                <a:latin typeface="Calibri" panose="020F0502020204030204" pitchFamily="34" charset="0"/>
                <a:ea typeface="Calibri" panose="020F0502020204030204" pitchFamily="34" charset="0"/>
                <a:cs typeface="Arial" panose="020B0604020202020204" pitchFamily="34" charset="0"/>
              </a:rPr>
              <a:t>Nav unikālas atbildes, pat ja cena vienmēr ir viena no galvenajām bažām, izvēloties LMS platformu, tā patiešām ir </a:t>
            </a:r>
            <a:r xmlns:a="http://schemas.openxmlformats.org/drawingml/2006/main">
              <a:rPr lang="lv" sz="2400" b="1" dirty="0">
                <a:effectLst/>
                <a:latin typeface="Calibri" panose="020F0502020204030204" pitchFamily="34" charset="0"/>
                <a:ea typeface="Calibri" panose="020F0502020204030204" pitchFamily="34" charset="0"/>
                <a:cs typeface="Arial" panose="020B0604020202020204" pitchFamily="34" charset="0"/>
              </a:rPr>
              <a:t>atkarīga no jūsu budžeta un kvalitātes/vieglības, ko </a:t>
            </a:r>
            <a:r xmlns:a="http://schemas.openxmlformats.org/drawingml/2006/main">
              <a:rPr lang="lv" sz="2400" dirty="0">
                <a:effectLst/>
                <a:latin typeface="Calibri" panose="020F0502020204030204" pitchFamily="34" charset="0"/>
                <a:ea typeface="Calibri" panose="020F0502020204030204" pitchFamily="34" charset="0"/>
                <a:cs typeface="Arial" panose="020B0604020202020204" pitchFamily="34" charset="0"/>
              </a:rPr>
              <a:t>vēlaties sasniegt.</a:t>
            </a:r>
          </a:p>
          <a:p>
            <a:pPr lvl="0" algn="just">
              <a:lnSpc>
                <a:spcPct val="107000"/>
              </a:lnSpc>
              <a:spcAft>
                <a:spcPts val="800"/>
              </a:spcAft>
              <a:buClr>
                <a:srgbClr val="3A3A3A"/>
              </a:buClr>
            </a:pPr>
            <a:endParaRPr lang="en-US" sz="2400" dirty="0">
              <a:latin typeface="Calibri" panose="020F0502020204030204" pitchFamily="34" charset="0"/>
              <a:ea typeface="Calibri" panose="020F0502020204030204" pitchFamily="34" charset="0"/>
              <a:cs typeface="Arial" panose="020B0604020202020204" pitchFamily="34" charset="0"/>
            </a:endParaRPr>
          </a:p>
          <a:p>
            <a:pPr xmlns:a="http://schemas.openxmlformats.org/drawingml/2006/main" lvl="0" algn="just">
              <a:lnSpc>
                <a:spcPct val="107000"/>
              </a:lnSpc>
              <a:spcAft>
                <a:spcPts val="800"/>
              </a:spcAft>
              <a:buClr>
                <a:srgbClr val="3A3A3A"/>
              </a:buClr>
            </a:pPr>
            <a:r xmlns:a="http://schemas.openxmlformats.org/drawingml/2006/main">
              <a:rPr lang="lv" sz="2400" dirty="0">
                <a:effectLst/>
                <a:latin typeface="Calibri" panose="020F0502020204030204" pitchFamily="34" charset="0"/>
                <a:ea typeface="Calibri" panose="020F0502020204030204" pitchFamily="34" charset="0"/>
                <a:cs typeface="Arial" panose="020B0604020202020204" pitchFamily="34" charset="0"/>
              </a:rPr>
              <a:t>Paturot prātā, ka, kā mēs redzēsim vēlāk, ir arī pilnīgi </a:t>
            </a:r>
            <a:r xmlns:a="http://schemas.openxmlformats.org/drawingml/2006/main">
              <a:rPr lang="lv" sz="2400" b="1" dirty="0">
                <a:effectLst/>
                <a:latin typeface="Calibri" panose="020F0502020204030204" pitchFamily="34" charset="0"/>
                <a:ea typeface="Calibri" panose="020F0502020204030204" pitchFamily="34" charset="0"/>
                <a:cs typeface="Arial" panose="020B0604020202020204" pitchFamily="34" charset="0"/>
              </a:rPr>
              <a:t>bezmaksas iespējas </a:t>
            </a:r>
            <a:r xmlns:a="http://schemas.openxmlformats.org/drawingml/2006/main">
              <a:rPr lang="lv" sz="2400" dirty="0">
                <a:effectLst/>
                <a:latin typeface="Calibri" panose="020F0502020204030204" pitchFamily="34" charset="0"/>
                <a:ea typeface="Calibri" panose="020F0502020204030204" pitchFamily="34" charset="0"/>
                <a:cs typeface="Arial" panose="020B0604020202020204" pitchFamily="34" charset="0"/>
              </a:rPr>
              <a:t>, kas varētu darboties, ja rodas vajadzība.</a:t>
            </a:r>
          </a:p>
          <a:p>
            <a:pPr lvl="0" algn="just">
              <a:lnSpc>
                <a:spcPct val="107000"/>
              </a:lnSpc>
              <a:spcAft>
                <a:spcPts val="800"/>
              </a:spcAft>
              <a:buClr>
                <a:srgbClr val="3A3A3A"/>
              </a:buClr>
            </a:pPr>
            <a:endParaRPr lang="en-US" sz="2400" dirty="0">
              <a:latin typeface="Calibri" panose="020F0502020204030204" pitchFamily="34" charset="0"/>
              <a:ea typeface="Calibri" panose="020F0502020204030204" pitchFamily="34" charset="0"/>
              <a:cs typeface="Arial" panose="020B0604020202020204" pitchFamily="34" charset="0"/>
            </a:endParaRPr>
          </a:p>
          <a:p>
            <a:pPr xmlns:a="http://schemas.openxmlformats.org/drawingml/2006/main" lvl="0" algn="just">
              <a:lnSpc>
                <a:spcPct val="107000"/>
              </a:lnSpc>
              <a:spcAft>
                <a:spcPts val="800"/>
              </a:spcAft>
              <a:buClr>
                <a:srgbClr val="3A3A3A"/>
              </a:buClr>
            </a:pPr>
            <a:r xmlns:a="http://schemas.openxmlformats.org/drawingml/2006/main">
              <a:rPr lang="lv" sz="2400" dirty="0">
                <a:effectLst/>
                <a:latin typeface="Calibri" panose="020F0502020204030204" pitchFamily="34" charset="0"/>
                <a:ea typeface="Calibri" panose="020F0502020204030204" pitchFamily="34" charset="0"/>
                <a:cs typeface="Arial" panose="020B0604020202020204" pitchFamily="34" charset="0"/>
              </a:rPr>
              <a:t>Tāpat jāizvērtē, vai jums būs nepieciešama </a:t>
            </a:r>
            <a:r xmlns:a="http://schemas.openxmlformats.org/drawingml/2006/main">
              <a:rPr lang="lv" sz="2400" b="1" dirty="0">
                <a:effectLst/>
                <a:latin typeface="Calibri" panose="020F0502020204030204" pitchFamily="34" charset="0"/>
                <a:ea typeface="Calibri" panose="020F0502020204030204" pitchFamily="34" charset="0"/>
                <a:cs typeface="Arial" panose="020B0604020202020204" pitchFamily="34" charset="0"/>
              </a:rPr>
              <a:t>mērogojama platforma vai </a:t>
            </a:r>
            <a:r xmlns:a="http://schemas.openxmlformats.org/drawingml/2006/main">
              <a:rPr lang="lv" sz="2400" dirty="0">
                <a:effectLst/>
                <a:latin typeface="Calibri" panose="020F0502020204030204" pitchFamily="34" charset="0"/>
                <a:ea typeface="Calibri" panose="020F0502020204030204" pitchFamily="34" charset="0"/>
                <a:cs typeface="Arial" panose="020B0604020202020204" pitchFamily="34" charset="0"/>
              </a:rPr>
              <a:t>nē, jo, mainot to pēc tam, var rasties dubults darbs un dubulta samaksa!</a:t>
            </a:r>
            <a:endParaRPr xmlns:a="http://schemas.openxmlformats.org/drawingml/2006/main" lang="es-ES" sz="2400" dirty="0">
              <a:effectLst/>
              <a:latin typeface="Arial MT"/>
              <a:ea typeface="Calibri" panose="020F0502020204030204" pitchFamily="34" charset="0"/>
              <a:cs typeface="Arial" panose="020B0604020202020204" pitchFamily="34" charset="0"/>
            </a:endParaRPr>
          </a:p>
          <a:p>
            <a:endParaRPr lang="es-ES" sz="13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3DA2C69B-7042-4A0C-B221-EA6E19311B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25400" y="3543300"/>
            <a:ext cx="4410101" cy="4410101"/>
          </a:xfrm>
          <a:prstGeom prst="rect">
            <a:avLst/>
          </a:prstGeom>
        </p:spPr>
      </p:pic>
      <p:sp>
        <p:nvSpPr>
          <p:cNvPr id="8" name="CuadroTexto 7">
            <a:extLst>
              <a:ext uri="{FF2B5EF4-FFF2-40B4-BE49-F238E27FC236}">
                <a16:creationId xmlns:a16="http://schemas.microsoft.com/office/drawing/2014/main" id="{4B8D362F-DE88-48FF-9809-94A178AF587C}"/>
              </a:ext>
            </a:extLst>
          </p:cNvPr>
          <p:cNvSpPr txBox="1"/>
          <p:nvPr/>
        </p:nvSpPr>
        <p:spPr>
          <a:xfrm>
            <a:off x="13684977" y="8050768"/>
            <a:ext cx="3917223" cy="369332"/>
          </a:xfrm>
          <a:prstGeom prst="rect">
            <a:avLst/>
          </a:prstGeom>
          <a:noFill/>
        </p:spPr>
        <p:txBody>
          <a:bodyPr wrap="square">
            <a:spAutoFit/>
          </a:bodyPr>
          <a:lstStyle/>
          <a:p>
            <a:r xmlns:a="http://schemas.openxmlformats.org/drawingml/2006/main">
              <a:rPr lang="lv" dirty="0" err="1"/>
              <a:t>Attēls</a:t>
            </a:r>
            <a:r xmlns:a="http://schemas.openxmlformats.org/drawingml/2006/main">
              <a:rPr lang="lv" dirty="0"/>
              <a:t> </a:t>
            </a:r>
            <a:r xmlns:a="http://schemas.openxmlformats.org/drawingml/2006/main">
              <a:rPr lang="lv" dirty="0" err="1"/>
              <a:t>avots </a:t>
            </a:r>
            <a:r xmlns:a="http://schemas.openxmlformats.org/drawingml/2006/main">
              <a:rPr lang="lv" dirty="0"/>
              <a:t>: Flaticon.com</a:t>
            </a:r>
          </a:p>
        </p:txBody>
      </p:sp>
    </p:spTree>
    <p:extLst>
      <p:ext uri="{BB962C8B-B14F-4D97-AF65-F5344CB8AC3E}">
        <p14:creationId xmlns:p14="http://schemas.microsoft.com/office/powerpoint/2010/main" val="3730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Pārskats par digitālajām platformām un to lomu satura nodrošināšanā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2.5. sadaļa: Bezmaksas e-apmācības platformas: daži piemēri</a:t>
            </a:r>
          </a:p>
        </p:txBody>
      </p:sp>
      <p:sp>
        <p:nvSpPr>
          <p:cNvPr id="7" name="2 Marcador de contenido">
            <a:extLst>
              <a:ext uri="{FF2B5EF4-FFF2-40B4-BE49-F238E27FC236}">
                <a16:creationId xmlns:a16="http://schemas.microsoft.com/office/drawing/2014/main" id="{5B7541FA-89B4-455A-83A7-C77260CD108E}"/>
              </a:ext>
            </a:extLst>
          </p:cNvPr>
          <p:cNvSpPr txBox="1">
            <a:spLocks/>
          </p:cNvSpPr>
          <p:nvPr/>
        </p:nvSpPr>
        <p:spPr>
          <a:xfrm>
            <a:off x="1285461" y="3618652"/>
            <a:ext cx="862053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xmlns:a="http://schemas.openxmlformats.org/drawingml/2006/main">
              <a:rPr lang="lv" sz="2400" b="1" kern="0" dirty="0">
                <a:solidFill>
                  <a:sysClr val="windowText" lastClr="000000"/>
                </a:solidFill>
                <a:ea typeface="Calibri" panose="020F0502020204030204" pitchFamily="34" charset="0"/>
              </a:rPr>
              <a:t>Moodle </a:t>
            </a:r>
            <a:r xmlns:a="http://schemas.openxmlformats.org/drawingml/2006/main">
              <a:rPr lang="lv" sz="2400" kern="0" dirty="0">
                <a:solidFill>
                  <a:sysClr val="windowText" lastClr="000000"/>
                </a:solidFill>
                <a:ea typeface="Calibri" panose="020F0502020204030204" pitchFamily="34" charset="0"/>
              </a:rPr>
              <a:t>: </a:t>
            </a:r>
            <a:r xmlns:a="http://schemas.openxmlformats.org/drawingml/2006/main" xmlns:r="http://schemas.openxmlformats.org/officeDocument/2006/relationships">
              <a:rPr lang="lv" sz="2400" kern="0" dirty="0">
                <a:solidFill>
                  <a:sysClr val="windowText" lastClr="000000"/>
                </a:solidFill>
                <a:hlinkClick r:id="rId2"/>
              </a:rPr>
              <a:t>Moodle.org</a:t>
            </a:r>
            <a:endParaRPr xmlns:a="http://schemas.openxmlformats.org/drawingml/2006/main" lang="en-US" sz="2400" kern="0" dirty="0">
              <a:solidFill>
                <a:sysClr val="windowText" lastClr="000000"/>
              </a:solidFill>
            </a:endParaRPr>
          </a:p>
          <a:p>
            <a:r xmlns:a="http://schemas.openxmlformats.org/drawingml/2006/main">
              <a:rPr lang="lv" sz="2400" kern="0" dirty="0">
                <a:solidFill>
                  <a:sysClr val="windowText" lastClr="000000"/>
                </a:solidFill>
                <a:ea typeface="Times New Roman" panose="02020603050405020304" pitchFamily="18" charset="0"/>
              </a:rPr>
              <a:t>Moodle ir saīsinājums no Modular Object Oriented Dynamic Learning Environment, kas būtībā nozīmē sistēmu, ko izglītības iestādes izmanto, lai sniegtu studentiem kursus un mācību materiālus.</a:t>
            </a:r>
          </a:p>
          <a:p>
            <a:pPr algn="just"/>
            <a:endParaRPr lang="en-US" sz="2400" b="1" kern="0" dirty="0">
              <a:solidFill>
                <a:srgbClr val="00B050"/>
              </a:solidFill>
            </a:endParaRPr>
          </a:p>
          <a:p>
            <a:pPr xmlns:a="http://schemas.openxmlformats.org/drawingml/2006/main" algn="just"/>
            <a:r xmlns:a="http://schemas.openxmlformats.org/drawingml/2006/main">
              <a:rPr lang="lv" sz="2400" b="1" kern="0" dirty="0">
                <a:solidFill>
                  <a:srgbClr val="75B239"/>
                </a:solidFill>
              </a:rPr>
              <a:t>PROS:</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ea typeface="Times New Roman" panose="02020603050405020304" pitchFamily="18" charset="0"/>
              </a:rPr>
              <a:t>Izstrādāts, lai atbalstītu gan mācīšanu, gan mācīšanos</a:t>
            </a:r>
            <a:endParaRPr xmlns:a="http://schemas.openxmlformats.org/drawingml/2006/main" lang="it-IT" sz="2400" kern="0" dirty="0">
              <a:solidFill>
                <a:sysClr val="windowText" lastClr="000000"/>
              </a:solidFill>
            </a:endParaRP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ea typeface="Times New Roman" panose="02020603050405020304" pitchFamily="18" charset="0"/>
              </a:rPr>
              <a:t>Viegli izmantot</a:t>
            </a:r>
            <a:endParaRPr xmlns:a="http://schemas.openxmlformats.org/drawingml/2006/main" lang="it-IT" sz="2400" kern="0" dirty="0">
              <a:solidFill>
                <a:sysClr val="windowText" lastClr="000000"/>
              </a:solidFill>
            </a:endParaRP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rPr>
              <a:t>Daudzvalodu iespējas</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ea typeface="Calibri" panose="020F0502020204030204" pitchFamily="34" charset="0"/>
              </a:rPr>
              <a:t>Moodle var atbalstīt gan mazu klašu, gan lielu organizāciju vajadzības.</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ea typeface="Calibri" panose="020F0502020204030204" pitchFamily="34" charset="0"/>
              </a:rPr>
              <a:t>Apņēmies aizsargāt datu drošību un lietotāju privātumu</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ea typeface="Calibri" panose="020F0502020204030204" pitchFamily="34" charset="0"/>
                <a:cs typeface="Calibri" panose="020F0502020204030204" pitchFamily="34" charset="0"/>
              </a:rPr>
              <a:t>Izmantojiet jebkurā laikā, jebkurā vietā un jebkurā ierīcē</a:t>
            </a:r>
            <a:endParaRPr xmlns:a="http://schemas.openxmlformats.org/drawingml/2006/main" lang="es-ES" sz="2400" kern="0" dirty="0">
              <a:solidFill>
                <a:sysClr val="windowText" lastClr="000000"/>
              </a:solidFill>
              <a:ea typeface="Calibri" panose="020F0502020204030204" pitchFamily="34" charset="0"/>
              <a:cs typeface="Times New Roman" panose="02020603050405020304" pitchFamily="18" charset="0"/>
            </a:endParaRPr>
          </a:p>
        </p:txBody>
      </p:sp>
      <p:pic>
        <p:nvPicPr>
          <p:cNvPr id="3074" name="Picture 2" descr="Qué es Moodle? Curso de Moodle: Tutorización de Cursos Online">
            <a:extLst>
              <a:ext uri="{FF2B5EF4-FFF2-40B4-BE49-F238E27FC236}">
                <a16:creationId xmlns:a16="http://schemas.microsoft.com/office/drawing/2014/main" id="{94EFE260-E1AD-42C9-8F13-C016D274DC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77800" y="3172239"/>
            <a:ext cx="4244139" cy="1943100"/>
          </a:xfrm>
          <a:prstGeom prst="rect">
            <a:avLst/>
          </a:prstGeom>
          <a:noFill/>
          <a:extLst>
            <a:ext uri="{909E8E84-426E-40DD-AFC4-6F175D3DCCD1}">
              <a14:hiddenFill xmlns:a14="http://schemas.microsoft.com/office/drawing/2010/main">
                <a:solidFill>
                  <a:srgbClr val="FFFFFF"/>
                </a:solidFill>
              </a14:hiddenFill>
            </a:ext>
          </a:extLst>
        </p:spPr>
      </p:pic>
      <p:sp>
        <p:nvSpPr>
          <p:cNvPr id="9" name="2 Marcador de contenido">
            <a:extLst>
              <a:ext uri="{FF2B5EF4-FFF2-40B4-BE49-F238E27FC236}">
                <a16:creationId xmlns:a16="http://schemas.microsoft.com/office/drawing/2014/main" id="{093E5BA4-E9C5-4A69-9C0C-F0EB7DB2AFA1}"/>
              </a:ext>
            </a:extLst>
          </p:cNvPr>
          <p:cNvSpPr txBox="1">
            <a:spLocks/>
          </p:cNvSpPr>
          <p:nvPr/>
        </p:nvSpPr>
        <p:spPr>
          <a:xfrm>
            <a:off x="10896600" y="5753100"/>
            <a:ext cx="515619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xmlns:a="http://schemas.openxmlformats.org/drawingml/2006/main" algn="just"/>
            <a:r xmlns:a="http://schemas.openxmlformats.org/drawingml/2006/main">
              <a:rPr lang="lv" sz="2400" b="1" kern="0" dirty="0">
                <a:solidFill>
                  <a:srgbClr val="FF0000"/>
                </a:solidFill>
              </a:rPr>
              <a:t>Mīnusi:</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ea typeface="Times New Roman" panose="02020603050405020304" pitchFamily="18" charset="0"/>
                <a:cs typeface="Calibri" panose="020F0502020204030204" pitchFamily="34" charset="0"/>
              </a:rPr>
              <a:t>Trūkst elastības efektivitātes</a:t>
            </a:r>
            <a:endParaRPr xmlns:a="http://schemas.openxmlformats.org/drawingml/2006/main" lang="es-ES" sz="2400" kern="0" dirty="0">
              <a:solidFill>
                <a:sysClr val="windowText" lastClr="000000"/>
              </a:solidFill>
              <a:ea typeface="Calibri" panose="020F0502020204030204" pitchFamily="34" charset="0"/>
              <a:cs typeface="Times New Roman" panose="02020603050405020304" pitchFamily="18" charset="0"/>
            </a:endParaRP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ea typeface="Times New Roman" panose="02020603050405020304" pitchFamily="18" charset="0"/>
                <a:cs typeface="Calibri" panose="020F0502020204030204" pitchFamily="34" charset="0"/>
              </a:rPr>
              <a:t>Nepieciešamas tehniskās prasmes</a:t>
            </a:r>
            <a:endParaRPr xmlns:a="http://schemas.openxmlformats.org/drawingml/2006/main" lang="es-ES" sz="2400" kern="0" dirty="0">
              <a:solidFill>
                <a:sysClr val="windowText" lastClr="000000"/>
              </a:solidFill>
              <a:ea typeface="Calibri" panose="020F0502020204030204" pitchFamily="34" charset="0"/>
              <a:cs typeface="Times New Roman" panose="02020603050405020304" pitchFamily="18" charset="0"/>
            </a:endParaRP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ea typeface="Times New Roman" panose="02020603050405020304" pitchFamily="18" charset="0"/>
                <a:cs typeface="Calibri" panose="020F0502020204030204" pitchFamily="34" charset="0"/>
              </a:rPr>
              <a:t>Pārskatu sniegšana ir ierobežota</a:t>
            </a:r>
            <a:endParaRPr xmlns:a="http://schemas.openxmlformats.org/drawingml/2006/main" lang="es-ES" sz="2400" kern="0" dirty="0">
              <a:solidFill>
                <a:sysClr val="windowText" lastClr="000000"/>
              </a:solidFill>
              <a:ea typeface="Calibri" panose="020F0502020204030204" pitchFamily="34" charset="0"/>
              <a:cs typeface="Times New Roman" panose="02020603050405020304" pitchFamily="18" charset="0"/>
            </a:endParaRP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ea typeface="Times New Roman" panose="02020603050405020304" pitchFamily="18" charset="0"/>
              </a:rPr>
              <a:t>Problēmas ar pielāgošanu</a:t>
            </a:r>
            <a:endParaRPr xmlns:a="http://schemas.openxmlformats.org/drawingml/2006/main" lang="it-IT" sz="2400" kern="0" dirty="0">
              <a:solidFill>
                <a:sysClr val="windowText" lastClr="000000"/>
              </a:solidFill>
            </a:endParaRP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ea typeface="Times New Roman" panose="02020603050405020304" pitchFamily="18" charset="0"/>
              </a:rPr>
              <a:t>Jo vairāk studentu piekļūst platformai, jo lēnāka kļūst sistēma</a:t>
            </a:r>
          </a:p>
          <a:p>
            <a:endParaRPr lang="en-GB" sz="2400" kern="0" dirty="0">
              <a:solidFill>
                <a:sysClr val="windowText" lastClr="000000"/>
              </a:solidFill>
              <a:ea typeface="Calibri" panose="020F0502020204030204" pitchFamily="34" charset="0"/>
            </a:endParaRPr>
          </a:p>
          <a:p>
            <a:endParaRPr lang="it-IT" sz="2400" kern="0" dirty="0">
              <a:solidFill>
                <a:sysClr val="windowText" lastClr="000000"/>
              </a:solidFill>
            </a:endParaRPr>
          </a:p>
          <a:p>
            <a:pPr algn="just"/>
            <a:endParaRPr lang="en-US" sz="2400" kern="0" dirty="0">
              <a:solidFill>
                <a:sysClr val="windowText" lastClr="000000"/>
              </a:solidFill>
            </a:endParaRPr>
          </a:p>
        </p:txBody>
      </p:sp>
    </p:spTree>
    <p:extLst>
      <p:ext uri="{BB962C8B-B14F-4D97-AF65-F5344CB8AC3E}">
        <p14:creationId xmlns:p14="http://schemas.microsoft.com/office/powerpoint/2010/main" val="559662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Pārskats par digitālajām platformām un to lomu satura nodrošināšanā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2.5. sadaļa: Bezmaksas e-apmācības platformas: daži piemēri</a:t>
            </a:r>
          </a:p>
        </p:txBody>
      </p:sp>
      <p:sp>
        <p:nvSpPr>
          <p:cNvPr id="8" name="2 Marcador de contenido">
            <a:extLst>
              <a:ext uri="{FF2B5EF4-FFF2-40B4-BE49-F238E27FC236}">
                <a16:creationId xmlns:a16="http://schemas.microsoft.com/office/drawing/2014/main" id="{8BD7ED1B-438C-488B-BE8D-2FD4220E9171}"/>
              </a:ext>
            </a:extLst>
          </p:cNvPr>
          <p:cNvSpPr txBox="1">
            <a:spLocks/>
          </p:cNvSpPr>
          <p:nvPr/>
        </p:nvSpPr>
        <p:spPr>
          <a:xfrm>
            <a:off x="1397001" y="3702018"/>
            <a:ext cx="7746999" cy="7018125"/>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xmlns:a="http://schemas.openxmlformats.org/drawingml/2006/main" algn="just"/>
            <a:r xmlns:a="http://schemas.openxmlformats.org/drawingml/2006/main">
              <a:rPr lang="lv" sz="2400" b="1" kern="0" dirty="0" err="1">
                <a:solidFill>
                  <a:sysClr val="windowText" lastClr="000000"/>
                </a:solidFill>
                <a:ea typeface="Calibri" panose="020F0502020204030204" pitchFamily="34" charset="0"/>
              </a:rPr>
              <a:t>LearnPress </a:t>
            </a:r>
            <a:r xmlns:a="http://schemas.openxmlformats.org/drawingml/2006/main">
              <a:rPr lang="lv" sz="2400" b="1" kern="0" dirty="0">
                <a:solidFill>
                  <a:sysClr val="windowText" lastClr="000000"/>
                </a:solidFill>
                <a:ea typeface="Calibri" panose="020F0502020204030204" pitchFamily="34" charset="0"/>
              </a:rPr>
              <a:t>LMS </a:t>
            </a:r>
            <a:r xmlns:a="http://schemas.openxmlformats.org/drawingml/2006/main">
              <a:rPr lang="lv" sz="2400" kern="0" dirty="0">
                <a:solidFill>
                  <a:sysClr val="windowText" lastClr="000000"/>
                </a:solidFill>
                <a:ea typeface="Calibri" panose="020F0502020204030204" pitchFamily="34" charset="0"/>
              </a:rPr>
              <a:t>: </a:t>
            </a:r>
            <a:r xmlns:a="http://schemas.openxmlformats.org/drawingml/2006/main" xmlns:r="http://schemas.openxmlformats.org/officeDocument/2006/relationships">
              <a:rPr lang="lv" sz="2400" kern="0" dirty="0">
                <a:solidFill>
                  <a:sysClr val="windowText" lastClr="000000"/>
                </a:solidFill>
                <a:hlinkClick r:id="rId2"/>
              </a:rPr>
              <a:t>LearnPress.org</a:t>
            </a:r>
            <a:endParaRPr xmlns:a="http://schemas.openxmlformats.org/drawingml/2006/main" lang="en-GB" sz="2400" kern="0" dirty="0">
              <a:solidFill>
                <a:schemeClr val="accent1">
                  <a:lumMod val="75000"/>
                </a:schemeClr>
              </a:solidFill>
            </a:endParaRPr>
          </a:p>
          <a:p>
            <a:pPr xmlns:a="http://schemas.openxmlformats.org/drawingml/2006/main" algn="just"/>
            <a:r xmlns:a="http://schemas.openxmlformats.org/drawingml/2006/main">
              <a:rPr lang="lv" sz="2400" kern="0" dirty="0" err="1">
                <a:solidFill>
                  <a:srgbClr val="3C3C3C"/>
                </a:solidFill>
                <a:ea typeface="Calibri" panose="020F0502020204030204" pitchFamily="34" charset="0"/>
              </a:rPr>
              <a:t>LearnPress </a:t>
            </a:r>
            <a:r xmlns:a="http://schemas.openxmlformats.org/drawingml/2006/main">
              <a:rPr lang="lv" sz="2400" kern="0" dirty="0">
                <a:solidFill>
                  <a:srgbClr val="3C3C3C"/>
                </a:solidFill>
                <a:ea typeface="Calibri" panose="020F0502020204030204" pitchFamily="34" charset="0"/>
              </a:rPr>
              <a:t>ir WordPress LMS (mācību pārvaldības sistēmas) spraudnis. Tā pamatā ir WordPress vietne, lai piedāvātu virkni iespēju viesot kursus.</a:t>
            </a:r>
            <a:endParaRPr xmlns:a="http://schemas.openxmlformats.org/drawingml/2006/main" lang="en-GB" sz="2400" kern="0" dirty="0">
              <a:solidFill>
                <a:sysClr val="windowText" lastClr="000000"/>
              </a:solidFill>
              <a:ea typeface="Times New Roman" panose="02020603050405020304" pitchFamily="18" charset="0"/>
            </a:endParaRPr>
          </a:p>
          <a:p>
            <a:endParaRPr lang="en-GB" sz="2400" b="1" kern="0" dirty="0">
              <a:solidFill>
                <a:srgbClr val="75B239"/>
              </a:solidFill>
            </a:endParaRPr>
          </a:p>
          <a:p>
            <a:pPr xmlns:a="http://schemas.openxmlformats.org/drawingml/2006/main" algn="just"/>
            <a:r xmlns:a="http://schemas.openxmlformats.org/drawingml/2006/main">
              <a:rPr lang="lv" sz="2400" b="1" kern="0" dirty="0">
                <a:solidFill>
                  <a:srgbClr val="75B239"/>
                </a:solidFill>
              </a:rPr>
              <a:t>PROS:</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ea typeface="Times New Roman" panose="02020603050405020304" pitchFamily="18" charset="0"/>
                <a:cs typeface="Calibri" panose="020F0502020204030204" pitchFamily="34" charset="0"/>
              </a:rPr>
              <a:t>Izveidojiet neierobežotu skaitu kursu, nodarbības, viktorīnas un jautājumus</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ea typeface="Times New Roman" panose="02020603050405020304" pitchFamily="18" charset="0"/>
              </a:rPr>
              <a:t>Kursa izveide ir vienkārša un tai ir loģiska plūsma</a:t>
            </a:r>
            <a:endParaRPr xmlns:a="http://schemas.openxmlformats.org/drawingml/2006/main" lang="en-GB" sz="2400" kern="0" dirty="0">
              <a:solidFill>
                <a:sysClr val="windowText" lastClr="000000"/>
              </a:solidFill>
              <a:ea typeface="Calibri" panose="020F0502020204030204" pitchFamily="34" charset="0"/>
              <a:cs typeface="Times New Roman" panose="02020603050405020304" pitchFamily="18" charset="0"/>
            </a:endParaRPr>
          </a:p>
          <a:p>
            <a:pPr xmlns:a="http://schemas.openxmlformats.org/drawingml/2006/main" marL="342900" indent="-342900" algn="just">
              <a:spcAft>
                <a:spcPts val="1200"/>
              </a:spcAft>
              <a:buFont typeface="Arial" panose="020B0604020202020204" pitchFamily="34" charset="0"/>
              <a:buChar char="•"/>
            </a:pPr>
            <a:r xmlns:a="http://schemas.openxmlformats.org/drawingml/2006/main">
              <a:rPr lang="lv" sz="2400" kern="0" dirty="0">
                <a:solidFill>
                  <a:sysClr val="windowText" lastClr="000000"/>
                </a:solidFill>
                <a:ea typeface="Calibri" panose="020F0502020204030204" pitchFamily="34" charset="0"/>
                <a:cs typeface="Calibri" panose="020F0502020204030204" pitchFamily="34" charset="0"/>
              </a:rPr>
              <a:t>Ērti veidojiet kursus, izmantojot Velciet un nometiet kursu veidotāju</a:t>
            </a:r>
            <a:endParaRPr xmlns:a="http://schemas.openxmlformats.org/drawingml/2006/main" lang="en-GB" sz="2400" kern="0" dirty="0">
              <a:solidFill>
                <a:sysClr val="windowText" lastClr="000000"/>
              </a:solidFill>
              <a:ea typeface="Calibri" panose="020F0502020204030204" pitchFamily="34" charset="0"/>
              <a:cs typeface="Times New Roman" panose="02020603050405020304" pitchFamily="18" charset="0"/>
            </a:endParaRPr>
          </a:p>
          <a:p>
            <a:pPr xmlns:a="http://schemas.openxmlformats.org/drawingml/2006/main" marL="342900" indent="-342900">
              <a:buFont typeface="Arial" panose="020B0604020202020204" pitchFamily="34" charset="0"/>
              <a:buChar char="•"/>
            </a:pPr>
            <a:r xmlns:a="http://schemas.openxmlformats.org/drawingml/2006/main">
              <a:rPr lang="lv" sz="2400" kern="0" dirty="0" err="1">
                <a:solidFill>
                  <a:sysClr val="windowText" lastClr="000000"/>
                </a:solidFill>
                <a:ea typeface="Times New Roman" panose="02020603050405020304" pitchFamily="18" charset="0"/>
              </a:rPr>
              <a:t>LearnPress </a:t>
            </a:r>
            <a:r xmlns:a="http://schemas.openxmlformats.org/drawingml/2006/main">
              <a:rPr lang="lv" sz="2400" kern="0" dirty="0">
                <a:solidFill>
                  <a:sysClr val="windowText" lastClr="000000"/>
                </a:solidFill>
                <a:ea typeface="Times New Roman" panose="02020603050405020304" pitchFamily="18" charset="0"/>
              </a:rPr>
              <a:t>ir bezmaksas</a:t>
            </a:r>
          </a:p>
          <a:p>
            <a:pPr xmlns:a="http://schemas.openxmlformats.org/drawingml/2006/main" marL="342900" indent="-342900">
              <a:buFont typeface="Arial" panose="020B0604020202020204" pitchFamily="34" charset="0"/>
              <a:buChar char="•"/>
            </a:pPr>
            <a:r xmlns:a="http://schemas.openxmlformats.org/drawingml/2006/main">
              <a:rPr lang="lv" sz="2400" kern="0" dirty="0" err="1">
                <a:solidFill>
                  <a:sysClr val="windowText" lastClr="000000"/>
                </a:solidFill>
                <a:ea typeface="Times New Roman" panose="02020603050405020304" pitchFamily="18" charset="0"/>
                <a:cs typeface="Calibri" panose="020F0502020204030204" pitchFamily="34" charset="0"/>
              </a:rPr>
              <a:t>LearnPress </a:t>
            </a:r>
            <a:r xmlns:a="http://schemas.openxmlformats.org/drawingml/2006/main">
              <a:rPr lang="lv" sz="2400" kern="0" dirty="0">
                <a:solidFill>
                  <a:sysClr val="windowText" lastClr="000000"/>
                </a:solidFill>
                <a:ea typeface="Times New Roman" panose="02020603050405020304" pitchFamily="18" charset="0"/>
                <a:cs typeface="Calibri" panose="020F0502020204030204" pitchFamily="34" charset="0"/>
              </a:rPr>
              <a:t>atbalsta WordPress Multisite</a:t>
            </a:r>
            <a:endParaRPr xmlns:a="http://schemas.openxmlformats.org/drawingml/2006/main" lang="en-GB" sz="2400" kern="0" dirty="0">
              <a:solidFill>
                <a:sysClr val="windowText" lastClr="000000"/>
              </a:solidFill>
              <a:ea typeface="Calibri" panose="020F0502020204030204" pitchFamily="34" charset="0"/>
              <a:cs typeface="Times New Roman" panose="02020603050405020304" pitchFamily="18" charset="0"/>
            </a:endParaRPr>
          </a:p>
          <a:p>
            <a:endParaRPr lang="en-GB" sz="2400" kern="0" dirty="0">
              <a:solidFill>
                <a:sysClr val="windowText" lastClr="000000"/>
              </a:solidFill>
              <a:ea typeface="Calibri" panose="020F0502020204030204" pitchFamily="34" charset="0"/>
            </a:endParaRPr>
          </a:p>
          <a:p>
            <a:endParaRPr lang="it-IT" sz="2400" kern="0" dirty="0">
              <a:solidFill>
                <a:sysClr val="windowText" lastClr="000000"/>
              </a:solidFill>
            </a:endParaRPr>
          </a:p>
          <a:p>
            <a:pPr algn="just"/>
            <a:endParaRPr lang="en-US" sz="2400" kern="0" dirty="0">
              <a:solidFill>
                <a:sysClr val="windowText" lastClr="000000"/>
              </a:solidFill>
            </a:endParaRPr>
          </a:p>
        </p:txBody>
      </p:sp>
      <p:pic>
        <p:nvPicPr>
          <p:cNvPr id="9" name="Imagen 8">
            <a:extLst>
              <a:ext uri="{FF2B5EF4-FFF2-40B4-BE49-F238E27FC236}">
                <a16:creationId xmlns:a16="http://schemas.microsoft.com/office/drawing/2014/main" id="{D4DB8193-40F1-4175-8721-C76A3F57DF21}"/>
              </a:ext>
            </a:extLst>
          </p:cNvPr>
          <p:cNvPicPr>
            <a:picLocks noChangeAspect="1"/>
          </p:cNvPicPr>
          <p:nvPr/>
        </p:nvPicPr>
        <p:blipFill>
          <a:blip r:embed="rId3"/>
          <a:stretch>
            <a:fillRect/>
          </a:stretch>
        </p:blipFill>
        <p:spPr>
          <a:xfrm>
            <a:off x="14808147" y="2814310"/>
            <a:ext cx="1965407" cy="1716455"/>
          </a:xfrm>
          <a:prstGeom prst="rect">
            <a:avLst/>
          </a:prstGeom>
        </p:spPr>
      </p:pic>
      <p:sp>
        <p:nvSpPr>
          <p:cNvPr id="11" name="2 Marcador de contenido">
            <a:extLst>
              <a:ext uri="{FF2B5EF4-FFF2-40B4-BE49-F238E27FC236}">
                <a16:creationId xmlns:a16="http://schemas.microsoft.com/office/drawing/2014/main" id="{297587F7-EFBB-406C-BCCF-DF9ACB62068A}"/>
              </a:ext>
            </a:extLst>
          </p:cNvPr>
          <p:cNvSpPr txBox="1">
            <a:spLocks/>
          </p:cNvSpPr>
          <p:nvPr/>
        </p:nvSpPr>
        <p:spPr>
          <a:xfrm>
            <a:off x="10439400" y="5372100"/>
            <a:ext cx="5918199" cy="3449166"/>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xmlns:a="http://schemas.openxmlformats.org/drawingml/2006/main" algn="just"/>
            <a:r xmlns:a="http://schemas.openxmlformats.org/drawingml/2006/main">
              <a:rPr lang="lv" sz="2400" b="1" kern="0" dirty="0">
                <a:solidFill>
                  <a:srgbClr val="FF0000"/>
                </a:solidFill>
              </a:rPr>
              <a:t>Mīnusi:</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3C3C3C"/>
                </a:solidFill>
                <a:ea typeface="Times New Roman" panose="02020603050405020304" pitchFamily="18" charset="0"/>
              </a:rPr>
              <a:t>Par sertifikātiem un dažām viktorīnas iespējām ir jāmaksā</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3C3C3C"/>
                </a:solidFill>
                <a:ea typeface="Times New Roman" panose="02020603050405020304" pitchFamily="18" charset="0"/>
                <a:cs typeface="Calibri" panose="020F0502020204030204" pitchFamily="34" charset="0"/>
              </a:rPr>
              <a:t>Dokumentāciju ir nedaudz grūti atrast, un tā ir nedaudz detalizēta.</a:t>
            </a:r>
            <a:endParaRPr xmlns:a="http://schemas.openxmlformats.org/drawingml/2006/main" lang="it-IT" sz="2400" kern="0" dirty="0">
              <a:solidFill>
                <a:sysClr val="windowText" lastClr="000000"/>
              </a:solidFill>
            </a:endParaRP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3C3C3C"/>
                </a:solidFill>
                <a:ea typeface="Times New Roman" panose="02020603050405020304" pitchFamily="18" charset="0"/>
                <a:cs typeface="Calibri" panose="020F0502020204030204" pitchFamily="34" charset="0"/>
              </a:rPr>
              <a:t>Šķiet, ka pārskatos tiek nedaudz apšaubīts atbalsts.</a:t>
            </a:r>
            <a:endParaRPr xmlns:a="http://schemas.openxmlformats.org/drawingml/2006/main" lang="es-ES" sz="2400" kern="0" dirty="0">
              <a:solidFill>
                <a:srgbClr val="3C3C3C"/>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0513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Pārskats par digitālajām platformām un to lomu satura nodrošināšanā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2.5. sadaļa: Bezmaksas e-apmācības platformas: daži piemēri</a:t>
            </a:r>
          </a:p>
        </p:txBody>
      </p:sp>
      <p:sp>
        <p:nvSpPr>
          <p:cNvPr id="7" name="2 Marcador de contenido">
            <a:extLst>
              <a:ext uri="{FF2B5EF4-FFF2-40B4-BE49-F238E27FC236}">
                <a16:creationId xmlns:a16="http://schemas.microsoft.com/office/drawing/2014/main" id="{5170AE01-2ACE-4F24-8149-FE38696693E6}"/>
              </a:ext>
            </a:extLst>
          </p:cNvPr>
          <p:cNvSpPr txBox="1">
            <a:spLocks/>
          </p:cNvSpPr>
          <p:nvPr/>
        </p:nvSpPr>
        <p:spPr>
          <a:xfrm>
            <a:off x="1215887" y="3127586"/>
            <a:ext cx="10185399" cy="7159414"/>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xmlns:a="http://schemas.openxmlformats.org/drawingml/2006/main">
              <a:rPr lang="lv" sz="2400" b="1" kern="0" spc="23" dirty="0" err="1">
                <a:solidFill>
                  <a:srgbClr val="444444"/>
                </a:solidFill>
                <a:ea typeface="Calibri" panose="020F0502020204030204" pitchFamily="34" charset="0"/>
                <a:cs typeface="Calibri" panose="020F0502020204030204" pitchFamily="34" charset="0"/>
              </a:rPr>
              <a:t>EdApp </a:t>
            </a:r>
            <a:r xmlns:a="http://schemas.openxmlformats.org/drawingml/2006/main">
              <a:rPr lang="lv" sz="2400" b="1" kern="0" spc="23" dirty="0">
                <a:solidFill>
                  <a:srgbClr val="444444"/>
                </a:solidFill>
                <a:ea typeface="Calibri" panose="020F0502020204030204" pitchFamily="34" charset="0"/>
                <a:cs typeface="Calibri" panose="020F0502020204030204" pitchFamily="34" charset="0"/>
              </a:rPr>
              <a:t>LMS: </a:t>
            </a:r>
            <a:r xmlns:a="http://schemas.openxmlformats.org/drawingml/2006/main" xmlns:r="http://schemas.openxmlformats.org/officeDocument/2006/relationships">
              <a:rPr lang="lv" sz="2400" kern="0" spc="23" dirty="0">
                <a:solidFill>
                  <a:srgbClr val="444444"/>
                </a:solidFill>
                <a:ea typeface="Calibri" panose="020F0502020204030204" pitchFamily="34" charset="0"/>
                <a:cs typeface="Calibri" panose="020F0502020204030204" pitchFamily="34" charset="0"/>
                <a:hlinkClick r:id="rId2"/>
              </a:rPr>
              <a:t>www.edapp.com</a:t>
            </a:r>
            <a:endParaRPr xmlns:a="http://schemas.openxmlformats.org/drawingml/2006/main" lang="en-US" sz="2400" kern="0" dirty="0">
              <a:solidFill>
                <a:sysClr val="windowText" lastClr="000000"/>
              </a:solidFill>
              <a:ea typeface="Calibri" panose="020F0502020204030204" pitchFamily="34" charset="0"/>
              <a:cs typeface="Times New Roman" panose="02020603050405020304" pitchFamily="18" charset="0"/>
            </a:endParaRPr>
          </a:p>
          <a:p>
            <a:pPr xmlns:a="http://schemas.openxmlformats.org/drawingml/2006/main" algn="just">
              <a:lnSpc>
                <a:spcPct val="120000"/>
              </a:lnSpc>
            </a:pPr>
            <a:r xmlns:a="http://schemas.openxmlformats.org/drawingml/2006/main">
              <a:rPr lang="lv" sz="2400" kern="0" spc="23" dirty="0" err="1">
                <a:solidFill>
                  <a:sysClr val="windowText" lastClr="000000"/>
                </a:solidFill>
                <a:ea typeface="Calibri" panose="020F0502020204030204" pitchFamily="34" charset="0"/>
                <a:cs typeface="Calibri" panose="020F0502020204030204" pitchFamily="34" charset="0"/>
              </a:rPr>
              <a:t>EdApp </a:t>
            </a:r>
            <a:r xmlns:a="http://schemas.openxmlformats.org/drawingml/2006/main">
              <a:rPr lang="lv" sz="2400" kern="0" spc="23" dirty="0">
                <a:solidFill>
                  <a:sysClr val="windowText" lastClr="000000"/>
                </a:solidFill>
                <a:ea typeface="Calibri" panose="020F0502020204030204" pitchFamily="34" charset="0"/>
                <a:cs typeface="Calibri" panose="020F0502020204030204" pitchFamily="34" charset="0"/>
              </a:rPr>
              <a:t>LMS nosaka standartu augstas kvalitātes tiešsaistes kursu platformām, kas ir atzītas par tās visaptverošo mikromācību satura bibliotēku, kas piepildīta ar prasmīgi izstrādātiem kursiem dažādām nozarēm. Šeit jūs varēsiet izpētīt tēmas par mazumtirdzniecību, būvniecību, kiberdrošību, vadības un vadības stiliem, kā arī pārtiku un viesmīlību, izmantojot vairāk nekā 30 paplašināšanas kategorijas.</a:t>
            </a:r>
          </a:p>
          <a:p>
            <a:pPr algn="just"/>
            <a:endParaRPr lang="en-US" sz="2400" kern="0" dirty="0">
              <a:solidFill>
                <a:sysClr val="windowText" lastClr="000000"/>
              </a:solidFill>
              <a:ea typeface="Calibri" panose="020F0502020204030204" pitchFamily="34" charset="0"/>
              <a:cs typeface="Times New Roman" panose="02020603050405020304" pitchFamily="18" charset="0"/>
            </a:endParaRPr>
          </a:p>
          <a:p>
            <a:r xmlns:a="http://schemas.openxmlformats.org/drawingml/2006/main">
              <a:rPr lang="lv" sz="2400" kern="0" dirty="0">
                <a:solidFill>
                  <a:srgbClr val="75B239"/>
                </a:solidFill>
              </a:rPr>
              <a:t>PROS:</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ea typeface="Times New Roman" panose="02020603050405020304" pitchFamily="18" charset="0"/>
              </a:rPr>
              <a:t>Viegli izmantot</a:t>
            </a:r>
            <a:endParaRPr xmlns:a="http://schemas.openxmlformats.org/drawingml/2006/main" lang="en-US" sz="2400" kern="0" dirty="0">
              <a:solidFill>
                <a:sysClr val="windowText" lastClr="000000"/>
              </a:solidFill>
            </a:endParaRPr>
          </a:p>
          <a:p>
            <a:pPr xmlns:a="http://schemas.openxmlformats.org/drawingml/2006/main" marL="342900" indent="-342900">
              <a:buFont typeface="Arial" panose="020B0604020202020204" pitchFamily="34" charset="0"/>
              <a:buChar char="•"/>
            </a:pPr>
            <a:r xmlns:a="http://schemas.openxmlformats.org/drawingml/2006/main">
              <a:rPr lang="lv" sz="2400" kern="0" dirty="0">
                <a:solidFill>
                  <a:sysClr val="windowText" lastClr="000000"/>
                </a:solidFill>
              </a:rPr>
              <a:t>Mikromācību programmatūra darbojas visās ierīcēs.</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1F2E3C"/>
                </a:solidFill>
              </a:rPr>
              <a:t>Augšupielādējiet savus mācību slaidus, un tie tiks pārvērsti mobilajām ierīcēm draudzīgās nodarbībās</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1F2E3C"/>
                </a:solidFill>
              </a:rPr>
              <a:t>Bezmaksas kursu bibliotēka</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1F2E3C"/>
                </a:solidFill>
              </a:rPr>
              <a:t>Canva integrācija</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1F2E3C"/>
                </a:solidFill>
              </a:rPr>
              <a:t>Gamifikācija</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1F2E3C"/>
                </a:solidFill>
              </a:rPr>
              <a:t>Tulkot kursus vairāk nekā 100 valodās</a:t>
            </a:r>
          </a:p>
          <a:p>
            <a:endParaRPr lang="es-ES" sz="2400" kern="0" dirty="0">
              <a:solidFill>
                <a:srgbClr val="1F2E3C"/>
              </a:solidFill>
              <a:latin typeface="Ed Sans Neue"/>
            </a:endParaRPr>
          </a:p>
          <a:p>
            <a:endParaRPr lang="es-ES" sz="2400" kern="0" dirty="0">
              <a:solidFill>
                <a:srgbClr val="1F2E3C"/>
              </a:solidFill>
              <a:latin typeface="Ed Sans Neue"/>
            </a:endParaRPr>
          </a:p>
          <a:p>
            <a:endParaRPr lang="it-IT" sz="2400" kern="0" dirty="0">
              <a:solidFill>
                <a:sysClr val="windowText" lastClr="000000"/>
              </a:solidFill>
            </a:endParaRPr>
          </a:p>
          <a:p>
            <a:endParaRPr lang="it-IT" sz="2400" kern="0" dirty="0">
              <a:solidFill>
                <a:sysClr val="windowText" lastClr="000000"/>
              </a:solidFill>
            </a:endParaRPr>
          </a:p>
        </p:txBody>
      </p:sp>
      <p:sp>
        <p:nvSpPr>
          <p:cNvPr id="10" name="2 Marcador de contenido">
            <a:extLst>
              <a:ext uri="{FF2B5EF4-FFF2-40B4-BE49-F238E27FC236}">
                <a16:creationId xmlns:a16="http://schemas.microsoft.com/office/drawing/2014/main" id="{1FA1A842-F967-43D9-8DF4-76224B79E97C}"/>
              </a:ext>
            </a:extLst>
          </p:cNvPr>
          <p:cNvSpPr txBox="1">
            <a:spLocks/>
          </p:cNvSpPr>
          <p:nvPr/>
        </p:nvSpPr>
        <p:spPr>
          <a:xfrm>
            <a:off x="11277600" y="6362700"/>
            <a:ext cx="6375399" cy="3449166"/>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xmlns:a="http://schemas.openxmlformats.org/drawingml/2006/main" algn="just"/>
            <a:r xmlns:a="http://schemas.openxmlformats.org/drawingml/2006/main">
              <a:rPr lang="lv" sz="2400" b="1" kern="0" dirty="0">
                <a:solidFill>
                  <a:srgbClr val="FF0000"/>
                </a:solidFill>
              </a:rPr>
              <a:t>Mīnusi:</a:t>
            </a:r>
          </a:p>
          <a:p>
            <a:pPr xmlns:a="http://schemas.openxmlformats.org/drawingml/2006/main" marL="342900" indent="-342900" algn="just">
              <a:buFont typeface="Arial" panose="020B0604020202020204" pitchFamily="34" charset="0"/>
              <a:buChar char="•"/>
            </a:pPr>
            <a:r xmlns:a="http://schemas.openxmlformats.org/drawingml/2006/main">
              <a:rPr lang="lv" sz="2400" kern="0" dirty="0">
                <a:solidFill>
                  <a:srgbClr val="444444"/>
                </a:solidFill>
              </a:rPr>
              <a:t>Cenu plāni var būt dārgi.</a:t>
            </a:r>
            <a:endParaRPr xmlns:a="http://schemas.openxmlformats.org/drawingml/2006/main" lang="en-US" sz="2400" kern="0" dirty="0">
              <a:solidFill>
                <a:srgbClr val="3C3C3C"/>
              </a:solidFill>
              <a:ea typeface="Times New Roman" panose="02020603050405020304" pitchFamily="18" charset="0"/>
            </a:endParaRPr>
          </a:p>
          <a:p>
            <a:pPr xmlns:a="http://schemas.openxmlformats.org/drawingml/2006/main" marL="342900" indent="-342900" algn="just">
              <a:buFont typeface="Arial" panose="020B0604020202020204" pitchFamily="34" charset="0"/>
              <a:buChar char="•"/>
            </a:pPr>
            <a:r xmlns:a="http://schemas.openxmlformats.org/drawingml/2006/main">
              <a:rPr lang="lv" sz="2400" kern="0" dirty="0">
                <a:solidFill>
                  <a:srgbClr val="444444"/>
                </a:solidFill>
              </a:rPr>
              <a:t>Atbalstīts tikai angļu valodā, nav piemērots globālai komandai vai organizācijām, kas vēlas paplašināties.</a:t>
            </a:r>
          </a:p>
          <a:p>
            <a:pPr xmlns:a="http://schemas.openxmlformats.org/drawingml/2006/main" marL="342900" indent="-342900" algn="just">
              <a:buFont typeface="Arial" panose="020B0604020202020204" pitchFamily="34" charset="0"/>
              <a:buChar char="•"/>
            </a:pPr>
            <a:r xmlns:a="http://schemas.openxmlformats.org/drawingml/2006/main">
              <a:rPr lang="lv" sz="2400" kern="0" dirty="0">
                <a:solidFill>
                  <a:srgbClr val="444444"/>
                </a:solidFill>
              </a:rPr>
              <a:t>Nav rediģējamas kursu bibliotēkas.</a:t>
            </a:r>
            <a:endParaRPr xmlns:a="http://schemas.openxmlformats.org/drawingml/2006/main" lang="en-US" sz="2400" kern="0" dirty="0">
              <a:solidFill>
                <a:srgbClr val="3C3C3C"/>
              </a:solidFill>
              <a:ea typeface="Calibri" panose="020F0502020204030204" pitchFamily="34" charset="0"/>
              <a:cs typeface="Times New Roman" panose="02020603050405020304" pitchFamily="18" charset="0"/>
            </a:endParaRPr>
          </a:p>
        </p:txBody>
      </p:sp>
      <p:pic>
        <p:nvPicPr>
          <p:cNvPr id="12" name="Picture 2" descr="Microfinance provider Esperanza selects EdApp to help educate in the  Dominican Republic | Presswire">
            <a:extLst>
              <a:ext uri="{FF2B5EF4-FFF2-40B4-BE49-F238E27FC236}">
                <a16:creationId xmlns:a16="http://schemas.microsoft.com/office/drawing/2014/main" id="{85B654E1-3E36-4F2F-B74F-214AABE49C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68400" y="3924300"/>
            <a:ext cx="2825162" cy="1186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9054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Pārskats par digitālajām platformām un to lomu satura nodrošināšanā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2.5. sadaļa: Bezmaksas e-apmācības platformas: daži piemēri</a:t>
            </a:r>
          </a:p>
        </p:txBody>
      </p:sp>
      <p:sp>
        <p:nvSpPr>
          <p:cNvPr id="8" name="2 Marcador de contenido">
            <a:extLst>
              <a:ext uri="{FF2B5EF4-FFF2-40B4-BE49-F238E27FC236}">
                <a16:creationId xmlns:a16="http://schemas.microsoft.com/office/drawing/2014/main" id="{49009F86-EEAD-4F82-88EF-E9577B30D2A5}"/>
              </a:ext>
            </a:extLst>
          </p:cNvPr>
          <p:cNvSpPr txBox="1">
            <a:spLocks/>
          </p:cNvSpPr>
          <p:nvPr/>
        </p:nvSpPr>
        <p:spPr>
          <a:xfrm>
            <a:off x="1524000" y="3162300"/>
            <a:ext cx="7924800" cy="6499546"/>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xmlns:a="http://schemas.openxmlformats.org/drawingml/2006/main">
              <a:rPr lang="lv" sz="2400" b="1" kern="0" spc="23" dirty="0">
                <a:solidFill>
                  <a:srgbClr val="444444"/>
                </a:solidFill>
                <a:ea typeface="Calibri" panose="020F0502020204030204" pitchFamily="34" charset="0"/>
                <a:cs typeface="Calibri" panose="020F0502020204030204" pitchFamily="34" charset="0"/>
              </a:rPr>
              <a:t>edX: </a:t>
            </a:r>
            <a:r xmlns:a="http://schemas.openxmlformats.org/drawingml/2006/main" xmlns:r="http://schemas.openxmlformats.org/officeDocument/2006/relationships">
              <a:rPr lang="lv" sz="2400" b="1" kern="0" spc="23" dirty="0">
                <a:solidFill>
                  <a:srgbClr val="444444"/>
                </a:solidFill>
                <a:ea typeface="Calibri" panose="020F0502020204030204" pitchFamily="34" charset="0"/>
                <a:cs typeface="Calibri" panose="020F0502020204030204" pitchFamily="34" charset="0"/>
                <a:hlinkClick r:id="rId2"/>
              </a:rPr>
              <a:t>www.edx.org</a:t>
            </a:r>
            <a:endParaRPr xmlns:a="http://schemas.openxmlformats.org/drawingml/2006/main" lang="en-US" sz="2400" b="1" kern="0" spc="23" dirty="0">
              <a:solidFill>
                <a:srgbClr val="444444"/>
              </a:solidFill>
              <a:ea typeface="Calibri" panose="020F0502020204030204" pitchFamily="34" charset="0"/>
              <a:cs typeface="Calibri" panose="020F0502020204030204" pitchFamily="34" charset="0"/>
            </a:endParaRPr>
          </a:p>
          <a:p>
            <a:pPr xmlns:a="http://schemas.openxmlformats.org/drawingml/2006/main" algn="just"/>
            <a:r xmlns:a="http://schemas.openxmlformats.org/drawingml/2006/main">
              <a:rPr lang="lv" sz="2400" kern="0" spc="23" dirty="0">
                <a:solidFill>
                  <a:sysClr val="windowText" lastClr="000000"/>
                </a:solidFill>
                <a:ea typeface="Calibri" panose="020F0502020204030204" pitchFamily="34" charset="0"/>
                <a:cs typeface="Calibri" panose="020F0502020204030204" pitchFamily="34" charset="0"/>
              </a:rPr>
              <a:t>edX esmu </a:t>
            </a:r>
            <a:r xmlns:a="http://schemas.openxmlformats.org/drawingml/2006/main">
              <a:rPr lang="lv" sz="2400" kern="0" dirty="0">
                <a:solidFill>
                  <a:sysClr val="windowText" lastClr="000000"/>
                </a:solidFill>
              </a:rPr>
              <a:t>lieliska vieta, kur atrast augstas kvalitātes tiešsaistes kursus, kas var palīdzēt jūsu komandai paplašināt savas prasmes un zināšanas un mudināt viņus nodrošināt izcilu sniegumu.</a:t>
            </a:r>
            <a:endParaRPr xmlns:a="http://schemas.openxmlformats.org/drawingml/2006/main" lang="en-US" sz="2400" kern="0" spc="23" dirty="0">
              <a:solidFill>
                <a:sysClr val="windowText" lastClr="000000"/>
              </a:solidFill>
              <a:ea typeface="Calibri" panose="020F0502020204030204" pitchFamily="34" charset="0"/>
              <a:cs typeface="Calibri" panose="020F0502020204030204" pitchFamily="34" charset="0"/>
            </a:endParaRPr>
          </a:p>
          <a:p>
            <a:endParaRPr lang="es-ES" sz="2400" kern="0" dirty="0">
              <a:solidFill>
                <a:sysClr val="windowText" lastClr="000000"/>
              </a:solidFill>
              <a:ea typeface="Calibri" panose="020F0502020204030204" pitchFamily="34" charset="0"/>
              <a:cs typeface="Times New Roman" panose="02020603050405020304" pitchFamily="18" charset="0"/>
            </a:endParaRPr>
          </a:p>
          <a:p>
            <a:r xmlns:a="http://schemas.openxmlformats.org/drawingml/2006/main">
              <a:rPr lang="lv" sz="2400" kern="0" dirty="0">
                <a:solidFill>
                  <a:srgbClr val="75B239"/>
                </a:solidFill>
              </a:rPr>
              <a:t>PROS:</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404040"/>
                </a:solidFill>
              </a:rPr>
              <a:t>Kursi sadarbojas ar prestižām organizācijām, universitātēm un uzņēmumiem, piemēram, </a:t>
            </a:r>
            <a:r xmlns:a="http://schemas.openxmlformats.org/drawingml/2006/main">
              <a:rPr lang="lv" sz="2400" b="1" kern="0" dirty="0">
                <a:solidFill>
                  <a:srgbClr val="404040"/>
                </a:solidFill>
              </a:rPr>
              <a:t>Hārvardu, Bērkliju un Microsoft </a:t>
            </a:r>
            <a:r xmlns:a="http://schemas.openxmlformats.org/drawingml/2006/main">
              <a:rPr lang="lv" sz="2400" kern="0" dirty="0">
                <a:solidFill>
                  <a:srgbClr val="404040"/>
                </a:solidFill>
              </a:rPr>
              <a:t>.</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444444"/>
                </a:solidFill>
              </a:rPr>
              <a:t>Kursi tiek pasniegti video formātā</a:t>
            </a:r>
            <a:endParaRPr xmlns:a="http://schemas.openxmlformats.org/drawingml/2006/main" lang="es-ES" sz="2400" kern="0" dirty="0">
              <a:solidFill>
                <a:srgbClr val="1F2E3C"/>
              </a:solidFill>
            </a:endParaRP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444444"/>
                </a:solidFill>
              </a:rPr>
              <a:t>Lielākā daļa kursu ir bezmaksas</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404040"/>
                </a:solidFill>
              </a:rPr>
              <a:t>Lielākā daļa kursu ir pašmācības un var sākties jebkurā laikā</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444444"/>
                </a:solidFill>
              </a:rPr>
              <a:t>Ir pieejama lejupielādes iespēja</a:t>
            </a:r>
            <a:endParaRPr xmlns:a="http://schemas.openxmlformats.org/drawingml/2006/main" lang="es-ES" sz="2400" kern="0" dirty="0">
              <a:solidFill>
                <a:srgbClr val="1F2E3C"/>
              </a:solidFill>
            </a:endParaRP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404040"/>
                </a:solidFill>
              </a:rPr>
              <a:t>Pēc kursa pabeigšanas jūs saņemsiet apstiprinātu sertifikātu.</a:t>
            </a:r>
            <a:endParaRPr xmlns:a="http://schemas.openxmlformats.org/drawingml/2006/main" lang="it-IT" sz="2400" kern="0" dirty="0">
              <a:solidFill>
                <a:sysClr val="windowText" lastClr="000000"/>
              </a:solidFill>
            </a:endParaRPr>
          </a:p>
          <a:p>
            <a:endParaRPr lang="it-IT" sz="2400" kern="0" dirty="0">
              <a:solidFill>
                <a:sysClr val="windowText" lastClr="000000"/>
              </a:solidFill>
            </a:endParaRPr>
          </a:p>
        </p:txBody>
      </p:sp>
      <p:pic>
        <p:nvPicPr>
          <p:cNvPr id="9" name="Imagen 8">
            <a:extLst>
              <a:ext uri="{FF2B5EF4-FFF2-40B4-BE49-F238E27FC236}">
                <a16:creationId xmlns:a16="http://schemas.microsoft.com/office/drawing/2014/main" id="{438C3280-BAE4-44CF-835E-A6213C0E1599}"/>
              </a:ext>
            </a:extLst>
          </p:cNvPr>
          <p:cNvPicPr>
            <a:picLocks noChangeAspect="1"/>
          </p:cNvPicPr>
          <p:nvPr/>
        </p:nvPicPr>
        <p:blipFill>
          <a:blip r:embed="rId3"/>
          <a:stretch>
            <a:fillRect/>
          </a:stretch>
        </p:blipFill>
        <p:spPr>
          <a:xfrm>
            <a:off x="14208931" y="2900448"/>
            <a:ext cx="1812710" cy="1394391"/>
          </a:xfrm>
          <a:prstGeom prst="rect">
            <a:avLst/>
          </a:prstGeom>
        </p:spPr>
      </p:pic>
      <p:sp>
        <p:nvSpPr>
          <p:cNvPr id="11" name="2 Marcador de contenido">
            <a:extLst>
              <a:ext uri="{FF2B5EF4-FFF2-40B4-BE49-F238E27FC236}">
                <a16:creationId xmlns:a16="http://schemas.microsoft.com/office/drawing/2014/main" id="{CBAD5130-C604-4B5C-98AD-F11F9744D9C4}"/>
              </a:ext>
            </a:extLst>
          </p:cNvPr>
          <p:cNvSpPr txBox="1">
            <a:spLocks/>
          </p:cNvSpPr>
          <p:nvPr/>
        </p:nvSpPr>
        <p:spPr>
          <a:xfrm>
            <a:off x="10709449" y="5174974"/>
            <a:ext cx="3512734" cy="1849370"/>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xmlns:a="http://schemas.openxmlformats.org/drawingml/2006/main" algn="just"/>
            <a:r xmlns:a="http://schemas.openxmlformats.org/drawingml/2006/main">
              <a:rPr lang="lv" sz="2400" b="1" kern="0" dirty="0">
                <a:solidFill>
                  <a:srgbClr val="FF0000"/>
                </a:solidFill>
              </a:rPr>
              <a:t>Mīnusi:</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404040"/>
                </a:solidFill>
              </a:rPr>
              <a:t>Ierobežotas tēmas</a:t>
            </a:r>
          </a:p>
          <a:p>
            <a:pPr xmlns:a="http://schemas.openxmlformats.org/drawingml/2006/main" marL="342900" indent="-342900">
              <a:buFont typeface="Arial" panose="020B0604020202020204" pitchFamily="34" charset="0"/>
              <a:buChar char="•"/>
            </a:pPr>
            <a:r xmlns:a="http://schemas.openxmlformats.org/drawingml/2006/main">
              <a:rPr lang="lv" sz="2400" kern="0" dirty="0">
                <a:solidFill>
                  <a:srgbClr val="404040"/>
                </a:solidFill>
              </a:rPr>
              <a:t>Nav kursa struktūras</a:t>
            </a:r>
          </a:p>
        </p:txBody>
      </p:sp>
    </p:spTree>
    <p:extLst>
      <p:ext uri="{BB962C8B-B14F-4D97-AF65-F5344CB8AC3E}">
        <p14:creationId xmlns:p14="http://schemas.microsoft.com/office/powerpoint/2010/main" val="3665157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Pārskats par digitālajām platformām un to lomu satura nodrošināšanā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2.5. sadaļa: Bezmaksas e-apmācības platformas: daži piemēri</a:t>
            </a:r>
          </a:p>
        </p:txBody>
      </p:sp>
      <p:sp>
        <p:nvSpPr>
          <p:cNvPr id="7" name="2 Marcador de contenido">
            <a:extLst>
              <a:ext uri="{FF2B5EF4-FFF2-40B4-BE49-F238E27FC236}">
                <a16:creationId xmlns:a16="http://schemas.microsoft.com/office/drawing/2014/main" id="{FE747F75-C057-45A4-945E-103A33FADD3F}"/>
              </a:ext>
            </a:extLst>
          </p:cNvPr>
          <p:cNvSpPr txBox="1">
            <a:spLocks/>
          </p:cNvSpPr>
          <p:nvPr/>
        </p:nvSpPr>
        <p:spPr>
          <a:xfrm>
            <a:off x="1447800" y="3629562"/>
            <a:ext cx="8458200" cy="7543800"/>
          </a:xfrm>
          <a:prstGeom prst="rect">
            <a:avLst/>
          </a:prstGeo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xmlns:a="http://schemas.openxmlformats.org/drawingml/2006/main" algn="just"/>
            <a:r xmlns:a="http://schemas.openxmlformats.org/drawingml/2006/main">
              <a:rPr lang="lv" sz="2400" b="1" kern="0" spc="23" dirty="0" err="1">
                <a:solidFill>
                  <a:srgbClr val="444444"/>
                </a:solidFill>
                <a:ea typeface="Calibri" panose="020F0502020204030204" pitchFamily="34" charset="0"/>
                <a:cs typeface="Calibri" panose="020F0502020204030204" pitchFamily="34" charset="0"/>
              </a:rPr>
              <a:t>isEazy </a:t>
            </a:r>
            <a:r xmlns:a="http://schemas.openxmlformats.org/drawingml/2006/main">
              <a:rPr lang="lv" sz="2400" b="1" kern="0" spc="23" dirty="0">
                <a:solidFill>
                  <a:srgbClr val="444444"/>
                </a:solidFill>
                <a:ea typeface="Calibri" panose="020F0502020204030204" pitchFamily="34" charset="0"/>
                <a:cs typeface="Calibri" panose="020F0502020204030204" pitchFamily="34" charset="0"/>
              </a:rPr>
              <a:t>: </a:t>
            </a:r>
            <a:r xmlns:a="http://schemas.openxmlformats.org/drawingml/2006/main" xmlns:r="http://schemas.openxmlformats.org/officeDocument/2006/relationships">
              <a:rPr lang="lv" sz="2400" b="1" kern="0" spc="23" dirty="0">
                <a:solidFill>
                  <a:srgbClr val="444444"/>
                </a:solidFill>
                <a:ea typeface="Calibri" panose="020F0502020204030204" pitchFamily="34" charset="0"/>
                <a:cs typeface="Calibri" panose="020F0502020204030204" pitchFamily="34" charset="0"/>
                <a:hlinkClick r:id="rId2"/>
              </a:rPr>
              <a:t>www.iseazy.com</a:t>
            </a:r>
            <a:endParaRPr xmlns:a="http://schemas.openxmlformats.org/drawingml/2006/main" lang="en-US" sz="2400" b="1" kern="0" spc="23" dirty="0">
              <a:solidFill>
                <a:srgbClr val="444444"/>
              </a:solidFill>
              <a:ea typeface="Calibri" panose="020F0502020204030204" pitchFamily="34" charset="0"/>
              <a:cs typeface="Calibri" panose="020F0502020204030204" pitchFamily="34" charset="0"/>
            </a:endParaRPr>
          </a:p>
          <a:p>
            <a:pPr xmlns:a="http://schemas.openxmlformats.org/drawingml/2006/main" algn="just"/>
            <a:r xmlns:a="http://schemas.openxmlformats.org/drawingml/2006/main">
              <a:rPr lang="lv" sz="2400" kern="0" spc="23" dirty="0" err="1">
                <a:solidFill>
                  <a:sysClr val="windowText" lastClr="000000"/>
                </a:solidFill>
                <a:ea typeface="Calibri" panose="020F0502020204030204" pitchFamily="34" charset="0"/>
                <a:cs typeface="Calibri" panose="020F0502020204030204" pitchFamily="34" charset="0"/>
              </a:rPr>
              <a:t>isEazy </a:t>
            </a:r>
            <a:r xmlns:a="http://schemas.openxmlformats.org/drawingml/2006/main">
              <a:rPr lang="lv" sz="2400" kern="0" spc="23" dirty="0">
                <a:solidFill>
                  <a:sysClr val="windowText" lastClr="000000"/>
                </a:solidFill>
                <a:ea typeface="Calibri" panose="020F0502020204030204" pitchFamily="34" charset="0"/>
                <a:cs typeface="Calibri" panose="020F0502020204030204" pitchFamily="34" charset="0"/>
              </a:rPr>
              <a:t>tiešsaistes </a:t>
            </a:r>
            <a:r xmlns:a="http://schemas.openxmlformats.org/drawingml/2006/main">
              <a:rPr lang="lv" sz="2400" kern="0" dirty="0">
                <a:solidFill>
                  <a:sysClr val="windowText" lastClr="000000"/>
                </a:solidFill>
              </a:rPr>
              <a:t>kursu platformā, ko izmanto daudzi apmācību konsultanti, pateicoties tā mākoņdatošanas autorēšanas rīkam.</a:t>
            </a:r>
            <a:endParaRPr xmlns:a="http://schemas.openxmlformats.org/drawingml/2006/main" lang="en-US" sz="2400" kern="0" spc="23" dirty="0">
              <a:solidFill>
                <a:sysClr val="windowText" lastClr="000000"/>
              </a:solidFill>
              <a:ea typeface="Calibri" panose="020F0502020204030204" pitchFamily="34" charset="0"/>
              <a:cs typeface="Calibri" panose="020F0502020204030204" pitchFamily="34" charset="0"/>
            </a:endParaRPr>
          </a:p>
          <a:p>
            <a:pPr algn="just"/>
            <a:endParaRPr lang="en-US" sz="2400" kern="0" dirty="0">
              <a:solidFill>
                <a:sysClr val="windowText" lastClr="000000"/>
              </a:solidFill>
              <a:ea typeface="Calibri" panose="020F0502020204030204" pitchFamily="34" charset="0"/>
              <a:cs typeface="Times New Roman" panose="02020603050405020304" pitchFamily="18" charset="0"/>
            </a:endParaRPr>
          </a:p>
          <a:p>
            <a:pPr xmlns:a="http://schemas.openxmlformats.org/drawingml/2006/main" algn="just"/>
            <a:r xmlns:a="http://schemas.openxmlformats.org/drawingml/2006/main">
              <a:rPr lang="lv" sz="2400" kern="0" dirty="0">
                <a:solidFill>
                  <a:srgbClr val="75B239"/>
                </a:solidFill>
              </a:rPr>
              <a:t>PROS:</a:t>
            </a:r>
          </a:p>
          <a:p>
            <a:pPr xmlns:a="http://schemas.openxmlformats.org/drawingml/2006/main" marL="342900" indent="-342900" algn="just">
              <a:buFont typeface="Arial" panose="020B0604020202020204" pitchFamily="34" charset="0"/>
              <a:buChar char="•"/>
            </a:pPr>
            <a:r xmlns:a="http://schemas.openxmlformats.org/drawingml/2006/main">
              <a:rPr lang="lv" sz="2400" kern="0" dirty="0">
                <a:solidFill>
                  <a:sysClr val="windowText" lastClr="000000"/>
                </a:solidFill>
              </a:rPr>
              <a:t>Lai izveidotu profesionāla izskata tiešsaistes kursu materiālus, jums nav nepieciešamas tehniskā dizaina prasmes</a:t>
            </a:r>
          </a:p>
          <a:p>
            <a:pPr xmlns:a="http://schemas.openxmlformats.org/drawingml/2006/main" marL="342900" indent="-342900" algn="just">
              <a:buFont typeface="Arial" panose="020B0604020202020204" pitchFamily="34" charset="0"/>
              <a:buChar char="•"/>
            </a:pPr>
            <a:r xmlns:a="http://schemas.openxmlformats.org/drawingml/2006/main">
              <a:rPr lang="lv" sz="2400" kern="0" dirty="0">
                <a:solidFill>
                  <a:sysClr val="windowText" lastClr="000000"/>
                </a:solidFill>
              </a:rPr>
              <a:t>Izvēlieties kādu no interaktīvajām slaidu veidnēm un rediģējiet savus kursus.</a:t>
            </a:r>
          </a:p>
          <a:p>
            <a:pPr xmlns:a="http://schemas.openxmlformats.org/drawingml/2006/main" marL="342900" indent="-342900" algn="just">
              <a:buFont typeface="Arial" panose="020B0604020202020204" pitchFamily="34" charset="0"/>
              <a:buChar char="•"/>
            </a:pPr>
            <a:r xmlns:a="http://schemas.openxmlformats.org/drawingml/2006/main">
              <a:rPr lang="lv" sz="2400" kern="0" dirty="0">
                <a:solidFill>
                  <a:srgbClr val="444444"/>
                </a:solidFill>
              </a:rPr>
              <a:t>Varat padarīt savu treniņu saturu dinamiskāku, pievienojot personalizētus attēlus, audio un video, pat viktorīnas un zibatmiņas.</a:t>
            </a:r>
          </a:p>
          <a:p>
            <a:pPr xmlns:a="http://schemas.openxmlformats.org/drawingml/2006/main" marL="342900" indent="-342900" algn="just">
              <a:buFont typeface="Arial" panose="020B0604020202020204" pitchFamily="34" charset="0"/>
              <a:buChar char="•"/>
            </a:pPr>
            <a:r xmlns:a="http://schemas.openxmlformats.org/drawingml/2006/main">
              <a:rPr lang="lv" sz="2400" kern="0" dirty="0">
                <a:solidFill>
                  <a:srgbClr val="444444"/>
                </a:solidFill>
              </a:rPr>
              <a:t>Tas ir bezmaksas.</a:t>
            </a:r>
            <a:endParaRPr xmlns:a="http://schemas.openxmlformats.org/drawingml/2006/main" lang="en-US" sz="2400" kern="0" dirty="0">
              <a:solidFill>
                <a:srgbClr val="1F2E3C"/>
              </a:solidFill>
            </a:endParaRPr>
          </a:p>
          <a:p>
            <a:endParaRPr lang="it-IT" sz="2400" kern="0" dirty="0">
              <a:solidFill>
                <a:sysClr val="windowText" lastClr="000000"/>
              </a:solidFill>
            </a:endParaRPr>
          </a:p>
          <a:p>
            <a:endParaRPr lang="it-IT" sz="2400" kern="0" dirty="0">
              <a:solidFill>
                <a:sysClr val="windowText" lastClr="000000"/>
              </a:solidFill>
            </a:endParaRPr>
          </a:p>
        </p:txBody>
      </p:sp>
      <p:pic>
        <p:nvPicPr>
          <p:cNvPr id="10" name="Imagen 9">
            <a:extLst>
              <a:ext uri="{FF2B5EF4-FFF2-40B4-BE49-F238E27FC236}">
                <a16:creationId xmlns:a16="http://schemas.microsoft.com/office/drawing/2014/main" id="{71EC9FF6-B2CA-4164-9C59-9414E4FE50EF}"/>
              </a:ext>
            </a:extLst>
          </p:cNvPr>
          <p:cNvPicPr>
            <a:picLocks noChangeAspect="1"/>
          </p:cNvPicPr>
          <p:nvPr/>
        </p:nvPicPr>
        <p:blipFill>
          <a:blip r:embed="rId3"/>
          <a:stretch>
            <a:fillRect/>
          </a:stretch>
        </p:blipFill>
        <p:spPr>
          <a:xfrm>
            <a:off x="13930032" y="3457561"/>
            <a:ext cx="2930046" cy="837156"/>
          </a:xfrm>
          <a:prstGeom prst="rect">
            <a:avLst/>
          </a:prstGeom>
        </p:spPr>
      </p:pic>
      <p:sp>
        <p:nvSpPr>
          <p:cNvPr id="12" name="2 Marcador de contenido">
            <a:extLst>
              <a:ext uri="{FF2B5EF4-FFF2-40B4-BE49-F238E27FC236}">
                <a16:creationId xmlns:a16="http://schemas.microsoft.com/office/drawing/2014/main" id="{7799EBA6-99E1-4714-B3A5-BBFB54974082}"/>
              </a:ext>
            </a:extLst>
          </p:cNvPr>
          <p:cNvSpPr txBox="1">
            <a:spLocks/>
          </p:cNvSpPr>
          <p:nvPr/>
        </p:nvSpPr>
        <p:spPr>
          <a:xfrm>
            <a:off x="11049000" y="5486498"/>
            <a:ext cx="6984999" cy="3449166"/>
          </a:xfrm>
        </p:spPr>
        <p:txBody>
          <a:bodyPr>
            <a:norm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xmlns:a="http://schemas.openxmlformats.org/drawingml/2006/main" algn="just"/>
            <a:r xmlns:a="http://schemas.openxmlformats.org/drawingml/2006/main">
              <a:rPr lang="lv" sz="2400" b="1" kern="0" dirty="0">
                <a:solidFill>
                  <a:srgbClr val="FF0000"/>
                </a:solidFill>
              </a:rPr>
              <a:t>Mīnusi:</a:t>
            </a:r>
          </a:p>
          <a:p>
            <a:pPr xmlns:a="http://schemas.openxmlformats.org/drawingml/2006/main" marL="342900" indent="-342900" algn="l">
              <a:buFont typeface="Arial" panose="020B0604020202020204" pitchFamily="34" charset="0"/>
              <a:buChar char="•"/>
            </a:pPr>
            <a:r xmlns:a="http://schemas.openxmlformats.org/drawingml/2006/main">
              <a:rPr lang="lv" sz="2400" kern="0" dirty="0" err="1">
                <a:solidFill>
                  <a:srgbClr val="444444"/>
                </a:solidFill>
              </a:rPr>
              <a:t>Vietnei isEazy </a:t>
            </a:r>
            <a:r xmlns:a="http://schemas.openxmlformats.org/drawingml/2006/main">
              <a:rPr lang="lv" sz="2400" kern="0" dirty="0">
                <a:solidFill>
                  <a:srgbClr val="444444"/>
                </a:solidFill>
              </a:rPr>
              <a:t>nav kursu bibliotēkas.</a:t>
            </a:r>
          </a:p>
          <a:p>
            <a:pPr xmlns:a="http://schemas.openxmlformats.org/drawingml/2006/main" marL="342900" indent="-342900" algn="l">
              <a:buFont typeface="Arial" panose="020B0604020202020204" pitchFamily="34" charset="0"/>
              <a:buChar char="•"/>
            </a:pPr>
            <a:r xmlns:a="http://schemas.openxmlformats.org/drawingml/2006/main">
              <a:rPr lang="lv" sz="2400" kern="0" dirty="0">
                <a:solidFill>
                  <a:srgbClr val="444A51"/>
                </a:solidFill>
              </a:rPr>
              <a:t>Animācijas elementu daudzveidība ir ierobežota.</a:t>
            </a:r>
            <a:endParaRPr xmlns:a="http://schemas.openxmlformats.org/drawingml/2006/main" lang="en-US" sz="2400" kern="0" dirty="0">
              <a:solidFill>
                <a:srgbClr val="404040"/>
              </a:solidFill>
            </a:endParaRPr>
          </a:p>
        </p:txBody>
      </p:sp>
    </p:spTree>
    <p:extLst>
      <p:ext uri="{BB962C8B-B14F-4D97-AF65-F5344CB8AC3E}">
        <p14:creationId xmlns:p14="http://schemas.microsoft.com/office/powerpoint/2010/main" val="2574153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Pārskats par digitālajām platformām un to lomu satura nodrošināšanā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2.6. sadaļa: Ko piedāvā digitālā mācību platforma?</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1353800" cy="7624651"/>
          </a:xfrm>
          <a:prstGeom prst="rect">
            <a:avLst/>
          </a:prstGeom>
          <a:noFill/>
        </p:spPr>
        <p:txBody>
          <a:bodyPr wrap="square" rtlCol="0">
            <a:spAutoFit/>
          </a:bodyPr>
          <a:lstStyle/>
          <a:p>
            <a:pPr xmlns:a="http://schemas.openxmlformats.org/drawingml/2006/main" algn="just"/>
            <a:r xmlns:a="http://schemas.openxmlformats.org/drawingml/2006/main">
              <a:rPr lang="lv" sz="2000" dirty="0">
                <a:effectLst/>
                <a:latin typeface="Calibri" panose="020F0502020204030204" pitchFamily="34" charset="0"/>
                <a:ea typeface="Arial MT"/>
                <a:cs typeface="Arial MT"/>
              </a:rPr>
              <a:t>Kā jūs varat iedomāties, e-apmācības platformu loma digitālajā apmācībā ir efektīva panākumu atslēga, un šajā ziņā jebkurai digitālajai platformai ir jāatbilst šādam kontrolsarakstam:</a:t>
            </a:r>
          </a:p>
          <a:p>
            <a:pPr algn="just"/>
            <a:endParaRPr lang="es-ES" sz="2000" dirty="0">
              <a:effectLst/>
              <a:latin typeface="Arial MT"/>
              <a:ea typeface="Arial MT"/>
              <a:cs typeface="Arial MT"/>
            </a:endParaRPr>
          </a:p>
          <a:p>
            <a:pPr xmlns:a="http://schemas.openxmlformats.org/drawingml/2006/main" marL="342900" lvl="0" indent="-342900" algn="just">
              <a:lnSpc>
                <a:spcPct val="107000"/>
              </a:lnSpc>
              <a:spcAft>
                <a:spcPts val="800"/>
              </a:spcAft>
              <a:buFont typeface="Wingdings" panose="05000000000000000000" pitchFamily="2" charset="2"/>
              <a:buChar char=""/>
            </a:pPr>
            <a:r xmlns:a="http://schemas.openxmlformats.org/drawingml/2006/main">
              <a:rPr lang="lv" sz="2000" b="1" dirty="0">
                <a:effectLst/>
                <a:latin typeface="Calibri" panose="020F0502020204030204" pitchFamily="34" charset="0"/>
                <a:ea typeface="Times New Roman" panose="02020603050405020304" pitchFamily="18" charset="0"/>
                <a:cs typeface="Times New Roman" panose="02020603050405020304" pitchFamily="18" charset="0"/>
              </a:rPr>
              <a:t>E-platformām jābūt lietojamām un viegli lietojamām </a:t>
            </a:r>
            <a:r xmlns:a="http://schemas.openxmlformats.org/drawingml/2006/main">
              <a:rPr lang="lv" sz="2000" dirty="0">
                <a:effectLst/>
                <a:latin typeface="Calibri" panose="020F0502020204030204" pitchFamily="34" charset="0"/>
                <a:ea typeface="Times New Roman" panose="02020603050405020304" pitchFamily="18" charset="0"/>
                <a:cs typeface="Times New Roman" panose="02020603050405020304" pitchFamily="18" charset="0"/>
              </a:rPr>
              <a:t>, tām jābūt pielāgotām lietotāju vajadzībām, nevis otrādi.</a:t>
            </a:r>
            <a:endParaRPr xmlns:a="http://schemas.openxmlformats.org/drawingml/2006/main" lang="es-ES" sz="20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000" b="1" dirty="0">
                <a:effectLst/>
                <a:latin typeface="Calibri" panose="020F0502020204030204" pitchFamily="34" charset="0"/>
                <a:ea typeface="Times New Roman" panose="02020603050405020304" pitchFamily="18" charset="0"/>
                <a:cs typeface="Times New Roman" panose="02020603050405020304" pitchFamily="18" charset="0"/>
              </a:rPr>
              <a:t>E-platformām ir jābūt atvērtām </a:t>
            </a:r>
            <a:r xmlns:a="http://schemas.openxmlformats.org/drawingml/2006/main">
              <a:rPr lang="lv" sz="2000" dirty="0">
                <a:effectLst/>
                <a:latin typeface="Calibri" panose="020F0502020204030204" pitchFamily="34" charset="0"/>
                <a:ea typeface="Times New Roman" panose="02020603050405020304" pitchFamily="18" charset="0"/>
                <a:cs typeface="Times New Roman" panose="02020603050405020304" pitchFamily="18" charset="0"/>
              </a:rPr>
              <a:t>vai vismaz jānodrošina studentu piekļuve saturam no vairākām pārlūkprogrammām un ierīcēm ar vienreizējās pierakstīšanās pieredzi. Turklāt platformai jābūt pieejamai gan tiešsaistē, gan bezsaistē!</a:t>
            </a:r>
            <a:endParaRPr xmlns:a="http://schemas.openxmlformats.org/drawingml/2006/main" lang="es-ES" sz="20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000" b="1" dirty="0">
                <a:effectLst/>
                <a:latin typeface="Calibri" panose="020F0502020204030204" pitchFamily="34" charset="0"/>
                <a:ea typeface="Times New Roman" panose="02020603050405020304" pitchFamily="18" charset="0"/>
                <a:cs typeface="Times New Roman" panose="02020603050405020304" pitchFamily="18" charset="0"/>
              </a:rPr>
              <a:t>E-platformām ir jābūt atsaucīgām </a:t>
            </a:r>
            <a:r xmlns:a="http://schemas.openxmlformats.org/drawingml/2006/main">
              <a:rPr lang="lv" sz="2000" dirty="0">
                <a:effectLst/>
                <a:latin typeface="Calibri" panose="020F0502020204030204" pitchFamily="34" charset="0"/>
                <a:ea typeface="Times New Roman" panose="02020603050405020304" pitchFamily="18" charset="0"/>
                <a:cs typeface="Times New Roman" panose="02020603050405020304" pitchFamily="18" charset="0"/>
              </a:rPr>
              <a:t>, lai nodrošinātu, ka lietotāji var sekot apmācībām no jebkuras ierīces.</a:t>
            </a:r>
            <a:endParaRPr xmlns:a="http://schemas.openxmlformats.org/drawingml/2006/main" lang="es-ES" sz="20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000" b="1" dirty="0">
                <a:effectLst/>
                <a:latin typeface="Calibri" panose="020F0502020204030204" pitchFamily="34" charset="0"/>
                <a:ea typeface="Times New Roman" panose="02020603050405020304" pitchFamily="18" charset="0"/>
                <a:cs typeface="Times New Roman" panose="02020603050405020304" pitchFamily="18" charset="0"/>
              </a:rPr>
              <a:t>E-platformai ir jānodrošina prasmju rādītāji, proti, </a:t>
            </a:r>
            <a:r xmlns:a="http://schemas.openxmlformats.org/drawingml/2006/main">
              <a:rPr lang="lv" sz="2000" dirty="0">
                <a:effectLst/>
                <a:latin typeface="Calibri" panose="020F0502020204030204" pitchFamily="34" charset="0"/>
                <a:ea typeface="Times New Roman" panose="02020603050405020304" pitchFamily="18" charset="0"/>
                <a:cs typeface="Times New Roman" panose="02020603050405020304" pitchFamily="18" charset="0"/>
              </a:rPr>
              <a:t>iespēja izsekot analītikai un lietojumam, lai piedāvātu apmācību atbalstu studentiem, kuriem tas ir nepieciešams.</a:t>
            </a:r>
            <a:endParaRPr xmlns:a="http://schemas.openxmlformats.org/drawingml/2006/main" lang="es-ES" sz="20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000" b="1" dirty="0">
                <a:effectLst/>
                <a:latin typeface="Calibri" panose="020F0502020204030204" pitchFamily="34" charset="0"/>
                <a:ea typeface="Times New Roman" panose="02020603050405020304" pitchFamily="18" charset="0"/>
                <a:cs typeface="Times New Roman" panose="02020603050405020304" pitchFamily="18" charset="0"/>
              </a:rPr>
              <a:t>E-platformām būtu jānodrošina prasmju apstiprināšanas </a:t>
            </a:r>
            <a:r xmlns:a="http://schemas.openxmlformats.org/drawingml/2006/main">
              <a:rPr lang="lv" sz="2000" dirty="0">
                <a:effectLst/>
                <a:latin typeface="Calibri" panose="020F0502020204030204" pitchFamily="34" charset="0"/>
                <a:ea typeface="Times New Roman" panose="02020603050405020304" pitchFamily="18" charset="0"/>
                <a:cs typeface="Times New Roman" panose="02020603050405020304" pitchFamily="18" charset="0"/>
              </a:rPr>
              <a:t>mehānismi, piemēram, testi, spēlēšana vai vingrinājumi, un ar sertifikātiem vai nozīmītēm iegūto prasmju atzīšana.</a:t>
            </a:r>
            <a:endParaRPr xmlns:a="http://schemas.openxmlformats.org/drawingml/2006/main" lang="es-ES" sz="20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000" b="1" dirty="0">
                <a:effectLst/>
                <a:latin typeface="Calibri" panose="020F0502020204030204" pitchFamily="34" charset="0"/>
                <a:ea typeface="Times New Roman" panose="02020603050405020304" pitchFamily="18" charset="0"/>
                <a:cs typeface="Times New Roman" panose="02020603050405020304" pitchFamily="18" charset="0"/>
              </a:rPr>
              <a:t>E-platformām ir jāpieņem </a:t>
            </a:r>
            <a:r xmlns:a="http://schemas.openxmlformats.org/drawingml/2006/main">
              <a:rPr lang="lv" sz="2000" dirty="0">
                <a:effectLst/>
                <a:latin typeface="Calibri" panose="020F0502020204030204" pitchFamily="34" charset="0"/>
                <a:ea typeface="Times New Roman" panose="02020603050405020304" pitchFamily="18" charset="0"/>
                <a:cs typeface="Times New Roman" panose="02020603050405020304" pitchFamily="18" charset="0"/>
              </a:rPr>
              <a:t>dažādi satura formāti, lai studentiem piedāvātu bagātinātus mācību materiālus. Nākamajā sadaļā mēs iegūsim labāku priekšstatu par to, kāda veida digitālo saturu var izmantot mācību nolūkos.</a:t>
            </a:r>
            <a:endParaRPr xmlns:a="http://schemas.openxmlformats.org/drawingml/2006/main" lang="es-ES" sz="2000" dirty="0">
              <a:effectLst/>
              <a:latin typeface="Arial MT"/>
              <a:ea typeface="Times New Roman" panose="02020603050405020304" pitchFamily="18" charset="0"/>
              <a:cs typeface="Times New Roman" panose="02020603050405020304" pitchFamily="18" charset="0"/>
            </a:endParaRPr>
          </a:p>
          <a:p>
            <a:endParaRPr lang="es-ES" sz="16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FA57299C-CBF2-4D37-8DC0-B8C8C284F7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87400" y="3876139"/>
            <a:ext cx="4086761" cy="4086761"/>
          </a:xfrm>
          <a:prstGeom prst="rect">
            <a:avLst/>
          </a:prstGeom>
        </p:spPr>
      </p:pic>
      <p:sp>
        <p:nvSpPr>
          <p:cNvPr id="8" name="CuadroTexto 7">
            <a:extLst>
              <a:ext uri="{FF2B5EF4-FFF2-40B4-BE49-F238E27FC236}">
                <a16:creationId xmlns:a16="http://schemas.microsoft.com/office/drawing/2014/main" id="{8EBC3A21-8D97-4764-94CC-FC40B232AF56}"/>
              </a:ext>
            </a:extLst>
          </p:cNvPr>
          <p:cNvSpPr txBox="1"/>
          <p:nvPr/>
        </p:nvSpPr>
        <p:spPr>
          <a:xfrm>
            <a:off x="13692809" y="7898368"/>
            <a:ext cx="3917223" cy="369332"/>
          </a:xfrm>
          <a:prstGeom prst="rect">
            <a:avLst/>
          </a:prstGeom>
          <a:noFill/>
        </p:spPr>
        <p:txBody>
          <a:bodyPr wrap="square">
            <a:spAutoFit/>
          </a:bodyPr>
          <a:lstStyle/>
          <a:p>
            <a:r xmlns:a="http://schemas.openxmlformats.org/drawingml/2006/main">
              <a:rPr lang="lv" dirty="0" err="1"/>
              <a:t>Attēls</a:t>
            </a:r>
            <a:r xmlns:a="http://schemas.openxmlformats.org/drawingml/2006/main">
              <a:rPr lang="lv" dirty="0"/>
              <a:t> </a:t>
            </a:r>
            <a:r xmlns:a="http://schemas.openxmlformats.org/drawingml/2006/main">
              <a:rPr lang="lv" dirty="0" err="1"/>
              <a:t>avots </a:t>
            </a:r>
            <a:r xmlns:a="http://schemas.openxmlformats.org/drawingml/2006/main">
              <a:rPr lang="lv" dirty="0"/>
              <a:t>: Flaticon.com</a:t>
            </a:r>
          </a:p>
        </p:txBody>
      </p:sp>
    </p:spTree>
    <p:extLst>
      <p:ext uri="{BB962C8B-B14F-4D97-AF65-F5344CB8AC3E}">
        <p14:creationId xmlns:p14="http://schemas.microsoft.com/office/powerpoint/2010/main" val="2157916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Digitālā satura veidi un to raksturojums</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3.1. sadaļa: Ievads</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8153400" cy="1938992"/>
          </a:xfrm>
          <a:prstGeom prst="rect">
            <a:avLst/>
          </a:prstGeom>
          <a:noFill/>
        </p:spPr>
        <p:txBody>
          <a:bodyPr wrap="square" rtlCol="0">
            <a:spAutoFit/>
          </a:bodyPr>
          <a:lstStyle/>
          <a:p>
            <a:pPr xmlns:a="http://schemas.openxmlformats.org/drawingml/2006/main" algn="just"/>
            <a:r xmlns:a="http://schemas.openxmlformats.org/drawingml/2006/main">
              <a:rPr lang="lv" sz="2400" dirty="0">
                <a:effectLst/>
                <a:latin typeface="Calibri" panose="020F0502020204030204" pitchFamily="34" charset="0"/>
                <a:ea typeface="Arial MT"/>
                <a:cs typeface="Arial MT"/>
              </a:rPr>
              <a:t>Saturs ir informācija, un tam </a:t>
            </a:r>
            <a:r xmlns:a="http://schemas.openxmlformats.org/drawingml/2006/main">
              <a:rPr lang="lv" sz="2400" b="1" dirty="0">
                <a:effectLst/>
                <a:latin typeface="Calibri" panose="020F0502020204030204" pitchFamily="34" charset="0"/>
                <a:ea typeface="Arial MT"/>
                <a:cs typeface="Arial MT"/>
              </a:rPr>
              <a:t>jābūt svaigam, lasāmam, atbilstošam un noderīgam </a:t>
            </a:r>
            <a:r xmlns:a="http://schemas.openxmlformats.org/drawingml/2006/main">
              <a:rPr lang="lv" sz="2400" dirty="0">
                <a:effectLst/>
                <a:latin typeface="Calibri" panose="020F0502020204030204" pitchFamily="34" charset="0"/>
                <a:ea typeface="Arial MT"/>
                <a:cs typeface="Arial MT"/>
              </a:rPr>
              <a:t>jebkuram </a:t>
            </a:r>
            <a:r xmlns:a="http://schemas.openxmlformats.org/drawingml/2006/main">
              <a:rPr lang="lv" sz="2400" b="1" dirty="0">
                <a:effectLst/>
                <a:latin typeface="Calibri" panose="020F0502020204030204" pitchFamily="34" charset="0"/>
                <a:ea typeface="Arial MT"/>
                <a:cs typeface="Arial MT"/>
              </a:rPr>
              <a:t>lietotājam jebkurā vecumā un kultūrā </a:t>
            </a:r>
            <a:r xmlns:a="http://schemas.openxmlformats.org/drawingml/2006/main">
              <a:rPr lang="lv" sz="2400" dirty="0">
                <a:effectLst/>
                <a:latin typeface="Calibri" panose="020F0502020204030204" pitchFamily="34" charset="0"/>
                <a:ea typeface="Arial MT"/>
                <a:cs typeface="Arial MT"/>
              </a:rPr>
              <a:t>!</a:t>
            </a:r>
          </a:p>
          <a:p>
            <a:pPr algn="just"/>
            <a:endParaRPr lang="en-US" sz="2400" dirty="0">
              <a:latin typeface="Calibri" panose="020F0502020204030204" pitchFamily="34" charset="0"/>
              <a:ea typeface="Arial MT"/>
              <a:cs typeface="Arial MT"/>
            </a:endParaRPr>
          </a:p>
          <a:p>
            <a:pPr xmlns:a="http://schemas.openxmlformats.org/drawingml/2006/main" algn="just"/>
            <a:r xmlns:a="http://schemas.openxmlformats.org/drawingml/2006/main">
              <a:rPr lang="lv" sz="2400" dirty="0">
                <a:effectLst/>
                <a:latin typeface="Calibri" panose="020F0502020204030204" pitchFamily="34" charset="0"/>
                <a:ea typeface="Arial MT"/>
                <a:cs typeface="Arial MT"/>
              </a:rPr>
              <a:t>Ir vairāk nekā simtiem dažādu </a:t>
            </a:r>
            <a:r xmlns:a="http://schemas.openxmlformats.org/drawingml/2006/main">
              <a:rPr lang="lv" sz="2400" b="1" dirty="0">
                <a:effectLst/>
                <a:latin typeface="Calibri" panose="020F0502020204030204" pitchFamily="34" charset="0"/>
                <a:ea typeface="Arial MT"/>
                <a:cs typeface="Arial MT"/>
              </a:rPr>
              <a:t>digitālā satura veidu </a:t>
            </a:r>
            <a:r xmlns:a="http://schemas.openxmlformats.org/drawingml/2006/main">
              <a:rPr lang="lv" sz="2400" dirty="0">
                <a:effectLst/>
                <a:latin typeface="Calibri" panose="020F0502020204030204" pitchFamily="34" charset="0"/>
                <a:ea typeface="Arial MT"/>
                <a:cs typeface="Arial MT"/>
              </a:rPr>
              <a:t>, un tiem visiem ir sava vērtība apmācību nodrošināšanā.</a:t>
            </a:r>
            <a:endParaRPr xmlns:a="http://schemas.openxmlformats.org/drawingml/2006/main" lang="es-ES" sz="2400" dirty="0">
              <a:effectLst/>
              <a:latin typeface="Arial MT"/>
              <a:ea typeface="Arial MT"/>
              <a:cs typeface="Arial MT"/>
            </a:endParaRPr>
          </a:p>
        </p:txBody>
      </p:sp>
      <p:pic>
        <p:nvPicPr>
          <p:cNvPr id="9" name="Imagen 8">
            <a:extLst>
              <a:ext uri="{FF2B5EF4-FFF2-40B4-BE49-F238E27FC236}">
                <a16:creationId xmlns:a16="http://schemas.microsoft.com/office/drawing/2014/main" id="{41DA9439-193B-4C00-9FA8-EC9C82B94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9400" y="2814310"/>
            <a:ext cx="4877481" cy="4877481"/>
          </a:xfrm>
          <a:prstGeom prst="rect">
            <a:avLst/>
          </a:prstGeom>
        </p:spPr>
      </p:pic>
      <p:sp>
        <p:nvSpPr>
          <p:cNvPr id="10" name="CuadroTexto 9">
            <a:extLst>
              <a:ext uri="{FF2B5EF4-FFF2-40B4-BE49-F238E27FC236}">
                <a16:creationId xmlns:a16="http://schemas.microsoft.com/office/drawing/2014/main" id="{2F1993A2-70E3-439A-8B7C-EED8520DCAD2}"/>
              </a:ext>
            </a:extLst>
          </p:cNvPr>
          <p:cNvSpPr txBox="1"/>
          <p:nvPr/>
        </p:nvSpPr>
        <p:spPr>
          <a:xfrm>
            <a:off x="11703777" y="7519512"/>
            <a:ext cx="3917223" cy="369332"/>
          </a:xfrm>
          <a:prstGeom prst="rect">
            <a:avLst/>
          </a:prstGeom>
          <a:noFill/>
        </p:spPr>
        <p:txBody>
          <a:bodyPr wrap="square">
            <a:spAutoFit/>
          </a:bodyPr>
          <a:lstStyle/>
          <a:p>
            <a:r xmlns:a="http://schemas.openxmlformats.org/drawingml/2006/main">
              <a:rPr lang="lv" dirty="0" err="1"/>
              <a:t>Attēls</a:t>
            </a:r>
            <a:r xmlns:a="http://schemas.openxmlformats.org/drawingml/2006/main">
              <a:rPr lang="lv" dirty="0"/>
              <a:t> </a:t>
            </a:r>
            <a:r xmlns:a="http://schemas.openxmlformats.org/drawingml/2006/main">
              <a:rPr lang="lv" dirty="0" err="1"/>
              <a:t>avots </a:t>
            </a:r>
            <a:r xmlns:a="http://schemas.openxmlformats.org/drawingml/2006/main">
              <a:rPr lang="lv" dirty="0"/>
              <a:t>: Flaticon.com</a:t>
            </a:r>
          </a:p>
        </p:txBody>
      </p:sp>
    </p:spTree>
    <p:extLst>
      <p:ext uri="{BB962C8B-B14F-4D97-AF65-F5344CB8AC3E}">
        <p14:creationId xmlns:p14="http://schemas.microsoft.com/office/powerpoint/2010/main" val="2102358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Digitālā satura veidi un to raksturojums</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3.2. sadaļa. Digitālā satura veidi</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138056"/>
          </a:xfrm>
          <a:prstGeom prst="rect">
            <a:avLst/>
          </a:prstGeom>
          <a:noFill/>
        </p:spPr>
        <p:txBody>
          <a:bodyPr wrap="square" rtlCol="0">
            <a:spAutoFit/>
          </a:bodyPr>
          <a:lstStyle/>
          <a:p>
            <a:pPr xmlns:a="http://schemas.openxmlformats.org/drawingml/2006/main" algn="just"/>
            <a:r xmlns:a="http://schemas.openxmlformats.org/drawingml/2006/main">
              <a:rPr lang="lv" sz="2200" dirty="0">
                <a:effectLst/>
                <a:latin typeface="Calibri" panose="020F0502020204030204" pitchFamily="34" charset="0"/>
                <a:ea typeface="Arial MT"/>
                <a:cs typeface="Arial MT"/>
              </a:rPr>
              <a:t>Daži digitālā satura piemēri, ko var izmantot apmācību nodrošināšanai, ir:</a:t>
            </a:r>
            <a:endParaRPr xmlns:a="http://schemas.openxmlformats.org/drawingml/2006/main" lang="es-ES" sz="2200" dirty="0">
              <a:effectLst/>
              <a:latin typeface="Arial MT"/>
              <a:ea typeface="Arial MT"/>
              <a:cs typeface="Arial MT"/>
            </a:endParaRPr>
          </a:p>
          <a:p>
            <a:pPr xmlns:a="http://schemas.openxmlformats.org/drawingml/2006/main" marL="342900" lvl="0" indent="-342900" algn="just">
              <a:lnSpc>
                <a:spcPct val="107000"/>
              </a:lnSpc>
              <a:spcAft>
                <a:spcPts val="800"/>
              </a:spcAft>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Infografikas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ir datu vizuāli attēlojumi, un tie parasti padara skaitļus daudz pievilcīgākus un lasītājam skaidrākus</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Mēmi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bieži ir videoklipi un attēli ar humoristisku tekstu, kas parasti izplatās, atkarībā no auditorijas, dažreiz tie ir noderīgi, lai salauztu ledu un radītu līdzdalību jūsu sabiedrībā.</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Videoklipi: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tiem nevajadzētu būt pārāk gariem, tiem jābūt atbilstošiem un skaidrojošiem, labāk, ja tie ir smieklīgi vai balstīti uz mācībām.</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Rokasgrāmatas: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tās var būt dažādas, un tās var būt vienkāršas vai sarežģītas. Tie ļauj lasītājam pilnībā saprast, kā lietot vai veikt noteiktu procesu. Tiem jābūt viegli izpildāmiem, sadalītiem turpmākajos posmos, labāk, ja valoda/kultūra ir neitrāla.</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Tiešraides tērzēšana: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tērzēšana un tērzēšanas roboti arvien biežāk tiek izmantoti e-mācību platformās studentu atbalstam, īpaši apmācību laikā, jo lietotāji jūtas dedzīgāki, daloties savās šaubās “klusi”.</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Fotogalerijas.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Attēls ir tūkstoš vārdu vērts, un bieži vien var būt daudz vieglāk izskaidrot lietas, izmantojot attēlu, nevis vārdus.</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Interešu saites: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tās parasti ir ļoti noderīgas apmācībā, jo piedāvā veidu, kā turpināt pētīt šo tēmu.</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490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835E2D6-EA23-4312-A54C-03AD2E73DACE}"/>
              </a:ext>
            </a:extLst>
          </p:cNvPr>
          <p:cNvSpPr txBox="1"/>
          <p:nvPr/>
        </p:nvSpPr>
        <p:spPr>
          <a:xfrm>
            <a:off x="1229590" y="1571938"/>
            <a:ext cx="9057409" cy="1569660"/>
          </a:xfrm>
          <a:prstGeom prst="rect">
            <a:avLst/>
          </a:prstGeom>
          <a:noFill/>
        </p:spPr>
        <p:txBody>
          <a:bodyPr wrap="square" rtlCol="0">
            <a:spAutoFit/>
          </a:bodyPr>
          <a:lstStyle/>
          <a:p>
            <a:r xmlns:a="http://schemas.openxmlformats.org/drawingml/2006/main">
              <a:rPr lang="lv"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Mērķi un mērķi</a:t>
            </a:r>
          </a:p>
          <a:p>
            <a:endParaRPr lang="en-AU"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17869811-73F4-4578-94E4-A5B3320749D8}"/>
              </a:ext>
            </a:extLst>
          </p:cNvPr>
          <p:cNvSpPr txBox="1"/>
          <p:nvPr/>
        </p:nvSpPr>
        <p:spPr>
          <a:xfrm>
            <a:off x="1229590" y="2556723"/>
            <a:ext cx="13629409" cy="830997"/>
          </a:xfrm>
          <a:prstGeom prst="rect">
            <a:avLst/>
          </a:prstGeom>
          <a:noFill/>
        </p:spPr>
        <p:txBody>
          <a:bodyPr wrap="square" rtlCol="0">
            <a:spAutoFit/>
          </a:bodyPr>
          <a:lstStyle/>
          <a:p>
            <a:r xmlns:a="http://schemas.openxmlformats.org/drawingml/2006/main">
              <a:rPr lang="lv" sz="2400" dirty="0">
                <a:effectLst/>
                <a:latin typeface="Century Gothic" panose="020B0502020202020204" pitchFamily="34" charset="0"/>
                <a:ea typeface="Microsoft Sans Serif" panose="020B0604020202020204" pitchFamily="34" charset="0"/>
                <a:cs typeface="Microsoft Sans Serif" panose="020B0604020202020204" pitchFamily="34" charset="0"/>
              </a:rPr>
              <a:t>Šī moduļa beigās jūs varēsiet:</a:t>
            </a:r>
          </a:p>
          <a:p>
            <a:endParaRPr lang="en-AU" sz="2400" dirty="0">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AEA57B0-959A-4595-9A1B-073183E4A631}"/>
              </a:ext>
            </a:extLst>
          </p:cNvPr>
          <p:cNvSpPr txBox="1"/>
          <p:nvPr/>
        </p:nvSpPr>
        <p:spPr>
          <a:xfrm>
            <a:off x="1991592" y="3554735"/>
            <a:ext cx="1818408" cy="523220"/>
          </a:xfrm>
          <a:prstGeom prst="rect">
            <a:avLst/>
          </a:prstGeom>
          <a:noFill/>
        </p:spPr>
        <p:txBody>
          <a:bodyPr wrap="square" rtlCol="0">
            <a:spAutoFit/>
          </a:bodyPr>
          <a:lstStyle/>
          <a:p>
            <a:r xmlns:a="http://schemas.openxmlformats.org/drawingml/2006/main">
              <a:rPr lang="lv"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Pārskats</a:t>
            </a:r>
          </a:p>
        </p:txBody>
      </p:sp>
      <p:sp>
        <p:nvSpPr>
          <p:cNvPr id="5" name="CuadroTexto 4">
            <a:extLst>
              <a:ext uri="{FF2B5EF4-FFF2-40B4-BE49-F238E27FC236}">
                <a16:creationId xmlns:a16="http://schemas.microsoft.com/office/drawing/2014/main" id="{A4A37104-F289-4F08-949A-F6EAA307C706}"/>
              </a:ext>
            </a:extLst>
          </p:cNvPr>
          <p:cNvSpPr txBox="1"/>
          <p:nvPr/>
        </p:nvSpPr>
        <p:spPr>
          <a:xfrm>
            <a:off x="1991591" y="4457700"/>
            <a:ext cx="1981199" cy="523220"/>
          </a:xfrm>
          <a:prstGeom prst="rect">
            <a:avLst/>
          </a:prstGeom>
          <a:noFill/>
        </p:spPr>
        <p:txBody>
          <a:bodyPr wrap="square" rtlCol="0">
            <a:spAutoFit/>
          </a:bodyPr>
          <a:lstStyle/>
          <a:p>
            <a:r xmlns:a="http://schemas.openxmlformats.org/drawingml/2006/main">
              <a:rPr lang="lv"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Jaunas prasmes</a:t>
            </a:r>
          </a:p>
        </p:txBody>
      </p:sp>
      <p:sp>
        <p:nvSpPr>
          <p:cNvPr id="7" name="CuadroTexto 6">
            <a:extLst>
              <a:ext uri="{FF2B5EF4-FFF2-40B4-BE49-F238E27FC236}">
                <a16:creationId xmlns:a16="http://schemas.microsoft.com/office/drawing/2014/main" id="{C719926D-37C8-4128-980D-7AD5AD50AFB3}"/>
              </a:ext>
            </a:extLst>
          </p:cNvPr>
          <p:cNvSpPr txBox="1"/>
          <p:nvPr/>
        </p:nvSpPr>
        <p:spPr>
          <a:xfrm>
            <a:off x="4029049" y="3708623"/>
            <a:ext cx="7268389" cy="4801314"/>
          </a:xfrm>
          <a:prstGeom prst="rect">
            <a:avLst/>
          </a:prstGeom>
          <a:noFill/>
        </p:spPr>
        <p:txBody>
          <a:bodyPr wrap="square" rtlCol="0">
            <a:spAutoFit/>
          </a:bodyPr>
          <a:lstStyle/>
          <a:p>
            <a:pPr xmlns:a="http://schemas.openxmlformats.org/drawingml/2006/main" marL="342900" lvl="0" indent="-342900">
              <a:buFont typeface="Calibri" panose="020F0502020204030204" pitchFamily="34" charset="0"/>
              <a:buChar char="-"/>
            </a:pPr>
            <a:r xmlns:a="http://schemas.openxmlformats.org/drawingml/2006/main">
              <a:rPr lang="lv" sz="1800" b="1" dirty="0">
                <a:effectLst/>
                <a:latin typeface="Century Gothic" panose="020B0502020202020204" pitchFamily="34" charset="0"/>
                <a:ea typeface="Arial MT"/>
                <a:cs typeface="Arial MT"/>
              </a:rPr>
              <a:t>Pārskata sniegšana par dažādām digitālajām platformām </a:t>
            </a:r>
            <a:r xmlns:a="http://schemas.openxmlformats.org/drawingml/2006/main">
              <a:rPr lang="lv" sz="1800" dirty="0">
                <a:effectLst/>
                <a:latin typeface="Century Gothic" panose="020B0502020202020204" pitchFamily="34" charset="0"/>
                <a:ea typeface="Arial MT"/>
                <a:cs typeface="Arial MT"/>
              </a:rPr>
              <a:t>, kuras var izmantot apmācību nodrošināšanai tiešsaistē.</a:t>
            </a:r>
          </a:p>
          <a:p>
            <a:pPr lvl="0"/>
            <a:endParaRPr lang="es-ES" sz="1800" dirty="0">
              <a:effectLst/>
              <a:latin typeface="Century Gothic" panose="020B0502020202020204" pitchFamily="34" charset="0"/>
              <a:ea typeface="Arial MT"/>
              <a:cs typeface="Arial MT"/>
            </a:endParaRPr>
          </a:p>
          <a:p>
            <a:pPr xmlns:a="http://schemas.openxmlformats.org/drawingml/2006/main" marL="342900" lvl="0" indent="-342900">
              <a:buFont typeface="Calibri" panose="020F0502020204030204" pitchFamily="34" charset="0"/>
              <a:buChar char="-"/>
            </a:pPr>
            <a:r xmlns:a="http://schemas.openxmlformats.org/drawingml/2006/main">
              <a:rPr lang="lv" sz="1800" b="1" dirty="0">
                <a:effectLst/>
                <a:latin typeface="Century Gothic" panose="020B0502020202020204" pitchFamily="34" charset="0"/>
                <a:ea typeface="Arial MT"/>
                <a:cs typeface="Arial MT"/>
              </a:rPr>
              <a:t>Prasmju </a:t>
            </a:r>
            <a:r xmlns:a="http://schemas.openxmlformats.org/drawingml/2006/main">
              <a:rPr lang="lv" sz="1800" dirty="0">
                <a:effectLst/>
                <a:latin typeface="Century Gothic" panose="020B0502020202020204" pitchFamily="34" charset="0"/>
                <a:ea typeface="Arial MT"/>
                <a:cs typeface="Arial MT"/>
              </a:rPr>
              <a:t>un zināšanu attīstīšana digitālo platformu izmantošanā, lai izstrādātu un nodrošinātu efektīvas un saistošas apmācības programmas.</a:t>
            </a:r>
          </a:p>
          <a:p>
            <a:pPr lvl="0"/>
            <a:endParaRPr lang="es-ES" sz="1800" dirty="0">
              <a:effectLst/>
              <a:latin typeface="Century Gothic" panose="020B0502020202020204" pitchFamily="34" charset="0"/>
              <a:ea typeface="Arial MT"/>
              <a:cs typeface="Arial MT"/>
            </a:endParaRPr>
          </a:p>
          <a:p>
            <a:pPr xmlns:a="http://schemas.openxmlformats.org/drawingml/2006/main" marL="342900" lvl="0" indent="-342900">
              <a:buFont typeface="Calibri" panose="020F0502020204030204" pitchFamily="34" charset="0"/>
              <a:buChar char="-"/>
            </a:pPr>
            <a:r xmlns:a="http://schemas.openxmlformats.org/drawingml/2006/main">
              <a:rPr lang="lv" sz="1800" b="1" dirty="0">
                <a:effectLst/>
                <a:latin typeface="Century Gothic" panose="020B0502020202020204" pitchFamily="34" charset="0"/>
                <a:ea typeface="Arial MT"/>
                <a:cs typeface="Arial MT"/>
              </a:rPr>
              <a:t>Izpratne par </a:t>
            </a:r>
            <a:r xmlns:a="http://schemas.openxmlformats.org/drawingml/2006/main">
              <a:rPr lang="lv" sz="1800" dirty="0">
                <a:effectLst/>
                <a:latin typeface="Century Gothic" panose="020B0502020202020204" pitchFamily="34" charset="0"/>
                <a:ea typeface="Arial MT"/>
                <a:cs typeface="Arial MT"/>
              </a:rPr>
              <a:t>to, kā izmantot digitālās platformas, lai </a:t>
            </a:r>
            <a:r xmlns:a="http://schemas.openxmlformats.org/drawingml/2006/main">
              <a:rPr lang="lv" sz="1800" b="1" dirty="0">
                <a:effectLst/>
                <a:latin typeface="Century Gothic" panose="020B0502020202020204" pitchFamily="34" charset="0"/>
                <a:ea typeface="Arial MT"/>
                <a:cs typeface="Arial MT"/>
              </a:rPr>
              <a:t>radītu interaktīvu mācību pieredzi </a:t>
            </a:r>
            <a:r xmlns:a="http://schemas.openxmlformats.org/drawingml/2006/main">
              <a:rPr lang="lv" sz="1800" dirty="0">
                <a:effectLst/>
                <a:latin typeface="Century Gothic" panose="020B0502020202020204" pitchFamily="34" charset="0"/>
                <a:ea typeface="Arial MT"/>
                <a:cs typeface="Arial MT"/>
              </a:rPr>
              <a:t>, kas veicina iesaistīšanos un aktīvu mācīšanos.</a:t>
            </a:r>
          </a:p>
          <a:p>
            <a:pPr lvl="0"/>
            <a:endParaRPr lang="es-ES" sz="1800" dirty="0">
              <a:effectLst/>
              <a:latin typeface="Century Gothic" panose="020B0502020202020204" pitchFamily="34" charset="0"/>
              <a:ea typeface="Arial MT"/>
              <a:cs typeface="Arial MT"/>
            </a:endParaRPr>
          </a:p>
          <a:p>
            <a:pPr xmlns:a="http://schemas.openxmlformats.org/drawingml/2006/main" marL="342900" lvl="0" indent="-342900">
              <a:buFont typeface="Calibri" panose="020F0502020204030204" pitchFamily="34" charset="0"/>
              <a:buChar char="-"/>
            </a:pPr>
            <a:r xmlns:a="http://schemas.openxmlformats.org/drawingml/2006/main">
              <a:rPr lang="lv" sz="1800" b="1" dirty="0">
                <a:effectLst/>
                <a:latin typeface="Century Gothic" panose="020B0502020202020204" pitchFamily="34" charset="0"/>
                <a:ea typeface="Arial MT"/>
                <a:cs typeface="Arial MT"/>
              </a:rPr>
              <a:t>Uzlabot efektīva tiešsaistes apmācību satura izstrādi </a:t>
            </a:r>
            <a:r xmlns:a="http://schemas.openxmlformats.org/drawingml/2006/main">
              <a:rPr lang="lv" sz="1800" dirty="0">
                <a:effectLst/>
                <a:latin typeface="Century Gothic" panose="020B0502020202020204" pitchFamily="34" charset="0"/>
                <a:ea typeface="Arial MT"/>
                <a:cs typeface="Arial MT"/>
              </a:rPr>
              <a:t>, kas atbilst apmācāmo vajadzībām.</a:t>
            </a:r>
          </a:p>
          <a:p>
            <a:pPr lvl="0"/>
            <a:endParaRPr lang="es-ES" sz="1800" dirty="0">
              <a:effectLst/>
              <a:latin typeface="Century Gothic" panose="020B0502020202020204" pitchFamily="34" charset="0"/>
              <a:ea typeface="Arial MT"/>
              <a:cs typeface="Arial MT"/>
            </a:endParaRPr>
          </a:p>
          <a:p>
            <a:pPr xmlns:a="http://schemas.openxmlformats.org/drawingml/2006/main" marL="342900" lvl="0" indent="-342900">
              <a:buFont typeface="Calibri" panose="020F0502020204030204" pitchFamily="34" charset="0"/>
              <a:buChar char="-"/>
            </a:pPr>
            <a:r xmlns:a="http://schemas.openxmlformats.org/drawingml/2006/main">
              <a:rPr lang="lv" sz="1800" b="1" dirty="0">
                <a:effectLst/>
                <a:latin typeface="Century Gothic" panose="020B0502020202020204" pitchFamily="34" charset="0"/>
                <a:ea typeface="Arial MT"/>
                <a:cs typeface="Arial MT"/>
              </a:rPr>
              <a:t>Mācīšanās, kā tiešsaistes apmācību programmās iekļaut dažāda veida digitālo saturu, </a:t>
            </a:r>
            <a:r xmlns:a="http://schemas.openxmlformats.org/drawingml/2006/main">
              <a:rPr lang="lv" sz="1800" dirty="0">
                <a:effectLst/>
                <a:latin typeface="Century Gothic" panose="020B0502020202020204" pitchFamily="34" charset="0"/>
                <a:ea typeface="Arial MT"/>
                <a:cs typeface="Arial MT"/>
              </a:rPr>
              <a:t>lai radītu dinamiskāku un saistošāku mācību pieredzi.</a:t>
            </a:r>
            <a:endParaRPr xmlns:a="http://schemas.openxmlformats.org/drawingml/2006/main" lang="es-ES" sz="1800" dirty="0">
              <a:effectLst/>
              <a:latin typeface="Century Gothic" panose="020B0502020202020204" pitchFamily="34" charset="0"/>
              <a:ea typeface="Arial MT"/>
              <a:cs typeface="Arial MT"/>
            </a:endParaRPr>
          </a:p>
        </p:txBody>
      </p:sp>
      <p:pic>
        <p:nvPicPr>
          <p:cNvPr id="14" name="Imagen 13">
            <a:extLst>
              <a:ext uri="{FF2B5EF4-FFF2-40B4-BE49-F238E27FC236}">
                <a16:creationId xmlns:a16="http://schemas.microsoft.com/office/drawing/2014/main" id="{4491E158-D4F5-4147-AAA4-FE87762F0B4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11358" y="3708623"/>
            <a:ext cx="577776" cy="523220"/>
          </a:xfrm>
          <a:prstGeom prst="rect">
            <a:avLst/>
          </a:prstGeom>
        </p:spPr>
      </p:pic>
      <p:pic>
        <p:nvPicPr>
          <p:cNvPr id="15" name="Imagen 14">
            <a:extLst>
              <a:ext uri="{FF2B5EF4-FFF2-40B4-BE49-F238E27FC236}">
                <a16:creationId xmlns:a16="http://schemas.microsoft.com/office/drawing/2014/main" id="{2133F1A5-32C5-4E80-9D50-8E0D6E2C143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20743" y="4586574"/>
            <a:ext cx="577776" cy="523220"/>
          </a:xfrm>
          <a:prstGeom prst="rect">
            <a:avLst/>
          </a:prstGeom>
        </p:spPr>
      </p:pic>
      <p:pic>
        <p:nvPicPr>
          <p:cNvPr id="10" name="Picture 2" descr="Image">
            <a:extLst>
              <a:ext uri="{FF2B5EF4-FFF2-40B4-BE49-F238E27FC236}">
                <a16:creationId xmlns:a16="http://schemas.microsoft.com/office/drawing/2014/main" id="{C45BF714-C5C1-8421-BD2A-4AD58ECA2CB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01600" y="4485861"/>
            <a:ext cx="4582626" cy="3436969"/>
          </a:xfrm>
          <a:prstGeom prst="rect">
            <a:avLst/>
          </a:prstGeom>
          <a:noFill/>
          <a:extLst>
            <a:ext uri="{909E8E84-426E-40DD-AFC4-6F175D3DCCD1}">
              <a14:hiddenFill xmlns:a14="http://schemas.microsoft.com/office/drawing/2010/main">
                <a:solidFill>
                  <a:srgbClr val="FFFFFF"/>
                </a:solidFill>
              </a14:hiddenFill>
            </a:ext>
          </a:extLst>
        </p:spPr>
      </p:pic>
      <p:sp>
        <p:nvSpPr>
          <p:cNvPr id="18" name="CuadroTexto 17">
            <a:extLst>
              <a:ext uri="{FF2B5EF4-FFF2-40B4-BE49-F238E27FC236}">
                <a16:creationId xmlns:a16="http://schemas.microsoft.com/office/drawing/2014/main" id="{74FF33AD-40F7-4FAA-9E02-2364A56369A2}"/>
              </a:ext>
            </a:extLst>
          </p:cNvPr>
          <p:cNvSpPr txBox="1"/>
          <p:nvPr/>
        </p:nvSpPr>
        <p:spPr>
          <a:xfrm>
            <a:off x="2018648" y="5524500"/>
            <a:ext cx="1981199" cy="830997"/>
          </a:xfrm>
          <a:prstGeom prst="rect">
            <a:avLst/>
          </a:prstGeom>
          <a:noFill/>
        </p:spPr>
        <p:txBody>
          <a:bodyPr wrap="square" rtlCol="0">
            <a:spAutoFit/>
          </a:bodyPr>
          <a:lstStyle/>
          <a:p>
            <a:r xmlns:a="http://schemas.openxmlformats.org/drawingml/2006/main">
              <a:rPr lang="lv"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Izveidojiet saturu</a:t>
            </a:r>
          </a:p>
        </p:txBody>
      </p:sp>
      <p:pic>
        <p:nvPicPr>
          <p:cNvPr id="19" name="Imagen 18">
            <a:extLst>
              <a:ext uri="{FF2B5EF4-FFF2-40B4-BE49-F238E27FC236}">
                <a16:creationId xmlns:a16="http://schemas.microsoft.com/office/drawing/2014/main" id="{A5BB156C-24B2-4A0A-90DC-FA1C1EB82F5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5763280"/>
            <a:ext cx="577776" cy="523220"/>
          </a:xfrm>
          <a:prstGeom prst="rect">
            <a:avLst/>
          </a:prstGeom>
        </p:spPr>
      </p:pic>
      <p:sp>
        <p:nvSpPr>
          <p:cNvPr id="20" name="CuadroTexto 19">
            <a:extLst>
              <a:ext uri="{FF2B5EF4-FFF2-40B4-BE49-F238E27FC236}">
                <a16:creationId xmlns:a16="http://schemas.microsoft.com/office/drawing/2014/main" id="{35EDBB67-95FF-49C6-8156-1AD945E1E01C}"/>
              </a:ext>
            </a:extLst>
          </p:cNvPr>
          <p:cNvSpPr txBox="1"/>
          <p:nvPr/>
        </p:nvSpPr>
        <p:spPr>
          <a:xfrm>
            <a:off x="2018648" y="6591300"/>
            <a:ext cx="1981199" cy="830997"/>
          </a:xfrm>
          <a:prstGeom prst="rect">
            <a:avLst/>
          </a:prstGeom>
          <a:noFill/>
        </p:spPr>
        <p:txBody>
          <a:bodyPr wrap="square" rtlCol="0">
            <a:spAutoFit/>
          </a:bodyPr>
          <a:lstStyle/>
          <a:p>
            <a:r xmlns:a="http://schemas.openxmlformats.org/drawingml/2006/main">
              <a:rPr lang="lv"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Efektīva apmācība</a:t>
            </a:r>
          </a:p>
        </p:txBody>
      </p:sp>
      <p:pic>
        <p:nvPicPr>
          <p:cNvPr id="21" name="Imagen 20">
            <a:extLst>
              <a:ext uri="{FF2B5EF4-FFF2-40B4-BE49-F238E27FC236}">
                <a16:creationId xmlns:a16="http://schemas.microsoft.com/office/drawing/2014/main" id="{42037A83-A4E1-40DD-8981-9D97B957771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6720174"/>
            <a:ext cx="577776" cy="523220"/>
          </a:xfrm>
          <a:prstGeom prst="rect">
            <a:avLst/>
          </a:prstGeom>
        </p:spPr>
      </p:pic>
      <p:sp>
        <p:nvSpPr>
          <p:cNvPr id="22" name="CuadroTexto 21">
            <a:extLst>
              <a:ext uri="{FF2B5EF4-FFF2-40B4-BE49-F238E27FC236}">
                <a16:creationId xmlns:a16="http://schemas.microsoft.com/office/drawing/2014/main" id="{15AA2AAD-DBA6-4B5F-9E57-655F52B50172}"/>
              </a:ext>
            </a:extLst>
          </p:cNvPr>
          <p:cNvSpPr txBox="1"/>
          <p:nvPr/>
        </p:nvSpPr>
        <p:spPr>
          <a:xfrm>
            <a:off x="1981201" y="7635270"/>
            <a:ext cx="1981199" cy="830997"/>
          </a:xfrm>
          <a:prstGeom prst="rect">
            <a:avLst/>
          </a:prstGeom>
          <a:noFill/>
        </p:spPr>
        <p:txBody>
          <a:bodyPr wrap="square" rtlCol="0">
            <a:spAutoFit/>
          </a:bodyPr>
          <a:lstStyle/>
          <a:p>
            <a:r xmlns:a="http://schemas.openxmlformats.org/drawingml/2006/main">
              <a:rPr lang="lv" sz="24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Satura veidi</a:t>
            </a:r>
          </a:p>
        </p:txBody>
      </p:sp>
      <p:pic>
        <p:nvPicPr>
          <p:cNvPr id="23" name="Imagen 22">
            <a:extLst>
              <a:ext uri="{FF2B5EF4-FFF2-40B4-BE49-F238E27FC236}">
                <a16:creationId xmlns:a16="http://schemas.microsoft.com/office/drawing/2014/main" id="{F592C9B9-E8B4-4140-938A-C847B657838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447800" y="7764144"/>
            <a:ext cx="577776" cy="52322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Digitālā satura veidi un to raksturojums</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3.2. sadaļa. Digitālā satura veidi</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524059"/>
          </a:xfrm>
          <a:prstGeom prst="rect">
            <a:avLst/>
          </a:prstGeom>
          <a:noFill/>
        </p:spPr>
        <p:txBody>
          <a:bodyPr wrap="square" rtlCol="0">
            <a:spAutoFit/>
          </a:bodyPr>
          <a:lstStyle/>
          <a:p>
            <a:pPr xmlns:a="http://schemas.openxmlformats.org/drawingml/2006/main" marL="342900" lvl="0" indent="-342900" algn="just">
              <a:lnSpc>
                <a:spcPct val="107000"/>
              </a:lnSpc>
              <a:spcAft>
                <a:spcPts val="800"/>
              </a:spcAft>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Gadījumu izpēte: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parasti ir ļoti interesanti, lai sniegtu studentiem taustāmu prezentēto jēdzienu piemēru un veidu, kā iedvesmot jaunas darbības.</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Atsauksmes/stāsti: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atsauksmes vai paraugs veicina uzticēšanos un piedāvā personisku skatījumu uz to.</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Jautājumi un atbildes/bieži uzdotie jautājumi/intervijas: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jautājumu un atbilžu sesijas vai bieži uzdotie jautājumi var būt formāli un neformāli. Tie parasti ir ļoti noderīgi studentiem, jo viņi redz, ka viņu pašu šaubas dalās un uz tām ir atbildēts, jūtoties pilnvaroti un motivēti.</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Ko drīkst un ko nedrīkst: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šis pasniegšanas veids ļauj skolotājiem iejusties praktikantu vietā un saprast, ka viņiem ir vajadzīgs padoms, kur iet tālāk.</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Pētījumu un datu rezultāti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 var noskaidrot lietotāju šaubas, īpaši, ja tie ir labi izskaidroti un apkopoti</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Iegultie tvīti: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fragments, kas izgriezts no Twitter, kas atkarībā no auditorijas var būt pārdomas rosinošs vai smieklīgs.</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GIFS: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klipus, kas izgriezti no videoklipiem, var izmantot, lai ilustrētu punktu un tuvinātu auditoriju.</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err="1">
                <a:effectLst/>
                <a:latin typeface="Calibri" panose="020F0502020204030204" pitchFamily="34" charset="0"/>
                <a:ea typeface="Times New Roman" panose="02020603050405020304" pitchFamily="18" charset="0"/>
                <a:cs typeface="Times New Roman" panose="02020603050405020304" pitchFamily="18" charset="0"/>
              </a:rPr>
              <a:t>E-grāmatas </a:t>
            </a: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/PDF: </a:t>
            </a:r>
            <a:r xmlns:a="http://schemas.openxmlformats.org/drawingml/2006/main">
              <a:rPr lang="lv" sz="2200" dirty="0" err="1">
                <a:effectLst/>
                <a:latin typeface="Calibri" panose="020F0502020204030204" pitchFamily="34" charset="0"/>
                <a:ea typeface="Times New Roman" panose="02020603050405020304" pitchFamily="18" charset="0"/>
                <a:cs typeface="Times New Roman" panose="02020603050405020304" pitchFamily="18" charset="0"/>
              </a:rPr>
              <a:t>e-grāmatas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/PDF ir jauks piemērs papildu materiālam, kas var būt noderīgs, lai vēl vairāk piesaistītu auditoriju.</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Komiksi/multfilmas: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ir jautrs un neformāls veids, kā ilustrēt savu domu, pat ja tā ir nopietna tēma!</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Izsakiet atzinību: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mudināt studentus piedalīties un atzīt viņu centienus</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82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Digitālā satura veidi un to raksturojums</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3.2. sadaļa. Digitālā satura veidi</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524059"/>
          </a:xfrm>
          <a:prstGeom prst="rect">
            <a:avLst/>
          </a:prstGeom>
          <a:noFill/>
        </p:spPr>
        <p:txBody>
          <a:bodyPr wrap="square" rtlCol="0">
            <a:spAutoFit/>
          </a:bodyPr>
          <a:lstStyle/>
          <a:p>
            <a:pPr xmlns:a="http://schemas.openxmlformats.org/drawingml/2006/main" marL="342900" lvl="0" indent="-342900" algn="just">
              <a:lnSpc>
                <a:spcPct val="107000"/>
              </a:lnSpc>
              <a:spcAft>
                <a:spcPts val="800"/>
              </a:spcAft>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Izveidojiet koplietojamas izklājlapas vai dokumentus: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tas atvieglo studentiem dalību apmācību sesijās un viņu ideju atspoguļošanu un kopīgošanu.</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Attēli: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tiem jābūt skaidriem, atbilstošiem, labas kvalitātes, ne smagiem un, ja iespējams, neitrāliem pēc dzimuma/valodas/kultūras.</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Podcast apraides: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tie ir audio faili, kurus var klausīties, tos var ierakstīt un publicēt dažādās bezmaksas aplādes vietnēs.</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err="1">
                <a:effectLst/>
                <a:latin typeface="Calibri" panose="020F0502020204030204" pitchFamily="34" charset="0"/>
                <a:ea typeface="Times New Roman" panose="02020603050405020304" pitchFamily="18" charset="0"/>
                <a:cs typeface="Times New Roman" panose="02020603050405020304" pitchFamily="18" charset="0"/>
              </a:rPr>
              <a:t>Slaidu koplietošana </a:t>
            </a: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lai augšupielādētu slaidrādes sev vai kopīgotu to starp praktikantiem.</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Tiešsaistes spēles: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bezmaksas tiešsaistes spēles ir pieejamas, izmantojot vienkāršu Google meklēšanu, un ir daudz platformu, piemēram, es educaplay.com, kur var izveidot un pielāgot jūsu tēmai daudz izklaidējošu un smieklīgu spēļu.</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Konkursi/viktorīnas: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vēl viens gamification piemērs, ko izmanto mācīšanai. Varat izmantot tādas lietojumprogrammas kā </a:t>
            </a:r>
            <a:r xmlns:a="http://schemas.openxmlformats.org/drawingml/2006/main">
              <a:rPr lang="lv" sz="2200" dirty="0" err="1">
                <a:effectLst/>
                <a:latin typeface="Calibri" panose="020F0502020204030204" pitchFamily="34" charset="0"/>
                <a:ea typeface="Times New Roman" panose="02020603050405020304" pitchFamily="18" charset="0"/>
                <a:cs typeface="Times New Roman" panose="02020603050405020304" pitchFamily="18" charset="0"/>
              </a:rPr>
              <a:t>kahoot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 lai iesaistītu skolēnus konkursā, pamatojoties uz apmācāmo priekšmetu.</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Interaktīvas demonstrācijas: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ātra demonstrācija, kurā ir ietverts konkrēts apmācāmā priekšmeta aspekts, var būt ļoti noderīga, lai mācītu studentiem, kā kaut kas darbojas uzreiz.</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Rīki un resursi/Giveaways: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tie ir līdzīgi interešu saitēm un var būt noderīgi, lai paplašinātu auditorijas rīku komplektu.</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498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707886"/>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 Digitālā satura veidi un to raksturojums</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3.2. sadaļa. Digitālā satura veidi</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543300"/>
            <a:ext cx="16154400" cy="4524059"/>
          </a:xfrm>
          <a:prstGeom prst="rect">
            <a:avLst/>
          </a:prstGeom>
          <a:noFill/>
        </p:spPr>
        <p:txBody>
          <a:bodyPr wrap="square" rtlCol="0">
            <a:spAutoFit/>
          </a:bodyPr>
          <a:lstStyle/>
          <a:p>
            <a:pPr xmlns:a="http://schemas.openxmlformats.org/drawingml/2006/main" marL="342900" lvl="0" indent="-342900" algn="just">
              <a:lnSpc>
                <a:spcPct val="107000"/>
              </a:lnSpc>
              <a:spcAft>
                <a:spcPts val="800"/>
              </a:spcAft>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Tīmekļsemināri: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piedāvājot studentiem iespēju piedalīties vai skatīties vebināru par kaut ko atbilstošu apmācībai.</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Interaktīvs saturs: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lieliski piemērots, lai piesaistītu studentu uzmanību un nodrošinātu, ka viņi var atgriezties vai palikt modri visas sesijas laikā.</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Tiešsaistes žurnāli: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digitāli žurnāli tagad ir pieejami visās ierīcēs, un tos var izmantot kā atbilstošu un interaktīvu resursu!</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Sociālie mediji: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piemēram, Pinterest, Instagram, </a:t>
            </a:r>
            <a:r xmlns:a="http://schemas.openxmlformats.org/drawingml/2006/main">
              <a:rPr lang="lv" sz="2200" dirty="0" err="1">
                <a:effectLst/>
                <a:latin typeface="Calibri" panose="020F0502020204030204" pitchFamily="34" charset="0"/>
                <a:ea typeface="Times New Roman" panose="02020603050405020304" pitchFamily="18" charset="0"/>
                <a:cs typeface="Times New Roman" panose="02020603050405020304" pitchFamily="18" charset="0"/>
              </a:rPr>
              <a:t>tiktok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 reddit var izmantot, lai sniegtu piemēru par konkrēto sniegto tēmu.</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Domu kartes: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prāta kartes ļauj studentiem precizēt idejas, un tās var kopīgi kopīgot un atjaunināt.</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Personiskā biogrāfija: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Ļaujiet lasītājiem patiesi sajust, ka skolotājs ir aiz muguras, un palīdziet radīt līdzjūtību ar auditoriju.</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Raksti un PR: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ir lielisks veids, kā ieinteresēt studentus par jūsu apmācību, sniedzot viņiem papildu materiālus.</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Citāti un iedvesmojošas ziņas: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citas personas teikti vārdi, ko bieži izmanto, lai izteiktu punktu vai motivētu. Viņi lieliski pārrunā tēmas vai nodrošina pozitīvu noskaņojumu.</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QR kods/aptaujas: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vienkāršs veids, kā iesaistīt skolēnus un aicināt viņus uz darbību.</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Baltās grāmatas: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ceļveži vai ziņojumi, kas ļauj pieņemt apzinātus lēmumus par tēmām.</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a:p>
            <a:pPr xmlns:a="http://schemas.openxmlformats.org/drawingml/2006/main" marL="342900" lvl="0" indent="-342900" algn="just">
              <a:lnSpc>
                <a:spcPct val="107000"/>
              </a:lnSpc>
              <a:buFont typeface="Wingdings" panose="05000000000000000000" pitchFamily="2" charset="2"/>
              <a:buChar char=""/>
            </a:pPr>
            <a:r xmlns:a="http://schemas.openxmlformats.org/drawingml/2006/main">
              <a:rPr lang="lv" sz="2200" b="1" dirty="0">
                <a:effectLst/>
                <a:latin typeface="Calibri" panose="020F0502020204030204" pitchFamily="34" charset="0"/>
                <a:ea typeface="Times New Roman" panose="02020603050405020304" pitchFamily="18" charset="0"/>
                <a:cs typeface="Times New Roman" panose="02020603050405020304" pitchFamily="18" charset="0"/>
              </a:rPr>
              <a:t>Wiki </a:t>
            </a:r>
            <a:r xmlns:a="http://schemas.openxmlformats.org/drawingml/2006/main">
              <a:rPr lang="lv" sz="2200" dirty="0">
                <a:effectLst/>
                <a:latin typeface="Calibri" panose="020F0502020204030204" pitchFamily="34" charset="0"/>
                <a:ea typeface="Times New Roman" panose="02020603050405020304" pitchFamily="18" charset="0"/>
                <a:cs typeface="Times New Roman" panose="02020603050405020304" pitchFamily="18" charset="0"/>
              </a:rPr>
              <a:t>ir lieliski piemēroti, lai sniegtu vairāk informācijas par tēmu.</a:t>
            </a:r>
            <a:endParaRPr xmlns:a="http://schemas.openxmlformats.org/drawingml/2006/main" lang="es-ES" sz="2200" dirty="0">
              <a:effectLst/>
              <a:latin typeface="Arial M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147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3028CB6-28B6-2720-2D2B-8AB3FBDF7783}"/>
              </a:ext>
            </a:extLst>
          </p:cNvPr>
          <p:cNvSpPr txBox="1"/>
          <p:nvPr/>
        </p:nvSpPr>
        <p:spPr>
          <a:xfrm>
            <a:off x="1447800" y="1573291"/>
            <a:ext cx="4343400" cy="830997"/>
          </a:xfrm>
          <a:prstGeom prst="rect">
            <a:avLst/>
          </a:prstGeom>
          <a:noFill/>
        </p:spPr>
        <p:txBody>
          <a:bodyPr wrap="square" rtlCol="0">
            <a:spAutoFit/>
          </a:bodyPr>
          <a:lstStyle/>
          <a:p>
            <a:r xmlns:a="http://schemas.openxmlformats.org/drawingml/2006/main">
              <a:rPr lang="lv" sz="4800" b="1" dirty="0" err="1">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Rezumējot </a:t>
            </a:r>
            <a:r xmlns:a="http://schemas.openxmlformats.org/drawingml/2006/main">
              <a:rPr lang="lv"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_</a:t>
            </a:r>
          </a:p>
        </p:txBody>
      </p:sp>
      <p:sp>
        <p:nvSpPr>
          <p:cNvPr id="5" name="CuadroTexto 4">
            <a:extLst>
              <a:ext uri="{FF2B5EF4-FFF2-40B4-BE49-F238E27FC236}">
                <a16:creationId xmlns:a16="http://schemas.microsoft.com/office/drawing/2014/main" id="{80C75209-93B0-BD28-210D-466E6B42313F}"/>
              </a:ext>
            </a:extLst>
          </p:cNvPr>
          <p:cNvSpPr txBox="1"/>
          <p:nvPr/>
        </p:nvSpPr>
        <p:spPr>
          <a:xfrm>
            <a:off x="2214257" y="2931140"/>
            <a:ext cx="4110343" cy="954107"/>
          </a:xfrm>
          <a:prstGeom prst="rect">
            <a:avLst/>
          </a:prstGeom>
          <a:noFill/>
        </p:spPr>
        <p:txBody>
          <a:bodyPr wrap="square">
            <a:spAutoFit/>
          </a:bodyPr>
          <a:lstStyle/>
          <a:p>
            <a:r xmlns:a="http://schemas.openxmlformats.org/drawingml/2006/main">
              <a:rPr lang="lv"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Apmācību piegāde, izmantojot digitālās platformas</a:t>
            </a:r>
            <a:endParaRPr xmlns:a="http://schemas.openxmlformats.org/drawingml/2006/main"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6" name="TextBox 10">
            <a:extLst>
              <a:ext uri="{FF2B5EF4-FFF2-40B4-BE49-F238E27FC236}">
                <a16:creationId xmlns:a16="http://schemas.microsoft.com/office/drawing/2014/main" id="{E5424031-AEEF-A8B0-CA83-864499386A84}"/>
              </a:ext>
            </a:extLst>
          </p:cNvPr>
          <p:cNvSpPr txBox="1"/>
          <p:nvPr/>
        </p:nvSpPr>
        <p:spPr>
          <a:xfrm>
            <a:off x="2287340" y="3970778"/>
            <a:ext cx="3195943" cy="1569660"/>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xmlns:a="http://schemas.openxmlformats.org/drawingml/2006/main">
              <a:rPr lang="lv"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Ir svarīgi pārvaldīt visas funkcijas</a:t>
            </a:r>
          </a:p>
          <a:p>
            <a:endParaRPr lang="ko-KR" altLang="en-US" sz="2400" dirty="0">
              <a:latin typeface="Century Gothic" panose="020B0502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CEF9602C-5262-CD69-7E43-69ACA6D4E8A1}"/>
              </a:ext>
            </a:extLst>
          </p:cNvPr>
          <p:cNvSpPr txBox="1"/>
          <p:nvPr/>
        </p:nvSpPr>
        <p:spPr>
          <a:xfrm>
            <a:off x="2214257" y="5621977"/>
            <a:ext cx="3043543" cy="1384995"/>
          </a:xfrm>
          <a:prstGeom prst="rect">
            <a:avLst/>
          </a:prstGeom>
          <a:noFill/>
        </p:spPr>
        <p:txBody>
          <a:bodyPr wrap="square">
            <a:spAutoFit/>
          </a:bodyPr>
          <a:lstStyle/>
          <a:p>
            <a:r xmlns:a="http://schemas.openxmlformats.org/drawingml/2006/main">
              <a:rPr lang="lv"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Veicot apmācību, izmantojot digitālās platformas</a:t>
            </a:r>
            <a:endParaRPr xmlns:a="http://schemas.openxmlformats.org/drawingml/2006/main"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8" name="TextBox 10">
            <a:extLst>
              <a:ext uri="{FF2B5EF4-FFF2-40B4-BE49-F238E27FC236}">
                <a16:creationId xmlns:a16="http://schemas.microsoft.com/office/drawing/2014/main" id="{7B6EE240-5712-E873-1DFF-5AEBE8DCA64C}"/>
              </a:ext>
            </a:extLst>
          </p:cNvPr>
          <p:cNvSpPr txBox="1"/>
          <p:nvPr/>
        </p:nvSpPr>
        <p:spPr>
          <a:xfrm>
            <a:off x="2236380" y="6911072"/>
            <a:ext cx="3195943" cy="193899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xmlns:a="http://schemas.openxmlformats.org/drawingml/2006/main">
              <a:rPr lang="lv"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Ir svarīgi būt </a:t>
            </a:r>
            <a:r xmlns:a="http://schemas.openxmlformats.org/drawingml/2006/main">
              <a:rPr lang="lv" sz="2400" dirty="0">
                <a:effectLst/>
                <a:latin typeface="Century Gothic" panose="020B0502020202020204" pitchFamily="34" charset="0"/>
                <a:ea typeface="Arial MT"/>
              </a:rPr>
              <a:t>pārliecinātam, skatīties tieši tīmekļa kamerā,</a:t>
            </a:r>
          </a:p>
          <a:p>
            <a:r xmlns:a="http://schemas.openxmlformats.org/drawingml/2006/main">
              <a:rPr lang="lv" sz="2400" dirty="0">
                <a:effectLst/>
                <a:latin typeface="Century Gothic" panose="020B0502020202020204" pitchFamily="34" charset="0"/>
                <a:ea typeface="Arial MT"/>
              </a:rPr>
              <a:t>smaidīt un mijiedarboties</a:t>
            </a:r>
            <a:endParaRPr xmlns:a="http://schemas.openxmlformats.org/drawingml/2006/main" lang="en-US" altLang="ko-KR" sz="2400" dirty="0">
              <a:latin typeface="Century Gothic" panose="020B0502020202020204" pitchFamily="34" charset="0"/>
              <a:ea typeface="Microsoft Sans Serif" panose="020B0604020202020204" pitchFamily="34" charset="0"/>
              <a:cs typeface="Microsoft Sans Serif" panose="020B0604020202020204" pitchFamily="34" charset="0"/>
            </a:endParaRPr>
          </a:p>
          <a:p>
            <a:endParaRPr lang="ko-KR" altLang="en-US" sz="2400" dirty="0">
              <a:latin typeface="Century Gothic" panose="020B0502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2A1E98A-E4E5-0CB2-9145-9142EB9D5DFB}"/>
              </a:ext>
            </a:extLst>
          </p:cNvPr>
          <p:cNvSpPr txBox="1"/>
          <p:nvPr/>
        </p:nvSpPr>
        <p:spPr>
          <a:xfrm>
            <a:off x="13106400" y="2957451"/>
            <a:ext cx="2967343" cy="523220"/>
          </a:xfrm>
          <a:prstGeom prst="rect">
            <a:avLst/>
          </a:prstGeom>
          <a:noFill/>
        </p:spPr>
        <p:txBody>
          <a:bodyPr wrap="square">
            <a:spAutoFit/>
          </a:bodyPr>
          <a:lstStyle/>
          <a:p>
            <a:r xmlns:a="http://schemas.openxmlformats.org/drawingml/2006/main">
              <a:rPr lang="lv"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Bezmaksas platformas</a:t>
            </a:r>
            <a:endParaRPr xmlns:a="http://schemas.openxmlformats.org/drawingml/2006/main"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10" name="TextBox 10">
            <a:extLst>
              <a:ext uri="{FF2B5EF4-FFF2-40B4-BE49-F238E27FC236}">
                <a16:creationId xmlns:a16="http://schemas.microsoft.com/office/drawing/2014/main" id="{8AC0147A-6DB2-EB47-8F06-C64CEC02C103}"/>
              </a:ext>
            </a:extLst>
          </p:cNvPr>
          <p:cNvSpPr txBox="1"/>
          <p:nvPr/>
        </p:nvSpPr>
        <p:spPr>
          <a:xfrm>
            <a:off x="13106399" y="3480671"/>
            <a:ext cx="2286001" cy="1200329"/>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xmlns:a="http://schemas.openxmlformats.org/drawingml/2006/main">
              <a:rPr lang="lv"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Plusi un mīnusi</a:t>
            </a:r>
          </a:p>
          <a:p>
            <a:endParaRPr lang="ko-KR" altLang="en-US" sz="2400" dirty="0">
              <a:latin typeface="Century Gothic" panose="020B0502020202020204" pitchFamily="34" charset="0"/>
              <a:cs typeface="Microsoft Sans Serif" panose="020B0604020202020204" pitchFamily="34" charset="0"/>
            </a:endParaRPr>
          </a:p>
        </p:txBody>
      </p:sp>
      <p:sp>
        <p:nvSpPr>
          <p:cNvPr id="11" name="CuadroTexto 10">
            <a:extLst>
              <a:ext uri="{FF2B5EF4-FFF2-40B4-BE49-F238E27FC236}">
                <a16:creationId xmlns:a16="http://schemas.microsoft.com/office/drawing/2014/main" id="{0BADC709-6D4E-F6BB-CB44-30E5C185B14C}"/>
              </a:ext>
            </a:extLst>
          </p:cNvPr>
          <p:cNvSpPr txBox="1"/>
          <p:nvPr/>
        </p:nvSpPr>
        <p:spPr>
          <a:xfrm>
            <a:off x="13106400" y="5621977"/>
            <a:ext cx="2967343" cy="954107"/>
          </a:xfrm>
          <a:prstGeom prst="rect">
            <a:avLst/>
          </a:prstGeom>
          <a:noFill/>
        </p:spPr>
        <p:txBody>
          <a:bodyPr wrap="square">
            <a:spAutoFit/>
          </a:bodyPr>
          <a:lstStyle/>
          <a:p>
            <a:r xmlns:a="http://schemas.openxmlformats.org/drawingml/2006/main">
              <a:rPr lang="lv" altLang="ko-KR" sz="2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Digitālā satura veidi</a:t>
            </a:r>
            <a:endParaRPr xmlns:a="http://schemas.openxmlformats.org/drawingml/2006/main" lang="ko-KR" altLang="en-US" sz="2800" b="1" dirty="0">
              <a:solidFill>
                <a:srgbClr val="75B239"/>
              </a:solidFill>
              <a:latin typeface="Century Gothic" panose="020B0502020202020204" pitchFamily="34" charset="0"/>
              <a:cs typeface="Microsoft Sans Serif" panose="020B0604020202020204" pitchFamily="34" charset="0"/>
            </a:endParaRPr>
          </a:p>
        </p:txBody>
      </p:sp>
      <p:sp>
        <p:nvSpPr>
          <p:cNvPr id="12" name="TextBox 10">
            <a:extLst>
              <a:ext uri="{FF2B5EF4-FFF2-40B4-BE49-F238E27FC236}">
                <a16:creationId xmlns:a16="http://schemas.microsoft.com/office/drawing/2014/main" id="{7B01C035-A131-FA4B-0470-43CB6541A99F}"/>
              </a:ext>
            </a:extLst>
          </p:cNvPr>
          <p:cNvSpPr txBox="1"/>
          <p:nvPr/>
        </p:nvSpPr>
        <p:spPr>
          <a:xfrm>
            <a:off x="13116337" y="6547565"/>
            <a:ext cx="3886201" cy="1938992"/>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xmlns:a="http://schemas.openxmlformats.org/drawingml/2006/main">
              <a:rPr lang="lv" altLang="ko-KR" sz="2400" dirty="0">
                <a:latin typeface="Century Gothic" panose="020B0502020202020204" pitchFamily="34" charset="0"/>
                <a:ea typeface="Microsoft Sans Serif" panose="020B0604020202020204" pitchFamily="34" charset="0"/>
                <a:cs typeface="Microsoft Sans Serif" panose="020B0604020202020204" pitchFamily="34" charset="0"/>
              </a:rPr>
              <a:t>Ir simtiem veidu, izvēlieties tos, kas ir vispiemērotākie jūsu auditorijai</a:t>
            </a:r>
          </a:p>
          <a:p>
            <a:endParaRPr lang="ko-KR" altLang="en-US" sz="2400" dirty="0">
              <a:latin typeface="Century Gothic" panose="020B0502020202020204" pitchFamily="34" charset="0"/>
              <a:cs typeface="Microsoft Sans Serif" panose="020B0604020202020204" pitchFamily="34" charset="0"/>
            </a:endParaRPr>
          </a:p>
        </p:txBody>
      </p:sp>
      <p:pic>
        <p:nvPicPr>
          <p:cNvPr id="15" name="Imagen 14">
            <a:extLst>
              <a:ext uri="{FF2B5EF4-FFF2-40B4-BE49-F238E27FC236}">
                <a16:creationId xmlns:a16="http://schemas.microsoft.com/office/drawing/2014/main" id="{1C97FE3A-AFB5-9FBA-550B-071EED8F591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36481" y="3021985"/>
            <a:ext cx="577776" cy="523220"/>
          </a:xfrm>
          <a:prstGeom prst="rect">
            <a:avLst/>
          </a:prstGeom>
        </p:spPr>
      </p:pic>
      <p:pic>
        <p:nvPicPr>
          <p:cNvPr id="16" name="Imagen 15">
            <a:extLst>
              <a:ext uri="{FF2B5EF4-FFF2-40B4-BE49-F238E27FC236}">
                <a16:creationId xmlns:a16="http://schemas.microsoft.com/office/drawing/2014/main" id="{F76DC803-01B1-871B-84C3-EB9E43B592C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658604" y="5632312"/>
            <a:ext cx="577776" cy="523220"/>
          </a:xfrm>
          <a:prstGeom prst="rect">
            <a:avLst/>
          </a:prstGeom>
        </p:spPr>
      </p:pic>
      <p:pic>
        <p:nvPicPr>
          <p:cNvPr id="17" name="Imagen 16">
            <a:extLst>
              <a:ext uri="{FF2B5EF4-FFF2-40B4-BE49-F238E27FC236}">
                <a16:creationId xmlns:a16="http://schemas.microsoft.com/office/drawing/2014/main" id="{16246A30-6023-6610-6AB7-84C509BF3D9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528622" y="3021985"/>
            <a:ext cx="577776" cy="523220"/>
          </a:xfrm>
          <a:prstGeom prst="rect">
            <a:avLst/>
          </a:prstGeom>
        </p:spPr>
      </p:pic>
      <p:pic>
        <p:nvPicPr>
          <p:cNvPr id="18" name="Imagen 17">
            <a:extLst>
              <a:ext uri="{FF2B5EF4-FFF2-40B4-BE49-F238E27FC236}">
                <a16:creationId xmlns:a16="http://schemas.microsoft.com/office/drawing/2014/main" id="{A66B7C26-3003-4745-4486-FBA71A2ADD3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545366" y="5632312"/>
            <a:ext cx="577776" cy="523220"/>
          </a:xfrm>
          <a:prstGeom prst="rect">
            <a:avLst/>
          </a:prstGeom>
        </p:spPr>
      </p:pic>
      <p:pic>
        <p:nvPicPr>
          <p:cNvPr id="21" name="Imagen 20">
            <a:extLst>
              <a:ext uri="{FF2B5EF4-FFF2-40B4-BE49-F238E27FC236}">
                <a16:creationId xmlns:a16="http://schemas.microsoft.com/office/drawing/2014/main" id="{BCCA419B-AF5C-421E-806B-9ACA2EC247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905" y="3021985"/>
            <a:ext cx="4876190" cy="4876190"/>
          </a:xfrm>
          <a:prstGeom prst="rect">
            <a:avLst/>
          </a:prstGeom>
        </p:spPr>
      </p:pic>
      <p:sp>
        <p:nvSpPr>
          <p:cNvPr id="22" name="CuadroTexto 21">
            <a:extLst>
              <a:ext uri="{FF2B5EF4-FFF2-40B4-BE49-F238E27FC236}">
                <a16:creationId xmlns:a16="http://schemas.microsoft.com/office/drawing/2014/main" id="{7259CA78-5E84-44F9-BE05-85491022C27C}"/>
              </a:ext>
            </a:extLst>
          </p:cNvPr>
          <p:cNvSpPr txBox="1"/>
          <p:nvPr/>
        </p:nvSpPr>
        <p:spPr>
          <a:xfrm>
            <a:off x="7893777" y="8191500"/>
            <a:ext cx="3917223" cy="369332"/>
          </a:xfrm>
          <a:prstGeom prst="rect">
            <a:avLst/>
          </a:prstGeom>
          <a:noFill/>
        </p:spPr>
        <p:txBody>
          <a:bodyPr wrap="square">
            <a:spAutoFit/>
          </a:bodyPr>
          <a:lstStyle/>
          <a:p>
            <a:r xmlns:a="http://schemas.openxmlformats.org/drawingml/2006/main">
              <a:rPr lang="lv" dirty="0" err="1"/>
              <a:t>Attēls</a:t>
            </a:r>
            <a:r xmlns:a="http://schemas.openxmlformats.org/drawingml/2006/main">
              <a:rPr lang="lv" dirty="0"/>
              <a:t> </a:t>
            </a:r>
            <a:r xmlns:a="http://schemas.openxmlformats.org/drawingml/2006/main">
              <a:rPr lang="lv" dirty="0" err="1"/>
              <a:t>avots </a:t>
            </a:r>
            <a:r xmlns:a="http://schemas.openxmlformats.org/drawingml/2006/main">
              <a:rPr lang="lv" dirty="0"/>
              <a:t>: Flaticon.com</a:t>
            </a:r>
          </a:p>
        </p:txBody>
      </p:sp>
    </p:spTree>
    <p:extLst>
      <p:ext uri="{BB962C8B-B14F-4D97-AF65-F5344CB8AC3E}">
        <p14:creationId xmlns:p14="http://schemas.microsoft.com/office/powerpoint/2010/main" val="1528118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0"/>
            <a:ext cx="638175" cy="10286365"/>
          </a:xfrm>
          <a:custGeom>
            <a:avLst/>
            <a:gdLst/>
            <a:ahLst/>
            <a:cxnLst/>
            <a:rect l="l" t="t" r="r" b="b"/>
            <a:pathLst>
              <a:path w="638175" h="10286365">
                <a:moveTo>
                  <a:pt x="0" y="0"/>
                </a:moveTo>
                <a:lnTo>
                  <a:pt x="638175" y="0"/>
                </a:lnTo>
                <a:lnTo>
                  <a:pt x="638175" y="10286369"/>
                </a:lnTo>
                <a:lnTo>
                  <a:pt x="0" y="10286369"/>
                </a:lnTo>
                <a:lnTo>
                  <a:pt x="0" y="0"/>
                </a:lnTo>
                <a:close/>
              </a:path>
            </a:pathLst>
          </a:custGeom>
          <a:solidFill>
            <a:srgbClr val="74B138"/>
          </a:solidFill>
        </p:spPr>
        <p:txBody>
          <a:bodyPr wrap="square" lIns="0" tIns="0" rIns="0" bIns="0" rtlCol="0"/>
          <a:lstStyle/>
          <a:p>
            <a:endParaRPr/>
          </a:p>
        </p:txBody>
      </p:sp>
      <p:sp>
        <p:nvSpPr>
          <p:cNvPr id="3" name="object 3"/>
          <p:cNvSpPr/>
          <p:nvPr/>
        </p:nvSpPr>
        <p:spPr>
          <a:xfrm>
            <a:off x="771246" y="41306"/>
            <a:ext cx="85725" cy="10245725"/>
          </a:xfrm>
          <a:custGeom>
            <a:avLst/>
            <a:gdLst/>
            <a:ahLst/>
            <a:cxnLst/>
            <a:rect l="l" t="t" r="r" b="b"/>
            <a:pathLst>
              <a:path w="85725" h="10245725">
                <a:moveTo>
                  <a:pt x="85195" y="10245692"/>
                </a:moveTo>
                <a:lnTo>
                  <a:pt x="9127" y="10245692"/>
                </a:lnTo>
                <a:lnTo>
                  <a:pt x="0" y="67"/>
                </a:lnTo>
                <a:lnTo>
                  <a:pt x="76067" y="0"/>
                </a:lnTo>
                <a:lnTo>
                  <a:pt x="85195" y="10245692"/>
                </a:lnTo>
                <a:close/>
              </a:path>
            </a:pathLst>
          </a:custGeom>
          <a:solidFill>
            <a:srgbClr val="74B138"/>
          </a:solidFill>
        </p:spPr>
        <p:txBody>
          <a:bodyPr wrap="square" lIns="0" tIns="0" rIns="0" bIns="0" rtlCol="0"/>
          <a:lstStyle/>
          <a:p>
            <a:endParaRPr/>
          </a:p>
        </p:txBody>
      </p:sp>
      <p:sp>
        <p:nvSpPr>
          <p:cNvPr id="5" name="CuadroTexto 4">
            <a:extLst>
              <a:ext uri="{FF2B5EF4-FFF2-40B4-BE49-F238E27FC236}">
                <a16:creationId xmlns:a16="http://schemas.microsoft.com/office/drawing/2014/main" id="{F70FEDC1-F472-4558-867A-C3B677E86823}"/>
              </a:ext>
            </a:extLst>
          </p:cNvPr>
          <p:cNvSpPr txBox="1"/>
          <p:nvPr/>
        </p:nvSpPr>
        <p:spPr>
          <a:xfrm>
            <a:off x="5295900" y="3848100"/>
            <a:ext cx="7696200" cy="1862048"/>
          </a:xfrm>
          <a:prstGeom prst="rect">
            <a:avLst/>
          </a:prstGeom>
          <a:noFill/>
        </p:spPr>
        <p:txBody>
          <a:bodyPr wrap="square">
            <a:spAutoFit/>
          </a:bodyPr>
          <a:lstStyle/>
          <a:p>
            <a:pPr xmlns:a="http://schemas.openxmlformats.org/drawingml/2006/main"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xmlns:a="http://schemas.openxmlformats.org/drawingml/2006/main">
              <a:rPr lang="lv" sz="11500" b="1" spc="-114"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Paldies </a:t>
            </a:r>
            <a:r xmlns:a="http://schemas.openxmlformats.org/drawingml/2006/main">
              <a:rPr lang="lv" sz="11500" b="1" spc="-114" dirty="0">
                <a:solidFill>
                  <a:srgbClr val="75B239"/>
                </a:solidFill>
                <a:latin typeface="Microsoft Sans Serif" panose="020B0604020202020204" pitchFamily="34" charset="0"/>
                <a:ea typeface="Microsoft Sans Serif" panose="020B0604020202020204" pitchFamily="34" charset="0"/>
                <a:cs typeface="Microsoft Sans Serif" panose="020B0604020202020204" pitchFamily="34" charset="0"/>
              </a:rPr>
              <a:t>!</a:t>
            </a:r>
            <a:endParaRPr xmlns:a="http://schemas.openxmlformats.org/drawingml/2006/main" kumimoji="0" lang="en-AU" sz="11500" b="1" i="0" u="none" strike="noStrike" kern="1200" cap="none" spc="0" normalizeH="0" baseline="0" dirty="0">
              <a:ln>
                <a:noFill/>
              </a:ln>
              <a:solidFill>
                <a:srgbClr val="75B239"/>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EB8B90EC-E8ED-40F1-B252-7A5B8AB04DD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2801601" y="4229100"/>
            <a:ext cx="1371600" cy="1242087"/>
          </a:xfrm>
          <a:prstGeom prst="rect">
            <a:avLst/>
          </a:prstGeom>
        </p:spPr>
      </p:pic>
    </p:spTree>
    <p:extLst>
      <p:ext uri="{BB962C8B-B14F-4D97-AF65-F5344CB8AC3E}">
        <p14:creationId xmlns:p14="http://schemas.microsoft.com/office/powerpoint/2010/main" val="45535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804C2A2-A1FA-1808-ECAE-1A63FD7A6D23}"/>
              </a:ext>
            </a:extLst>
          </p:cNvPr>
          <p:cNvSpPr txBox="1"/>
          <p:nvPr/>
        </p:nvSpPr>
        <p:spPr>
          <a:xfrm>
            <a:off x="1524000" y="1503549"/>
            <a:ext cx="9462656" cy="830997"/>
          </a:xfrm>
          <a:prstGeom prst="rect">
            <a:avLst/>
          </a:prstGeom>
          <a:noFill/>
        </p:spPr>
        <p:txBody>
          <a:bodyPr wrap="square" rtlCol="0">
            <a:spAutoFit/>
          </a:bodyPr>
          <a:lstStyle/>
          <a:p>
            <a:r xmlns:a="http://schemas.openxmlformats.org/drawingml/2006/main">
              <a:rPr lang="lv" sz="48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Rādītājs</a:t>
            </a:r>
          </a:p>
        </p:txBody>
      </p:sp>
      <p:pic>
        <p:nvPicPr>
          <p:cNvPr id="14" name="Imagen 13">
            <a:extLst>
              <a:ext uri="{FF2B5EF4-FFF2-40B4-BE49-F238E27FC236}">
                <a16:creationId xmlns:a16="http://schemas.microsoft.com/office/drawing/2014/main" id="{DB9743E2-D353-D1BD-A755-08F6E82190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806613" y="2875798"/>
            <a:ext cx="577776" cy="523220"/>
          </a:xfrm>
          <a:prstGeom prst="rect">
            <a:avLst/>
          </a:prstGeom>
        </p:spPr>
      </p:pic>
      <p:pic>
        <p:nvPicPr>
          <p:cNvPr id="15" name="Imagen 14">
            <a:extLst>
              <a:ext uri="{FF2B5EF4-FFF2-40B4-BE49-F238E27FC236}">
                <a16:creationId xmlns:a16="http://schemas.microsoft.com/office/drawing/2014/main" id="{DD5D2EFD-F789-58E4-D1D3-5BCD63746BC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708224" y="4677044"/>
            <a:ext cx="577776" cy="523220"/>
          </a:xfrm>
          <a:prstGeom prst="rect">
            <a:avLst/>
          </a:prstGeom>
        </p:spPr>
      </p:pic>
      <p:pic>
        <p:nvPicPr>
          <p:cNvPr id="16" name="Imagen 15">
            <a:extLst>
              <a:ext uri="{FF2B5EF4-FFF2-40B4-BE49-F238E27FC236}">
                <a16:creationId xmlns:a16="http://schemas.microsoft.com/office/drawing/2014/main" id="{9F63B8EC-8B76-B562-00FA-D959F8F7332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 r="79077" b="-1435"/>
          <a:stretch/>
        </p:blipFill>
        <p:spPr>
          <a:xfrm>
            <a:off x="1708224" y="7810500"/>
            <a:ext cx="577776" cy="523220"/>
          </a:xfrm>
          <a:prstGeom prst="rect">
            <a:avLst/>
          </a:prstGeom>
        </p:spPr>
      </p:pic>
      <p:sp>
        <p:nvSpPr>
          <p:cNvPr id="19" name="CuadroTexto 18">
            <a:extLst>
              <a:ext uri="{FF2B5EF4-FFF2-40B4-BE49-F238E27FC236}">
                <a16:creationId xmlns:a16="http://schemas.microsoft.com/office/drawing/2014/main" id="{97B83ADC-B198-4E56-B07C-93F352EAA775}"/>
              </a:ext>
            </a:extLst>
          </p:cNvPr>
          <p:cNvSpPr txBox="1"/>
          <p:nvPr/>
        </p:nvSpPr>
        <p:spPr>
          <a:xfrm>
            <a:off x="2514600" y="2874141"/>
            <a:ext cx="10896600" cy="5632311"/>
          </a:xfrm>
          <a:prstGeom prst="rect">
            <a:avLst/>
          </a:prstGeom>
          <a:noFill/>
        </p:spPr>
        <p:txBody>
          <a:bodyPr wrap="square">
            <a:spAutoFit/>
          </a:bodyPr>
          <a:lstStyle/>
          <a:p>
            <a:r xmlns:a="http://schemas.openxmlformats.org/drawingml/2006/main">
              <a:rPr lang="lv" sz="2000" b="1" dirty="0" err="1">
                <a:latin typeface="Century Gothic" panose="020B0502020202020204" pitchFamily="34" charset="0"/>
              </a:rPr>
              <a:t>nodaļa </a:t>
            </a:r>
            <a:r xmlns:a="http://schemas.openxmlformats.org/drawingml/2006/main">
              <a:rPr lang="lv" sz="2000" b="1" dirty="0">
                <a:latin typeface="Century Gothic" panose="020B0502020202020204" pitchFamily="34" charset="0"/>
              </a:rPr>
              <a:t>: </a:t>
            </a:r>
            <a:r xmlns:a="http://schemas.openxmlformats.org/drawingml/2006/main">
              <a:rPr lang="lv" sz="2000" b="1" dirty="0" err="1">
                <a:latin typeface="Century Gothic" panose="020B0502020202020204" pitchFamily="34" charset="0"/>
              </a:rPr>
              <a:t>Kā</a:t>
            </a:r>
            <a:r xmlns:a="http://schemas.openxmlformats.org/drawingml/2006/main">
              <a:rPr lang="lv" sz="2000" b="1" dirty="0">
                <a:latin typeface="Century Gothic" panose="020B0502020202020204" pitchFamily="34" charset="0"/>
              </a:rPr>
              <a:t> </a:t>
            </a:r>
            <a:r xmlns:a="http://schemas.openxmlformats.org/drawingml/2006/main">
              <a:rPr lang="lv" sz="2000" b="1" dirty="0" err="1">
                <a:latin typeface="Century Gothic" panose="020B0502020202020204" pitchFamily="34" charset="0"/>
              </a:rPr>
              <a:t>uz</a:t>
            </a:r>
            <a:r xmlns:a="http://schemas.openxmlformats.org/drawingml/2006/main">
              <a:rPr lang="lv" sz="2000" b="1" dirty="0">
                <a:latin typeface="Century Gothic" panose="020B0502020202020204" pitchFamily="34" charset="0"/>
              </a:rPr>
              <a:t> </a:t>
            </a:r>
            <a:r xmlns:a="http://schemas.openxmlformats.org/drawingml/2006/main">
              <a:rPr lang="lv" sz="2000" b="1" dirty="0" err="1">
                <a:latin typeface="Century Gothic" panose="020B0502020202020204" pitchFamily="34" charset="0"/>
              </a:rPr>
              <a:t>mācīt </a:t>
            </a:r>
            <a:r xmlns:a="http://schemas.openxmlformats.org/drawingml/2006/main">
              <a:rPr lang="lv" sz="2000" b="1" dirty="0">
                <a:latin typeface="Century Gothic" panose="020B0502020202020204" pitchFamily="34" charset="0"/>
              </a:rPr>
              <a:t>virtuālās </a:t>
            </a:r>
            <a:r xmlns:a="http://schemas.openxmlformats.org/drawingml/2006/main">
              <a:rPr lang="lv" sz="2000" b="1" dirty="0" err="1">
                <a:latin typeface="Century Gothic" panose="020B0502020202020204" pitchFamily="34" charset="0"/>
              </a:rPr>
              <a:t>nodarbības</a:t>
            </a:r>
            <a:r xmlns:a="http://schemas.openxmlformats.org/drawingml/2006/main">
              <a:rPr lang="lv" sz="2000" b="1" dirty="0">
                <a:latin typeface="Century Gothic" panose="020B0502020202020204" pitchFamily="34" charset="0"/>
              </a:rPr>
              <a:t> </a:t>
            </a:r>
            <a:r xmlns:a="http://schemas.openxmlformats.org/drawingml/2006/main">
              <a:rPr lang="lv" sz="2000" b="1" dirty="0" err="1">
                <a:latin typeface="Century Gothic" panose="020B0502020202020204" pitchFamily="34" charset="0"/>
              </a:rPr>
              <a:t>par </a:t>
            </a:r>
            <a:r xmlns:a="http://schemas.openxmlformats.org/drawingml/2006/main">
              <a:rPr lang="lv" sz="2000" b="1" dirty="0">
                <a:latin typeface="Century Gothic" panose="020B0502020202020204" pitchFamily="34" charset="0"/>
              </a:rPr>
              <a:t>mācīšanos </a:t>
            </a:r>
            <a:r xmlns:a="http://schemas.openxmlformats.org/drawingml/2006/main">
              <a:rPr lang="lv" sz="2000" b="1" dirty="0" err="1">
                <a:latin typeface="Century Gothic" panose="020B0502020202020204" pitchFamily="34" charset="0"/>
              </a:rPr>
              <a:t>_</a:t>
            </a:r>
            <a:r xmlns:a="http://schemas.openxmlformats.org/drawingml/2006/main">
              <a:rPr lang="lv" sz="2000" b="1" dirty="0">
                <a:latin typeface="Century Gothic" panose="020B0502020202020204" pitchFamily="34" charset="0"/>
              </a:rPr>
              <a:t> </a:t>
            </a:r>
            <a:r xmlns:a="http://schemas.openxmlformats.org/drawingml/2006/main">
              <a:rPr lang="lv" sz="2000" b="1" dirty="0" err="1">
                <a:latin typeface="Century Gothic" panose="020B0502020202020204" pitchFamily="34" charset="0"/>
              </a:rPr>
              <a:t>platforma </a:t>
            </a:r>
            <a:r xmlns:a="http://schemas.openxmlformats.org/drawingml/2006/main">
              <a:rPr lang="lv" sz="2000" b="1" dirty="0">
                <a:latin typeface="Century Gothic" panose="020B0502020202020204" pitchFamily="34" charset="0"/>
              </a:rPr>
              <a:t>?</a:t>
            </a:r>
          </a:p>
          <a:p>
            <a:r xmlns:a="http://schemas.openxmlformats.org/drawingml/2006/main">
              <a:rPr lang="lv" sz="2000" dirty="0" err="1">
                <a:latin typeface="Century Gothic" panose="020B0502020202020204" pitchFamily="34" charset="0"/>
              </a:rPr>
              <a:t> sadaļa </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Ievads</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uz </a:t>
            </a:r>
            <a:r xmlns:a="http://schemas.openxmlformats.org/drawingml/2006/main">
              <a:rPr lang="lv" sz="2000" dirty="0">
                <a:latin typeface="Century Gothic" panose="020B0502020202020204" pitchFamily="34" charset="0"/>
              </a:rPr>
              <a:t>digitālā satura </a:t>
            </a:r>
            <a:r xmlns:a="http://schemas.openxmlformats.org/drawingml/2006/main">
              <a:rPr lang="lv" sz="2000" dirty="0" err="1">
                <a:latin typeface="Century Gothic" panose="020B0502020202020204" pitchFamily="34" charset="0"/>
              </a:rPr>
              <a:t>piegādi</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izmantojot </a:t>
            </a:r>
            <a:r xmlns:a="http://schemas.openxmlformats.org/drawingml/2006/main">
              <a:rPr lang="lv" sz="2000" dirty="0">
                <a:latin typeface="Century Gothic" panose="020B0502020202020204" pitchFamily="34" charset="0"/>
              </a:rPr>
              <a:t>e-apmācības digitālās </a:t>
            </a:r>
            <a:r xmlns:a="http://schemas.openxmlformats.org/drawingml/2006/main">
              <a:rPr lang="lv" sz="2000" dirty="0" err="1">
                <a:latin typeface="Century Gothic" panose="020B0502020202020204" pitchFamily="34" charset="0"/>
              </a:rPr>
              <a:t>platformas</a:t>
            </a:r>
            <a:endParaRPr xmlns:a="http://schemas.openxmlformats.org/drawingml/2006/main" lang="es-ES" sz="2000" dirty="0">
              <a:latin typeface="Century Gothic" panose="020B0502020202020204" pitchFamily="34" charset="0"/>
            </a:endParaRPr>
          </a:p>
          <a:p>
            <a:r xmlns:a="http://schemas.openxmlformats.org/drawingml/2006/main">
              <a:rPr lang="lv" sz="2000" dirty="0" err="1">
                <a:latin typeface="Century Gothic" panose="020B0502020202020204" pitchFamily="34" charset="0"/>
              </a:rPr>
              <a:t> sadaļa </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Saprast</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visas </a:t>
            </a:r>
            <a:r xmlns:a="http://schemas.openxmlformats.org/drawingml/2006/main">
              <a:rPr lang="lv" sz="2000" dirty="0" err="1">
                <a:latin typeface="Century Gothic" panose="020B0502020202020204" pitchFamily="34" charset="0"/>
              </a:rPr>
              <a:t>iespējas </a:t>
            </a:r>
            <a:r xmlns:a="http://schemas.openxmlformats.org/drawingml/2006/main">
              <a:rPr lang="lv" sz="2000" dirty="0">
                <a:latin typeface="Century Gothic" panose="020B0502020202020204" pitchFamily="34" charset="0"/>
              </a:rPr>
              <a:t>_</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no</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jūsu</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mācīšanās</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platforma</a:t>
            </a:r>
            <a:endParaRPr xmlns:a="http://schemas.openxmlformats.org/drawingml/2006/main" lang="es-ES" sz="2000" dirty="0">
              <a:latin typeface="Century Gothic" panose="020B0502020202020204" pitchFamily="34" charset="0"/>
            </a:endParaRPr>
          </a:p>
          <a:p>
            <a:r xmlns:a="http://schemas.openxmlformats.org/drawingml/2006/main">
              <a:rPr lang="lv" sz="2000" dirty="0" err="1">
                <a:latin typeface="Century Gothic" panose="020B0502020202020204" pitchFamily="34" charset="0"/>
              </a:rPr>
              <a:t> sadaļa </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Apsveriet </a:t>
            </a:r>
            <a:r xmlns:a="http://schemas.openxmlformats.org/drawingml/2006/main">
              <a:rPr lang="lv" sz="2000" dirty="0">
                <a:latin typeface="Century Gothic" panose="020B0502020202020204" pitchFamily="34" charset="0"/>
              </a:rPr>
              <a:t>virtuālās </a:t>
            </a:r>
            <a:r xmlns:a="http://schemas.openxmlformats.org/drawingml/2006/main">
              <a:rPr lang="lv" sz="2000" dirty="0" err="1">
                <a:latin typeface="Century Gothic" panose="020B0502020202020204" pitchFamily="34" charset="0"/>
              </a:rPr>
              <a:t>klases</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izmēriem</a:t>
            </a:r>
            <a:endParaRPr xmlns:a="http://schemas.openxmlformats.org/drawingml/2006/main" lang="es-ES" sz="2000" dirty="0">
              <a:latin typeface="Century Gothic" panose="020B0502020202020204" pitchFamily="34" charset="0"/>
            </a:endParaRPr>
          </a:p>
          <a:p>
            <a:r xmlns:a="http://schemas.openxmlformats.org/drawingml/2006/main">
              <a:rPr lang="lv" sz="2000" dirty="0" err="1">
                <a:latin typeface="Century Gothic" panose="020B0502020202020204" pitchFamily="34" charset="0"/>
              </a:rPr>
              <a:t> sadaļa </a:t>
            </a:r>
            <a:r xmlns:a="http://schemas.openxmlformats.org/drawingml/2006/main">
              <a:rPr lang="lv" sz="2000" dirty="0">
                <a:latin typeface="Century Gothic" panose="020B0502020202020204" pitchFamily="34" charset="0"/>
              </a:rPr>
              <a:t>. Esiet </a:t>
            </a:r>
            <a:r xmlns:a="http://schemas.openxmlformats.org/drawingml/2006/main">
              <a:rPr lang="lv" sz="2000" dirty="0" err="1">
                <a:latin typeface="Century Gothic" panose="020B0502020202020204" pitchFamily="34" charset="0"/>
              </a:rPr>
              <a:t>pārliecināts </a:t>
            </a:r>
            <a:r xmlns:a="http://schemas.openxmlformats.org/drawingml/2006/main">
              <a:rPr lang="lv" sz="2000" dirty="0">
                <a:latin typeface="Century Gothic" panose="020B0502020202020204" pitchFamily="34" charset="0"/>
              </a:rPr>
              <a:t>, skatieties </a:t>
            </a:r>
            <a:r xmlns:a="http://schemas.openxmlformats.org/drawingml/2006/main">
              <a:rPr lang="lv" sz="2000" dirty="0" err="1">
                <a:latin typeface="Century Gothic" panose="020B0502020202020204" pitchFamily="34" charset="0"/>
              </a:rPr>
              <a:t>tieši </a:t>
            </a:r>
            <a:r xmlns:a="http://schemas.openxmlformats.org/drawingml/2006/main">
              <a:rPr lang="lv" sz="2000" dirty="0" err="1">
                <a:latin typeface="Century Gothic" panose="020B0502020202020204" pitchFamily="34" charset="0"/>
              </a:rPr>
              <a:t>tīmekļa </a:t>
            </a:r>
            <a:r xmlns:a="http://schemas.openxmlformats.org/drawingml/2006/main">
              <a:rPr lang="lv" sz="2000" dirty="0">
                <a:latin typeface="Century Gothic" panose="020B0502020202020204" pitchFamily="34" charset="0"/>
              </a:rPr>
              <a:t>kamerā </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smaidiet </a:t>
            </a:r>
            <a:r xmlns:a="http://schemas.openxmlformats.org/drawingml/2006/main">
              <a:rPr lang="lv" sz="2000" dirty="0">
                <a:latin typeface="Century Gothic" panose="020B0502020202020204" pitchFamily="34" charset="0"/>
              </a:rPr>
              <a:t>un </a:t>
            </a:r>
            <a:r xmlns:a="http://schemas.openxmlformats.org/drawingml/2006/main">
              <a:rPr lang="lv" sz="2000" dirty="0" err="1">
                <a:latin typeface="Century Gothic" panose="020B0502020202020204" pitchFamily="34" charset="0"/>
              </a:rPr>
              <a:t>mijiedarbojieties</a:t>
            </a:r>
            <a:endParaRPr xmlns:a="http://schemas.openxmlformats.org/drawingml/2006/main" lang="es-ES" sz="2000" dirty="0">
              <a:latin typeface="Century Gothic" panose="020B0502020202020204" pitchFamily="34" charset="0"/>
            </a:endParaRPr>
          </a:p>
          <a:p>
            <a:endParaRPr lang="es-ES" sz="2000" dirty="0">
              <a:latin typeface="Century Gothic" panose="020B0502020202020204" pitchFamily="34" charset="0"/>
            </a:endParaRPr>
          </a:p>
          <a:p>
            <a:r xmlns:a="http://schemas.openxmlformats.org/drawingml/2006/main">
              <a:rPr lang="lv" sz="2000" b="1" dirty="0" err="1">
                <a:latin typeface="Century Gothic" panose="020B0502020202020204" pitchFamily="34" charset="0"/>
              </a:rPr>
              <a:t> vienība </a:t>
            </a:r>
            <a:r xmlns:a="http://schemas.openxmlformats.org/drawingml/2006/main">
              <a:rPr lang="lv" sz="2000" b="1" dirty="0">
                <a:latin typeface="Century Gothic" panose="020B0502020202020204" pitchFamily="34" charset="0"/>
              </a:rPr>
              <a:t>: </a:t>
            </a:r>
            <a:r xmlns:a="http://schemas.openxmlformats.org/drawingml/2006/main">
              <a:rPr lang="lv" sz="2000" b="1" dirty="0" err="1">
                <a:latin typeface="Century Gothic" panose="020B0502020202020204" pitchFamily="34" charset="0"/>
              </a:rPr>
              <a:t>pārskats</a:t>
            </a:r>
            <a:r xmlns:a="http://schemas.openxmlformats.org/drawingml/2006/main">
              <a:rPr lang="lv" sz="2000" b="1" dirty="0">
                <a:latin typeface="Century Gothic" panose="020B0502020202020204" pitchFamily="34" charset="0"/>
              </a:rPr>
              <a:t> </a:t>
            </a:r>
            <a:r xmlns:a="http://schemas.openxmlformats.org/drawingml/2006/main">
              <a:rPr lang="lv" sz="2000" b="1" dirty="0" err="1">
                <a:latin typeface="Century Gothic" panose="020B0502020202020204" pitchFamily="34" charset="0"/>
              </a:rPr>
              <a:t>par </a:t>
            </a:r>
            <a:r xmlns:a="http://schemas.openxmlformats.org/drawingml/2006/main">
              <a:rPr lang="lv" sz="2000" b="1" dirty="0">
                <a:latin typeface="Century Gothic" panose="020B0502020202020204" pitchFamily="34" charset="0"/>
              </a:rPr>
              <a:t>digitālajām </a:t>
            </a:r>
            <a:r xmlns:a="http://schemas.openxmlformats.org/drawingml/2006/main">
              <a:rPr lang="lv" sz="2000" b="1" dirty="0" err="1">
                <a:latin typeface="Century Gothic" panose="020B0502020202020204" pitchFamily="34" charset="0"/>
              </a:rPr>
              <a:t>platformām </a:t>
            </a:r>
            <a:r xmlns:a="http://schemas.openxmlformats.org/drawingml/2006/main">
              <a:rPr lang="lv" sz="2000" b="1" dirty="0">
                <a:latin typeface="Century Gothic" panose="020B0502020202020204" pitchFamily="34" charset="0"/>
              </a:rPr>
              <a:t>un </a:t>
            </a:r>
            <a:r xmlns:a="http://schemas.openxmlformats.org/drawingml/2006/main">
              <a:rPr lang="lv" sz="2000" b="1" dirty="0" err="1">
                <a:latin typeface="Century Gothic" panose="020B0502020202020204" pitchFamily="34" charset="0"/>
              </a:rPr>
              <a:t>to </a:t>
            </a:r>
            <a:r xmlns:a="http://schemas.openxmlformats.org/drawingml/2006/main">
              <a:rPr lang="lv" sz="2000" b="1" dirty="0">
                <a:latin typeface="Century Gothic" panose="020B0502020202020204" pitchFamily="34" charset="0"/>
              </a:rPr>
              <a:t>lomu </a:t>
            </a:r>
            <a:r xmlns:a="http://schemas.openxmlformats.org/drawingml/2006/main">
              <a:rPr lang="lv" sz="2000" b="1" dirty="0" err="1">
                <a:latin typeface="Century Gothic" panose="020B0502020202020204" pitchFamily="34" charset="0"/>
              </a:rPr>
              <a:t>saturā</a:t>
            </a:r>
            <a:r xmlns:a="http://schemas.openxmlformats.org/drawingml/2006/main">
              <a:rPr lang="lv" sz="2000" b="1" dirty="0">
                <a:latin typeface="Century Gothic" panose="020B0502020202020204" pitchFamily="34" charset="0"/>
              </a:rPr>
              <a:t> </a:t>
            </a:r>
            <a:r xmlns:a="http://schemas.openxmlformats.org/drawingml/2006/main">
              <a:rPr lang="lv" sz="2000" b="1" dirty="0" err="1">
                <a:latin typeface="Century Gothic" panose="020B0502020202020204" pitchFamily="34" charset="0"/>
              </a:rPr>
              <a:t>Piegāde</a:t>
            </a:r>
            <a:endParaRPr xmlns:a="http://schemas.openxmlformats.org/drawingml/2006/main" lang="es-ES" sz="2000" b="1" dirty="0">
              <a:latin typeface="Century Gothic" panose="020B0502020202020204" pitchFamily="34" charset="0"/>
            </a:endParaRPr>
          </a:p>
          <a:p>
            <a:r xmlns:a="http://schemas.openxmlformats.org/drawingml/2006/main">
              <a:rPr lang="lv" sz="2000" dirty="0" err="1">
                <a:latin typeface="Century Gothic" panose="020B0502020202020204" pitchFamily="34" charset="0"/>
              </a:rPr>
              <a:t> sadaļa </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Kāpēc </a:t>
            </a:r>
            <a:r xmlns:a="http://schemas.openxmlformats.org/drawingml/2006/main">
              <a:rPr lang="lv" sz="2000" dirty="0" err="1">
                <a:latin typeface="Century Gothic" panose="020B0502020202020204" pitchFamily="34" charset="0"/>
              </a:rPr>
              <a:t>jūs </a:t>
            </a:r>
            <a:r xmlns:a="http://schemas.openxmlformats.org/drawingml/2006/main">
              <a:rPr lang="lv" sz="2000" dirty="0">
                <a:latin typeface="Century Gothic" panose="020B0502020202020204" pitchFamily="34" charset="0"/>
              </a:rPr>
              <a:t>esat ?</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izmantojot </a:t>
            </a:r>
            <a:r xmlns:a="http://schemas.openxmlformats.org/drawingml/2006/main">
              <a:rPr lang="lv" sz="2000" dirty="0">
                <a:latin typeface="Century Gothic" panose="020B0502020202020204" pitchFamily="34" charset="0"/>
              </a:rPr>
              <a:t>digitālo </a:t>
            </a:r>
            <a:r xmlns:a="http://schemas.openxmlformats.org/drawingml/2006/main">
              <a:rPr lang="lv" sz="2000" dirty="0" err="1">
                <a:latin typeface="Century Gothic" panose="020B0502020202020204" pitchFamily="34" charset="0"/>
              </a:rPr>
              <a:t>platformu </a:t>
            </a:r>
            <a:r xmlns:a="http://schemas.openxmlformats.org/drawingml/2006/main">
              <a:rPr lang="lv" sz="2000" dirty="0">
                <a:latin typeface="Century Gothic" panose="020B0502020202020204" pitchFamily="34" charset="0"/>
              </a:rPr>
              <a:t>?</a:t>
            </a:r>
          </a:p>
          <a:p>
            <a:r xmlns:a="http://schemas.openxmlformats.org/drawingml/2006/main">
              <a:rPr lang="lv" sz="2000" dirty="0" err="1">
                <a:latin typeface="Century Gothic" panose="020B0502020202020204" pitchFamily="34" charset="0"/>
              </a:rPr>
              <a:t> sadaļa </a:t>
            </a:r>
            <a:r xmlns:a="http://schemas.openxmlformats.org/drawingml/2006/main">
              <a:rPr lang="lv" sz="2000" dirty="0">
                <a:latin typeface="Century Gothic" panose="020B0502020202020204" pitchFamily="34" charset="0"/>
              </a:rPr>
              <a:t>: Kas </a:t>
            </a:r>
            <a:r xmlns:a="http://schemas.openxmlformats.org/drawingml/2006/main">
              <a:rPr lang="lv" sz="2000" dirty="0" err="1">
                <a:latin typeface="Century Gothic" panose="020B0502020202020204" pitchFamily="34" charset="0"/>
              </a:rPr>
              <a:t>ir</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jūsu </a:t>
            </a:r>
            <a:r xmlns:a="http://schemas.openxmlformats.org/drawingml/2006/main">
              <a:rPr lang="lv" sz="2000" dirty="0">
                <a:latin typeface="Century Gothic" panose="020B0502020202020204" pitchFamily="34" charset="0"/>
              </a:rPr>
              <a:t>mērķauditorija </a:t>
            </a:r>
            <a:r xmlns:a="http://schemas.openxmlformats.org/drawingml/2006/main">
              <a:rPr lang="lv" sz="2000" dirty="0">
                <a:latin typeface="Century Gothic" panose="020B0502020202020204" pitchFamily="34" charset="0"/>
              </a:rPr>
              <a:t>un </a:t>
            </a:r>
            <a:r xmlns:a="http://schemas.openxmlformats.org/drawingml/2006/main">
              <a:rPr lang="lv" sz="2000" dirty="0" err="1">
                <a:latin typeface="Century Gothic" panose="020B0502020202020204" pitchFamily="34" charset="0"/>
              </a:rPr>
              <a:t>kas </a:t>
            </a:r>
            <a:r xmlns:a="http://schemas.openxmlformats.org/drawingml/2006/main">
              <a:rPr lang="lv" sz="2000" dirty="0" err="1">
                <a:latin typeface="Century Gothic" panose="020B0502020202020204" pitchFamily="34" charset="0"/>
              </a:rPr>
              <a:t>_</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ir</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uz</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problēma</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tu esi</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risināšana</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priekš</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šis</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auditorija </a:t>
            </a:r>
            <a:r xmlns:a="http://schemas.openxmlformats.org/drawingml/2006/main">
              <a:rPr lang="lv" sz="2000" dirty="0">
                <a:latin typeface="Century Gothic" panose="020B0502020202020204" pitchFamily="34" charset="0"/>
              </a:rPr>
              <a:t>?</a:t>
            </a:r>
          </a:p>
          <a:p>
            <a:r xmlns:a="http://schemas.openxmlformats.org/drawingml/2006/main">
              <a:rPr lang="lv" sz="2000" dirty="0">
                <a:latin typeface="Century Gothic" panose="020B0502020202020204" pitchFamily="34" charset="0"/>
              </a:rPr>
              <a:t>2.3 </a:t>
            </a:r>
            <a:r xmlns:a="http://schemas.openxmlformats.org/drawingml/2006/main">
              <a:rPr lang="lv" sz="2000" dirty="0" err="1">
                <a:latin typeface="Century Gothic" panose="020B0502020202020204" pitchFamily="34" charset="0"/>
              </a:rPr>
              <a:t>.</a:t>
            </a:r>
            <a:r xmlns:a="http://schemas.openxmlformats.org/drawingml/2006/main">
              <a:rPr lang="lv" sz="2000" dirty="0" err="1">
                <a:latin typeface="Century Gothic" panose="020B0502020202020204" pitchFamily="34" charset="0"/>
              </a:rPr>
              <a:t> sadaļa </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Kā </a:t>
            </a:r>
            <a:r xmlns:a="http://schemas.openxmlformats.org/drawingml/2006/main">
              <a:rPr lang="lv" sz="2000" dirty="0" err="1">
                <a:latin typeface="Century Gothic" panose="020B0502020202020204" pitchFamily="34" charset="0"/>
              </a:rPr>
              <a:t>jūs </a:t>
            </a:r>
            <a:r xmlns:a="http://schemas.openxmlformats.org/drawingml/2006/main">
              <a:rPr lang="lv" sz="2000" dirty="0">
                <a:latin typeface="Century Gothic" panose="020B0502020202020204" pitchFamily="34" charset="0"/>
              </a:rPr>
              <a:t>plānojat</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klāt</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uz</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saturu</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uz</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tava </a:t>
            </a:r>
            <a:r xmlns:a="http://schemas.openxmlformats.org/drawingml/2006/main">
              <a:rPr lang="lv" sz="2000" dirty="0">
                <a:latin typeface="Century Gothic" panose="020B0502020202020204" pitchFamily="34" charset="0"/>
              </a:rPr>
              <a:t>mērķauditorija </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_</a:t>
            </a:r>
          </a:p>
          <a:p>
            <a:r xmlns:a="http://schemas.openxmlformats.org/drawingml/2006/main">
              <a:rPr lang="lv" sz="2000" dirty="0" err="1">
                <a:latin typeface="Century Gothic" panose="020B0502020202020204" pitchFamily="34" charset="0"/>
              </a:rPr>
              <a:t> sadaļa </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Kā</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daudz</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vajadzētu</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tu</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maksāt</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digitālai </a:t>
            </a:r>
            <a:r xmlns:a="http://schemas.openxmlformats.org/drawingml/2006/main">
              <a:rPr lang="lv" sz="2000" dirty="0" err="1">
                <a:latin typeface="Century Gothic" panose="020B0502020202020204" pitchFamily="34" charset="0"/>
              </a:rPr>
              <a:t>apmācībai </a:t>
            </a:r>
            <a:r xmlns:a="http://schemas.openxmlformats.org/drawingml/2006/main">
              <a:rPr lang="lv" sz="2000" dirty="0">
                <a:latin typeface="Century Gothic" panose="020B0502020202020204" pitchFamily="34" charset="0"/>
              </a:rPr>
              <a:t>_</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platforma </a:t>
            </a:r>
            <a:r xmlns:a="http://schemas.openxmlformats.org/drawingml/2006/main">
              <a:rPr lang="lv" sz="2000" dirty="0">
                <a:latin typeface="Century Gothic" panose="020B0502020202020204" pitchFamily="34" charset="0"/>
              </a:rPr>
              <a:t>?</a:t>
            </a:r>
          </a:p>
          <a:p>
            <a:r xmlns:a="http://schemas.openxmlformats.org/drawingml/2006/main">
              <a:rPr lang="lv" sz="2000" dirty="0" err="1">
                <a:latin typeface="Century Gothic" panose="020B0502020202020204" pitchFamily="34" charset="0"/>
              </a:rPr>
              <a:t> sadaļa </a:t>
            </a:r>
            <a:r xmlns:a="http://schemas.openxmlformats.org/drawingml/2006/main">
              <a:rPr lang="lv" sz="2000" dirty="0">
                <a:latin typeface="Century Gothic" panose="020B0502020202020204" pitchFamily="34" charset="0"/>
              </a:rPr>
              <a:t>. Bezmaksas e-mācību </a:t>
            </a:r>
            <a:r xmlns:a="http://schemas.openxmlformats.org/drawingml/2006/main">
              <a:rPr lang="lv" sz="2000" dirty="0" err="1">
                <a:latin typeface="Century Gothic" panose="020B0502020202020204" pitchFamily="34" charset="0"/>
              </a:rPr>
              <a:t>platformas </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dažas</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piemēri</a:t>
            </a:r>
            <a:endParaRPr xmlns:a="http://schemas.openxmlformats.org/drawingml/2006/main" lang="es-ES" sz="2000" dirty="0">
              <a:latin typeface="Century Gothic" panose="020B0502020202020204" pitchFamily="34" charset="0"/>
            </a:endParaRPr>
          </a:p>
          <a:p>
            <a:r xmlns:a="http://schemas.openxmlformats.org/drawingml/2006/main">
              <a:rPr lang="lv" sz="2000" dirty="0" err="1">
                <a:latin typeface="Century Gothic" panose="020B0502020202020204" pitchFamily="34" charset="0"/>
              </a:rPr>
              <a:t> sadaļa </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Kas</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digitālā </a:t>
            </a:r>
            <a:r xmlns:a="http://schemas.openxmlformats.org/drawingml/2006/main">
              <a:rPr lang="lv" sz="2000" dirty="0" err="1">
                <a:latin typeface="Century Gothic" panose="020B0502020202020204" pitchFamily="34" charset="0"/>
              </a:rPr>
              <a:t>apmācība </a:t>
            </a:r>
            <a:r xmlns:a="http://schemas.openxmlformats.org/drawingml/2006/main">
              <a:rPr lang="lv" sz="2000" dirty="0">
                <a:latin typeface="Century Gothic" panose="020B0502020202020204" pitchFamily="34" charset="0"/>
              </a:rPr>
              <a:t>_</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platforma</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piedāvājums </a:t>
            </a:r>
            <a:r xmlns:a="http://schemas.openxmlformats.org/drawingml/2006/main">
              <a:rPr lang="lv" sz="2000" dirty="0">
                <a:latin typeface="Century Gothic" panose="020B0502020202020204" pitchFamily="34" charset="0"/>
              </a:rPr>
              <a:t>?</a:t>
            </a:r>
          </a:p>
          <a:p>
            <a:endParaRPr lang="es-ES" sz="2000" dirty="0">
              <a:latin typeface="Century Gothic" panose="020B0502020202020204" pitchFamily="34" charset="0"/>
            </a:endParaRPr>
          </a:p>
          <a:p>
            <a:r xmlns:a="http://schemas.openxmlformats.org/drawingml/2006/main">
              <a:rPr lang="lv" sz="2000" b="1" dirty="0">
                <a:latin typeface="Century Gothic" panose="020B0502020202020204" pitchFamily="34" charset="0"/>
              </a:rPr>
              <a:t>3.</a:t>
            </a:r>
            <a:r xmlns:a="http://schemas.openxmlformats.org/drawingml/2006/main">
              <a:rPr lang="lv" sz="2000" b="1" dirty="0" err="1">
                <a:latin typeface="Century Gothic" panose="020B0502020202020204" pitchFamily="34" charset="0"/>
              </a:rPr>
              <a:t> vienība : </a:t>
            </a:r>
            <a:r xmlns:a="http://schemas.openxmlformats.org/drawingml/2006/main">
              <a:rPr lang="lv" sz="2000" b="1" dirty="0" err="1">
                <a:latin typeface="Century Gothic" panose="020B0502020202020204" pitchFamily="34" charset="0"/>
              </a:rPr>
              <a:t>veidi</a:t>
            </a:r>
            <a:r xmlns:a="http://schemas.openxmlformats.org/drawingml/2006/main">
              <a:rPr lang="lv" sz="2000" b="1" dirty="0">
                <a:latin typeface="Century Gothic" panose="020B0502020202020204" pitchFamily="34" charset="0"/>
              </a:rPr>
              <a:t> </a:t>
            </a:r>
            <a:r xmlns:a="http://schemas.openxmlformats.org/drawingml/2006/main">
              <a:rPr lang="lv" sz="2000" b="1" dirty="0" err="1">
                <a:latin typeface="Century Gothic" panose="020B0502020202020204" pitchFamily="34" charset="0"/>
              </a:rPr>
              <a:t>digitālā </a:t>
            </a:r>
            <a:r xmlns:a="http://schemas.openxmlformats.org/drawingml/2006/main">
              <a:rPr lang="lv" sz="2000" b="1" dirty="0" err="1">
                <a:latin typeface="Century Gothic" panose="020B0502020202020204" pitchFamily="34" charset="0"/>
              </a:rPr>
              <a:t>satura </a:t>
            </a:r>
            <a:r xmlns:a="http://schemas.openxmlformats.org/drawingml/2006/main">
              <a:rPr lang="lv" sz="2000" b="1" dirty="0">
                <a:latin typeface="Century Gothic" panose="020B0502020202020204" pitchFamily="34" charset="0"/>
              </a:rPr>
              <a:t>un </a:t>
            </a:r>
            <a:r xmlns:a="http://schemas.openxmlformats.org/drawingml/2006/main">
              <a:rPr lang="lv" sz="2000" b="1" dirty="0" err="1">
                <a:latin typeface="Century Gothic" panose="020B0502020202020204" pitchFamily="34" charset="0"/>
              </a:rPr>
              <a:t>to </a:t>
            </a:r>
            <a:r xmlns:a="http://schemas.openxmlformats.org/drawingml/2006/main">
              <a:rPr lang="lv" sz="2000" b="1" dirty="0">
                <a:latin typeface="Century Gothic" panose="020B0502020202020204" pitchFamily="34" charset="0"/>
              </a:rPr>
              <a:t>_</a:t>
            </a:r>
            <a:r xmlns:a="http://schemas.openxmlformats.org/drawingml/2006/main">
              <a:rPr lang="lv" sz="2000" b="1" dirty="0">
                <a:latin typeface="Century Gothic" panose="020B0502020202020204" pitchFamily="34" charset="0"/>
              </a:rPr>
              <a:t> </a:t>
            </a:r>
            <a:r xmlns:a="http://schemas.openxmlformats.org/drawingml/2006/main">
              <a:rPr lang="lv" sz="2000" b="1" dirty="0" err="1">
                <a:latin typeface="Century Gothic" panose="020B0502020202020204" pitchFamily="34" charset="0"/>
              </a:rPr>
              <a:t>īpašības</a:t>
            </a:r>
            <a:endParaRPr xmlns:a="http://schemas.openxmlformats.org/drawingml/2006/main" lang="es-ES" sz="2000" b="1" dirty="0">
              <a:latin typeface="Century Gothic" panose="020B0502020202020204" pitchFamily="34" charset="0"/>
            </a:endParaRPr>
          </a:p>
          <a:p>
            <a:r xmlns:a="http://schemas.openxmlformats.org/drawingml/2006/main">
              <a:rPr lang="lv" sz="2000" dirty="0" err="1">
                <a:latin typeface="Century Gothic" panose="020B0502020202020204" pitchFamily="34" charset="0"/>
              </a:rPr>
              <a:t> sadaļa </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Ievads</a:t>
            </a:r>
            <a:endParaRPr xmlns:a="http://schemas.openxmlformats.org/drawingml/2006/main" lang="es-ES" sz="2000" dirty="0">
              <a:latin typeface="Century Gothic" panose="020B0502020202020204" pitchFamily="34" charset="0"/>
            </a:endParaRPr>
          </a:p>
          <a:p>
            <a:r xmlns:a="http://schemas.openxmlformats.org/drawingml/2006/main">
              <a:rPr lang="lv" sz="2000" dirty="0">
                <a:latin typeface="Century Gothic" panose="020B0502020202020204" pitchFamily="34" charset="0"/>
              </a:rPr>
              <a:t>3.2. </a:t>
            </a:r>
            <a:r xmlns:a="http://schemas.openxmlformats.org/drawingml/2006/main">
              <a:rPr lang="lv" sz="2000" dirty="0" err="1">
                <a:latin typeface="Century Gothic" panose="020B0502020202020204" pitchFamily="34" charset="0"/>
              </a:rPr>
              <a:t>sadaļa . </a:t>
            </a:r>
            <a:r xmlns:a="http://schemas.openxmlformats.org/drawingml/2006/main">
              <a:rPr lang="lv" sz="2000" dirty="0" err="1">
                <a:latin typeface="Century Gothic" panose="020B0502020202020204" pitchFamily="34" charset="0"/>
              </a:rPr>
              <a:t>Veidi</a:t>
            </a:r>
            <a:r xmlns:a="http://schemas.openxmlformats.org/drawingml/2006/main">
              <a:rPr lang="lv" sz="2000" dirty="0">
                <a:latin typeface="Century Gothic" panose="020B0502020202020204" pitchFamily="34" charset="0"/>
              </a:rPr>
              <a:t> </a:t>
            </a:r>
            <a:r xmlns:a="http://schemas.openxmlformats.org/drawingml/2006/main">
              <a:rPr lang="lv" sz="2000" dirty="0" err="1">
                <a:latin typeface="Century Gothic" panose="020B0502020202020204" pitchFamily="34" charset="0"/>
              </a:rPr>
              <a:t>digitālā </a:t>
            </a:r>
            <a:r xmlns:a="http://schemas.openxmlformats.org/drawingml/2006/main">
              <a:rPr lang="lv" sz="2000" dirty="0" err="1">
                <a:latin typeface="Century Gothic" panose="020B0502020202020204" pitchFamily="34" charset="0"/>
              </a:rPr>
              <a:t>satura </a:t>
            </a:r>
            <a:endParaRPr xmlns:a="http://schemas.openxmlformats.org/drawingml/2006/main" lang="es-ES" sz="2000" dirty="0">
              <a:latin typeface="Century Gothic" panose="020B0502020202020204" pitchFamily="34" charset="0"/>
            </a:endParaRPr>
            <a:r xmlns:a="http://schemas.openxmlformats.org/drawingml/2006/main">
              <a:rPr lang="lv" sz="2000" dirty="0">
                <a:latin typeface="Century Gothic" panose="020B0502020202020204" pitchFamily="34" charset="0"/>
              </a:rPr>
              <a:t>_</a:t>
            </a:r>
          </a:p>
        </p:txBody>
      </p:sp>
    </p:spTree>
    <p:extLst>
      <p:ext uri="{BB962C8B-B14F-4D97-AF65-F5344CB8AC3E}">
        <p14:creationId xmlns:p14="http://schemas.microsoft.com/office/powerpoint/2010/main" val="207521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707886"/>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a:t>
            </a:r>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nodaļa: Kā mācīt virtuālās nodarbības mācību platformā?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1689"/>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1.1. sadaļa: Ievads digitālā satura nodrošināšanā, izmantojot e-apmācības digitālās platformas</a:t>
            </a:r>
            <a:endParaRPr xmlns:a="http://schemas.openxmlformats.org/drawingml/2006/main"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1811000" cy="5447645"/>
          </a:xfrm>
          <a:prstGeom prst="rect">
            <a:avLst/>
          </a:prstGeom>
          <a:noFill/>
        </p:spPr>
        <p:txBody>
          <a:bodyPr wrap="square" rtlCol="0">
            <a:spAutoFit/>
          </a:bodyPr>
          <a:lstStyle/>
          <a:p>
            <a:pPr xmlns:a="http://schemas.openxmlformats.org/drawingml/2006/main" algn="just"/>
            <a:r xmlns:a="http://schemas.openxmlformats.org/drawingml/2006/main">
              <a:rPr lang="lv" sz="2400" dirty="0">
                <a:effectLst/>
                <a:latin typeface="Calibri" panose="020F0502020204030204" pitchFamily="34" charset="0"/>
                <a:ea typeface="Arial MT"/>
                <a:cs typeface="Arial MT"/>
              </a:rPr>
              <a:t>Pieprasījums pēc virtuālajām nodarbībām kļūst arvien lielāks, un tas turpinās pieaugt, pateicoties daudzajām priekšrocībām ērtības, laika plānošanas un loģistikas ziņā, ko tās pārstāv.</a:t>
            </a:r>
          </a:p>
          <a:p>
            <a:pPr algn="just"/>
            <a:endParaRPr lang="en-US" sz="2400" dirty="0">
              <a:latin typeface="Calibri" panose="020F0502020204030204" pitchFamily="34" charset="0"/>
              <a:ea typeface="Arial MT"/>
              <a:cs typeface="Arial MT"/>
            </a:endParaRPr>
          </a:p>
          <a:p>
            <a:pPr xmlns:a="http://schemas.openxmlformats.org/drawingml/2006/main" algn="just"/>
            <a:r xmlns:a="http://schemas.openxmlformats.org/drawingml/2006/main">
              <a:rPr lang="lv" sz="2400" dirty="0">
                <a:effectLst/>
                <a:latin typeface="Calibri" panose="020F0502020204030204" pitchFamily="34" charset="0"/>
                <a:ea typeface="Arial MT"/>
                <a:cs typeface="Arial MT"/>
              </a:rPr>
              <a:t>Digitālās platformas var samazināt izmaksas, kas saistītas ar drukāšanu, transportēšanu un materiāliem, tomēr ir ļoti svarīgi pārliecināties, ka to piegāde ir atbilstoša un efektīva, lai maksimāli izmantotu piegādes līdzekļus.</a:t>
            </a:r>
          </a:p>
          <a:p>
            <a:pPr algn="just"/>
            <a:endParaRPr lang="en-US" sz="2400" dirty="0">
              <a:latin typeface="Calibri" panose="020F0502020204030204" pitchFamily="34" charset="0"/>
              <a:ea typeface="Arial MT"/>
              <a:cs typeface="Arial MT"/>
            </a:endParaRPr>
          </a:p>
          <a:p>
            <a:pPr xmlns:a="http://schemas.openxmlformats.org/drawingml/2006/main" algn="just"/>
            <a:r xmlns:a="http://schemas.openxmlformats.org/drawingml/2006/main">
              <a:rPr lang="lv" sz="2400" dirty="0">
                <a:effectLst/>
                <a:latin typeface="Calibri" panose="020F0502020204030204" pitchFamily="34" charset="0"/>
                <a:ea typeface="Arial MT"/>
                <a:cs typeface="Arial MT"/>
              </a:rPr>
              <a:t>Arvien biežāk visu vecumu skolēni pieprasa piekļuvi tāda veida </a:t>
            </a:r>
            <a:r xmlns:a="http://schemas.openxmlformats.org/drawingml/2006/main">
              <a:rPr lang="lv" sz="2400" b="1" dirty="0">
                <a:effectLst/>
                <a:latin typeface="Calibri" panose="020F0502020204030204" pitchFamily="34" charset="0"/>
                <a:ea typeface="Arial MT"/>
                <a:cs typeface="Arial MT"/>
              </a:rPr>
              <a:t>tiešsaistes mācībām, kas ir izstrādātas atbilstoši viņiem un viņu vajadzībām </a:t>
            </a:r>
            <a:r xmlns:a="http://schemas.openxmlformats.org/drawingml/2006/main">
              <a:rPr lang="lv" sz="2400" dirty="0">
                <a:effectLst/>
                <a:latin typeface="Calibri" panose="020F0502020204030204" pitchFamily="34" charset="0"/>
                <a:ea typeface="Arial MT"/>
                <a:cs typeface="Arial MT"/>
              </a:rPr>
              <a:t>.</a:t>
            </a:r>
          </a:p>
          <a:p>
            <a:pPr algn="just"/>
            <a:endParaRPr lang="en-US" sz="2400" dirty="0">
              <a:latin typeface="Calibri" panose="020F0502020204030204" pitchFamily="34" charset="0"/>
              <a:ea typeface="Arial MT"/>
              <a:cs typeface="Arial MT"/>
            </a:endParaRPr>
          </a:p>
          <a:p>
            <a:pPr xmlns:a="http://schemas.openxmlformats.org/drawingml/2006/main" algn="just"/>
            <a:r xmlns:a="http://schemas.openxmlformats.org/drawingml/2006/main">
              <a:rPr lang="lv" sz="2400" dirty="0">
                <a:effectLst/>
                <a:latin typeface="Calibri" panose="020F0502020204030204" pitchFamily="34" charset="0"/>
                <a:ea typeface="Arial MT"/>
                <a:cs typeface="Arial MT"/>
              </a:rPr>
              <a:t>Tas nozīmē, ka </a:t>
            </a:r>
            <a:r xmlns:a="http://schemas.openxmlformats.org/drawingml/2006/main">
              <a:rPr lang="lv" sz="2400" b="1" dirty="0">
                <a:effectLst/>
                <a:latin typeface="Calibri" panose="020F0502020204030204" pitchFamily="34" charset="0"/>
                <a:ea typeface="Arial MT"/>
                <a:cs typeface="Arial MT"/>
              </a:rPr>
              <a:t>e-mācību platformām </a:t>
            </a:r>
            <a:r xmlns:a="http://schemas.openxmlformats.org/drawingml/2006/main">
              <a:rPr lang="lv" sz="2400" dirty="0">
                <a:effectLst/>
                <a:latin typeface="Calibri" panose="020F0502020204030204" pitchFamily="34" charset="0"/>
                <a:ea typeface="Arial MT"/>
                <a:cs typeface="Arial MT"/>
              </a:rPr>
              <a:t>ir jābūt elastīgākām, lai tās varētu </a:t>
            </a:r>
            <a:r xmlns:a="http://schemas.openxmlformats.org/drawingml/2006/main">
              <a:rPr lang="lv" sz="2400" b="1" dirty="0">
                <a:effectLst/>
                <a:latin typeface="Calibri" panose="020F0502020204030204" pitchFamily="34" charset="0"/>
                <a:ea typeface="Arial MT"/>
                <a:cs typeface="Arial MT"/>
              </a:rPr>
              <a:t>pielāgoties visu vecumu un veidu skolēniem un nodrošinātu, ka viņi var sekmīgi pabeigt kursu </a:t>
            </a:r>
            <a:r xmlns:a="http://schemas.openxmlformats.org/drawingml/2006/main">
              <a:rPr lang="lv" sz="2400" dirty="0">
                <a:effectLst/>
                <a:latin typeface="Calibri" panose="020F0502020204030204" pitchFamily="34" charset="0"/>
                <a:ea typeface="Arial MT"/>
                <a:cs typeface="Arial MT"/>
              </a:rPr>
              <a:t>.</a:t>
            </a:r>
            <a:endParaRPr xmlns:a="http://schemas.openxmlformats.org/drawingml/2006/main" lang="es-ES" sz="2400" dirty="0">
              <a:effectLst/>
              <a:latin typeface="Arial MT"/>
              <a:ea typeface="Arial MT"/>
              <a:cs typeface="Arial MT"/>
            </a:endParaRPr>
          </a:p>
          <a:p>
            <a:r xmlns:a="http://schemas.openxmlformats.org/drawingml/2006/main">
              <a:rPr lang="lv" sz="2400" dirty="0">
                <a:effectLst/>
                <a:latin typeface="Calibri" panose="020F0502020204030204" pitchFamily="34" charset="0"/>
                <a:ea typeface="Arial MT"/>
                <a:cs typeface="Arial MT"/>
              </a:rPr>
              <a:t> </a:t>
            </a:r>
            <a:endParaRPr xmlns:a="http://schemas.openxmlformats.org/drawingml/2006/main" lang="es-ES" sz="2400" dirty="0">
              <a:effectLst/>
              <a:latin typeface="Arial MT"/>
              <a:ea typeface="Arial MT"/>
              <a:cs typeface="Arial MT"/>
            </a:endParaRPr>
          </a:p>
          <a:p>
            <a:endParaRPr lang="es-ES" sz="3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488D56AD-E5DE-4394-9553-8F184AF4A6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87400" y="3771900"/>
            <a:ext cx="3764823" cy="3764823"/>
          </a:xfrm>
          <a:prstGeom prst="rect">
            <a:avLst/>
          </a:prstGeom>
        </p:spPr>
      </p:pic>
      <p:sp>
        <p:nvSpPr>
          <p:cNvPr id="9" name="CuadroTexto 8">
            <a:extLst>
              <a:ext uri="{FF2B5EF4-FFF2-40B4-BE49-F238E27FC236}">
                <a16:creationId xmlns:a16="http://schemas.microsoft.com/office/drawing/2014/main" id="{9E2DF9A9-B5D2-4253-AE23-4BFED19EE8E9}"/>
              </a:ext>
            </a:extLst>
          </p:cNvPr>
          <p:cNvSpPr txBox="1"/>
          <p:nvPr/>
        </p:nvSpPr>
        <p:spPr>
          <a:xfrm>
            <a:off x="13692809" y="7519512"/>
            <a:ext cx="3917223" cy="369332"/>
          </a:xfrm>
          <a:prstGeom prst="rect">
            <a:avLst/>
          </a:prstGeom>
          <a:noFill/>
        </p:spPr>
        <p:txBody>
          <a:bodyPr wrap="square">
            <a:spAutoFit/>
          </a:bodyPr>
          <a:lstStyle/>
          <a:p>
            <a:r xmlns:a="http://schemas.openxmlformats.org/drawingml/2006/main">
              <a:rPr lang="lv" dirty="0" err="1"/>
              <a:t>Attēls</a:t>
            </a:r>
            <a:r xmlns:a="http://schemas.openxmlformats.org/drawingml/2006/main">
              <a:rPr lang="lv" dirty="0"/>
              <a:t> </a:t>
            </a:r>
            <a:r xmlns:a="http://schemas.openxmlformats.org/drawingml/2006/main">
              <a:rPr lang="lv" dirty="0" err="1"/>
              <a:t>avots </a:t>
            </a:r>
            <a:r xmlns:a="http://schemas.openxmlformats.org/drawingml/2006/main">
              <a:rPr lang="lv" dirty="0"/>
              <a:t>: Flaticon.com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707886"/>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a:t>
            </a:r>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nodaļa: Kā pasniegt virtuālās nodarbības mācību platformā?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1.2. sadaļa: izprotiet visas savas mācību platformas iespējas</a:t>
            </a:r>
            <a:endParaRPr xmlns:a="http://schemas.openxmlformats.org/drawingml/2006/main"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1277600" cy="5940088"/>
          </a:xfrm>
          <a:prstGeom prst="rect">
            <a:avLst/>
          </a:prstGeom>
          <a:noFill/>
        </p:spPr>
        <p:txBody>
          <a:bodyPr wrap="square" rtlCol="0">
            <a:spAutoFit/>
          </a:bodyPr>
          <a:lstStyle/>
          <a:p>
            <a:pPr xmlns:a="http://schemas.openxmlformats.org/drawingml/2006/main" algn="just"/>
            <a:r xmlns:a="http://schemas.openxmlformats.org/drawingml/2006/main">
              <a:rPr lang="lv" sz="2400" dirty="0">
                <a:effectLst/>
                <a:latin typeface="Calibri" panose="020F0502020204030204" pitchFamily="34" charset="0"/>
                <a:ea typeface="Arial MT"/>
                <a:cs typeface="Arial MT"/>
              </a:rPr>
              <a:t>Pārliecinieties, ka jūs kā skolotājs pilnībā saprotat savas </a:t>
            </a:r>
            <a:r xmlns:a="http://schemas.openxmlformats.org/drawingml/2006/main">
              <a:rPr lang="lv" sz="2400" b="1" dirty="0">
                <a:effectLst/>
                <a:latin typeface="Calibri" panose="020F0502020204030204" pitchFamily="34" charset="0"/>
                <a:ea typeface="Arial MT"/>
                <a:cs typeface="Arial MT"/>
              </a:rPr>
              <a:t>LMS (mācību pārvaldības sistēmas) vai LCMS (mācību satura pārvaldības sistēmas) platformas </a:t>
            </a:r>
            <a:r xmlns:a="http://schemas.openxmlformats.org/drawingml/2006/main">
              <a:rPr lang="lv" sz="2400" dirty="0">
                <a:effectLst/>
                <a:latin typeface="Calibri" panose="020F0502020204030204" pitchFamily="34" charset="0"/>
                <a:ea typeface="Arial MT"/>
                <a:cs typeface="Arial MT"/>
              </a:rPr>
              <a:t>funkcijas un zināt, kā tās izmantot. Apsveriet iespēju apmācīt sevi platformas lietošanā, sekojot tiešsaistes pamācībām, lai radītu pārliecību auditorijā un netērētu dārgo stundu laiku, meklējot konkrētas funkcijas.</a:t>
            </a:r>
          </a:p>
          <a:p>
            <a:pPr algn="just"/>
            <a:endParaRPr lang="es-ES" sz="2400" dirty="0">
              <a:effectLst/>
              <a:latin typeface="Arial MT"/>
              <a:ea typeface="Arial MT"/>
              <a:cs typeface="Arial MT"/>
            </a:endParaRPr>
          </a:p>
          <a:p>
            <a:pPr xmlns:a="http://schemas.openxmlformats.org/drawingml/2006/main" algn="just"/>
            <a:r xmlns:a="http://schemas.openxmlformats.org/drawingml/2006/main">
              <a:rPr lang="lv" sz="2400" dirty="0">
                <a:effectLst/>
                <a:latin typeface="Calibri" panose="020F0502020204030204" pitchFamily="34" charset="0"/>
                <a:ea typeface="Arial MT"/>
                <a:cs typeface="Arial MT"/>
              </a:rPr>
              <a:t>LMS platforma ļauj ātri, vienkārši un efektīvi dalīties ar </a:t>
            </a:r>
            <a:r xmlns:a="http://schemas.openxmlformats.org/drawingml/2006/main">
              <a:rPr lang="lv" sz="2400" b="1" dirty="0">
                <a:effectLst/>
                <a:latin typeface="Calibri" panose="020F0502020204030204" pitchFamily="34" charset="0"/>
                <a:ea typeface="Arial MT"/>
                <a:cs typeface="Arial MT"/>
              </a:rPr>
              <a:t>papildu mācību resursiem </a:t>
            </a:r>
            <a:r xmlns:a="http://schemas.openxmlformats.org/drawingml/2006/main">
              <a:rPr lang="lv" sz="2400" dirty="0">
                <a:effectLst/>
                <a:latin typeface="Calibri" panose="020F0502020204030204" pitchFamily="34" charset="0"/>
                <a:ea typeface="Arial MT"/>
                <a:cs typeface="Arial MT"/>
              </a:rPr>
              <a:t>(video, vingrinājumi, ppts u.c.), tāpēc ir prātīgi izmantot šādas funkcionalitātes īpaši tiem studentiem, kuri ir ārkārtīgi prasmīgi un vēlas uzzināt vairāk, tādējādi nezaudējot uzmanību .</a:t>
            </a:r>
          </a:p>
          <a:p>
            <a:pPr algn="just"/>
            <a:endParaRPr lang="es-ES" sz="2400" dirty="0">
              <a:effectLst/>
              <a:latin typeface="Arial MT"/>
              <a:ea typeface="Arial MT"/>
              <a:cs typeface="Arial MT"/>
            </a:endParaRPr>
          </a:p>
          <a:p>
            <a:pPr xmlns:a="http://schemas.openxmlformats.org/drawingml/2006/main" algn="just"/>
            <a:r xmlns:a="http://schemas.openxmlformats.org/drawingml/2006/main">
              <a:rPr lang="lv" sz="2400" b="1" dirty="0">
                <a:effectLst/>
                <a:latin typeface="Calibri" panose="020F0502020204030204" pitchFamily="34" charset="0"/>
                <a:ea typeface="Arial MT"/>
                <a:cs typeface="Arial MT"/>
              </a:rPr>
              <a:t>LMS platformās </a:t>
            </a:r>
            <a:r xmlns:a="http://schemas.openxmlformats.org/drawingml/2006/main">
              <a:rPr lang="lv" sz="2400" dirty="0">
                <a:effectLst/>
                <a:latin typeface="Calibri" panose="020F0502020204030204" pitchFamily="34" charset="0"/>
                <a:ea typeface="Arial MT"/>
                <a:cs typeface="Arial MT"/>
              </a:rPr>
              <a:t>nodarbības </a:t>
            </a:r>
            <a:r xmlns:a="http://schemas.openxmlformats.org/drawingml/2006/main">
              <a:rPr lang="lv" sz="2400" dirty="0">
                <a:effectLst/>
                <a:latin typeface="Calibri" panose="020F0502020204030204" pitchFamily="34" charset="0"/>
                <a:ea typeface="Arial MT"/>
                <a:cs typeface="Arial MT"/>
              </a:rPr>
              <a:t>var ierakstīt, tādējādi nodrošinot, ka pat neesošie var paspēt, turklāt šīs nodarbības var prezentēt arī jūsu iestāde, lai izveidotu mācību repozitorijus un pozicionētu savu apmācību akadēmiju sociālajos medijos.</a:t>
            </a:r>
            <a:endParaRPr xmlns:a="http://schemas.openxmlformats.org/drawingml/2006/main" lang="es-ES" sz="2400" dirty="0">
              <a:effectLst/>
              <a:latin typeface="Arial MT"/>
              <a:ea typeface="Arial MT"/>
              <a:cs typeface="Arial MT"/>
            </a:endParaRPr>
          </a:p>
          <a:p>
            <a:endParaRPr lang="es-ES" sz="4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58DBE8D7-5CCE-4003-864F-336FE6C0A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1600" y="3292713"/>
            <a:ext cx="4876190" cy="4876190"/>
          </a:xfrm>
          <a:prstGeom prst="rect">
            <a:avLst/>
          </a:prstGeom>
        </p:spPr>
      </p:pic>
      <p:sp>
        <p:nvSpPr>
          <p:cNvPr id="7" name="CuadroTexto 6">
            <a:extLst>
              <a:ext uri="{FF2B5EF4-FFF2-40B4-BE49-F238E27FC236}">
                <a16:creationId xmlns:a16="http://schemas.microsoft.com/office/drawing/2014/main" id="{75545348-A2A2-424C-B65F-F0DED35ED6E5}"/>
              </a:ext>
            </a:extLst>
          </p:cNvPr>
          <p:cNvSpPr txBox="1"/>
          <p:nvPr/>
        </p:nvSpPr>
        <p:spPr>
          <a:xfrm>
            <a:off x="13487400" y="8201030"/>
            <a:ext cx="3917223" cy="369332"/>
          </a:xfrm>
          <a:prstGeom prst="rect">
            <a:avLst/>
          </a:prstGeom>
          <a:noFill/>
        </p:spPr>
        <p:txBody>
          <a:bodyPr wrap="square">
            <a:spAutoFit/>
          </a:bodyPr>
          <a:lstStyle/>
          <a:p>
            <a:r xmlns:a="http://schemas.openxmlformats.org/drawingml/2006/main">
              <a:rPr lang="lv" dirty="0" err="1"/>
              <a:t>Attēls</a:t>
            </a:r>
            <a:r xmlns:a="http://schemas.openxmlformats.org/drawingml/2006/main">
              <a:rPr lang="lv" dirty="0"/>
              <a:t> </a:t>
            </a:r>
            <a:r xmlns:a="http://schemas.openxmlformats.org/drawingml/2006/main">
              <a:rPr lang="lv" dirty="0" err="1"/>
              <a:t>avots </a:t>
            </a:r>
            <a:r xmlns:a="http://schemas.openxmlformats.org/drawingml/2006/main">
              <a:rPr lang="lv" dirty="0"/>
              <a:t>: Flaticon.com</a:t>
            </a:r>
          </a:p>
        </p:txBody>
      </p:sp>
    </p:spTree>
    <p:extLst>
      <p:ext uri="{BB962C8B-B14F-4D97-AF65-F5344CB8AC3E}">
        <p14:creationId xmlns:p14="http://schemas.microsoft.com/office/powerpoint/2010/main" val="27357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707886"/>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a:t>
            </a:r>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nodaļa: Kā pasniegt virtuālās nodarbības mācību platformā?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1.3. sadaļa. Apsveriet virtuālo klašu izmērus</a:t>
            </a:r>
            <a:endParaRPr xmlns:a="http://schemas.openxmlformats.org/drawingml/2006/main" lang="en-AU"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9906000" cy="2400657"/>
          </a:xfrm>
          <a:prstGeom prst="rect">
            <a:avLst/>
          </a:prstGeom>
          <a:noFill/>
        </p:spPr>
        <p:txBody>
          <a:bodyPr wrap="square" rtlCol="0">
            <a:spAutoFit/>
          </a:bodyPr>
          <a:lstStyle/>
          <a:p>
            <a:pPr xmlns:a="http://schemas.openxmlformats.org/drawingml/2006/main" algn="just"/>
            <a:r xmlns:a="http://schemas.openxmlformats.org/drawingml/2006/main">
              <a:rPr lang="lv" sz="2400" dirty="0">
                <a:effectLst/>
                <a:latin typeface="Calibri" panose="020F0502020204030204" pitchFamily="34" charset="0"/>
                <a:ea typeface="Arial MT"/>
                <a:cs typeface="Arial MT"/>
              </a:rPr>
              <a:t>Pat ja virtuālajām nodarbībām nav reālu skaita ierobežojumu, ir taisnība, ka </a:t>
            </a:r>
            <a:r xmlns:a="http://schemas.openxmlformats.org/drawingml/2006/main">
              <a:rPr lang="lv" sz="2400" b="1" dirty="0">
                <a:effectLst/>
                <a:latin typeface="Calibri" panose="020F0502020204030204" pitchFamily="34" charset="0"/>
                <a:ea typeface="Arial MT"/>
                <a:cs typeface="Arial MT"/>
              </a:rPr>
              <a:t>mazākās klasēs ir vieglāk </a:t>
            </a:r>
            <a:r xmlns:a="http://schemas.openxmlformats.org/drawingml/2006/main">
              <a:rPr lang="lv" sz="2400" dirty="0">
                <a:effectLst/>
                <a:latin typeface="Calibri" panose="020F0502020204030204" pitchFamily="34" charset="0"/>
                <a:ea typeface="Arial MT"/>
                <a:cs typeface="Arial MT"/>
              </a:rPr>
              <a:t>likt studentiem piedalīties un sekot līdzi viņu ieguldījumam, izmantojot tērzēšanu vai vaicājumus.</a:t>
            </a:r>
            <a:endParaRPr xmlns:a="http://schemas.openxmlformats.org/drawingml/2006/main" lang="es-ES" sz="2400" dirty="0">
              <a:effectLst/>
              <a:latin typeface="Arial MT"/>
              <a:ea typeface="Arial MT"/>
              <a:cs typeface="Arial MT"/>
            </a:endParaRPr>
          </a:p>
          <a:p>
            <a:pPr xmlns:a="http://schemas.openxmlformats.org/drawingml/2006/main" algn="just" fontAlgn="base"/>
            <a:r xmlns:a="http://schemas.openxmlformats.org/drawingml/2006/main">
              <a:rPr lang="lv" sz="2400" dirty="0">
                <a:effectLst/>
                <a:latin typeface="Calibri" panose="020F0502020204030204" pitchFamily="34" charset="0"/>
                <a:ea typeface="Times New Roman" panose="02020603050405020304" pitchFamily="18" charset="0"/>
              </a:rPr>
              <a:t> </a:t>
            </a:r>
            <a:endParaRPr xmlns:a="http://schemas.openxmlformats.org/drawingml/2006/main" lang="es-ES" sz="2400" dirty="0">
              <a:effectLst/>
              <a:latin typeface="Times New Roman" panose="02020603050405020304" pitchFamily="18" charset="0"/>
              <a:ea typeface="Times New Roman" panose="02020603050405020304" pitchFamily="18" charset="0"/>
            </a:endParaRPr>
          </a:p>
          <a:p>
            <a:endParaRPr lang="es-ES" sz="54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050" name="Picture 2" descr="Online Learning Chat: Uses of An Educational Group Chat">
            <a:extLst>
              <a:ext uri="{FF2B5EF4-FFF2-40B4-BE49-F238E27FC236}">
                <a16:creationId xmlns:a16="http://schemas.microsoft.com/office/drawing/2014/main" id="{3E835646-F6F9-4F7E-A7C2-C3D140D24F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14652" y="3834469"/>
            <a:ext cx="5619560" cy="3376612"/>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29AAE6C8-29C9-4401-A5FA-698F77D0FBB1}"/>
              </a:ext>
            </a:extLst>
          </p:cNvPr>
          <p:cNvSpPr txBox="1"/>
          <p:nvPr/>
        </p:nvSpPr>
        <p:spPr>
          <a:xfrm>
            <a:off x="12496800" y="7202798"/>
            <a:ext cx="3917223" cy="369332"/>
          </a:xfrm>
          <a:prstGeom prst="rect">
            <a:avLst/>
          </a:prstGeom>
          <a:noFill/>
        </p:spPr>
        <p:txBody>
          <a:bodyPr wrap="square">
            <a:spAutoFit/>
          </a:bodyPr>
          <a:lstStyle/>
          <a:p>
            <a:r xmlns:a="http://schemas.openxmlformats.org/drawingml/2006/main">
              <a:rPr lang="lv" dirty="0" err="1"/>
              <a:t>Attēls</a:t>
            </a:r>
            <a:r xmlns:a="http://schemas.openxmlformats.org/drawingml/2006/main">
              <a:rPr lang="lv" dirty="0"/>
              <a:t> </a:t>
            </a:r>
            <a:r xmlns:a="http://schemas.openxmlformats.org/drawingml/2006/main">
              <a:rPr lang="lv" dirty="0" err="1"/>
              <a:t>avots </a:t>
            </a:r>
            <a:r xmlns:a="http://schemas.openxmlformats.org/drawingml/2006/main">
              <a:rPr lang="lv" dirty="0"/>
              <a:t>: Flaticon.com</a:t>
            </a:r>
          </a:p>
        </p:txBody>
      </p:sp>
    </p:spTree>
    <p:extLst>
      <p:ext uri="{BB962C8B-B14F-4D97-AF65-F5344CB8AC3E}">
        <p14:creationId xmlns:p14="http://schemas.microsoft.com/office/powerpoint/2010/main" val="404838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5544800" cy="707886"/>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a:t>
            </a:r>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 nodaļa: Kā pasniegt virtuālās nodarbības mācību platformā?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1.4. sadaļa. Esiet pārliecināts, skatieties tieši tīmekļa kamerā, smaidiet un mijiedarbojieties</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0515600" cy="6401753"/>
          </a:xfrm>
          <a:prstGeom prst="rect">
            <a:avLst/>
          </a:prstGeom>
          <a:noFill/>
        </p:spPr>
        <p:txBody>
          <a:bodyPr wrap="square" rtlCol="0">
            <a:spAutoFit/>
          </a:bodyPr>
          <a:lstStyle/>
          <a:p>
            <a:pPr xmlns:a="http://schemas.openxmlformats.org/drawingml/2006/main" algn="just"/>
            <a:r xmlns:a="http://schemas.openxmlformats.org/drawingml/2006/main">
              <a:rPr lang="lv" sz="2400" dirty="0">
                <a:effectLst/>
                <a:latin typeface="Calibri" panose="020F0502020204030204" pitchFamily="34" charset="0"/>
                <a:ea typeface="Arial MT"/>
                <a:cs typeface="Arial MT"/>
              </a:rPr>
              <a:t>Pat ja esat ļoti pieredzējis skolotājs, šīs jaunās modalitātes izmantošana var radīt zināmu strupceļu jūsu mācīšanas veidā. Ir ļoti ieteicams </a:t>
            </a:r>
            <a:r xmlns:a="http://schemas.openxmlformats.org/drawingml/2006/main">
              <a:rPr lang="lv" sz="2400" b="1" dirty="0">
                <a:effectLst/>
                <a:latin typeface="Calibri" panose="020F0502020204030204" pitchFamily="34" charset="0"/>
                <a:ea typeface="Arial MT"/>
                <a:cs typeface="Arial MT"/>
              </a:rPr>
              <a:t>praktizēt piegādi </a:t>
            </a:r>
            <a:r xmlns:a="http://schemas.openxmlformats.org/drawingml/2006/main">
              <a:rPr lang="lv" sz="2400" dirty="0">
                <a:effectLst/>
                <a:latin typeface="Calibri" panose="020F0502020204030204" pitchFamily="34" charset="0"/>
                <a:ea typeface="Arial MT"/>
                <a:cs typeface="Arial MT"/>
              </a:rPr>
              <a:t>un būt gatavam sliktākajam scenārijam (jums ir monologs, un jums joprojām ir jābūt pārliecinošam!).</a:t>
            </a:r>
          </a:p>
          <a:p>
            <a:pPr algn="just"/>
            <a:endParaRPr lang="en-US" sz="2400" dirty="0">
              <a:latin typeface="Calibri" panose="020F0502020204030204" pitchFamily="34" charset="0"/>
              <a:ea typeface="Arial MT"/>
              <a:cs typeface="Arial MT"/>
            </a:endParaRPr>
          </a:p>
          <a:p>
            <a:pPr xmlns:a="http://schemas.openxmlformats.org/drawingml/2006/main" algn="just"/>
            <a:r xmlns:a="http://schemas.openxmlformats.org/drawingml/2006/main">
              <a:rPr lang="lv" sz="2400" b="1" dirty="0">
                <a:effectLst/>
                <a:latin typeface="Calibri" panose="020F0502020204030204" pitchFamily="34" charset="0"/>
                <a:ea typeface="Arial MT"/>
                <a:cs typeface="Arial MT"/>
              </a:rPr>
              <a:t>Pārliecība ir būtiska: </a:t>
            </a:r>
            <a:r xmlns:a="http://schemas.openxmlformats.org/drawingml/2006/main">
              <a:rPr lang="lv" sz="2400" dirty="0">
                <a:effectLst/>
                <a:latin typeface="Calibri" panose="020F0502020204030204" pitchFamily="34" charset="0"/>
                <a:ea typeface="Arial MT"/>
                <a:cs typeface="Arial MT"/>
              </a:rPr>
              <a:t>skolotājam ir jāpārliecina skolēni, ka viņi ir labās rokās! Ir svarīgi skatīties tieši kamerā, tam ir atbilstošs fons un pietiekams apgaismojums.</a:t>
            </a:r>
          </a:p>
          <a:p>
            <a:pPr algn="just"/>
            <a:endParaRPr lang="en-US" sz="2400" dirty="0">
              <a:latin typeface="Calibri" panose="020F0502020204030204" pitchFamily="34" charset="0"/>
              <a:ea typeface="Arial MT"/>
              <a:cs typeface="Arial MT"/>
            </a:endParaRPr>
          </a:p>
          <a:p>
            <a:pPr xmlns:a="http://schemas.openxmlformats.org/drawingml/2006/main" algn="just"/>
            <a:r xmlns:a="http://schemas.openxmlformats.org/drawingml/2006/main">
              <a:rPr lang="lv" sz="2400" b="1" dirty="0">
                <a:effectLst/>
                <a:latin typeface="Calibri" panose="020F0502020204030204" pitchFamily="34" charset="0"/>
                <a:ea typeface="Arial MT"/>
                <a:cs typeface="Arial MT"/>
              </a:rPr>
              <a:t>Jūtieties relaksēti un smaidiet </a:t>
            </a:r>
            <a:r xmlns:a="http://schemas.openxmlformats.org/drawingml/2006/main">
              <a:rPr lang="lv" sz="2400" dirty="0">
                <a:effectLst/>
                <a:latin typeface="Calibri" panose="020F0502020204030204" pitchFamily="34" charset="0"/>
                <a:ea typeface="Arial MT"/>
                <a:cs typeface="Arial MT"/>
              </a:rPr>
              <a:t>, lai motivētu un piesaistītu skolēnu uzmanību un mijiedarbību, kas ir ārkārtīgi svarīgi, jo divvirzienu dialogs palīdz skolēniem gūt maksimālu labumu no virtuālajām stundām. Šajā ziņā labs princips ir laipni lūgt studentiem pagriezt kameru vienu, taču GDPR problēmu dēļ to nevar uzspiest.</a:t>
            </a:r>
            <a:endParaRPr xmlns:a="http://schemas.openxmlformats.org/drawingml/2006/main" lang="es-ES" sz="2400" dirty="0">
              <a:effectLst/>
              <a:latin typeface="Arial MT"/>
              <a:ea typeface="Arial MT"/>
              <a:cs typeface="Arial MT"/>
            </a:endParaRPr>
          </a:p>
          <a:p>
            <a:pPr xmlns:a="http://schemas.openxmlformats.org/drawingml/2006/main" algn="just" fontAlgn="base"/>
            <a:r xmlns:a="http://schemas.openxmlformats.org/drawingml/2006/main">
              <a:rPr lang="lv" sz="3200" dirty="0">
                <a:effectLst/>
                <a:latin typeface="Calibri" panose="020F0502020204030204" pitchFamily="34" charset="0"/>
                <a:ea typeface="Times New Roman" panose="02020603050405020304" pitchFamily="18" charset="0"/>
              </a:rPr>
              <a:t> </a:t>
            </a:r>
            <a:endParaRPr xmlns:a="http://schemas.openxmlformats.org/drawingml/2006/main" lang="es-ES" sz="3200" dirty="0">
              <a:effectLst/>
              <a:latin typeface="Times New Roman" panose="02020603050405020304" pitchFamily="18" charset="0"/>
              <a:ea typeface="Times New Roman" panose="02020603050405020304" pitchFamily="18" charset="0"/>
            </a:endParaRPr>
          </a:p>
          <a:p>
            <a:endParaRPr lang="es-ES" sz="66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CC84EC04-F17D-4A47-9AD5-58157EC39D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0" y="3924300"/>
            <a:ext cx="3810000" cy="3810000"/>
          </a:xfrm>
          <a:prstGeom prst="rect">
            <a:avLst/>
          </a:prstGeom>
        </p:spPr>
      </p:pic>
      <p:sp>
        <p:nvSpPr>
          <p:cNvPr id="8" name="CuadroTexto 7">
            <a:extLst>
              <a:ext uri="{FF2B5EF4-FFF2-40B4-BE49-F238E27FC236}">
                <a16:creationId xmlns:a16="http://schemas.microsoft.com/office/drawing/2014/main" id="{5E66B414-1C80-49F2-9255-775FBE44E9D2}"/>
              </a:ext>
            </a:extLst>
          </p:cNvPr>
          <p:cNvSpPr txBox="1"/>
          <p:nvPr/>
        </p:nvSpPr>
        <p:spPr>
          <a:xfrm>
            <a:off x="12954000" y="7962900"/>
            <a:ext cx="3917223" cy="369332"/>
          </a:xfrm>
          <a:prstGeom prst="rect">
            <a:avLst/>
          </a:prstGeom>
          <a:noFill/>
        </p:spPr>
        <p:txBody>
          <a:bodyPr wrap="square">
            <a:spAutoFit/>
          </a:bodyPr>
          <a:lstStyle/>
          <a:p>
            <a:r xmlns:a="http://schemas.openxmlformats.org/drawingml/2006/main">
              <a:rPr lang="lv" dirty="0" err="1"/>
              <a:t>Attēls</a:t>
            </a:r>
            <a:r xmlns:a="http://schemas.openxmlformats.org/drawingml/2006/main">
              <a:rPr lang="lv" dirty="0"/>
              <a:t> </a:t>
            </a:r>
            <a:r xmlns:a="http://schemas.openxmlformats.org/drawingml/2006/main">
              <a:rPr lang="lv" dirty="0" err="1"/>
              <a:t>avots </a:t>
            </a:r>
            <a:r xmlns:a="http://schemas.openxmlformats.org/drawingml/2006/main">
              <a:rPr lang="lv" dirty="0"/>
              <a:t>: Flaticon.com</a:t>
            </a:r>
          </a:p>
        </p:txBody>
      </p:sp>
    </p:spTree>
    <p:extLst>
      <p:ext uri="{BB962C8B-B14F-4D97-AF65-F5344CB8AC3E}">
        <p14:creationId xmlns:p14="http://schemas.microsoft.com/office/powerpoint/2010/main" val="234949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Pārskats par digitālajām platformām un to lomu satura nodrošināšanā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523220"/>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2.1. sadaļa. Kāpēc jūs izmantojat digitālo platformu?</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5400" y="3292713"/>
            <a:ext cx="10515600" cy="6356612"/>
          </a:xfrm>
          <a:prstGeom prst="rect">
            <a:avLst/>
          </a:prstGeom>
          <a:noFill/>
        </p:spPr>
        <p:txBody>
          <a:bodyPr wrap="square" rtlCol="0">
            <a:spAutoFit/>
          </a:bodyPr>
          <a:lstStyle/>
          <a:p>
            <a:r xmlns:a="http://schemas.openxmlformats.org/drawingml/2006/main">
              <a:rPr lang="lv" sz="2000" dirty="0">
                <a:effectLst/>
                <a:latin typeface="Calibri" panose="020F0502020204030204" pitchFamily="34" charset="0"/>
                <a:ea typeface="Arial MT"/>
                <a:cs typeface="Arial MT"/>
              </a:rPr>
              <a:t>Mūsdienās digitālā satura platformām ir ārkārtīgi svarīga loma personiskajā, akadēmiskajā un korporatīvajā vidē.</a:t>
            </a:r>
          </a:p>
          <a:p>
            <a:endParaRPr lang="en-US" sz="2000" dirty="0">
              <a:latin typeface="Calibri" panose="020F0502020204030204" pitchFamily="34" charset="0"/>
              <a:ea typeface="Arial MT"/>
              <a:cs typeface="Arial MT"/>
            </a:endParaRPr>
          </a:p>
          <a:p>
            <a:r xmlns:a="http://schemas.openxmlformats.org/drawingml/2006/main">
              <a:rPr lang="lv" sz="2000" dirty="0">
                <a:effectLst/>
                <a:latin typeface="Calibri" panose="020F0502020204030204" pitchFamily="34" charset="0"/>
                <a:ea typeface="Arial MT"/>
                <a:cs typeface="Arial MT"/>
              </a:rPr>
              <a:t>Lai gan e-apmācības platformas var izmantot praktiski jebkurā korporatīvajā apmācību programmā, tās ir īpaši noderīgas apmācībā, </a:t>
            </a:r>
            <a:r xmlns:a="http://schemas.openxmlformats.org/drawingml/2006/main">
              <a:rPr lang="lv" sz="2000" b="1" dirty="0">
                <a:effectLst/>
                <a:latin typeface="Calibri" panose="020F0502020204030204" pitchFamily="34" charset="0"/>
                <a:ea typeface="Arial MT"/>
                <a:cs typeface="Arial MT"/>
              </a:rPr>
              <a:t>kas saistīta ar tehniskajām prasmēm, produktiem, ilgtermiņa mācību izglītību </a:t>
            </a:r>
            <a:r xmlns:a="http://schemas.openxmlformats.org/drawingml/2006/main">
              <a:rPr lang="lv" sz="2000" dirty="0">
                <a:effectLst/>
                <a:latin typeface="Calibri" panose="020F0502020204030204" pitchFamily="34" charset="0"/>
                <a:ea typeface="Arial MT"/>
                <a:cs typeface="Arial MT"/>
              </a:rPr>
              <a:t>un jaunu apmācību, jo uzlabotā piekļuve materiāliem, ko piedāvā šie tiešsaistes formāti, veicina mācīšanos un nodrošina studentiem elastību.</a:t>
            </a:r>
          </a:p>
          <a:p>
            <a:endParaRPr lang="es-ES" sz="2000" dirty="0">
              <a:effectLst/>
              <a:latin typeface="Arial MT"/>
              <a:ea typeface="Arial MT"/>
              <a:cs typeface="Arial MT"/>
            </a:endParaRPr>
          </a:p>
          <a:p>
            <a:r xmlns:a="http://schemas.openxmlformats.org/drawingml/2006/main">
              <a:rPr lang="lv" sz="2000" dirty="0">
                <a:effectLst/>
                <a:latin typeface="Calibri" panose="020F0502020204030204" pitchFamily="34" charset="0"/>
                <a:ea typeface="Arial MT"/>
                <a:cs typeface="Arial MT"/>
              </a:rPr>
              <a:t>Apskatīsim, kādi faktori ietekmē jūsu izvēli atbilstoši mērķim, kuru vēlaties sasniegt.</a:t>
            </a:r>
            <a:endParaRPr xmlns:a="http://schemas.openxmlformats.org/drawingml/2006/main" lang="es-ES" sz="2000" dirty="0">
              <a:effectLst/>
              <a:latin typeface="Arial MT"/>
              <a:ea typeface="Arial MT"/>
              <a:cs typeface="Arial MT"/>
            </a:endParaRPr>
          </a:p>
          <a:p>
            <a:pPr xmlns:a="http://schemas.openxmlformats.org/drawingml/2006/main" marL="342900" lvl="0" indent="-342900" algn="just">
              <a:lnSpc>
                <a:spcPct val="107000"/>
              </a:lnSpc>
              <a:spcAft>
                <a:spcPts val="800"/>
              </a:spcAft>
              <a:buClr>
                <a:srgbClr val="3A3A3A"/>
              </a:buClr>
              <a:buFont typeface="Calibri" panose="020F0502020204030204" pitchFamily="34" charset="0"/>
              <a:buChar char="-"/>
            </a:pPr>
            <a:r xmlns:a="http://schemas.openxmlformats.org/drawingml/2006/main">
              <a:rPr lang="lv" sz="2000" b="1" dirty="0">
                <a:effectLst/>
                <a:latin typeface="Calibri" panose="020F0502020204030204" pitchFamily="34" charset="0"/>
                <a:ea typeface="Calibri" panose="020F0502020204030204" pitchFamily="34" charset="0"/>
                <a:cs typeface="Arial" panose="020B0604020202020204" pitchFamily="34" charset="0"/>
              </a:rPr>
              <a:t>Izklaidei </a:t>
            </a: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 tam būs spēcīga emocionālā sastāvdaļa auditorijai, padarot to ļoti koplietojamu.</a:t>
            </a:r>
            <a:endParaRPr xmlns:a="http://schemas.openxmlformats.org/drawingml/2006/main" lang="es-ES" sz="2000" dirty="0">
              <a:effectLst/>
              <a:latin typeface="Arial MT"/>
              <a:ea typeface="Calibri" panose="020F0502020204030204" pitchFamily="34" charset="0"/>
              <a:cs typeface="Arial" panose="020B0604020202020204" pitchFamily="34" charset="0"/>
            </a:endParaRPr>
          </a:p>
          <a:p>
            <a:pPr xmlns:a="http://schemas.openxmlformats.org/drawingml/2006/main" marL="342900" lvl="0" indent="-342900" algn="just">
              <a:lnSpc>
                <a:spcPct val="107000"/>
              </a:lnSpc>
              <a:buClr>
                <a:srgbClr val="3A3A3A"/>
              </a:buClr>
              <a:buFont typeface="Calibri" panose="020F0502020204030204" pitchFamily="34" charset="0"/>
              <a:buChar char="-"/>
            </a:pPr>
            <a:r xmlns:a="http://schemas.openxmlformats.org/drawingml/2006/main">
              <a:rPr lang="lv" sz="2000" b="1" dirty="0">
                <a:effectLst/>
                <a:latin typeface="Calibri" panose="020F0502020204030204" pitchFamily="34" charset="0"/>
                <a:ea typeface="Calibri" panose="020F0502020204030204" pitchFamily="34" charset="0"/>
                <a:cs typeface="Arial" panose="020B0604020202020204" pitchFamily="34" charset="0"/>
              </a:rPr>
              <a:t>Izglītībai </a:t>
            </a: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 tas ļaus sasniegt plašu. Ļoti kopīgojams.</a:t>
            </a:r>
            <a:endParaRPr xmlns:a="http://schemas.openxmlformats.org/drawingml/2006/main" lang="es-ES" sz="2000" dirty="0">
              <a:effectLst/>
              <a:latin typeface="Arial MT"/>
              <a:ea typeface="Calibri" panose="020F0502020204030204" pitchFamily="34" charset="0"/>
              <a:cs typeface="Arial" panose="020B0604020202020204" pitchFamily="34" charset="0"/>
            </a:endParaRPr>
          </a:p>
          <a:p>
            <a:pPr xmlns:a="http://schemas.openxmlformats.org/drawingml/2006/main" marL="342900" lvl="0" indent="-342900" algn="just">
              <a:lnSpc>
                <a:spcPct val="107000"/>
              </a:lnSpc>
              <a:buClr>
                <a:srgbClr val="3A3A3A"/>
              </a:buClr>
              <a:buFont typeface="Calibri" panose="020F0502020204030204" pitchFamily="34" charset="0"/>
              <a:buChar char="-"/>
            </a:pPr>
            <a:r xmlns:a="http://schemas.openxmlformats.org/drawingml/2006/main">
              <a:rPr lang="lv" sz="2000" b="1" dirty="0">
                <a:effectLst/>
                <a:latin typeface="Calibri" panose="020F0502020204030204" pitchFamily="34" charset="0"/>
                <a:ea typeface="Calibri" panose="020F0502020204030204" pitchFamily="34" charset="0"/>
                <a:cs typeface="Arial" panose="020B0604020202020204" pitchFamily="34" charset="0"/>
              </a:rPr>
              <a:t>Pārliecināšanai </a:t>
            </a: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 tas ir nedaudz vairāk emocionāli uzlādēts; saturs, kas pakāpeniski maina auditorijas domas.</a:t>
            </a:r>
            <a:endParaRPr xmlns:a="http://schemas.openxmlformats.org/drawingml/2006/main" lang="es-ES" sz="2000" dirty="0">
              <a:effectLst/>
              <a:latin typeface="Arial MT"/>
              <a:ea typeface="Calibri" panose="020F0502020204030204" pitchFamily="34" charset="0"/>
              <a:cs typeface="Arial" panose="020B0604020202020204" pitchFamily="34" charset="0"/>
            </a:endParaRPr>
          </a:p>
          <a:p>
            <a:pPr xmlns:a="http://schemas.openxmlformats.org/drawingml/2006/main" marL="342900" lvl="0" indent="-342900" algn="just">
              <a:lnSpc>
                <a:spcPct val="107000"/>
              </a:lnSpc>
              <a:buClr>
                <a:srgbClr val="3A3A3A"/>
              </a:buClr>
              <a:buFont typeface="Calibri" panose="020F0502020204030204" pitchFamily="34" charset="0"/>
              <a:buChar char="-"/>
            </a:pPr>
            <a:r xmlns:a="http://schemas.openxmlformats.org/drawingml/2006/main">
              <a:rPr lang="lv" sz="2000" b="1" dirty="0">
                <a:effectLst/>
                <a:latin typeface="Calibri" panose="020F0502020204030204" pitchFamily="34" charset="0"/>
                <a:ea typeface="Calibri" panose="020F0502020204030204" pitchFamily="34" charset="0"/>
                <a:cs typeface="Arial" panose="020B0604020202020204" pitchFamily="34" charset="0"/>
              </a:rPr>
              <a:t>Pārveidošanai</a:t>
            </a:r>
            <a:r xmlns:a="http://schemas.openxmlformats.org/drawingml/2006/main">
              <a:rPr lang="lv" sz="2000" dirty="0">
                <a:effectLst/>
                <a:latin typeface="Calibri" panose="020F0502020204030204" pitchFamily="34" charset="0"/>
                <a:ea typeface="Calibri" panose="020F0502020204030204" pitchFamily="34" charset="0"/>
                <a:cs typeface="Arial" panose="020B0604020202020204" pitchFamily="34" charset="0"/>
              </a:rPr>
              <a:t> — saturs tiek racionāli pasniegts, lai rosinātu lēmumu pieņemšanas procesu.</a:t>
            </a:r>
            <a:endParaRPr xmlns:a="http://schemas.openxmlformats.org/drawingml/2006/main" lang="es-ES" sz="2000" dirty="0">
              <a:effectLst/>
              <a:latin typeface="Arial MT"/>
              <a:ea typeface="Calibri" panose="020F0502020204030204" pitchFamily="34" charset="0"/>
              <a:cs typeface="Arial" panose="020B0604020202020204" pitchFamily="34" charset="0"/>
            </a:endParaRPr>
          </a:p>
          <a:p>
            <a:endParaRPr lang="es-ES" sz="72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7" name="Imagen 6">
            <a:extLst>
              <a:ext uri="{FF2B5EF4-FFF2-40B4-BE49-F238E27FC236}">
                <a16:creationId xmlns:a16="http://schemas.microsoft.com/office/drawing/2014/main" id="{21B79BEE-8C80-467D-90DE-F2C5A59E5B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15800" y="3390900"/>
            <a:ext cx="5101580" cy="5101580"/>
          </a:xfrm>
          <a:prstGeom prst="rect">
            <a:avLst/>
          </a:prstGeom>
        </p:spPr>
      </p:pic>
      <p:sp>
        <p:nvSpPr>
          <p:cNvPr id="8" name="CuadroTexto 7">
            <a:extLst>
              <a:ext uri="{FF2B5EF4-FFF2-40B4-BE49-F238E27FC236}">
                <a16:creationId xmlns:a16="http://schemas.microsoft.com/office/drawing/2014/main" id="{42F56B18-EB80-4BE8-90E9-17EC9C647E1A}"/>
              </a:ext>
            </a:extLst>
          </p:cNvPr>
          <p:cNvSpPr txBox="1"/>
          <p:nvPr/>
        </p:nvSpPr>
        <p:spPr>
          <a:xfrm>
            <a:off x="13306783" y="8638884"/>
            <a:ext cx="3917223" cy="369332"/>
          </a:xfrm>
          <a:prstGeom prst="rect">
            <a:avLst/>
          </a:prstGeom>
          <a:noFill/>
        </p:spPr>
        <p:txBody>
          <a:bodyPr wrap="square">
            <a:spAutoFit/>
          </a:bodyPr>
          <a:lstStyle/>
          <a:p>
            <a:r xmlns:a="http://schemas.openxmlformats.org/drawingml/2006/main">
              <a:rPr lang="lv" dirty="0" err="1"/>
              <a:t>Attēls</a:t>
            </a:r>
            <a:r xmlns:a="http://schemas.openxmlformats.org/drawingml/2006/main">
              <a:rPr lang="lv" dirty="0"/>
              <a:t> </a:t>
            </a:r>
            <a:r xmlns:a="http://schemas.openxmlformats.org/drawingml/2006/main">
              <a:rPr lang="lv" dirty="0" err="1"/>
              <a:t>avots </a:t>
            </a:r>
            <a:r xmlns:a="http://schemas.openxmlformats.org/drawingml/2006/main">
              <a:rPr lang="lv" dirty="0"/>
              <a:t>: Flaticon.com</a:t>
            </a:r>
          </a:p>
        </p:txBody>
      </p:sp>
    </p:spTree>
    <p:extLst>
      <p:ext uri="{BB962C8B-B14F-4D97-AF65-F5344CB8AC3E}">
        <p14:creationId xmlns:p14="http://schemas.microsoft.com/office/powerpoint/2010/main" val="1928419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CA074F1-00FA-4C00-B9FF-E50F84EF0B24}"/>
              </a:ext>
            </a:extLst>
          </p:cNvPr>
          <p:cNvSpPr txBox="1"/>
          <p:nvPr/>
        </p:nvSpPr>
        <p:spPr>
          <a:xfrm>
            <a:off x="1219200" y="1562100"/>
            <a:ext cx="16154400" cy="1323439"/>
          </a:xfrm>
          <a:prstGeom prst="rect">
            <a:avLst/>
          </a:prstGeom>
          <a:noFill/>
        </p:spPr>
        <p:txBody>
          <a:bodyPr wrap="square" rtlCol="0">
            <a:spAutoFit/>
          </a:bodyPr>
          <a:lstStyle/>
          <a:p>
            <a:r xmlns:a="http://schemas.openxmlformats.org/drawingml/2006/main">
              <a:rPr lang="lv"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 Pārskats par digitālajām platformām un to lomu satura nodrošināšanā</a:t>
            </a:r>
            <a:endParaRPr xmlns:a="http://schemas.openxmlformats.org/drawingml/2006/main" lang="es-ES" sz="4000" b="1"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endParaRPr>
          </a:p>
        </p:txBody>
      </p:sp>
      <p:sp>
        <p:nvSpPr>
          <p:cNvPr id="3" name="CuadroTexto 2">
            <a:extLst>
              <a:ext uri="{FF2B5EF4-FFF2-40B4-BE49-F238E27FC236}">
                <a16:creationId xmlns:a16="http://schemas.microsoft.com/office/drawing/2014/main" id="{0DEB9C1B-94C7-491A-A49F-85CD6EBCB4AB}"/>
              </a:ext>
            </a:extLst>
          </p:cNvPr>
          <p:cNvSpPr txBox="1"/>
          <p:nvPr/>
        </p:nvSpPr>
        <p:spPr>
          <a:xfrm>
            <a:off x="1295400" y="2552700"/>
            <a:ext cx="15240000" cy="954107"/>
          </a:xfrm>
          <a:prstGeom prst="rect">
            <a:avLst/>
          </a:prstGeom>
          <a:noFill/>
        </p:spPr>
        <p:txBody>
          <a:bodyPr wrap="square" rtlCol="0">
            <a:spAutoFit/>
          </a:bodyPr>
          <a:lstStyle/>
          <a:p>
            <a:r xmlns:a="http://schemas.openxmlformats.org/drawingml/2006/main">
              <a:rPr lang="lv" sz="2800" dirty="0">
                <a:solidFill>
                  <a:srgbClr val="75B239"/>
                </a:solidFill>
                <a:latin typeface="Century Gothic" panose="020B0502020202020204" pitchFamily="34" charset="0"/>
                <a:ea typeface="Microsoft Sans Serif" panose="020B0604020202020204" pitchFamily="34" charset="0"/>
                <a:cs typeface="Microsoft Sans Serif" panose="020B0604020202020204" pitchFamily="34" charset="0"/>
              </a:rPr>
              <a:t>2.2. sadaļa: Kas ir jūsu mērķauditorija un kāda ir problēma, ko jūs risinat šai auditorijai?</a:t>
            </a:r>
          </a:p>
        </p:txBody>
      </p:sp>
      <p:sp>
        <p:nvSpPr>
          <p:cNvPr id="4" name="CuadroTexto 3">
            <a:extLst>
              <a:ext uri="{FF2B5EF4-FFF2-40B4-BE49-F238E27FC236}">
                <a16:creationId xmlns:a16="http://schemas.microsoft.com/office/drawing/2014/main" id="{EFE60D09-57EE-2D55-25B8-09E0D46B9026}"/>
              </a:ext>
            </a:extLst>
          </p:cNvPr>
          <p:cNvSpPr txBox="1"/>
          <p:nvPr/>
        </p:nvSpPr>
        <p:spPr>
          <a:xfrm>
            <a:off x="1298713" y="4282370"/>
            <a:ext cx="10515600" cy="4710520"/>
          </a:xfrm>
          <a:prstGeom prst="rect">
            <a:avLst/>
          </a:prstGeom>
          <a:noFill/>
        </p:spPr>
        <p:txBody>
          <a:bodyPr wrap="square" rtlCol="0">
            <a:spAutoFit/>
          </a:bodyPr>
          <a:lstStyle/>
          <a:p>
            <a:pPr xmlns:a="http://schemas.openxmlformats.org/drawingml/2006/main" marL="342900" lvl="0" indent="-342900" algn="just">
              <a:lnSpc>
                <a:spcPct val="107000"/>
              </a:lnSpc>
              <a:spcAft>
                <a:spcPts val="800"/>
              </a:spcAft>
              <a:buClr>
                <a:srgbClr val="3A3A3A"/>
              </a:buClr>
              <a:buFont typeface="Calibri" panose="020F0502020204030204" pitchFamily="34" charset="0"/>
              <a:buChar char="-"/>
            </a:pPr>
            <a:r xmlns:a="http://schemas.openxmlformats.org/drawingml/2006/main">
              <a:rPr lang="lv" sz="2400" b="1" dirty="0">
                <a:effectLst/>
                <a:latin typeface="Calibri" panose="020F0502020204030204" pitchFamily="34" charset="0"/>
                <a:ea typeface="Calibri" panose="020F0502020204030204" pitchFamily="34" charset="0"/>
                <a:cs typeface="Arial" panose="020B0604020202020204" pitchFamily="34" charset="0"/>
              </a:rPr>
              <a:t>Saturs ir pilnībā atkarīgs no indivīda </a:t>
            </a:r>
            <a:r xmlns:a="http://schemas.openxmlformats.org/drawingml/2006/main">
              <a:rPr lang="lv" sz="2400" dirty="0">
                <a:effectLst/>
                <a:latin typeface="Calibri" panose="020F0502020204030204" pitchFamily="34" charset="0"/>
                <a:ea typeface="Calibri" panose="020F0502020204030204" pitchFamily="34" charset="0"/>
                <a:cs typeface="Arial" panose="020B0604020202020204" pitchFamily="34" charset="0"/>
              </a:rPr>
              <a:t>, tāpēc </a:t>
            </a:r>
            <a:r xmlns:a="http://schemas.openxmlformats.org/drawingml/2006/main">
              <a:rPr lang="lv" sz="2400" b="1" dirty="0">
                <a:effectLst/>
                <a:latin typeface="Calibri" panose="020F0502020204030204" pitchFamily="34" charset="0"/>
                <a:ea typeface="Calibri" panose="020F0502020204030204" pitchFamily="34" charset="0"/>
                <a:cs typeface="Arial" panose="020B0604020202020204" pitchFamily="34" charset="0"/>
              </a:rPr>
              <a:t>ir svarīgi zināt, kas ir jūsu skolēns, </a:t>
            </a:r>
            <a:r xmlns:a="http://schemas.openxmlformats.org/drawingml/2006/main">
              <a:rPr lang="lv" sz="2400" dirty="0">
                <a:effectLst/>
                <a:latin typeface="Calibri" panose="020F0502020204030204" pitchFamily="34" charset="0"/>
                <a:ea typeface="Calibri" panose="020F0502020204030204" pitchFamily="34" charset="0"/>
                <a:cs typeface="Arial" panose="020B0604020202020204" pitchFamily="34" charset="0"/>
              </a:rPr>
              <a:t>lai viņus iesaistītu un padarītu piegādes pieredzi viņiem atbilstošu.</a:t>
            </a:r>
            <a:endParaRPr xmlns:a="http://schemas.openxmlformats.org/drawingml/2006/main" lang="es-ES" sz="2400" dirty="0">
              <a:effectLst/>
              <a:latin typeface="Arial MT"/>
              <a:ea typeface="Calibri" panose="020F0502020204030204" pitchFamily="34" charset="0"/>
              <a:cs typeface="Arial" panose="020B0604020202020204" pitchFamily="34" charset="0"/>
            </a:endParaRPr>
          </a:p>
          <a:p>
            <a:pPr xmlns:a="http://schemas.openxmlformats.org/drawingml/2006/main" marL="342900" lvl="0" indent="-342900" algn="just">
              <a:lnSpc>
                <a:spcPct val="107000"/>
              </a:lnSpc>
              <a:buClr>
                <a:srgbClr val="3A3A3A"/>
              </a:buClr>
              <a:buFont typeface="Calibri" panose="020F0502020204030204" pitchFamily="34" charset="0"/>
              <a:buChar char="-"/>
            </a:pPr>
            <a:r xmlns:a="http://schemas.openxmlformats.org/drawingml/2006/main">
              <a:rPr lang="lv" sz="2400" dirty="0">
                <a:effectLst/>
                <a:latin typeface="Calibri" panose="020F0502020204030204" pitchFamily="34" charset="0"/>
                <a:ea typeface="Calibri" panose="020F0502020204030204" pitchFamily="34" charset="0"/>
                <a:cs typeface="Arial" panose="020B0604020202020204" pitchFamily="34" charset="0"/>
              </a:rPr>
              <a:t>Kad būsiet iepazinies ar savu auditoriju, būs vieglāk izstrādāt materiālu, lai atrisinātu viņu vajadzības.</a:t>
            </a:r>
          </a:p>
          <a:p>
            <a:pPr xmlns:a="http://schemas.openxmlformats.org/drawingml/2006/main" marL="342900" lvl="0" indent="-342900" algn="just">
              <a:lnSpc>
                <a:spcPct val="107000"/>
              </a:lnSpc>
              <a:buClr>
                <a:srgbClr val="3A3A3A"/>
              </a:buClr>
              <a:buFont typeface="Calibri" panose="020F0502020204030204" pitchFamily="34" charset="0"/>
              <a:buChar char="-"/>
            </a:pPr>
            <a:r xmlns:a="http://schemas.openxmlformats.org/drawingml/2006/main">
              <a:rPr lang="lv" sz="2400" b="1" dirty="0">
                <a:effectLst/>
                <a:latin typeface="Calibri" panose="020F0502020204030204" pitchFamily="34" charset="0"/>
                <a:ea typeface="Calibri" panose="020F0502020204030204" pitchFamily="34" charset="0"/>
                <a:cs typeface="Arial" panose="020B0604020202020204" pitchFamily="34" charset="0"/>
              </a:rPr>
              <a:t>Kādi ir mērķi un rezultāti, </a:t>
            </a:r>
            <a:r xmlns:a="http://schemas.openxmlformats.org/drawingml/2006/main">
              <a:rPr lang="lv" sz="2400" dirty="0">
                <a:effectLst/>
                <a:latin typeface="Calibri" panose="020F0502020204030204" pitchFamily="34" charset="0"/>
                <a:ea typeface="Calibri" panose="020F0502020204030204" pitchFamily="34" charset="0"/>
                <a:cs typeface="Arial" panose="020B0604020202020204" pitchFamily="34" charset="0"/>
              </a:rPr>
              <a:t>ko vēlaties sasniegt? Zinot “kāpēc” savas apmācības stratēģijas pamatā, jūs pilnībā saprotat, kā rīkoties.</a:t>
            </a:r>
            <a:endParaRPr xmlns:a="http://schemas.openxmlformats.org/drawingml/2006/main" lang="es-ES" sz="2400" dirty="0">
              <a:effectLst/>
              <a:latin typeface="Arial MT"/>
              <a:ea typeface="Calibri" panose="020F0502020204030204" pitchFamily="34" charset="0"/>
              <a:cs typeface="Arial" panose="020B0604020202020204" pitchFamily="34" charset="0"/>
            </a:endParaRPr>
          </a:p>
          <a:p>
            <a:endParaRPr lang="es-ES" sz="88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6" name="Imagen 5">
            <a:extLst>
              <a:ext uri="{FF2B5EF4-FFF2-40B4-BE49-F238E27FC236}">
                <a16:creationId xmlns:a16="http://schemas.microsoft.com/office/drawing/2014/main" id="{C12D5966-F3B6-4B78-9517-1857549DDC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9200" y="3894361"/>
            <a:ext cx="4210052" cy="4210052"/>
          </a:xfrm>
          <a:prstGeom prst="rect">
            <a:avLst/>
          </a:prstGeom>
        </p:spPr>
      </p:pic>
      <p:sp>
        <p:nvSpPr>
          <p:cNvPr id="8" name="CuadroTexto 7">
            <a:extLst>
              <a:ext uri="{FF2B5EF4-FFF2-40B4-BE49-F238E27FC236}">
                <a16:creationId xmlns:a16="http://schemas.microsoft.com/office/drawing/2014/main" id="{37E413D6-6820-4A95-8316-CCD7DACE497D}"/>
              </a:ext>
            </a:extLst>
          </p:cNvPr>
          <p:cNvSpPr txBox="1"/>
          <p:nvPr/>
        </p:nvSpPr>
        <p:spPr>
          <a:xfrm>
            <a:off x="13335000" y="7919747"/>
            <a:ext cx="3917223" cy="369332"/>
          </a:xfrm>
          <a:prstGeom prst="rect">
            <a:avLst/>
          </a:prstGeom>
          <a:noFill/>
        </p:spPr>
        <p:txBody>
          <a:bodyPr wrap="square">
            <a:spAutoFit/>
          </a:bodyPr>
          <a:lstStyle/>
          <a:p>
            <a:r xmlns:a="http://schemas.openxmlformats.org/drawingml/2006/main">
              <a:rPr lang="lv" dirty="0" err="1"/>
              <a:t>Attēls</a:t>
            </a:r>
            <a:r xmlns:a="http://schemas.openxmlformats.org/drawingml/2006/main">
              <a:rPr lang="lv" dirty="0"/>
              <a:t> </a:t>
            </a:r>
            <a:r xmlns:a="http://schemas.openxmlformats.org/drawingml/2006/main">
              <a:rPr lang="lv" dirty="0" err="1"/>
              <a:t>avots </a:t>
            </a:r>
            <a:r xmlns:a="http://schemas.openxmlformats.org/drawingml/2006/main">
              <a:rPr lang="lv" dirty="0"/>
              <a:t>: Flaticon.com</a:t>
            </a:r>
          </a:p>
        </p:txBody>
      </p:sp>
    </p:spTree>
    <p:extLst>
      <p:ext uri="{BB962C8B-B14F-4D97-AF65-F5344CB8AC3E}">
        <p14:creationId xmlns:p14="http://schemas.microsoft.com/office/powerpoint/2010/main" val="42473765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9923</TotalTime>
  <Words>3466</Words>
  <Application>Microsoft Office PowerPoint</Application>
  <PresentationFormat>Personalizado</PresentationFormat>
  <Paragraphs>261</Paragraphs>
  <Slides>24</Slides>
  <Notes>0</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24</vt:i4>
      </vt:variant>
    </vt:vector>
  </HeadingPairs>
  <TitlesOfParts>
    <vt:vector size="36" baseType="lpstr">
      <vt:lpstr>Arial</vt:lpstr>
      <vt:lpstr>Arial MT</vt:lpstr>
      <vt:lpstr>Calibri</vt:lpstr>
      <vt:lpstr>Calibri Light</vt:lpstr>
      <vt:lpstr>Century Gothic</vt:lpstr>
      <vt:lpstr>Ed Sans Neue</vt:lpstr>
      <vt:lpstr>Microsoft Sans Serif</vt:lpstr>
      <vt:lpstr>Times New Roman</vt:lpstr>
      <vt:lpstr>Wingdings</vt:lpstr>
      <vt:lpstr>Office Theme</vt:lpstr>
      <vt:lpstr>Diseño personalizado</vt:lpstr>
      <vt:lpstr>1_Diseño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Diseño sin nombre</dc:title>
  <dc:creator>Monia Coppola</dc:creator>
  <cp:keywords>DAE3Hts2lAc,BAEXurJiHZU</cp:keywords>
  <cp:lastModifiedBy>Roberta Albertazzi</cp:lastModifiedBy>
  <cp:revision>52</cp:revision>
  <dcterms:created xsi:type="dcterms:W3CDTF">2022-02-01T14:11:31Z</dcterms:created>
  <dcterms:modified xsi:type="dcterms:W3CDTF">2023-05-23T09:33:07Z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2022-02-01T00:00:00Z</vt:filetime>
  </property>
  <property fmtid="{D5CDD505-2E9C-101B-9397-08002B2CF9AE}" pid="3" name="Creator">
    <vt:lpwstr>Canva</vt:lpwstr>
  </property>
  <property fmtid="{D5CDD505-2E9C-101B-9397-08002B2CF9AE}" pid="4" name="LastSaved">
    <vt:filetime>2022-02-01T00:00:00Z</vt:filetime>
  </property>
</Properties>
</file>