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Lst>
  <p:sldIdLst>
    <p:sldId id="265" r:id="rId4"/>
    <p:sldId id="257" r:id="rId5"/>
    <p:sldId id="261" r:id="rId6"/>
    <p:sldId id="258" r:id="rId7"/>
    <p:sldId id="466" r:id="rId8"/>
    <p:sldId id="467" r:id="rId9"/>
    <p:sldId id="468" r:id="rId10"/>
    <p:sldId id="469" r:id="rId11"/>
    <p:sldId id="470" r:id="rId12"/>
    <p:sldId id="471" r:id="rId13"/>
    <p:sldId id="448" r:id="rId14"/>
    <p:sldId id="472" r:id="rId15"/>
    <p:sldId id="473" r:id="rId16"/>
    <p:sldId id="474" r:id="rId17"/>
    <p:sldId id="449" r:id="rId18"/>
    <p:sldId id="475" r:id="rId19"/>
    <p:sldId id="476" r:id="rId20"/>
    <p:sldId id="477" r:id="rId21"/>
    <p:sldId id="478" r:id="rId22"/>
    <p:sldId id="479" r:id="rId23"/>
    <p:sldId id="480" r:id="rId24"/>
    <p:sldId id="263" r:id="rId25"/>
    <p:sldId id="260" r:id="rId26"/>
  </p:sldIdLst>
  <p:sldSz cx="18288000" cy="10287000"/>
  <p:notesSz cx="18288000" cy="10287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22" autoAdjust="0"/>
    <p:restoredTop sz="94660"/>
  </p:normalViewPr>
  <p:slideViewPr>
    <p:cSldViewPr>
      <p:cViewPr varScale="1">
        <p:scale>
          <a:sx n="72" d="100"/>
          <a:sy n="72" d="100"/>
        </p:scale>
        <p:origin x="118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379B4-1C07-4D15-932E-246E0F83C548}"/>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8BE560-3A98-4572-9827-B2E8F640BBB8}"/>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1C7A91-A759-4B54-8383-77889307073B}"/>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778896C-AE94-4D4C-95DE-98EF0E648A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C3D9E4-4EBA-496A-9DD1-8F7092446A8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7790DB-D680-43FB-AF89-FCC2B633DDAC}"/>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20/07/2023</a:t>
            </a:fld>
            <a:endParaRPr lang="es-ES"/>
          </a:p>
        </p:txBody>
      </p:sp>
      <p:sp>
        <p:nvSpPr>
          <p:cNvPr id="8" name="Marcador de pie de página 7">
            <a:extLst>
              <a:ext uri="{FF2B5EF4-FFF2-40B4-BE49-F238E27FC236}">
                <a16:creationId xmlns:a16="http://schemas.microsoft.com/office/drawing/2014/main" id="{4617222B-BE51-482B-BA2E-EB39AC5CFF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FDCE16C3-DA6D-41E3-AD39-8F32E97BA05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84561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93A3F-9129-4451-83AB-A63F9CE1AEF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F0DF4D5-E289-4B98-88A1-45A89FCFEDA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20/07/2023</a:t>
            </a:fld>
            <a:endParaRPr lang="es-ES"/>
          </a:p>
        </p:txBody>
      </p:sp>
      <p:sp>
        <p:nvSpPr>
          <p:cNvPr id="4" name="Marcador de pie de página 3">
            <a:extLst>
              <a:ext uri="{FF2B5EF4-FFF2-40B4-BE49-F238E27FC236}">
                <a16:creationId xmlns:a16="http://schemas.microsoft.com/office/drawing/2014/main" id="{86208C41-13EF-4402-9187-E5BFB0DCF5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9584DCE-CA46-4CDC-8DFB-D6B70D709688}"/>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30327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40B059-6684-46D2-8430-107ADA6DA67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20/07/2023</a:t>
            </a:fld>
            <a:endParaRPr lang="es-ES"/>
          </a:p>
        </p:txBody>
      </p:sp>
      <p:sp>
        <p:nvSpPr>
          <p:cNvPr id="3" name="Marcador de pie de página 2">
            <a:extLst>
              <a:ext uri="{FF2B5EF4-FFF2-40B4-BE49-F238E27FC236}">
                <a16:creationId xmlns:a16="http://schemas.microsoft.com/office/drawing/2014/main" id="{DC78B675-5858-4FDD-A471-FE91AE6C973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A57FF813-BE02-496F-99F0-B07A4132E8C2}"/>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99292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66AD-6CB7-4000-BF5F-0EC4800684FB}"/>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CA4AD3-04B0-457C-8539-181B8CEF2A0A}"/>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AFEFE05-0179-406A-915E-465CDD31972B}"/>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F3DDC-FF30-461B-AF9A-FFD52D4C48AA}"/>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20/07/2023</a:t>
            </a:fld>
            <a:endParaRPr lang="es-ES"/>
          </a:p>
        </p:txBody>
      </p:sp>
      <p:sp>
        <p:nvSpPr>
          <p:cNvPr id="6" name="Marcador de pie de página 5">
            <a:extLst>
              <a:ext uri="{FF2B5EF4-FFF2-40B4-BE49-F238E27FC236}">
                <a16:creationId xmlns:a16="http://schemas.microsoft.com/office/drawing/2014/main" id="{6932B3CC-CE5A-4375-80AD-F50A21FB8B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CBB358E-3631-4137-80DA-F1169735AA6C}"/>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73307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C8F71-821B-4DDD-9A9E-2276A46F1B6C}"/>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7F30694-BDAB-4158-9F58-A816230CDE2C}"/>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1C7BC6-8AE8-4948-AC95-B4E586A9480A}"/>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72B5CB-458D-4FBF-B67D-CD384338ACE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20/07/2023</a:t>
            </a:fld>
            <a:endParaRPr lang="es-ES"/>
          </a:p>
        </p:txBody>
      </p:sp>
      <p:sp>
        <p:nvSpPr>
          <p:cNvPr id="6" name="Marcador de pie de página 5">
            <a:extLst>
              <a:ext uri="{FF2B5EF4-FFF2-40B4-BE49-F238E27FC236}">
                <a16:creationId xmlns:a16="http://schemas.microsoft.com/office/drawing/2014/main" id="{8CD7EEA8-9033-4B45-B699-9D22F5564B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2DC0DC3-857C-4636-9EF3-176A87D26A6F}"/>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362599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D7254-0017-4063-8FFE-014AED9F7289}"/>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D9A3F45-2404-42BF-A3CB-475AC9F8A6D5}"/>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0FDFF-2557-4C4E-ADA7-16C7E4AF073D}"/>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20/07/2023</a:t>
            </a:fld>
            <a:endParaRPr lang="es-ES"/>
          </a:p>
        </p:txBody>
      </p:sp>
      <p:sp>
        <p:nvSpPr>
          <p:cNvPr id="5" name="Marcador de pie de página 4">
            <a:extLst>
              <a:ext uri="{FF2B5EF4-FFF2-40B4-BE49-F238E27FC236}">
                <a16:creationId xmlns:a16="http://schemas.microsoft.com/office/drawing/2014/main" id="{D626823A-1E88-4D82-BE42-0D33555E926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0B1C89-968A-408A-8419-8AC375AC2C33}"/>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33896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78A8CC-23FC-4BF2-B5A2-A5518DA061CA}"/>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128C344-1DCA-40CB-A46B-4EAA87979B7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0669FF-4B2F-4E91-98D6-A98605384568}"/>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20/07/2023</a:t>
            </a:fld>
            <a:endParaRPr lang="es-ES"/>
          </a:p>
        </p:txBody>
      </p:sp>
      <p:sp>
        <p:nvSpPr>
          <p:cNvPr id="5" name="Marcador de pie de página 4">
            <a:extLst>
              <a:ext uri="{FF2B5EF4-FFF2-40B4-BE49-F238E27FC236}">
                <a16:creationId xmlns:a16="http://schemas.microsoft.com/office/drawing/2014/main" id="{C758AB9B-993A-4EE5-BAB5-F4E797F51AC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525BFB-6BC5-416B-940E-3351575D2E4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4770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444E4-85F9-77F7-430E-3EE8D0AE2C08}"/>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t>Haga clic para modificar el estilo de título del patrón</a:t>
            </a:r>
          </a:p>
        </p:txBody>
      </p:sp>
      <p:sp>
        <p:nvSpPr>
          <p:cNvPr id="3" name="Subtítulo 2">
            <a:extLst>
              <a:ext uri="{FF2B5EF4-FFF2-40B4-BE49-F238E27FC236}">
                <a16:creationId xmlns:a16="http://schemas.microsoft.com/office/drawing/2014/main" id="{14D099BA-B3A3-0F8B-1CBB-C50F103E25F9}"/>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Haga clic para modificar el estilo de Subtítulo del patrón</a:t>
            </a:r>
          </a:p>
        </p:txBody>
      </p:sp>
      <p:sp>
        <p:nvSpPr>
          <p:cNvPr id="4" name="Marcador de fecha 3">
            <a:extLst>
              <a:ext uri="{FF2B5EF4-FFF2-40B4-BE49-F238E27FC236}">
                <a16:creationId xmlns:a16="http://schemas.microsoft.com/office/drawing/2014/main" id="{6FC2594F-8378-C2AE-016A-AD6397A7BB86}"/>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20/07/2023</a:t>
            </a:fld>
            <a:endParaRPr lang="es-ES"/>
          </a:p>
        </p:txBody>
      </p:sp>
      <p:sp>
        <p:nvSpPr>
          <p:cNvPr id="5" name="Marcador de pie de página 4">
            <a:extLst>
              <a:ext uri="{FF2B5EF4-FFF2-40B4-BE49-F238E27FC236}">
                <a16:creationId xmlns:a16="http://schemas.microsoft.com/office/drawing/2014/main" id="{286F5689-11A2-422C-5DAE-305372C0A6E6}"/>
              </a:ext>
            </a:extLst>
          </p:cNvPr>
          <p:cNvSpPr>
            <a:spLocks noGrp="1"/>
          </p:cNvSpPr>
          <p:nvPr>
            <p:ph type="ftr" sz="quarter" idx="11"/>
          </p:nvPr>
        </p:nvSpPr>
        <p:spPr>
          <a:xfrm>
            <a:off x="6057900" y="9534525"/>
            <a:ext cx="6172200" cy="547688"/>
          </a:xfrm>
          <a:prstGeom prst="rect">
            <a:avLst/>
          </a:prstGeom>
        </p:spPr>
        <p:txBody>
          <a:bodyPr/>
          <a:lstStyle/>
          <a:p>
            <a:endParaRPr/>
          </a:p>
        </p:txBody>
      </p:sp>
      <p:sp>
        <p:nvSpPr>
          <p:cNvPr id="6" name="Marcador de número de diapositiva 5">
            <a:extLst>
              <a:ext uri="{FF2B5EF4-FFF2-40B4-BE49-F238E27FC236}">
                <a16:creationId xmlns:a16="http://schemas.microsoft.com/office/drawing/2014/main" id="{463F0A7C-4401-D798-1D57-200B352B9ECF}"/>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221155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58836-D8C6-B55E-C018-6BD4CA9C1D3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7F8D5F-2762-5260-86BD-2A95D824BC8A}"/>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C2ABA8-561A-B30F-5883-399F3AE2CEC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20/07/2023</a:t>
            </a:fld>
            <a:endParaRPr lang="es-ES"/>
          </a:p>
        </p:txBody>
      </p:sp>
      <p:sp>
        <p:nvSpPr>
          <p:cNvPr id="5" name="Marcador de pie de página 4">
            <a:extLst>
              <a:ext uri="{FF2B5EF4-FFF2-40B4-BE49-F238E27FC236}">
                <a16:creationId xmlns:a16="http://schemas.microsoft.com/office/drawing/2014/main" id="{F33EC6E4-D6A6-555C-5160-5C75234E68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CDCBBA0-9917-9ECE-776F-2A3B0707CD0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888722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42383-D061-AD09-F15F-A2330966612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DA7000-7061-9160-A3A4-8CEFF295BCB6}"/>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95B30D4-B38D-FA78-27CC-9CFABF582125}"/>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20/07/2023</a:t>
            </a:fld>
            <a:endParaRPr lang="es-ES"/>
          </a:p>
        </p:txBody>
      </p:sp>
      <p:sp>
        <p:nvSpPr>
          <p:cNvPr id="5" name="Marcador de pie de página 4">
            <a:extLst>
              <a:ext uri="{FF2B5EF4-FFF2-40B4-BE49-F238E27FC236}">
                <a16:creationId xmlns:a16="http://schemas.microsoft.com/office/drawing/2014/main" id="{7EB75D2B-B7E5-0FEE-2C12-1A961A10AE2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7CB17CB-B6BB-3C96-3246-F34F0F2F0379}"/>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194002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956EC-3726-D027-6A63-CF43111E3F7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0E42E2-D534-95C0-7E8C-58F9DE069949}"/>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4F87315-F4C6-70C9-6F93-F2C2E36FB9E7}"/>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D5450E6-AD42-51E7-A263-FA8F8BFD9EB7}"/>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20/07/2023</a:t>
            </a:fld>
            <a:endParaRPr lang="es-ES"/>
          </a:p>
        </p:txBody>
      </p:sp>
      <p:sp>
        <p:nvSpPr>
          <p:cNvPr id="6" name="Marcador de pie de página 5">
            <a:extLst>
              <a:ext uri="{FF2B5EF4-FFF2-40B4-BE49-F238E27FC236}">
                <a16:creationId xmlns:a16="http://schemas.microsoft.com/office/drawing/2014/main" id="{4DB5E8AD-B6C1-87B2-54E4-DD76275B401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B0C91AB-EF3A-0E0B-DCA3-F66571C651DB}"/>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672100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565C8-74D1-B365-8CCA-D2CB5B7D4894}"/>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C46A2-2BE5-2AE5-D4BA-27D2D20ED031}"/>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DC8FD1-341D-2B1F-5DA7-720FE94FD6C0}"/>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24BBA34-20FE-AA30-81B6-1C32081C8BDF}"/>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2F3D69-410B-0A54-33CA-0AFC994F64D3}"/>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CE85E20-3438-1FC1-ED59-9D3441212E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20/07/2023</a:t>
            </a:fld>
            <a:endParaRPr lang="es-ES"/>
          </a:p>
        </p:txBody>
      </p:sp>
      <p:sp>
        <p:nvSpPr>
          <p:cNvPr id="8" name="Marcador de pie de página 7">
            <a:extLst>
              <a:ext uri="{FF2B5EF4-FFF2-40B4-BE49-F238E27FC236}">
                <a16:creationId xmlns:a16="http://schemas.microsoft.com/office/drawing/2014/main" id="{9901F080-47B7-0ACA-71EE-5342C33D2B7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E18149F2-D910-3E7E-25A9-50C8A5A51D4C}"/>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0488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7F704-B9F1-E2B9-26AC-DCF70282A80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1AEBDC-707A-1ABF-188E-6C1AC99883BB}"/>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20/07/2023</a:t>
            </a:fld>
            <a:endParaRPr lang="es-ES"/>
          </a:p>
        </p:txBody>
      </p:sp>
      <p:sp>
        <p:nvSpPr>
          <p:cNvPr id="4" name="Marcador de pie de página 3">
            <a:extLst>
              <a:ext uri="{FF2B5EF4-FFF2-40B4-BE49-F238E27FC236}">
                <a16:creationId xmlns:a16="http://schemas.microsoft.com/office/drawing/2014/main" id="{381C80A2-F741-27DC-3467-1F463076C0D6}"/>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E3F9CFE3-BC51-ECA5-EC2E-0775C5EE0D22}"/>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268255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D49A23-D506-DC2C-3E9C-2EAF2558537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20/07/2023</a:t>
            </a:fld>
            <a:endParaRPr lang="es-ES"/>
          </a:p>
        </p:txBody>
      </p:sp>
      <p:sp>
        <p:nvSpPr>
          <p:cNvPr id="3" name="Marcador de pie de página 2">
            <a:extLst>
              <a:ext uri="{FF2B5EF4-FFF2-40B4-BE49-F238E27FC236}">
                <a16:creationId xmlns:a16="http://schemas.microsoft.com/office/drawing/2014/main" id="{EC18BA91-65AA-E578-4FD5-4E343CD8407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8C1B56A3-D693-F6F5-6925-A9992361544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216028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0E3DC-762F-AC5A-3E05-E54153978F3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11847F-7E23-3346-C455-4B05AB6F7945}"/>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05C0A1-1F87-4AE4-B375-57A360DD1029}"/>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B917D3-1BC5-9260-0C19-CC1566EF589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20/07/2023</a:t>
            </a:fld>
            <a:endParaRPr lang="es-ES"/>
          </a:p>
        </p:txBody>
      </p:sp>
      <p:sp>
        <p:nvSpPr>
          <p:cNvPr id="6" name="Marcador de pie de página 5">
            <a:extLst>
              <a:ext uri="{FF2B5EF4-FFF2-40B4-BE49-F238E27FC236}">
                <a16:creationId xmlns:a16="http://schemas.microsoft.com/office/drawing/2014/main" id="{3080F176-568B-3912-CE37-66BDBBEC0553}"/>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66B6718E-EB83-0144-6627-D9B6EAE68387}"/>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1080656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D3B3E-6C04-54A8-C815-392E2FD3DB8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339ADA8-94F3-ECD6-35E5-DA00AB94ECCA}"/>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949A81-3A58-351C-DBFE-9BFC03B0CE3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49ADFE-48D5-D915-9A56-8769FB65EA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20/07/2023</a:t>
            </a:fld>
            <a:endParaRPr lang="es-ES"/>
          </a:p>
        </p:txBody>
      </p:sp>
      <p:sp>
        <p:nvSpPr>
          <p:cNvPr id="6" name="Marcador de pie de página 5">
            <a:extLst>
              <a:ext uri="{FF2B5EF4-FFF2-40B4-BE49-F238E27FC236}">
                <a16:creationId xmlns:a16="http://schemas.microsoft.com/office/drawing/2014/main" id="{B1633BDF-B04B-51DC-C10A-293255E1F778}"/>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08FD771-E229-A9F9-5EF8-F0F5E525CE38}"/>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363400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F1050-7548-4341-A72D-2239B71504F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739101-77EA-8110-A60C-F9D0288D7598}"/>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FC51A4-6A1C-CFB1-4061-E42779085F1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20/07/2023</a:t>
            </a:fld>
            <a:endParaRPr lang="es-ES"/>
          </a:p>
        </p:txBody>
      </p:sp>
      <p:sp>
        <p:nvSpPr>
          <p:cNvPr id="5" name="Marcador de pie de página 4">
            <a:extLst>
              <a:ext uri="{FF2B5EF4-FFF2-40B4-BE49-F238E27FC236}">
                <a16:creationId xmlns:a16="http://schemas.microsoft.com/office/drawing/2014/main" id="{0852C571-B048-58F9-5FBB-742DEDAE0D7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3AE219E-D3FE-03F8-9A4C-A0F9131D2776}"/>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349180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422636-99DA-35E2-A87C-A78B18FBFBE6}"/>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49547B-79D1-81C7-92AB-61B7075E93F7}"/>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B39C85-09BA-AACF-96BD-5CD3223BD8CC}"/>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20/07/2023</a:t>
            </a:fld>
            <a:endParaRPr lang="es-ES"/>
          </a:p>
        </p:txBody>
      </p:sp>
      <p:sp>
        <p:nvSpPr>
          <p:cNvPr id="5" name="Marcador de pie de página 4">
            <a:extLst>
              <a:ext uri="{FF2B5EF4-FFF2-40B4-BE49-F238E27FC236}">
                <a16:creationId xmlns:a16="http://schemas.microsoft.com/office/drawing/2014/main" id="{84EFF96C-C5FC-D592-6B6F-605DF5CFB5F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35B8197-29C7-A100-A15E-8A8DDEF77D41}"/>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133290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8AAE7A4-C0ED-4F3B-BDD6-BC856696A3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B98F2-BEDB-4281-A58E-69FBA4A6DC5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7BD7875-FD6A-4BA9-81F5-04CB572F54F5}"/>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58FCA3-7355-42E6-82A8-A1A130D2FB9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20/07/2023</a:t>
            </a:fld>
            <a:endParaRPr lang="es-ES"/>
          </a:p>
        </p:txBody>
      </p:sp>
      <p:sp>
        <p:nvSpPr>
          <p:cNvPr id="5" name="Marcador de pie de página 4">
            <a:extLst>
              <a:ext uri="{FF2B5EF4-FFF2-40B4-BE49-F238E27FC236}">
                <a16:creationId xmlns:a16="http://schemas.microsoft.com/office/drawing/2014/main" id="{D464FD0A-4DAE-4F76-AC47-852A5E3DF94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D56F499-A829-43A7-9EDB-0514C0F951DB}"/>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23707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EBF64-7382-4B70-8EAF-D40744FB7F7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034208-54B0-473B-881D-D34B2BD76C37}"/>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ADF1CD-13DE-4849-9D7C-B397D5DFB7A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20/07/2023</a:t>
            </a:fld>
            <a:endParaRPr lang="es-ES"/>
          </a:p>
        </p:txBody>
      </p:sp>
      <p:sp>
        <p:nvSpPr>
          <p:cNvPr id="5" name="Marcador de pie de página 4">
            <a:extLst>
              <a:ext uri="{FF2B5EF4-FFF2-40B4-BE49-F238E27FC236}">
                <a16:creationId xmlns:a16="http://schemas.microsoft.com/office/drawing/2014/main" id="{C2E59AAE-1950-401F-9AB2-84CC881858D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F7687717-E9C2-4CE0-AED6-EE5BA78160D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63652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EBD07-13C2-48F7-9BDE-0F9895C53EF9}"/>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22C64-162F-43E5-9B2B-10410DCCCBEF}"/>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2B5C9A9-8115-4934-AFD3-0420E5E515A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20/07/2023</a:t>
            </a:fld>
            <a:endParaRPr lang="es-ES"/>
          </a:p>
        </p:txBody>
      </p:sp>
      <p:sp>
        <p:nvSpPr>
          <p:cNvPr id="5" name="Marcador de pie de página 4">
            <a:extLst>
              <a:ext uri="{FF2B5EF4-FFF2-40B4-BE49-F238E27FC236}">
                <a16:creationId xmlns:a16="http://schemas.microsoft.com/office/drawing/2014/main" id="{7983A882-97DF-4225-8523-AD256D6F5ACE}"/>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7105E9D-5629-4048-A634-EA7D8375BE80}"/>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32688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C4495-5040-4BF3-AF0F-4DAD9B61EB9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00E858-2DAA-401C-809B-D1D0E73A7BF7}"/>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5AAAA95-7460-4D7A-9CCE-A42C7A993C56}"/>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A787C5E-0EF9-40A0-9903-3482FE527D3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20/07/2023</a:t>
            </a:fld>
            <a:endParaRPr lang="es-ES"/>
          </a:p>
        </p:txBody>
      </p:sp>
      <p:sp>
        <p:nvSpPr>
          <p:cNvPr id="6" name="Marcador de pie de página 5">
            <a:extLst>
              <a:ext uri="{FF2B5EF4-FFF2-40B4-BE49-F238E27FC236}">
                <a16:creationId xmlns:a16="http://schemas.microsoft.com/office/drawing/2014/main" id="{29D2B744-F62B-47F2-9E1E-D9D33BA179F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7FF26E6-11B4-44BA-94F8-BAC05D22D8C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88617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a:lstStyle/>
          <a:p>
            <a:endParaRPr/>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a:lstStyle/>
          <a:p>
            <a:endParaRPr/>
          </a:p>
        </p:txBody>
      </p:sp>
      <p:sp>
        <p:nvSpPr>
          <p:cNvPr id="2" name="CuadroTexto 1">
            <a:extLst>
              <a:ext uri="{FF2B5EF4-FFF2-40B4-BE49-F238E27FC236}">
                <a16:creationId xmlns:a16="http://schemas.microsoft.com/office/drawing/2014/main" id="{1204697B-EFD0-ECF2-048D-6F0A5A9292B5}"/>
              </a:ext>
            </a:extLst>
          </p:cNvPr>
          <p:cNvSpPr txBox="1"/>
          <p:nvPr userDrawn="1"/>
        </p:nvSpPr>
        <p:spPr>
          <a:xfrm>
            <a:off x="3546245" y="9283437"/>
            <a:ext cx="5579692" cy="577081"/>
          </a:xfrm>
          <a:prstGeom prst="rect">
            <a:avLst/>
          </a:prstGeom>
          <a:noFill/>
        </p:spPr>
        <p:txBody>
          <a:bodyPr wrap="square">
            <a:spAutoFit/>
          </a:bodyPr>
          <a:lstStyle/>
          <a:p>
            <a:pPr algn="just">
              <a:defRPr sz="1050">
                <a:solidFill>
                  <a:srgbClr val="000000"/>
                </a:solidFill>
                <a:effectLst/>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1050"/>
          </a:p>
        </p:txBody>
      </p:sp>
      <p:pic>
        <p:nvPicPr>
          <p:cNvPr id="3" name="Imagen 2">
            <a:extLst>
              <a:ext uri="{FF2B5EF4-FFF2-40B4-BE49-F238E27FC236}">
                <a16:creationId xmlns:a16="http://schemas.microsoft.com/office/drawing/2014/main" id="{1D8DC07E-8086-1CB3-C555-4A9939B7F58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8C8B0F97-A165-BCBC-C640-1EC6D549F0E1}"/>
              </a:ext>
            </a:extLst>
          </p:cNvPr>
          <p:cNvSpPr txBox="1"/>
          <p:nvPr userDrawn="1"/>
        </p:nvSpPr>
        <p:spPr>
          <a:xfrm>
            <a:off x="11107657" y="9202645"/>
            <a:ext cx="6163051" cy="738664"/>
          </a:xfrm>
          <a:prstGeom prst="rect">
            <a:avLst/>
          </a:prstGeom>
          <a:noFill/>
        </p:spPr>
        <p:txBody>
          <a:bodyPr wrap="square">
            <a:spAutoFit/>
          </a:bodyPr>
          <a:lstStyle/>
          <a:p>
            <a:pPr algn="l">
              <a:defRPr sz="1050">
                <a:solidFill>
                  <a:schemeClr val="tx1"/>
                </a:solidFill>
                <a:effectLst/>
                <a:latin typeface="+mn-lt"/>
              </a:defRPr>
            </a:pPr>
            <a:r>
              <a:t>Descripción legal — Licencias Creative Commons:Los materiales publicados en el sitio web del proyecto AMTech están clasificados como Recursos Educativos Abiertos (REA) y pueden ser libremente (sin permiso de sus creadores): descargado, utilizado, reutilizado, copiado, adaptado y compartido por los usuarios, con información sobre la fuente de su origen.</a:t>
            </a:r>
            <a:endParaRPr sz="1050">
              <a:solidFill>
                <a:schemeClr val="tx1"/>
              </a:solidFill>
              <a:latin typeface="+mn-lt"/>
            </a:endParaRPr>
          </a:p>
        </p:txBody>
      </p:sp>
      <p:pic>
        <p:nvPicPr>
          <p:cNvPr id="5" name="Picture 2">
            <a:extLst>
              <a:ext uri="{FF2B5EF4-FFF2-40B4-BE49-F238E27FC236}">
                <a16:creationId xmlns:a16="http://schemas.microsoft.com/office/drawing/2014/main" id="{5EBF0F90-E830-3DC6-7602-4A513532B92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6E0D0EE0-4BE0-4E74-A49D-EA1F919D42AC}"/>
              </a:ext>
            </a:extLst>
          </p:cNvPr>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a:lstStyle/>
          <a:p>
            <a:endParaRPr/>
          </a:p>
        </p:txBody>
      </p:sp>
      <p:sp>
        <p:nvSpPr>
          <p:cNvPr id="10" name="bg object 17">
            <a:extLst>
              <a:ext uri="{FF2B5EF4-FFF2-40B4-BE49-F238E27FC236}">
                <a16:creationId xmlns:a16="http://schemas.microsoft.com/office/drawing/2014/main" id="{9A78C2F4-F608-4536-B6A9-CB535B264D12}"/>
              </a:ext>
            </a:extLst>
          </p:cNvPr>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a:lstStyle/>
          <a:p>
            <a:endParaRPr/>
          </a:p>
        </p:txBody>
      </p:sp>
      <p:sp>
        <p:nvSpPr>
          <p:cNvPr id="2" name="CuadroTexto 1">
            <a:extLst>
              <a:ext uri="{FF2B5EF4-FFF2-40B4-BE49-F238E27FC236}">
                <a16:creationId xmlns:a16="http://schemas.microsoft.com/office/drawing/2014/main" id="{9AA799A4-F31F-6BFF-E607-236186E30015}"/>
              </a:ext>
            </a:extLst>
          </p:cNvPr>
          <p:cNvSpPr txBox="1"/>
          <p:nvPr userDrawn="1"/>
        </p:nvSpPr>
        <p:spPr>
          <a:xfrm>
            <a:off x="3546245" y="9283437"/>
            <a:ext cx="5579692" cy="577081"/>
          </a:xfrm>
          <a:prstGeom prst="rect">
            <a:avLst/>
          </a:prstGeom>
          <a:noFill/>
        </p:spPr>
        <p:txBody>
          <a:bodyPr wrap="square">
            <a:spAutoFit/>
          </a:bodyPr>
          <a:lstStyle/>
          <a:p>
            <a:pPr algn="just">
              <a:defRPr sz="1050">
                <a:solidFill>
                  <a:srgbClr val="000000"/>
                </a:solidFill>
                <a:effectLst/>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1050"/>
          </a:p>
        </p:txBody>
      </p:sp>
      <p:pic>
        <p:nvPicPr>
          <p:cNvPr id="3" name="Imagen 2">
            <a:extLst>
              <a:ext uri="{FF2B5EF4-FFF2-40B4-BE49-F238E27FC236}">
                <a16:creationId xmlns:a16="http://schemas.microsoft.com/office/drawing/2014/main" id="{191951D9-B3B6-0923-FC0A-5E6BC3FE96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FE6D4945-DD86-0D01-46D5-D5D33FB055F3}"/>
              </a:ext>
            </a:extLst>
          </p:cNvPr>
          <p:cNvSpPr txBox="1"/>
          <p:nvPr userDrawn="1"/>
        </p:nvSpPr>
        <p:spPr>
          <a:xfrm>
            <a:off x="11107657" y="9202645"/>
            <a:ext cx="6163051" cy="738664"/>
          </a:xfrm>
          <a:prstGeom prst="rect">
            <a:avLst/>
          </a:prstGeom>
          <a:noFill/>
        </p:spPr>
        <p:txBody>
          <a:bodyPr wrap="square">
            <a:spAutoFit/>
          </a:bodyPr>
          <a:lstStyle/>
          <a:p>
            <a:pPr algn="l">
              <a:defRPr sz="1050">
                <a:solidFill>
                  <a:schemeClr val="tx1"/>
                </a:solidFill>
                <a:effectLst/>
                <a:latin typeface="+mn-lt"/>
              </a:defRPr>
            </a:pPr>
            <a:r>
              <a:t>Descripción legal — Licencias Creative Commons:Los materiales publicados en el sitio web del proyecto AMTech están clasificados como Recursos Educativos Abiertos (REA) y pueden ser libremente (sin permiso de sus creadores): descargado, utilizado, reutilizado, copiado, adaptado y compartido por los usuarios, con información sobre la fuente de su origen.</a:t>
            </a:r>
            <a:endParaRPr sz="1050">
              <a:solidFill>
                <a:schemeClr val="tx1"/>
              </a:solidFill>
              <a:latin typeface="+mn-lt"/>
            </a:endParaRPr>
          </a:p>
        </p:txBody>
      </p:sp>
      <p:pic>
        <p:nvPicPr>
          <p:cNvPr id="5" name="Picture 2">
            <a:extLst>
              <a:ext uri="{FF2B5EF4-FFF2-40B4-BE49-F238E27FC236}">
                <a16:creationId xmlns:a16="http://schemas.microsoft.com/office/drawing/2014/main" id="{18FE54A3-AE6A-E140-13F0-85EC2B1AB5A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291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A63F4744-DE0B-F867-133A-8AC2001D6D69}"/>
              </a:ext>
            </a:extLst>
          </p:cNvPr>
          <p:cNvSpPr/>
          <p:nvPr userDrawn="1"/>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a:lstStyle/>
          <a:p>
            <a:endParaRPr/>
          </a:p>
        </p:txBody>
      </p:sp>
      <p:sp>
        <p:nvSpPr>
          <p:cNvPr id="8" name="object 3">
            <a:extLst>
              <a:ext uri="{FF2B5EF4-FFF2-40B4-BE49-F238E27FC236}">
                <a16:creationId xmlns:a16="http://schemas.microsoft.com/office/drawing/2014/main" id="{5CC0E231-C06D-597C-2FED-C4B31D08C606}"/>
              </a:ext>
            </a:extLst>
          </p:cNvPr>
          <p:cNvSpPr/>
          <p:nvPr userDrawn="1"/>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a:lstStyle/>
          <a:p>
            <a:endParaRPr/>
          </a:p>
        </p:txBody>
      </p:sp>
      <p:pic>
        <p:nvPicPr>
          <p:cNvPr id="9" name="Imagen 8">
            <a:extLst>
              <a:ext uri="{FF2B5EF4-FFF2-40B4-BE49-F238E27FC236}">
                <a16:creationId xmlns:a16="http://schemas.microsoft.com/office/drawing/2014/main" id="{2333E2BF-7313-5374-B064-2A20219E3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0" name="CuadroTexto 9">
            <a:extLst>
              <a:ext uri="{FF2B5EF4-FFF2-40B4-BE49-F238E27FC236}">
                <a16:creationId xmlns:a16="http://schemas.microsoft.com/office/drawing/2014/main" id="{A6C257E0-D93A-560B-B4E5-A3C1452703A4}"/>
              </a:ext>
            </a:extLst>
          </p:cNvPr>
          <p:cNvSpPr txBox="1"/>
          <p:nvPr userDrawn="1"/>
        </p:nvSpPr>
        <p:spPr>
          <a:xfrm>
            <a:off x="3546245" y="9283437"/>
            <a:ext cx="5579692" cy="577081"/>
          </a:xfrm>
          <a:prstGeom prst="rect">
            <a:avLst/>
          </a:prstGeom>
          <a:noFill/>
        </p:spPr>
        <p:txBody>
          <a:bodyPr wrap="square">
            <a:spAutoFit/>
          </a:bodyPr>
          <a:lstStyle/>
          <a:p>
            <a:pPr algn="just">
              <a:defRPr sz="1050">
                <a:solidFill>
                  <a:srgbClr val="000000"/>
                </a:solidFill>
                <a:effectLst/>
              </a:defRPr>
            </a:pPr>
            <a:r>
              <a:t>«El apoyo de la Comisión Europea a la producción de esta publicación no constituye una aprobación de los contenidos que reflejan únicamente los puntos de vista de los autores, y la Comisión no puede ser considerada responsable del uso que pueda hacerse de la información contenida en ella.»</a:t>
            </a:r>
            <a:endParaRPr sz="1050"/>
          </a:p>
        </p:txBody>
      </p:sp>
      <p:pic>
        <p:nvPicPr>
          <p:cNvPr id="11" name="Imagen 10">
            <a:extLst>
              <a:ext uri="{FF2B5EF4-FFF2-40B4-BE49-F238E27FC236}">
                <a16:creationId xmlns:a16="http://schemas.microsoft.com/office/drawing/2014/main" id="{F2106762-91E6-C837-4500-C9FDEF09D53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12" name="CuadroTexto 11">
            <a:extLst>
              <a:ext uri="{FF2B5EF4-FFF2-40B4-BE49-F238E27FC236}">
                <a16:creationId xmlns:a16="http://schemas.microsoft.com/office/drawing/2014/main" id="{420EF857-763B-A887-4E64-0D4E06B90DC6}"/>
              </a:ext>
            </a:extLst>
          </p:cNvPr>
          <p:cNvSpPr txBox="1"/>
          <p:nvPr userDrawn="1"/>
        </p:nvSpPr>
        <p:spPr>
          <a:xfrm>
            <a:off x="11107657" y="9202645"/>
            <a:ext cx="6163051" cy="738664"/>
          </a:xfrm>
          <a:prstGeom prst="rect">
            <a:avLst/>
          </a:prstGeom>
          <a:noFill/>
        </p:spPr>
        <p:txBody>
          <a:bodyPr wrap="square">
            <a:spAutoFit/>
          </a:bodyPr>
          <a:lstStyle/>
          <a:p>
            <a:pPr algn="l">
              <a:defRPr sz="1050">
                <a:solidFill>
                  <a:schemeClr val="tx1"/>
                </a:solidFill>
                <a:effectLst/>
                <a:latin typeface="+mn-lt"/>
              </a:defRPr>
            </a:pPr>
            <a:r>
              <a:t>Descripción legal — Licencias Creative Commons:Los materiales publicados en el sitio web del proyecto AMTech están clasificados como Recursos Educativos Abiertos (REA) y pueden ser libremente (sin permiso de sus creadores): descargado, utilizado, reutilizado, copiado, adaptado y compartido por los usuarios, con información sobre la fuente de su origen.</a:t>
            </a:r>
            <a:endParaRPr sz="1050">
              <a:solidFill>
                <a:schemeClr val="tx1"/>
              </a:solidFill>
              <a:latin typeface="+mn-lt"/>
            </a:endParaRPr>
          </a:p>
        </p:txBody>
      </p:sp>
      <p:pic>
        <p:nvPicPr>
          <p:cNvPr id="13" name="Picture 2">
            <a:extLst>
              <a:ext uri="{FF2B5EF4-FFF2-40B4-BE49-F238E27FC236}">
                <a16:creationId xmlns:a16="http://schemas.microsoft.com/office/drawing/2014/main" id="{CF15A812-1986-1B9C-9C6E-6404D642E92C}"/>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908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C811D3-2988-54A8-D855-805643AD2300}"/>
              </a:ext>
            </a:extLst>
          </p:cNvPr>
          <p:cNvSpPr txBox="1"/>
          <p:nvPr/>
        </p:nvSpPr>
        <p:spPr>
          <a:xfrm>
            <a:off x="3450124" y="6591300"/>
            <a:ext cx="12551876" cy="523220"/>
          </a:xfrm>
          <a:prstGeom prst="rect">
            <a:avLst/>
          </a:prstGeom>
          <a:noFill/>
        </p:spPr>
        <p:txBody>
          <a:bodyPr wrap="square">
            <a:spAutoFit/>
          </a:bodyPr>
          <a:lstStyle/>
          <a:p>
            <a:pPr algn="ctr">
              <a:defRPr sz="2800" b="1">
                <a:solidFill>
                  <a:srgbClr val="75B239"/>
                </a:solidFill>
                <a:effectLst/>
                <a:latin typeface="Century Gothic" panose="020B0502020202020204" pitchFamily="34" charset="0"/>
                <a:ea typeface="Arial MT"/>
                <a:cs typeface="Arial MT"/>
              </a:defRPr>
            </a:pPr>
            <a:r>
              <a:t>Cómo involucrar a los estudiantes en la formación </a:t>
            </a:r>
            <a:r>
              <a:rPr lang="es-ES"/>
              <a:t>online</a:t>
            </a:r>
            <a:endParaRPr sz="2800">
              <a:solidFill>
                <a:srgbClr val="75B239"/>
              </a:solidFill>
              <a:effectLst/>
              <a:latin typeface="Century Gothic" panose="020B0502020202020204" pitchFamily="34" charset="0"/>
              <a:ea typeface="Arial MT"/>
              <a:cs typeface="Arial MT"/>
            </a:endParaRPr>
          </a:p>
        </p:txBody>
      </p:sp>
      <p:sp>
        <p:nvSpPr>
          <p:cNvPr id="5" name="CuadroTexto 4">
            <a:extLst>
              <a:ext uri="{FF2B5EF4-FFF2-40B4-BE49-F238E27FC236}">
                <a16:creationId xmlns:a16="http://schemas.microsoft.com/office/drawing/2014/main" id="{4C19204D-8967-023C-E443-943EB115E803}"/>
              </a:ext>
            </a:extLst>
          </p:cNvPr>
          <p:cNvSpPr txBox="1"/>
          <p:nvPr/>
        </p:nvSpPr>
        <p:spPr>
          <a:xfrm>
            <a:off x="4572000" y="7795224"/>
            <a:ext cx="9144000" cy="584775"/>
          </a:xfrm>
          <a:prstGeom prst="rect">
            <a:avLst/>
          </a:prstGeom>
          <a:noFill/>
        </p:spPr>
        <p:txBody>
          <a:bodyPr wrap="square">
            <a:spAutoFit/>
          </a:bodyPr>
          <a:lstStyle/>
          <a:p>
            <a:pPr marL="12700" algn="ctr">
              <a:lnSpc>
                <a:spcPct val="100000"/>
              </a:lnSpc>
              <a:spcBef>
                <a:spcPts val="100"/>
              </a:spcBef>
              <a:defRPr sz="3200" b="1">
                <a:ea typeface="Microsoft Sans Serif" panose="020B0604020202020204" pitchFamily="34" charset="0"/>
                <a:cs typeface="Microsoft Sans Serif" panose="020B0604020202020204" pitchFamily="34" charset="0"/>
              </a:defRPr>
            </a:pPr>
            <a:r>
              <a:rPr>
                <a:latin typeface="Century Gothic" panose="020B0502020202020204" pitchFamily="34" charset="0"/>
              </a:rPr>
              <a:t>Socio</a:t>
            </a:r>
            <a:r>
              <a:rPr>
                <a:latin typeface="Microsoft Sans Serif" panose="020B0604020202020204" pitchFamily="34" charset="0"/>
              </a:rPr>
              <a:t>: </a:t>
            </a:r>
            <a:r>
              <a:rPr>
                <a:latin typeface="Century Gothic" panose="020B0502020202020204" pitchFamily="34" charset="0"/>
              </a:rPr>
              <a:t>CIT</a:t>
            </a:r>
          </a:p>
        </p:txBody>
      </p:sp>
    </p:spTree>
    <p:extLst>
      <p:ext uri="{BB962C8B-B14F-4D97-AF65-F5344CB8AC3E}">
        <p14:creationId xmlns:p14="http://schemas.microsoft.com/office/powerpoint/2010/main" val="369570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700635"/>
            <a:ext cx="15240000" cy="461665"/>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1.1: Estrategias para involucrar a los usuarios con contenido digital en la formación </a:t>
            </a:r>
            <a:r>
              <a:rPr lang="es-ES" sz="2400"/>
              <a:t>online</a:t>
            </a:r>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500809" y="3848100"/>
            <a:ext cx="8951844" cy="5724003"/>
          </a:xfrm>
          <a:prstGeom prst="rect">
            <a:avLst/>
          </a:prstGeom>
          <a:noFill/>
        </p:spPr>
        <p:txBody>
          <a:bodyPr wrap="square">
            <a:spAutoFit/>
          </a:bodyPr>
          <a:lstStyle/>
          <a:p>
            <a:pPr algn="just">
              <a:defRPr sz="2400">
                <a:effectLst/>
                <a:latin typeface="Calibri" panose="020F0502020204030204" pitchFamily="34" charset="0"/>
                <a:ea typeface="Arial MT"/>
                <a:cs typeface="Calibri" panose="020F0502020204030204" pitchFamily="34" charset="0"/>
              </a:defRPr>
            </a:pPr>
            <a:r>
              <a:rPr dirty="0"/>
              <a:t>Al </a:t>
            </a:r>
            <a:r>
              <a:rPr dirty="0" err="1"/>
              <a:t>incorporar</a:t>
            </a:r>
            <a:r>
              <a:rPr dirty="0"/>
              <a:t> </a:t>
            </a:r>
            <a:r>
              <a:rPr dirty="0" err="1"/>
              <a:t>estas</a:t>
            </a:r>
            <a:r>
              <a:rPr dirty="0"/>
              <a:t> </a:t>
            </a:r>
            <a:r>
              <a:rPr dirty="0" err="1"/>
              <a:t>estrategias</a:t>
            </a:r>
            <a:r>
              <a:rPr dirty="0"/>
              <a:t>, la </a:t>
            </a:r>
            <a:r>
              <a:rPr lang="es-ES" dirty="0"/>
              <a:t>formación</a:t>
            </a:r>
            <a:r>
              <a:rPr dirty="0"/>
              <a:t> </a:t>
            </a:r>
            <a:r>
              <a:rPr lang="es-ES" dirty="0"/>
              <a:t>online</a:t>
            </a:r>
            <a:r>
              <a:rPr dirty="0"/>
              <a:t> </a:t>
            </a:r>
            <a:r>
              <a:rPr dirty="0" err="1"/>
              <a:t>puede</a:t>
            </a:r>
            <a:r>
              <a:rPr dirty="0"/>
              <a:t> ser </a:t>
            </a:r>
            <a:r>
              <a:rPr dirty="0" err="1"/>
              <a:t>más</a:t>
            </a:r>
            <a:r>
              <a:rPr dirty="0"/>
              <a:t> </a:t>
            </a:r>
            <a:r>
              <a:rPr dirty="0" err="1"/>
              <a:t>atractiva</a:t>
            </a:r>
            <a:r>
              <a:rPr dirty="0"/>
              <a:t>, </a:t>
            </a:r>
            <a:r>
              <a:rPr dirty="0" err="1"/>
              <a:t>interactiva</a:t>
            </a:r>
            <a:r>
              <a:rPr dirty="0"/>
              <a:t> y </a:t>
            </a:r>
            <a:r>
              <a:rPr dirty="0" err="1"/>
              <a:t>efectiva</a:t>
            </a:r>
            <a:r>
              <a:rPr dirty="0"/>
              <a:t> para </a:t>
            </a:r>
            <a:r>
              <a:rPr b="1" dirty="0" err="1"/>
              <a:t>captar</a:t>
            </a:r>
            <a:r>
              <a:rPr b="1" dirty="0"/>
              <a:t> la </a:t>
            </a:r>
            <a:r>
              <a:rPr b="1" dirty="0" err="1"/>
              <a:t>atención</a:t>
            </a:r>
            <a:r>
              <a:rPr b="1" dirty="0"/>
              <a:t> de los </a:t>
            </a:r>
            <a:r>
              <a:rPr b="1" dirty="0" err="1"/>
              <a:t>usuarios</a:t>
            </a:r>
            <a:r>
              <a:rPr dirty="0"/>
              <a:t>, </a:t>
            </a:r>
            <a:r>
              <a:rPr dirty="0" err="1"/>
              <a:t>promover</a:t>
            </a:r>
            <a:r>
              <a:rPr dirty="0"/>
              <a:t> la </a:t>
            </a:r>
            <a:r>
              <a:rPr dirty="0" err="1"/>
              <a:t>participación</a:t>
            </a:r>
            <a:r>
              <a:rPr dirty="0"/>
              <a:t> </a:t>
            </a:r>
            <a:r>
              <a:rPr dirty="0" err="1"/>
              <a:t>activa</a:t>
            </a:r>
            <a:r>
              <a:rPr dirty="0"/>
              <a:t> y </a:t>
            </a:r>
            <a:r>
              <a:rPr dirty="0" err="1"/>
              <a:t>mejorar</a:t>
            </a:r>
            <a:r>
              <a:rPr dirty="0"/>
              <a:t> la </a:t>
            </a:r>
            <a:r>
              <a:rPr dirty="0" err="1"/>
              <a:t>experiencia</a:t>
            </a:r>
            <a:r>
              <a:rPr dirty="0"/>
              <a:t> general de </a:t>
            </a:r>
            <a:r>
              <a:rPr dirty="0" err="1"/>
              <a:t>aprendizaje</a:t>
            </a:r>
            <a:r>
              <a:rPr dirty="0"/>
              <a:t>. </a:t>
            </a:r>
            <a:r>
              <a:rPr dirty="0" err="1"/>
              <a:t>Encontrar</a:t>
            </a:r>
            <a:r>
              <a:rPr dirty="0"/>
              <a:t> la </a:t>
            </a:r>
            <a:r>
              <a:rPr dirty="0" err="1"/>
              <a:t>estrategia</a:t>
            </a:r>
            <a:r>
              <a:rPr dirty="0"/>
              <a:t> de </a:t>
            </a:r>
            <a:r>
              <a:rPr dirty="0" err="1"/>
              <a:t>compromiso</a:t>
            </a:r>
            <a:r>
              <a:rPr dirty="0"/>
              <a:t> </a:t>
            </a:r>
            <a:r>
              <a:rPr dirty="0" err="1"/>
              <a:t>adecuada</a:t>
            </a:r>
            <a:r>
              <a:rPr dirty="0"/>
              <a:t> </a:t>
            </a:r>
            <a:r>
              <a:rPr dirty="0" err="1"/>
              <a:t>lleva</a:t>
            </a:r>
            <a:r>
              <a:rPr dirty="0"/>
              <a:t> </a:t>
            </a:r>
            <a:r>
              <a:rPr dirty="0" err="1"/>
              <a:t>tiempo</a:t>
            </a:r>
            <a:r>
              <a:rPr dirty="0"/>
              <a:t>, </a:t>
            </a:r>
            <a:r>
              <a:rPr b="1" dirty="0"/>
              <a:t>las TIC </a:t>
            </a:r>
            <a:r>
              <a:rPr b="1" dirty="0" err="1"/>
              <a:t>ofrecen</a:t>
            </a:r>
            <a:r>
              <a:rPr b="1" dirty="0"/>
              <a:t> </a:t>
            </a:r>
            <a:r>
              <a:rPr b="1" dirty="0" err="1"/>
              <a:t>muchas</a:t>
            </a:r>
            <a:r>
              <a:rPr b="1" dirty="0"/>
              <a:t> </a:t>
            </a:r>
            <a:r>
              <a:rPr b="1" dirty="0" err="1"/>
              <a:t>maneras</a:t>
            </a:r>
            <a:r>
              <a:rPr b="1" dirty="0"/>
              <a:t> </a:t>
            </a:r>
            <a:r>
              <a:rPr b="1" dirty="0" err="1"/>
              <a:t>excelentes</a:t>
            </a:r>
            <a:r>
              <a:rPr b="1" dirty="0"/>
              <a:t> de </a:t>
            </a:r>
            <a:r>
              <a:rPr b="1" dirty="0" err="1"/>
              <a:t>interactua</a:t>
            </a:r>
            <a:r>
              <a:rPr lang="es-ES" b="1" dirty="0"/>
              <a:t>r </a:t>
            </a:r>
            <a:r>
              <a:rPr b="1" dirty="0"/>
              <a:t>con los </a:t>
            </a:r>
            <a:r>
              <a:rPr b="1" dirty="0" err="1"/>
              <a:t>estudiantes</a:t>
            </a:r>
            <a:r>
              <a:rPr b="1" dirty="0"/>
              <a:t> </a:t>
            </a:r>
            <a:r>
              <a:rPr lang="es-ES" b="1" dirty="0"/>
              <a:t>online</a:t>
            </a:r>
            <a:r>
              <a:rPr dirty="0"/>
              <a:t>. </a:t>
            </a:r>
            <a:r>
              <a:rPr dirty="0" err="1"/>
              <a:t>Aprovech</a:t>
            </a:r>
            <a:r>
              <a:rPr lang="es-ES" dirty="0"/>
              <a:t>a</a:t>
            </a:r>
            <a:r>
              <a:rPr dirty="0"/>
              <a:t> </a:t>
            </a:r>
            <a:r>
              <a:rPr dirty="0" err="1"/>
              <a:t>todas</a:t>
            </a:r>
            <a:r>
              <a:rPr dirty="0"/>
              <a:t> las </a:t>
            </a:r>
            <a:r>
              <a:rPr dirty="0" err="1"/>
              <a:t>herramientas</a:t>
            </a:r>
            <a:r>
              <a:rPr dirty="0"/>
              <a:t> y </a:t>
            </a:r>
            <a:r>
              <a:rPr dirty="0" err="1"/>
              <a:t>recursos</a:t>
            </a:r>
            <a:r>
              <a:rPr dirty="0"/>
              <a:t> </a:t>
            </a:r>
            <a:r>
              <a:rPr dirty="0" err="1"/>
              <a:t>gratuitos</a:t>
            </a:r>
            <a:r>
              <a:rPr dirty="0"/>
              <a:t> </a:t>
            </a:r>
            <a:r>
              <a:rPr dirty="0" err="1"/>
              <a:t>disponibles</a:t>
            </a:r>
            <a:r>
              <a:rPr dirty="0"/>
              <a:t>, </a:t>
            </a:r>
            <a:r>
              <a:rPr dirty="0" err="1"/>
              <a:t>pruéb</a:t>
            </a:r>
            <a:r>
              <a:rPr lang="es-ES" dirty="0"/>
              <a:t>a</a:t>
            </a:r>
            <a:r>
              <a:rPr dirty="0"/>
              <a:t>l</a:t>
            </a:r>
            <a:r>
              <a:rPr lang="es-ES" dirty="0"/>
              <a:t>a</a:t>
            </a:r>
            <a:r>
              <a:rPr dirty="0"/>
              <a:t>s </a:t>
            </a:r>
            <a:r>
              <a:rPr dirty="0" err="1"/>
              <a:t>en</a:t>
            </a:r>
            <a:r>
              <a:rPr dirty="0"/>
              <a:t> </a:t>
            </a:r>
            <a:r>
              <a:rPr lang="es-ES" dirty="0"/>
              <a:t>t</a:t>
            </a:r>
            <a:r>
              <a:rPr dirty="0"/>
              <a:t>u </a:t>
            </a:r>
            <a:r>
              <a:rPr lang="es-ES" dirty="0"/>
              <a:t>formación</a:t>
            </a:r>
            <a:r>
              <a:rPr dirty="0"/>
              <a:t> </a:t>
            </a:r>
            <a:r>
              <a:rPr lang="es-ES" dirty="0"/>
              <a:t>online</a:t>
            </a:r>
            <a:r>
              <a:rPr dirty="0"/>
              <a:t> y </a:t>
            </a:r>
            <a:r>
              <a:rPr dirty="0" err="1"/>
              <a:t>elabor</a:t>
            </a:r>
            <a:r>
              <a:rPr lang="es-ES" dirty="0"/>
              <a:t>a</a:t>
            </a:r>
            <a:r>
              <a:rPr dirty="0"/>
              <a:t> un plan para </a:t>
            </a:r>
            <a:r>
              <a:rPr dirty="0" err="1"/>
              <a:t>participar</a:t>
            </a:r>
            <a:r>
              <a:rPr dirty="0"/>
              <a:t> e </a:t>
            </a:r>
            <a:r>
              <a:rPr dirty="0" err="1"/>
              <a:t>interactuar</a:t>
            </a:r>
            <a:r>
              <a:rPr dirty="0"/>
              <a:t> </a:t>
            </a:r>
            <a:r>
              <a:rPr dirty="0" err="1"/>
              <a:t>mejor</a:t>
            </a:r>
            <a:r>
              <a:rPr dirty="0"/>
              <a:t> con </a:t>
            </a:r>
            <a:r>
              <a:rPr lang="es-ES" dirty="0"/>
              <a:t>t</a:t>
            </a:r>
            <a:r>
              <a:rPr dirty="0"/>
              <a:t>us </a:t>
            </a:r>
            <a:r>
              <a:rPr lang="es-ES" dirty="0"/>
              <a:t>estudiantes</a:t>
            </a:r>
            <a:r>
              <a:rPr dirty="0"/>
              <a:t> para una </a:t>
            </a:r>
            <a:r>
              <a:rPr dirty="0" err="1"/>
              <a:t>experiencia</a:t>
            </a:r>
            <a:r>
              <a:rPr dirty="0"/>
              <a:t> de </a:t>
            </a:r>
            <a:r>
              <a:rPr dirty="0" err="1"/>
              <a:t>aprendizaje</a:t>
            </a:r>
            <a:r>
              <a:rPr dirty="0"/>
              <a:t> </a:t>
            </a:r>
            <a:r>
              <a:rPr dirty="0" err="1"/>
              <a:t>exitosa</a:t>
            </a:r>
            <a:r>
              <a:rPr dirty="0"/>
              <a:t>.</a:t>
            </a:r>
            <a:endParaRPr sz="2400" dirty="0">
              <a:effectLst/>
              <a:latin typeface="Arial MT"/>
              <a:ea typeface="Arial MT"/>
              <a:cs typeface="Arial MT"/>
            </a:endParaRPr>
          </a:p>
          <a:p>
            <a:pPr algn="just">
              <a:defRPr sz="2400">
                <a:effectLst/>
                <a:highlight>
                  <a:srgbClr val="FF00FF"/>
                </a:highlight>
                <a:latin typeface="Calibri" panose="020F0502020204030204" pitchFamily="34" charset="0"/>
                <a:ea typeface="Arial MT"/>
                <a:cs typeface="Calibri" panose="020F0502020204030204" pitchFamily="34" charset="0"/>
              </a:defRPr>
            </a:pPr>
            <a:r>
              <a:rPr dirty="0"/>
              <a:t> </a:t>
            </a:r>
            <a:endParaRPr sz="2400" dirty="0">
              <a:effectLst/>
              <a:latin typeface="Arial MT"/>
              <a:ea typeface="Arial MT"/>
              <a:cs typeface="Arial MT"/>
            </a:endParaRPr>
          </a:p>
          <a:p>
            <a:pPr lvl="0" algn="just">
              <a:lnSpc>
                <a:spcPct val="107000"/>
              </a:lnSpc>
            </a:pPr>
            <a:endParaRPr sz="2800" dirty="0">
              <a:effectLst/>
              <a:latin typeface="Arial MT"/>
              <a:ea typeface="Times New Roman" panose="02020603050405020304" pitchFamily="18" charset="0"/>
              <a:cs typeface="Times New Roman" panose="02020603050405020304" pitchFamily="18" charset="0"/>
            </a:endParaRPr>
          </a:p>
          <a:p>
            <a:endParaRPr sz="9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2420600" y="7550645"/>
            <a:ext cx="3917223" cy="369332"/>
          </a:xfrm>
          <a:prstGeom prst="rect">
            <a:avLst/>
          </a:prstGeom>
          <a:noFill/>
        </p:spPr>
        <p:txBody>
          <a:bodyPr wrap="square">
            <a:spAutoFit/>
          </a:bodyPr>
          <a:lstStyle/>
          <a:p>
            <a:r>
              <a:t>Fuente de la imagen: Freepik.com</a:t>
            </a:r>
          </a:p>
        </p:txBody>
      </p:sp>
      <p:pic>
        <p:nvPicPr>
          <p:cNvPr id="6146" name="Picture 2" descr="Vector gratuito estudiante femenino escuchando webinar en línea">
            <a:extLst>
              <a:ext uri="{FF2B5EF4-FFF2-40B4-BE49-F238E27FC236}">
                <a16:creationId xmlns:a16="http://schemas.microsoft.com/office/drawing/2014/main" id="{08B98B4E-06F8-4B63-B3E4-93F4BF165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0" y="3515978"/>
            <a:ext cx="596265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67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636103"/>
            <a:ext cx="15240000" cy="830997"/>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1.2: Supervisión de la participación de los usuarios y recopilación de comentarios</a:t>
            </a:r>
          </a:p>
          <a:p>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795695"/>
            <a:ext cx="11277600" cy="5355312"/>
          </a:xfrm>
          <a:prstGeom prst="rect">
            <a:avLst/>
          </a:prstGeom>
          <a:noFill/>
        </p:spPr>
        <p:txBody>
          <a:bodyPr wrap="square">
            <a:spAutoFit/>
          </a:bodyPr>
          <a:lstStyle/>
          <a:p>
            <a:pPr algn="just">
              <a:defRPr sz="2400">
                <a:effectLst/>
                <a:latin typeface="Calibri" panose="020F0502020204030204" pitchFamily="34" charset="0"/>
                <a:ea typeface="Arial MT"/>
                <a:cs typeface="Calibri" panose="020F0502020204030204" pitchFamily="34" charset="0"/>
              </a:defRPr>
            </a:pPr>
            <a:r>
              <a:rPr dirty="0"/>
              <a:t>El </a:t>
            </a:r>
            <a:r>
              <a:rPr dirty="0" err="1"/>
              <a:t>seguimiento</a:t>
            </a:r>
            <a:r>
              <a:rPr dirty="0"/>
              <a:t> de la </a:t>
            </a:r>
            <a:r>
              <a:rPr dirty="0" err="1"/>
              <a:t>participación</a:t>
            </a:r>
            <a:r>
              <a:rPr dirty="0"/>
              <a:t> de los </a:t>
            </a:r>
            <a:r>
              <a:rPr dirty="0" err="1"/>
              <a:t>usuarios</a:t>
            </a:r>
            <a:r>
              <a:rPr dirty="0"/>
              <a:t> y la </a:t>
            </a:r>
            <a:r>
              <a:rPr dirty="0" err="1"/>
              <a:t>recopilación</a:t>
            </a:r>
            <a:r>
              <a:rPr dirty="0"/>
              <a:t> de </a:t>
            </a:r>
            <a:r>
              <a:rPr dirty="0" err="1"/>
              <a:t>comentarios</a:t>
            </a:r>
            <a:r>
              <a:rPr dirty="0"/>
              <a:t> son dos </a:t>
            </a:r>
            <a:r>
              <a:rPr dirty="0" err="1"/>
              <a:t>tareas</a:t>
            </a:r>
            <a:r>
              <a:rPr dirty="0"/>
              <a:t> </a:t>
            </a:r>
            <a:r>
              <a:rPr dirty="0" err="1"/>
              <a:t>vitales</a:t>
            </a:r>
            <a:r>
              <a:rPr dirty="0"/>
              <a:t> para </a:t>
            </a:r>
            <a:r>
              <a:rPr dirty="0" err="1"/>
              <a:t>garantizar</a:t>
            </a:r>
            <a:r>
              <a:rPr dirty="0"/>
              <a:t> una </a:t>
            </a:r>
            <a:r>
              <a:rPr lang="es-ES" dirty="0"/>
              <a:t>formación</a:t>
            </a:r>
            <a:r>
              <a:rPr dirty="0"/>
              <a:t> </a:t>
            </a:r>
            <a:r>
              <a:rPr lang="es-ES" dirty="0"/>
              <a:t>online</a:t>
            </a:r>
            <a:r>
              <a:rPr dirty="0"/>
              <a:t> </a:t>
            </a:r>
            <a:r>
              <a:rPr dirty="0" err="1"/>
              <a:t>eficaz</a:t>
            </a:r>
            <a:r>
              <a:rPr dirty="0"/>
              <a:t>. Hay </a:t>
            </a:r>
            <a:r>
              <a:rPr dirty="0" err="1"/>
              <a:t>algunas</a:t>
            </a:r>
            <a:r>
              <a:rPr dirty="0"/>
              <a:t> </a:t>
            </a:r>
            <a:r>
              <a:rPr dirty="0" err="1"/>
              <a:t>acciones</a:t>
            </a:r>
            <a:r>
              <a:rPr dirty="0"/>
              <a:t> que </a:t>
            </a:r>
            <a:r>
              <a:rPr dirty="0" err="1"/>
              <a:t>podemos</a:t>
            </a:r>
            <a:r>
              <a:rPr dirty="0"/>
              <a:t> </a:t>
            </a:r>
            <a:r>
              <a:rPr dirty="0" err="1"/>
              <a:t>tomar</a:t>
            </a:r>
            <a:r>
              <a:rPr dirty="0"/>
              <a:t> </a:t>
            </a:r>
            <a:r>
              <a:rPr b="1" dirty="0"/>
              <a:t>antes de que </a:t>
            </a:r>
            <a:r>
              <a:rPr b="1" dirty="0" err="1"/>
              <a:t>comience</a:t>
            </a:r>
            <a:r>
              <a:rPr b="1" dirty="0"/>
              <a:t> la </a:t>
            </a:r>
            <a:r>
              <a:rPr b="1" dirty="0" err="1"/>
              <a:t>lección</a:t>
            </a:r>
            <a:r>
              <a:rPr b="1" dirty="0"/>
              <a:t>, </a:t>
            </a:r>
            <a:r>
              <a:rPr b="1" dirty="0" err="1"/>
              <a:t>como</a:t>
            </a:r>
            <a:r>
              <a:rPr dirty="0"/>
              <a:t> </a:t>
            </a:r>
            <a:r>
              <a:rPr lang="es-ES" b="1" dirty="0"/>
              <a:t>asegurarnos </a:t>
            </a:r>
            <a:r>
              <a:rPr b="1" dirty="0"/>
              <a:t>de que los </a:t>
            </a:r>
            <a:r>
              <a:rPr b="1" dirty="0" err="1"/>
              <a:t>estudiantes</a:t>
            </a:r>
            <a:r>
              <a:rPr b="1" dirty="0"/>
              <a:t> </a:t>
            </a:r>
            <a:r>
              <a:rPr b="1" dirty="0" err="1"/>
              <a:t>tengan</a:t>
            </a:r>
            <a:r>
              <a:rPr b="1" dirty="0"/>
              <a:t> las </a:t>
            </a:r>
            <a:r>
              <a:rPr lang="es-ES" b="1" dirty="0"/>
              <a:t>competencias</a:t>
            </a:r>
            <a:r>
              <a:rPr b="1" dirty="0"/>
              <a:t> </a:t>
            </a:r>
            <a:r>
              <a:rPr b="1" dirty="0" err="1"/>
              <a:t>básicas</a:t>
            </a:r>
            <a:r>
              <a:rPr b="1" dirty="0"/>
              <a:t> </a:t>
            </a:r>
            <a:r>
              <a:rPr b="1" dirty="0" err="1"/>
              <a:t>necesarias</a:t>
            </a:r>
            <a:r>
              <a:rPr b="1" dirty="0"/>
              <a:t> para </a:t>
            </a:r>
            <a:r>
              <a:rPr b="1" dirty="0" err="1"/>
              <a:t>comprender</a:t>
            </a:r>
            <a:r>
              <a:rPr dirty="0"/>
              <a:t> </a:t>
            </a:r>
            <a:r>
              <a:rPr lang="es-ES" dirty="0"/>
              <a:t>los</a:t>
            </a:r>
            <a:r>
              <a:rPr dirty="0"/>
              <a:t> </a:t>
            </a:r>
            <a:r>
              <a:rPr dirty="0" err="1"/>
              <a:t>contenidos</a:t>
            </a:r>
            <a:r>
              <a:rPr dirty="0"/>
              <a:t> de </a:t>
            </a:r>
            <a:r>
              <a:rPr lang="es-ES" dirty="0"/>
              <a:t>formación</a:t>
            </a:r>
            <a:r>
              <a:rPr dirty="0"/>
              <a:t>. </a:t>
            </a:r>
            <a:r>
              <a:rPr b="1" dirty="0" err="1"/>
              <a:t>Asegúr</a:t>
            </a:r>
            <a:r>
              <a:rPr lang="es-ES" b="1" dirty="0"/>
              <a:t>at</a:t>
            </a:r>
            <a:r>
              <a:rPr b="1" dirty="0"/>
              <a:t>e de que </a:t>
            </a:r>
            <a:r>
              <a:rPr lang="es-ES" b="1" dirty="0"/>
              <a:t>t</a:t>
            </a:r>
            <a:r>
              <a:rPr b="1" dirty="0"/>
              <a:t>u </a:t>
            </a:r>
            <a:r>
              <a:rPr b="1" dirty="0" err="1"/>
              <a:t>terminología</a:t>
            </a:r>
            <a:r>
              <a:rPr b="1" dirty="0"/>
              <a:t> es </a:t>
            </a:r>
            <a:r>
              <a:rPr b="1" dirty="0" err="1"/>
              <a:t>adecuada</a:t>
            </a:r>
            <a:r>
              <a:rPr dirty="0"/>
              <a:t> para </a:t>
            </a:r>
            <a:r>
              <a:rPr dirty="0" err="1"/>
              <a:t>el</a:t>
            </a:r>
            <a:r>
              <a:rPr dirty="0"/>
              <a:t> </a:t>
            </a:r>
            <a:r>
              <a:rPr lang="es-ES" dirty="0"/>
              <a:t>nivel</a:t>
            </a:r>
            <a:r>
              <a:rPr dirty="0"/>
              <a:t> de los </a:t>
            </a:r>
            <a:r>
              <a:rPr dirty="0" err="1"/>
              <a:t>estudiantes</a:t>
            </a:r>
            <a:r>
              <a:rPr dirty="0"/>
              <a:t> y </a:t>
            </a:r>
            <a:r>
              <a:rPr lang="es-ES" dirty="0"/>
              <a:t>dales</a:t>
            </a:r>
            <a:r>
              <a:rPr dirty="0"/>
              <a:t> </a:t>
            </a:r>
            <a:r>
              <a:rPr dirty="0" err="1"/>
              <a:t>tiempo</a:t>
            </a:r>
            <a:r>
              <a:rPr dirty="0"/>
              <a:t> para </a:t>
            </a:r>
            <a:r>
              <a:rPr dirty="0" err="1"/>
              <a:t>retener</a:t>
            </a:r>
            <a:r>
              <a:rPr dirty="0"/>
              <a:t> </a:t>
            </a:r>
            <a:r>
              <a:rPr dirty="0" err="1"/>
              <a:t>adecuadamente</a:t>
            </a:r>
            <a:r>
              <a:rPr dirty="0"/>
              <a:t> los </a:t>
            </a:r>
            <a:r>
              <a:rPr dirty="0" err="1"/>
              <a:t>conceptos</a:t>
            </a:r>
            <a:r>
              <a:rPr dirty="0"/>
              <a:t>. </a:t>
            </a:r>
            <a:endParaRPr sz="2400" dirty="0">
              <a:effectLst/>
              <a:latin typeface="Arial MT"/>
              <a:ea typeface="Arial MT"/>
              <a:cs typeface="Arial MT"/>
            </a:endParaRPr>
          </a:p>
          <a:p>
            <a:pPr algn="just">
              <a:defRPr sz="2400">
                <a:effectLst/>
                <a:latin typeface="Calibri" panose="020F0502020204030204" pitchFamily="34" charset="0"/>
                <a:ea typeface="Arial MT"/>
                <a:cs typeface="Calibri" panose="020F0502020204030204" pitchFamily="34" charset="0"/>
              </a:defRPr>
            </a:pPr>
            <a:r>
              <a:rPr dirty="0"/>
              <a:t> </a:t>
            </a:r>
            <a:endParaRPr sz="2400" dirty="0">
              <a:effectLst/>
              <a:latin typeface="Arial MT"/>
              <a:ea typeface="Arial MT"/>
              <a:cs typeface="Arial MT"/>
            </a:endParaRPr>
          </a:p>
          <a:p>
            <a:pPr algn="just">
              <a:defRPr sz="2400">
                <a:effectLst/>
                <a:latin typeface="Calibri" panose="020F0502020204030204" pitchFamily="34" charset="0"/>
                <a:ea typeface="Arial MT"/>
                <a:cs typeface="Calibri" panose="020F0502020204030204" pitchFamily="34" charset="0"/>
              </a:defRPr>
            </a:pPr>
            <a:r>
              <a:rPr dirty="0"/>
              <a:t>Una </a:t>
            </a:r>
            <a:r>
              <a:rPr dirty="0" err="1"/>
              <a:t>vez</a:t>
            </a:r>
            <a:r>
              <a:rPr dirty="0"/>
              <a:t> que los </a:t>
            </a:r>
            <a:r>
              <a:rPr dirty="0" err="1"/>
              <a:t>estudiantes</a:t>
            </a:r>
            <a:r>
              <a:rPr dirty="0"/>
              <a:t> </a:t>
            </a:r>
            <a:r>
              <a:rPr lang="es-ES" dirty="0"/>
              <a:t>acceden</a:t>
            </a:r>
            <a:r>
              <a:rPr dirty="0"/>
              <a:t> al </a:t>
            </a:r>
            <a:r>
              <a:rPr dirty="0" err="1"/>
              <a:t>área</a:t>
            </a:r>
            <a:r>
              <a:rPr dirty="0"/>
              <a:t> de </a:t>
            </a:r>
            <a:r>
              <a:rPr lang="es-ES" dirty="0"/>
              <a:t>formación</a:t>
            </a:r>
            <a:r>
              <a:rPr dirty="0"/>
              <a:t> </a:t>
            </a:r>
            <a:r>
              <a:rPr lang="es-ES" dirty="0"/>
              <a:t>online</a:t>
            </a:r>
            <a:r>
              <a:rPr dirty="0"/>
              <a:t>, </a:t>
            </a:r>
            <a:r>
              <a:rPr b="1" dirty="0" err="1"/>
              <a:t>deben</a:t>
            </a:r>
            <a:r>
              <a:rPr b="1" dirty="0"/>
              <a:t> </a:t>
            </a:r>
            <a:r>
              <a:rPr b="1" dirty="0" err="1"/>
              <a:t>sentirse</a:t>
            </a:r>
            <a:r>
              <a:rPr b="1" dirty="0"/>
              <a:t> </a:t>
            </a:r>
            <a:r>
              <a:rPr b="1" dirty="0" err="1"/>
              <a:t>en</a:t>
            </a:r>
            <a:r>
              <a:rPr b="1" dirty="0"/>
              <a:t> </a:t>
            </a:r>
            <a:r>
              <a:rPr b="1" dirty="0" err="1"/>
              <a:t>el</a:t>
            </a:r>
            <a:r>
              <a:rPr b="1" dirty="0"/>
              <a:t> </a:t>
            </a:r>
            <a:r>
              <a:rPr b="1" dirty="0" err="1"/>
              <a:t>lugar</a:t>
            </a:r>
            <a:r>
              <a:rPr b="1" dirty="0"/>
              <a:t> </a:t>
            </a:r>
            <a:r>
              <a:rPr b="1" dirty="0" err="1"/>
              <a:t>correcto</a:t>
            </a:r>
            <a:r>
              <a:rPr b="1" dirty="0"/>
              <a:t> y</a:t>
            </a:r>
            <a:r>
              <a:rPr lang="es-ES" b="1" dirty="0"/>
              <a:t> </a:t>
            </a:r>
            <a:r>
              <a:rPr b="1" dirty="0"/>
              <a:t>debe</a:t>
            </a:r>
            <a:r>
              <a:rPr lang="es-ES" b="1" dirty="0"/>
              <a:t>s </a:t>
            </a:r>
            <a:r>
              <a:rPr b="1" dirty="0" err="1"/>
              <a:t>crear</a:t>
            </a:r>
            <a:r>
              <a:rPr b="1" dirty="0"/>
              <a:t> una </a:t>
            </a:r>
            <a:r>
              <a:rPr b="1" dirty="0" err="1"/>
              <a:t>experiencia</a:t>
            </a:r>
            <a:r>
              <a:rPr b="1" dirty="0"/>
              <a:t> </a:t>
            </a:r>
            <a:r>
              <a:rPr b="1" dirty="0" err="1"/>
              <a:t>acogedora</a:t>
            </a:r>
            <a:r>
              <a:rPr dirty="0"/>
              <a:t> para </a:t>
            </a:r>
            <a:r>
              <a:rPr dirty="0" err="1"/>
              <a:t>ayudarlos</a:t>
            </a:r>
            <a:r>
              <a:rPr dirty="0"/>
              <a:t> a </a:t>
            </a:r>
            <a:r>
              <a:rPr dirty="0" err="1"/>
              <a:t>pesar</a:t>
            </a:r>
            <a:r>
              <a:rPr dirty="0"/>
              <a:t> de sus </a:t>
            </a:r>
            <a:r>
              <a:rPr dirty="0" err="1"/>
              <a:t>antecedentes</a:t>
            </a:r>
            <a:r>
              <a:rPr dirty="0"/>
              <a:t>. Es </a:t>
            </a:r>
            <a:r>
              <a:rPr dirty="0" err="1"/>
              <a:t>importante</a:t>
            </a:r>
            <a:r>
              <a:rPr dirty="0"/>
              <a:t> </a:t>
            </a:r>
            <a:r>
              <a:rPr dirty="0" err="1"/>
              <a:t>tener</a:t>
            </a:r>
            <a:r>
              <a:rPr dirty="0"/>
              <a:t> </a:t>
            </a:r>
            <a:r>
              <a:rPr dirty="0" err="1"/>
              <a:t>en</a:t>
            </a:r>
            <a:r>
              <a:rPr dirty="0"/>
              <a:t> </a:t>
            </a:r>
            <a:r>
              <a:rPr dirty="0" err="1"/>
              <a:t>cuenta</a:t>
            </a:r>
            <a:r>
              <a:rPr dirty="0"/>
              <a:t> las </a:t>
            </a:r>
            <a:r>
              <a:rPr b="1" dirty="0" err="1"/>
              <a:t>señales</a:t>
            </a:r>
            <a:r>
              <a:rPr b="1" dirty="0"/>
              <a:t> no </a:t>
            </a:r>
            <a:r>
              <a:rPr b="1" dirty="0" err="1"/>
              <a:t>verbales</a:t>
            </a:r>
            <a:r>
              <a:rPr dirty="0"/>
              <a:t> que </a:t>
            </a:r>
            <a:r>
              <a:rPr dirty="0" err="1"/>
              <a:t>puede</a:t>
            </a:r>
            <a:r>
              <a:rPr lang="es-ES" dirty="0"/>
              <a:t>s</a:t>
            </a:r>
            <a:r>
              <a:rPr dirty="0"/>
              <a:t> </a:t>
            </a:r>
            <a:r>
              <a:rPr dirty="0" err="1"/>
              <a:t>obtener</a:t>
            </a:r>
            <a:r>
              <a:rPr dirty="0"/>
              <a:t> de </a:t>
            </a:r>
            <a:r>
              <a:rPr lang="es-ES" dirty="0"/>
              <a:t>t</a:t>
            </a:r>
            <a:r>
              <a:rPr dirty="0"/>
              <a:t>u audiencia, y </a:t>
            </a:r>
            <a:r>
              <a:rPr dirty="0" err="1"/>
              <a:t>en</a:t>
            </a:r>
            <a:r>
              <a:rPr dirty="0"/>
              <a:t> </a:t>
            </a:r>
            <a:r>
              <a:rPr dirty="0" err="1"/>
              <a:t>este</a:t>
            </a:r>
            <a:r>
              <a:rPr dirty="0"/>
              <a:t> </a:t>
            </a:r>
            <a:r>
              <a:rPr dirty="0" err="1"/>
              <a:t>sentido</a:t>
            </a:r>
            <a:r>
              <a:rPr dirty="0"/>
              <a:t>, es fundamental </a:t>
            </a:r>
            <a:r>
              <a:rPr b="1" dirty="0" err="1"/>
              <a:t>pedir</a:t>
            </a:r>
            <a:r>
              <a:rPr b="1" dirty="0"/>
              <a:t> a los </a:t>
            </a:r>
            <a:r>
              <a:rPr b="1" dirty="0" err="1"/>
              <a:t>estudiantes</a:t>
            </a:r>
            <a:r>
              <a:rPr b="1" dirty="0"/>
              <a:t> que </a:t>
            </a:r>
            <a:r>
              <a:rPr b="1" dirty="0" err="1"/>
              <a:t>mantengan</a:t>
            </a:r>
            <a:r>
              <a:rPr b="1" dirty="0"/>
              <a:t> </a:t>
            </a:r>
            <a:r>
              <a:rPr b="1" dirty="0" err="1"/>
              <a:t>su</a:t>
            </a:r>
            <a:r>
              <a:rPr b="1" dirty="0"/>
              <a:t> </a:t>
            </a:r>
            <a:r>
              <a:rPr b="1" dirty="0" err="1"/>
              <a:t>cámara</a:t>
            </a:r>
            <a:r>
              <a:rPr b="1" dirty="0"/>
              <a:t> </a:t>
            </a:r>
            <a:r>
              <a:rPr b="1" dirty="0" err="1"/>
              <a:t>encendida</a:t>
            </a:r>
            <a:r>
              <a:rPr dirty="0"/>
              <a:t>, para que </a:t>
            </a:r>
            <a:r>
              <a:rPr dirty="0" err="1"/>
              <a:t>pueda</a:t>
            </a:r>
            <a:r>
              <a:rPr lang="es-ES" dirty="0"/>
              <a:t>s</a:t>
            </a:r>
            <a:r>
              <a:rPr dirty="0"/>
              <a:t> </a:t>
            </a:r>
            <a:r>
              <a:rPr dirty="0" err="1"/>
              <a:t>monitorear</a:t>
            </a:r>
            <a:r>
              <a:rPr dirty="0"/>
              <a:t> </a:t>
            </a:r>
            <a:r>
              <a:rPr dirty="0" err="1"/>
              <a:t>su</a:t>
            </a:r>
            <a:r>
              <a:rPr dirty="0"/>
              <a:t> </a:t>
            </a:r>
            <a:r>
              <a:rPr dirty="0" err="1"/>
              <a:t>participación</a:t>
            </a:r>
            <a:r>
              <a:rPr dirty="0"/>
              <a:t>.</a:t>
            </a:r>
            <a:endParaRPr sz="2400" dirty="0">
              <a:effectLst/>
              <a:latin typeface="Arial MT"/>
              <a:ea typeface="Arial MT"/>
              <a:cs typeface="Arial MT"/>
            </a:endParaRPr>
          </a:p>
          <a:p>
            <a:endParaRPr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487400" y="8201030"/>
            <a:ext cx="3917223" cy="369332"/>
          </a:xfrm>
          <a:prstGeom prst="rect">
            <a:avLst/>
          </a:prstGeom>
          <a:noFill/>
        </p:spPr>
        <p:txBody>
          <a:bodyPr wrap="square">
            <a:spAutoFit/>
          </a:bodyPr>
          <a:lstStyle/>
          <a:p>
            <a:r>
              <a:t>Fuente de la imagen: Freepik.com</a:t>
            </a:r>
          </a:p>
        </p:txBody>
      </p:sp>
      <p:pic>
        <p:nvPicPr>
          <p:cNvPr id="7170" name="Picture 2" descr="Vector gratuito inversor con laptop monitoreando el crecimiento de dividendos. comerciante sentado sobre una pila de dinero, invertir capital, analizar gráficos de ganancias. ilustración de vector de finanzas, comercio de acciones, inversión">
            <a:extLst>
              <a:ext uri="{FF2B5EF4-FFF2-40B4-BE49-F238E27FC236}">
                <a16:creationId xmlns:a16="http://schemas.microsoft.com/office/drawing/2014/main" id="{4CA104FE-3D3F-4AC4-9AAB-9C9D7C96A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2817" y="4152900"/>
            <a:ext cx="5029200" cy="299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788503"/>
            <a:ext cx="15240000" cy="830997"/>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1.2: Supervisión de la participación de los usuarios y recopilación de comentarios</a:t>
            </a:r>
          </a:p>
          <a:p>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5539978"/>
          </a:xfrm>
          <a:prstGeom prst="rect">
            <a:avLst/>
          </a:prstGeom>
          <a:noFill/>
        </p:spPr>
        <p:txBody>
          <a:bodyPr wrap="square">
            <a:spAutoFit/>
          </a:bodyPr>
          <a:lstStyle/>
          <a:p>
            <a:pPr algn="just">
              <a:defRPr sz="2400">
                <a:effectLst/>
                <a:latin typeface="Calibri" panose="020F0502020204030204" pitchFamily="34" charset="0"/>
                <a:ea typeface="Arial MT"/>
                <a:cs typeface="Calibri" panose="020F0502020204030204" pitchFamily="34" charset="0"/>
              </a:defRPr>
            </a:pPr>
            <a:r>
              <a:rPr dirty="0" err="1"/>
              <a:t>Siempre</a:t>
            </a:r>
            <a:r>
              <a:rPr dirty="0"/>
              <a:t> es </a:t>
            </a:r>
            <a:r>
              <a:rPr dirty="0" err="1"/>
              <a:t>interesante</a:t>
            </a:r>
            <a:r>
              <a:rPr dirty="0"/>
              <a:t> </a:t>
            </a:r>
            <a:r>
              <a:rPr b="1" dirty="0" err="1"/>
              <a:t>comenzar</a:t>
            </a:r>
            <a:r>
              <a:rPr b="1" dirty="0"/>
              <a:t> la </a:t>
            </a:r>
            <a:r>
              <a:rPr b="1" dirty="0" err="1"/>
              <a:t>formación</a:t>
            </a:r>
            <a:r>
              <a:rPr b="1" dirty="0"/>
              <a:t> </a:t>
            </a:r>
            <a:r>
              <a:rPr lang="es-ES" b="1" dirty="0"/>
              <a:t>online</a:t>
            </a:r>
            <a:r>
              <a:rPr b="1" dirty="0"/>
              <a:t> con</a:t>
            </a:r>
            <a:r>
              <a:rPr dirty="0"/>
              <a:t> </a:t>
            </a:r>
            <a:r>
              <a:rPr b="1" dirty="0"/>
              <a:t>una </a:t>
            </a:r>
            <a:r>
              <a:rPr b="1" dirty="0" err="1"/>
              <a:t>rápida</a:t>
            </a:r>
            <a:r>
              <a:rPr b="1" dirty="0"/>
              <a:t> </a:t>
            </a:r>
            <a:r>
              <a:rPr b="1" dirty="0" err="1"/>
              <a:t>introducción</a:t>
            </a:r>
            <a:r>
              <a:rPr b="1" dirty="0"/>
              <a:t> del </a:t>
            </a:r>
            <a:r>
              <a:rPr lang="es-ES" b="1" dirty="0"/>
              <a:t>formador</a:t>
            </a:r>
            <a:r>
              <a:rPr dirty="0"/>
              <a:t>, </a:t>
            </a:r>
            <a:r>
              <a:rPr dirty="0" err="1"/>
              <a:t>incluyendo</a:t>
            </a:r>
            <a:r>
              <a:rPr dirty="0"/>
              <a:t> </a:t>
            </a:r>
            <a:r>
              <a:rPr lang="es-ES" dirty="0"/>
              <a:t>aficiones</a:t>
            </a:r>
            <a:r>
              <a:rPr dirty="0"/>
              <a:t>, </a:t>
            </a:r>
            <a:r>
              <a:rPr dirty="0" err="1"/>
              <a:t>familia</a:t>
            </a:r>
            <a:r>
              <a:rPr dirty="0"/>
              <a:t>, </a:t>
            </a:r>
            <a:r>
              <a:rPr dirty="0" err="1"/>
              <a:t>mascotas</a:t>
            </a:r>
            <a:r>
              <a:rPr lang="es-ES" dirty="0"/>
              <a:t>...</a:t>
            </a:r>
            <a:r>
              <a:rPr dirty="0"/>
              <a:t> para </a:t>
            </a:r>
            <a:r>
              <a:rPr b="1" dirty="0" err="1"/>
              <a:t>hacer</a:t>
            </a:r>
            <a:r>
              <a:rPr b="1" dirty="0"/>
              <a:t> una </a:t>
            </a:r>
            <a:r>
              <a:rPr b="1" dirty="0" err="1"/>
              <a:t>conexión</a:t>
            </a:r>
            <a:r>
              <a:rPr b="1" dirty="0"/>
              <a:t> </a:t>
            </a:r>
            <a:r>
              <a:rPr b="1" dirty="0" err="1"/>
              <a:t>humana</a:t>
            </a:r>
            <a:r>
              <a:rPr dirty="0"/>
              <a:t> y, </a:t>
            </a:r>
            <a:r>
              <a:rPr dirty="0" err="1"/>
              <a:t>si</a:t>
            </a:r>
            <a:r>
              <a:rPr dirty="0"/>
              <a:t> es </a:t>
            </a:r>
            <a:r>
              <a:rPr dirty="0" err="1"/>
              <a:t>posible</a:t>
            </a:r>
            <a:r>
              <a:rPr dirty="0"/>
              <a:t>, </a:t>
            </a:r>
            <a:r>
              <a:rPr b="1" dirty="0" err="1"/>
              <a:t>dar</a:t>
            </a:r>
            <a:r>
              <a:rPr b="1" dirty="0"/>
              <a:t> la </a:t>
            </a:r>
            <a:r>
              <a:rPr b="1" dirty="0" err="1"/>
              <a:t>posibilidad</a:t>
            </a:r>
            <a:r>
              <a:rPr b="1" dirty="0"/>
              <a:t> de que los </a:t>
            </a:r>
            <a:r>
              <a:rPr b="1" dirty="0" err="1"/>
              <a:t>aprendices</a:t>
            </a:r>
            <a:r>
              <a:rPr b="1" dirty="0"/>
              <a:t> se </a:t>
            </a:r>
            <a:r>
              <a:rPr dirty="0" err="1"/>
              <a:t>presenten</a:t>
            </a:r>
            <a:r>
              <a:rPr dirty="0"/>
              <a:t> para </a:t>
            </a:r>
            <a:r>
              <a:rPr dirty="0" err="1"/>
              <a:t>construir</a:t>
            </a:r>
            <a:r>
              <a:rPr dirty="0"/>
              <a:t> una </a:t>
            </a:r>
            <a:r>
              <a:rPr dirty="0" err="1"/>
              <a:t>comunidad</a:t>
            </a:r>
            <a:r>
              <a:rPr dirty="0"/>
              <a:t> de </a:t>
            </a:r>
            <a:r>
              <a:rPr dirty="0" err="1"/>
              <a:t>formación</a:t>
            </a:r>
            <a:r>
              <a:rPr dirty="0"/>
              <a:t>. </a:t>
            </a:r>
            <a:r>
              <a:rPr b="1" dirty="0" err="1">
                <a:solidFill>
                  <a:srgbClr val="000000"/>
                </a:solidFill>
              </a:rPr>
              <a:t>Utili</a:t>
            </a:r>
            <a:r>
              <a:rPr lang="es-ES" b="1" dirty="0" err="1">
                <a:solidFill>
                  <a:srgbClr val="000000"/>
                </a:solidFill>
              </a:rPr>
              <a:t>za</a:t>
            </a:r>
            <a:r>
              <a:rPr b="1" dirty="0">
                <a:solidFill>
                  <a:srgbClr val="000000"/>
                </a:solidFill>
              </a:rPr>
              <a:t> una </a:t>
            </a:r>
            <a:r>
              <a:rPr b="1" dirty="0" err="1">
                <a:solidFill>
                  <a:srgbClr val="000000"/>
                </a:solidFill>
              </a:rPr>
              <a:t>actividad</a:t>
            </a:r>
            <a:r>
              <a:rPr b="1" dirty="0">
                <a:solidFill>
                  <a:srgbClr val="000000"/>
                </a:solidFill>
              </a:rPr>
              <a:t> </a:t>
            </a:r>
            <a:r>
              <a:rPr lang="es-ES" b="1" dirty="0">
                <a:solidFill>
                  <a:srgbClr val="000000"/>
                </a:solidFill>
              </a:rPr>
              <a:t>para romper el hielo</a:t>
            </a:r>
            <a:r>
              <a:rPr dirty="0">
                <a:solidFill>
                  <a:srgbClr val="000000"/>
                </a:solidFill>
              </a:rPr>
              <a:t> para que los </a:t>
            </a:r>
            <a:r>
              <a:rPr dirty="0" err="1">
                <a:solidFill>
                  <a:srgbClr val="000000"/>
                </a:solidFill>
              </a:rPr>
              <a:t>estudiantes</a:t>
            </a:r>
            <a:r>
              <a:rPr dirty="0">
                <a:solidFill>
                  <a:srgbClr val="000000"/>
                </a:solidFill>
              </a:rPr>
              <a:t> se </a:t>
            </a:r>
            <a:r>
              <a:rPr dirty="0" err="1">
                <a:solidFill>
                  <a:srgbClr val="000000"/>
                </a:solidFill>
              </a:rPr>
              <a:t>presenten</a:t>
            </a:r>
            <a:r>
              <a:rPr dirty="0">
                <a:solidFill>
                  <a:srgbClr val="000000"/>
                </a:solidFill>
              </a:rPr>
              <a:t> (por </a:t>
            </a:r>
            <a:r>
              <a:rPr dirty="0" err="1">
                <a:solidFill>
                  <a:srgbClr val="000000"/>
                </a:solidFill>
              </a:rPr>
              <a:t>ejemplo</a:t>
            </a:r>
            <a:r>
              <a:rPr dirty="0">
                <a:solidFill>
                  <a:srgbClr val="000000"/>
                </a:solidFill>
              </a:rPr>
              <a:t>, d</a:t>
            </a:r>
            <a:r>
              <a:rPr lang="es-ES" dirty="0" err="1">
                <a:solidFill>
                  <a:srgbClr val="000000"/>
                </a:solidFill>
              </a:rPr>
              <a:t>ebate</a:t>
            </a:r>
            <a:r>
              <a:rPr dirty="0">
                <a:solidFill>
                  <a:srgbClr val="000000"/>
                </a:solidFill>
              </a:rPr>
              <a:t> </a:t>
            </a:r>
            <a:r>
              <a:rPr dirty="0" err="1">
                <a:solidFill>
                  <a:srgbClr val="000000"/>
                </a:solidFill>
              </a:rPr>
              <a:t>introductori</a:t>
            </a:r>
            <a:r>
              <a:rPr lang="es-ES" dirty="0">
                <a:solidFill>
                  <a:srgbClr val="000000"/>
                </a:solidFill>
              </a:rPr>
              <a:t>o</a:t>
            </a:r>
            <a:r>
              <a:rPr dirty="0">
                <a:solidFill>
                  <a:srgbClr val="000000"/>
                </a:solidFill>
              </a:rPr>
              <a:t>, </a:t>
            </a:r>
            <a:r>
              <a:rPr dirty="0" err="1">
                <a:solidFill>
                  <a:srgbClr val="000000"/>
                </a:solidFill>
              </a:rPr>
              <a:t>cre</a:t>
            </a:r>
            <a:r>
              <a:rPr lang="es-ES" dirty="0">
                <a:solidFill>
                  <a:srgbClr val="000000"/>
                </a:solidFill>
              </a:rPr>
              <a:t>a</a:t>
            </a:r>
            <a:r>
              <a:rPr dirty="0">
                <a:solidFill>
                  <a:srgbClr val="000000"/>
                </a:solidFill>
              </a:rPr>
              <a:t> una </a:t>
            </a:r>
            <a:r>
              <a:rPr dirty="0" err="1">
                <a:solidFill>
                  <a:srgbClr val="000000"/>
                </a:solidFill>
              </a:rPr>
              <a:t>diapositiva</a:t>
            </a:r>
            <a:r>
              <a:rPr dirty="0">
                <a:solidFill>
                  <a:srgbClr val="000000"/>
                </a:solidFill>
              </a:rPr>
              <a:t> de PowerPoint </a:t>
            </a:r>
            <a:r>
              <a:rPr dirty="0" err="1">
                <a:solidFill>
                  <a:srgbClr val="000000"/>
                </a:solidFill>
              </a:rPr>
              <a:t>sobre</a:t>
            </a:r>
            <a:r>
              <a:rPr dirty="0">
                <a:solidFill>
                  <a:srgbClr val="000000"/>
                </a:solidFill>
              </a:rPr>
              <a:t> </a:t>
            </a:r>
            <a:r>
              <a:rPr dirty="0" err="1">
                <a:solidFill>
                  <a:srgbClr val="000000"/>
                </a:solidFill>
              </a:rPr>
              <a:t>sí</a:t>
            </a:r>
            <a:r>
              <a:rPr dirty="0">
                <a:solidFill>
                  <a:srgbClr val="000000"/>
                </a:solidFill>
              </a:rPr>
              <a:t> </a:t>
            </a:r>
            <a:r>
              <a:rPr dirty="0" err="1">
                <a:solidFill>
                  <a:srgbClr val="000000"/>
                </a:solidFill>
              </a:rPr>
              <a:t>mismos</a:t>
            </a:r>
            <a:r>
              <a:rPr dirty="0">
                <a:solidFill>
                  <a:srgbClr val="000000"/>
                </a:solidFill>
              </a:rPr>
              <a:t>).</a:t>
            </a:r>
            <a:endParaRPr sz="2400" dirty="0">
              <a:effectLst/>
              <a:latin typeface="Arial MT"/>
              <a:ea typeface="Arial MT"/>
              <a:cs typeface="Arial MT"/>
            </a:endParaRPr>
          </a:p>
          <a:p>
            <a:pPr algn="just">
              <a:defRPr sz="2400">
                <a:effectLst/>
                <a:latin typeface="Calibri" panose="020F0502020204030204" pitchFamily="34" charset="0"/>
                <a:ea typeface="Arial MT"/>
                <a:cs typeface="Calibri" panose="020F0502020204030204" pitchFamily="34" charset="0"/>
              </a:defRPr>
            </a:pPr>
            <a:r>
              <a:rPr dirty="0"/>
              <a:t> </a:t>
            </a:r>
            <a:endParaRPr sz="2400" dirty="0">
              <a:effectLst/>
              <a:latin typeface="Arial MT"/>
              <a:ea typeface="Arial MT"/>
              <a:cs typeface="Arial MT"/>
            </a:endParaRPr>
          </a:p>
          <a:p>
            <a:pPr algn="just">
              <a:defRPr sz="2400">
                <a:effectLst/>
                <a:latin typeface="Calibri" panose="020F0502020204030204" pitchFamily="34" charset="0"/>
                <a:ea typeface="Arial MT"/>
                <a:cs typeface="Calibri" panose="020F0502020204030204" pitchFamily="34" charset="0"/>
              </a:defRPr>
            </a:pPr>
            <a:r>
              <a:rPr b="1" dirty="0"/>
              <a:t>Durante la </a:t>
            </a:r>
            <a:r>
              <a:rPr b="1" dirty="0" err="1"/>
              <a:t>lección</a:t>
            </a:r>
            <a:r>
              <a:rPr dirty="0"/>
              <a:t> debe</a:t>
            </a:r>
            <a:r>
              <a:rPr lang="es-ES" dirty="0"/>
              <a:t>s</a:t>
            </a:r>
            <a:r>
              <a:rPr dirty="0"/>
              <a:t> </a:t>
            </a:r>
            <a:r>
              <a:rPr b="1" dirty="0" err="1"/>
              <a:t>alentar</a:t>
            </a:r>
            <a:r>
              <a:rPr b="1" dirty="0"/>
              <a:t> a los </a:t>
            </a:r>
            <a:r>
              <a:rPr b="1" dirty="0" err="1"/>
              <a:t>estudiantes</a:t>
            </a:r>
            <a:r>
              <a:rPr b="1" dirty="0"/>
              <a:t> a </a:t>
            </a:r>
            <a:r>
              <a:rPr b="1" dirty="0" err="1"/>
              <a:t>participar</a:t>
            </a:r>
            <a:r>
              <a:rPr dirty="0"/>
              <a:t> </a:t>
            </a:r>
            <a:r>
              <a:rPr dirty="0" err="1"/>
              <a:t>en</a:t>
            </a:r>
            <a:r>
              <a:rPr dirty="0"/>
              <a:t> la </a:t>
            </a:r>
            <a:r>
              <a:rPr dirty="0" err="1"/>
              <a:t>clase</a:t>
            </a:r>
            <a:r>
              <a:rPr dirty="0"/>
              <a:t> y </a:t>
            </a:r>
            <a:r>
              <a:rPr lang="es-ES" b="1" dirty="0"/>
              <a:t>expresar</a:t>
            </a:r>
            <a:r>
              <a:rPr b="1" dirty="0"/>
              <a:t> </a:t>
            </a:r>
            <a:r>
              <a:rPr b="1" dirty="0" err="1"/>
              <a:t>comentarios</a:t>
            </a:r>
            <a:r>
              <a:rPr dirty="0"/>
              <a:t> al </a:t>
            </a:r>
            <a:r>
              <a:rPr dirty="0" err="1"/>
              <a:t>instante</a:t>
            </a:r>
            <a:r>
              <a:rPr dirty="0"/>
              <a:t> </a:t>
            </a:r>
            <a:r>
              <a:rPr dirty="0" err="1"/>
              <a:t>mediante</a:t>
            </a:r>
            <a:r>
              <a:rPr dirty="0"/>
              <a:t> </a:t>
            </a:r>
            <a:r>
              <a:rPr dirty="0" err="1"/>
              <a:t>el</a:t>
            </a:r>
            <a:r>
              <a:rPr dirty="0"/>
              <a:t> </a:t>
            </a:r>
            <a:r>
              <a:rPr dirty="0" err="1"/>
              <a:t>uso</a:t>
            </a:r>
            <a:r>
              <a:rPr dirty="0"/>
              <a:t> de </a:t>
            </a:r>
            <a:r>
              <a:rPr dirty="0" err="1"/>
              <a:t>herramientas</a:t>
            </a:r>
            <a:r>
              <a:rPr dirty="0"/>
              <a:t> TIC y </a:t>
            </a:r>
            <a:r>
              <a:rPr dirty="0" err="1"/>
              <a:t>encuestas</a:t>
            </a:r>
            <a:r>
              <a:rPr dirty="0"/>
              <a:t>, </a:t>
            </a:r>
            <a:r>
              <a:rPr dirty="0" err="1"/>
              <a:t>como</a:t>
            </a:r>
            <a:r>
              <a:rPr dirty="0"/>
              <a:t> Padlet para </a:t>
            </a:r>
            <a:r>
              <a:rPr dirty="0" err="1"/>
              <a:t>permitir</a:t>
            </a:r>
            <a:r>
              <a:rPr dirty="0"/>
              <a:t> a los </a:t>
            </a:r>
            <a:r>
              <a:rPr lang="es-ES" dirty="0"/>
              <a:t>estudiantes</a:t>
            </a:r>
            <a:r>
              <a:rPr dirty="0"/>
              <a:t> </a:t>
            </a:r>
            <a:r>
              <a:rPr dirty="0" err="1"/>
              <a:t>compartir</a:t>
            </a:r>
            <a:r>
              <a:rPr dirty="0"/>
              <a:t> sus ideas </a:t>
            </a:r>
            <a:r>
              <a:rPr dirty="0" err="1"/>
              <a:t>mientras</a:t>
            </a:r>
            <a:r>
              <a:rPr dirty="0"/>
              <a:t> se </a:t>
            </a:r>
            <a:r>
              <a:rPr lang="es-ES" dirty="0"/>
              <a:t>forman</a:t>
            </a:r>
            <a:r>
              <a:rPr dirty="0"/>
              <a:t> y </a:t>
            </a:r>
            <a:r>
              <a:rPr dirty="0" err="1"/>
              <a:t>comunicarse</a:t>
            </a:r>
            <a:r>
              <a:rPr dirty="0"/>
              <a:t> entre </a:t>
            </a:r>
            <a:r>
              <a:rPr dirty="0" err="1"/>
              <a:t>sí</a:t>
            </a:r>
            <a:r>
              <a:rPr dirty="0"/>
              <a:t>. </a:t>
            </a:r>
            <a:r>
              <a:rPr lang="es-ES" b="1" dirty="0"/>
              <a:t>Analiza</a:t>
            </a:r>
            <a:r>
              <a:rPr b="1" dirty="0"/>
              <a:t> </a:t>
            </a:r>
            <a:r>
              <a:rPr b="1" dirty="0" err="1"/>
              <a:t>regularmente</a:t>
            </a:r>
            <a:r>
              <a:rPr b="1" dirty="0"/>
              <a:t> </a:t>
            </a:r>
            <a:r>
              <a:rPr lang="es-ES" b="1" dirty="0"/>
              <a:t>el clima de la sesión</a:t>
            </a:r>
            <a:r>
              <a:rPr dirty="0"/>
              <a:t> y trat</a:t>
            </a:r>
            <a:r>
              <a:rPr lang="es-ES" dirty="0"/>
              <a:t>a</a:t>
            </a:r>
            <a:r>
              <a:rPr dirty="0"/>
              <a:t> de </a:t>
            </a:r>
            <a:r>
              <a:rPr dirty="0" err="1"/>
              <a:t>captar</a:t>
            </a:r>
            <a:r>
              <a:rPr dirty="0"/>
              <a:t> la </a:t>
            </a:r>
            <a:r>
              <a:rPr dirty="0" err="1"/>
              <a:t>retroalimentación</a:t>
            </a:r>
            <a:r>
              <a:rPr dirty="0"/>
              <a:t> de la audiencia para </a:t>
            </a:r>
            <a:r>
              <a:rPr dirty="0" err="1"/>
              <a:t>monitorear</a:t>
            </a:r>
            <a:r>
              <a:rPr dirty="0"/>
              <a:t> </a:t>
            </a:r>
            <a:r>
              <a:rPr dirty="0" err="1"/>
              <a:t>su</a:t>
            </a:r>
            <a:r>
              <a:rPr dirty="0"/>
              <a:t> </a:t>
            </a:r>
            <a:r>
              <a:rPr dirty="0" err="1"/>
              <a:t>participación</a:t>
            </a:r>
            <a:r>
              <a:rPr dirty="0"/>
              <a:t>.</a:t>
            </a:r>
            <a:endParaRPr sz="2400" dirty="0">
              <a:effectLst/>
              <a:latin typeface="Arial MT"/>
              <a:ea typeface="Arial MT"/>
              <a:cs typeface="Arial MT"/>
            </a:endParaRPr>
          </a:p>
          <a:p>
            <a:endParaRPr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944600" y="7734300"/>
            <a:ext cx="3917223" cy="369332"/>
          </a:xfrm>
          <a:prstGeom prst="rect">
            <a:avLst/>
          </a:prstGeom>
          <a:noFill/>
        </p:spPr>
        <p:txBody>
          <a:bodyPr wrap="square">
            <a:spAutoFit/>
          </a:bodyPr>
          <a:lstStyle/>
          <a:p>
            <a:r>
              <a:t>Fuente de la imagen: Freepik.com</a:t>
            </a:r>
          </a:p>
        </p:txBody>
      </p:sp>
      <p:pic>
        <p:nvPicPr>
          <p:cNvPr id="8194" name="Picture 2" descr="Vector gratuito comercializador que mide la satisfacción del cliente y califica las estrellas. análisis de satisfacción y lealtad, aumento de la retención de clientes, ilustración del concepto de herramientas de marketing">
            <a:extLst>
              <a:ext uri="{FF2B5EF4-FFF2-40B4-BE49-F238E27FC236}">
                <a16:creationId xmlns:a16="http://schemas.microsoft.com/office/drawing/2014/main" id="{3A8B0778-1FB0-43C3-82D8-364D74DAA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4175685"/>
            <a:ext cx="5038725" cy="33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788503"/>
            <a:ext cx="15240000" cy="830997"/>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1.2: Supervisión de la participación de los usuarios y recopilación de comentarios</a:t>
            </a:r>
          </a:p>
          <a:p>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9448800" cy="5816977"/>
          </a:xfrm>
          <a:prstGeom prst="rect">
            <a:avLst/>
          </a:prstGeom>
          <a:noFill/>
        </p:spPr>
        <p:txBody>
          <a:bodyPr wrap="square">
            <a:spAutoFit/>
          </a:bodyPr>
          <a:lstStyle/>
          <a:p>
            <a:pPr algn="just">
              <a:defRPr sz="2000">
                <a:effectLst/>
                <a:latin typeface="Calibri" panose="020F0502020204030204" pitchFamily="34" charset="0"/>
                <a:ea typeface="Arial MT"/>
                <a:cs typeface="Calibri" panose="020F0502020204030204" pitchFamily="34" charset="0"/>
              </a:defRPr>
            </a:pPr>
            <a:r>
              <a:rPr b="1" dirty="0"/>
              <a:t>Una </a:t>
            </a:r>
            <a:r>
              <a:rPr b="1" dirty="0" err="1"/>
              <a:t>vez</a:t>
            </a:r>
            <a:r>
              <a:rPr b="1" dirty="0"/>
              <a:t> que la </a:t>
            </a:r>
            <a:r>
              <a:rPr b="1" dirty="0" err="1"/>
              <a:t>clase</a:t>
            </a:r>
            <a:r>
              <a:rPr b="1" dirty="0"/>
              <a:t> ha </a:t>
            </a:r>
            <a:r>
              <a:rPr b="1" dirty="0" err="1"/>
              <a:t>terminado</a:t>
            </a:r>
            <a:r>
              <a:rPr dirty="0"/>
              <a:t>, es </a:t>
            </a:r>
            <a:r>
              <a:rPr dirty="0" err="1"/>
              <a:t>importante</a:t>
            </a:r>
            <a:r>
              <a:rPr dirty="0"/>
              <a:t> </a:t>
            </a:r>
            <a:r>
              <a:rPr dirty="0" err="1"/>
              <a:t>utilizar</a:t>
            </a:r>
            <a:r>
              <a:rPr dirty="0"/>
              <a:t> </a:t>
            </a:r>
            <a:r>
              <a:rPr dirty="0" err="1"/>
              <a:t>programas</a:t>
            </a:r>
            <a:r>
              <a:rPr dirty="0"/>
              <a:t> </a:t>
            </a:r>
            <a:r>
              <a:rPr lang="es-ES" dirty="0"/>
              <a:t>online</a:t>
            </a:r>
            <a:r>
              <a:rPr dirty="0"/>
              <a:t> para </a:t>
            </a:r>
            <a:r>
              <a:rPr b="1" dirty="0" err="1"/>
              <a:t>reforzar</a:t>
            </a:r>
            <a:r>
              <a:rPr b="1" dirty="0"/>
              <a:t> las </a:t>
            </a:r>
            <a:r>
              <a:rPr b="1" dirty="0" err="1"/>
              <a:t>habilidades</a:t>
            </a:r>
            <a:r>
              <a:rPr b="1" dirty="0"/>
              <a:t> </a:t>
            </a:r>
            <a:r>
              <a:rPr b="1" dirty="0" err="1"/>
              <a:t>aprendidas</a:t>
            </a:r>
            <a:r>
              <a:rPr dirty="0"/>
              <a:t> y </a:t>
            </a:r>
            <a:r>
              <a:rPr dirty="0" err="1"/>
              <a:t>aplicarlas</a:t>
            </a:r>
            <a:r>
              <a:rPr dirty="0"/>
              <a:t> a </a:t>
            </a:r>
            <a:r>
              <a:rPr dirty="0" err="1"/>
              <a:t>entornos</a:t>
            </a:r>
            <a:r>
              <a:rPr dirty="0"/>
              <a:t> de la </a:t>
            </a:r>
            <a:r>
              <a:rPr dirty="0" err="1"/>
              <a:t>vida</a:t>
            </a:r>
            <a:r>
              <a:rPr dirty="0"/>
              <a:t> real.</a:t>
            </a:r>
            <a:endParaRPr sz="2000" dirty="0">
              <a:effectLst/>
              <a:latin typeface="Arial MT"/>
              <a:ea typeface="Arial MT"/>
              <a:cs typeface="Arial MT"/>
            </a:endParaRPr>
          </a:p>
          <a:p>
            <a:pPr algn="just">
              <a:defRPr sz="2000">
                <a:effectLst/>
                <a:latin typeface="Calibri" panose="020F0502020204030204" pitchFamily="34" charset="0"/>
                <a:ea typeface="Arial MT"/>
                <a:cs typeface="Calibri" panose="020F0502020204030204" pitchFamily="34" charset="0"/>
              </a:defRPr>
            </a:pPr>
            <a:r>
              <a:rPr dirty="0" err="1"/>
              <a:t>Pregunt</a:t>
            </a:r>
            <a:r>
              <a:rPr lang="es-ES" dirty="0"/>
              <a:t>a</a:t>
            </a:r>
            <a:r>
              <a:rPr dirty="0"/>
              <a:t> </a:t>
            </a:r>
            <a:r>
              <a:rPr dirty="0" err="1"/>
              <a:t>cuáles</a:t>
            </a:r>
            <a:r>
              <a:rPr dirty="0"/>
              <a:t> </a:t>
            </a:r>
            <a:r>
              <a:rPr dirty="0" err="1"/>
              <a:t>fueron</a:t>
            </a:r>
            <a:r>
              <a:rPr dirty="0"/>
              <a:t> los </a:t>
            </a:r>
            <a:r>
              <a:rPr b="1" dirty="0" err="1"/>
              <a:t>temas</a:t>
            </a:r>
            <a:r>
              <a:rPr b="1" dirty="0"/>
              <a:t> que </a:t>
            </a:r>
            <a:r>
              <a:rPr lang="es-ES" b="1" dirty="0"/>
              <a:t>t</a:t>
            </a:r>
            <a:r>
              <a:rPr b="1" dirty="0"/>
              <a:t>us </a:t>
            </a:r>
            <a:r>
              <a:rPr b="1" dirty="0" err="1"/>
              <a:t>estudiantes</a:t>
            </a:r>
            <a:r>
              <a:rPr b="1" dirty="0"/>
              <a:t> </a:t>
            </a:r>
            <a:r>
              <a:rPr b="1" dirty="0" err="1"/>
              <a:t>encontraron</a:t>
            </a:r>
            <a:r>
              <a:rPr b="1" dirty="0"/>
              <a:t> </a:t>
            </a:r>
            <a:r>
              <a:rPr b="1" dirty="0" err="1"/>
              <a:t>más</a:t>
            </a:r>
            <a:r>
              <a:rPr b="1" dirty="0"/>
              <a:t> </a:t>
            </a:r>
            <a:r>
              <a:rPr b="1" dirty="0" err="1"/>
              <a:t>difíciles</a:t>
            </a:r>
            <a:r>
              <a:rPr dirty="0"/>
              <a:t> y </a:t>
            </a:r>
            <a:r>
              <a:rPr dirty="0" err="1"/>
              <a:t>ofre</a:t>
            </a:r>
            <a:r>
              <a:rPr lang="es-ES" dirty="0"/>
              <a:t>ce</a:t>
            </a:r>
            <a:r>
              <a:rPr dirty="0"/>
              <a:t> </a:t>
            </a:r>
            <a:r>
              <a:rPr dirty="0" err="1"/>
              <a:t>apoyo</a:t>
            </a:r>
            <a:r>
              <a:rPr dirty="0"/>
              <a:t> </a:t>
            </a:r>
            <a:r>
              <a:rPr dirty="0" err="1"/>
              <a:t>adicional</a:t>
            </a:r>
            <a:r>
              <a:rPr dirty="0"/>
              <a:t> a </a:t>
            </a:r>
            <a:r>
              <a:rPr dirty="0" err="1"/>
              <a:t>aquellos</a:t>
            </a:r>
            <a:r>
              <a:rPr dirty="0"/>
              <a:t> que lo </a:t>
            </a:r>
            <a:r>
              <a:rPr dirty="0" err="1"/>
              <a:t>necesit</a:t>
            </a:r>
            <a:r>
              <a:rPr lang="es-ES" dirty="0"/>
              <a:t>e</a:t>
            </a:r>
            <a:r>
              <a:rPr dirty="0"/>
              <a:t>n.</a:t>
            </a:r>
            <a:endParaRPr sz="2000" dirty="0">
              <a:effectLst/>
              <a:latin typeface="Arial MT"/>
              <a:ea typeface="Arial MT"/>
              <a:cs typeface="Arial MT"/>
            </a:endParaRPr>
          </a:p>
          <a:p>
            <a:pPr algn="just">
              <a:defRPr sz="2000">
                <a:effectLst/>
                <a:latin typeface="Calibri" panose="020F0502020204030204" pitchFamily="34" charset="0"/>
                <a:ea typeface="Arial MT"/>
                <a:cs typeface="Calibri" panose="020F0502020204030204" pitchFamily="34" charset="0"/>
              </a:defRPr>
            </a:pPr>
            <a:r>
              <a:rPr dirty="0"/>
              <a:t> </a:t>
            </a:r>
            <a:endParaRPr sz="2000" dirty="0">
              <a:effectLst/>
              <a:latin typeface="Arial MT"/>
              <a:ea typeface="Arial MT"/>
              <a:cs typeface="Arial MT"/>
            </a:endParaRPr>
          </a:p>
          <a:p>
            <a:pPr algn="just">
              <a:defRPr sz="2000">
                <a:effectLst/>
                <a:latin typeface="Calibri" panose="020F0502020204030204" pitchFamily="34" charset="0"/>
                <a:ea typeface="Arial MT"/>
                <a:cs typeface="Calibri" panose="020F0502020204030204" pitchFamily="34" charset="0"/>
              </a:defRPr>
            </a:pPr>
            <a:r>
              <a:rPr dirty="0" err="1"/>
              <a:t>En</a:t>
            </a:r>
            <a:r>
              <a:rPr dirty="0"/>
              <a:t> la </a:t>
            </a:r>
            <a:r>
              <a:rPr lang="es-ES" dirty="0"/>
              <a:t>formación</a:t>
            </a:r>
            <a:r>
              <a:rPr dirty="0"/>
              <a:t> </a:t>
            </a:r>
            <a:r>
              <a:rPr lang="es-ES" dirty="0"/>
              <a:t>online</a:t>
            </a:r>
            <a:r>
              <a:rPr dirty="0"/>
              <a:t> es </a:t>
            </a:r>
            <a:r>
              <a:rPr dirty="0" err="1"/>
              <a:t>extremadamente</a:t>
            </a:r>
            <a:r>
              <a:rPr dirty="0"/>
              <a:t> </a:t>
            </a:r>
            <a:r>
              <a:rPr dirty="0" err="1"/>
              <a:t>importante</a:t>
            </a:r>
            <a:r>
              <a:rPr dirty="0"/>
              <a:t> </a:t>
            </a:r>
            <a:r>
              <a:rPr dirty="0" err="1"/>
              <a:t>implementar</a:t>
            </a:r>
            <a:r>
              <a:rPr dirty="0"/>
              <a:t> </a:t>
            </a:r>
            <a:r>
              <a:rPr b="1" dirty="0" err="1"/>
              <a:t>funciones</a:t>
            </a:r>
            <a:r>
              <a:rPr b="1" dirty="0"/>
              <a:t> de </a:t>
            </a:r>
            <a:r>
              <a:rPr b="1" dirty="0" err="1"/>
              <a:t>seguimiento</a:t>
            </a:r>
            <a:r>
              <a:rPr b="1" dirty="0"/>
              <a:t> de </a:t>
            </a:r>
            <a:r>
              <a:rPr b="1" dirty="0" err="1"/>
              <a:t>progreso</a:t>
            </a:r>
            <a:r>
              <a:rPr dirty="0"/>
              <a:t> que </a:t>
            </a:r>
            <a:r>
              <a:rPr dirty="0" err="1"/>
              <a:t>permitan</a:t>
            </a:r>
            <a:r>
              <a:rPr dirty="0"/>
              <a:t> a los </a:t>
            </a:r>
            <a:r>
              <a:rPr dirty="0" err="1"/>
              <a:t>usuarios</a:t>
            </a:r>
            <a:r>
              <a:rPr dirty="0"/>
              <a:t> </a:t>
            </a:r>
            <a:r>
              <a:rPr dirty="0" err="1"/>
              <a:t>monitorear</a:t>
            </a:r>
            <a:r>
              <a:rPr dirty="0"/>
              <a:t> </a:t>
            </a:r>
            <a:r>
              <a:rPr dirty="0" err="1"/>
              <a:t>el</a:t>
            </a:r>
            <a:r>
              <a:rPr dirty="0"/>
              <a:t> </a:t>
            </a:r>
            <a:r>
              <a:rPr dirty="0" err="1"/>
              <a:t>progreso</a:t>
            </a:r>
            <a:r>
              <a:rPr dirty="0"/>
              <a:t> y </a:t>
            </a:r>
            <a:r>
              <a:rPr dirty="0" err="1"/>
              <a:t>recibir</a:t>
            </a:r>
            <a:r>
              <a:rPr dirty="0"/>
              <a:t> </a:t>
            </a:r>
            <a:r>
              <a:rPr dirty="0" err="1"/>
              <a:t>comentarios</a:t>
            </a:r>
            <a:r>
              <a:rPr dirty="0"/>
              <a:t> </a:t>
            </a:r>
            <a:r>
              <a:rPr dirty="0" err="1"/>
              <a:t>sobre</a:t>
            </a:r>
            <a:r>
              <a:rPr dirty="0"/>
              <a:t> </a:t>
            </a:r>
            <a:r>
              <a:rPr dirty="0" err="1"/>
              <a:t>su</a:t>
            </a:r>
            <a:r>
              <a:rPr dirty="0"/>
              <a:t> </a:t>
            </a:r>
            <a:r>
              <a:rPr dirty="0" err="1"/>
              <a:t>rendimiento</a:t>
            </a:r>
            <a:r>
              <a:rPr dirty="0"/>
              <a:t>. La </a:t>
            </a:r>
            <a:r>
              <a:rPr dirty="0" err="1"/>
              <a:t>retroalimentación</a:t>
            </a:r>
            <a:r>
              <a:rPr dirty="0"/>
              <a:t> es una </a:t>
            </a:r>
            <a:r>
              <a:rPr dirty="0" err="1"/>
              <a:t>característica</a:t>
            </a:r>
            <a:r>
              <a:rPr dirty="0"/>
              <a:t> </a:t>
            </a:r>
            <a:r>
              <a:rPr dirty="0" err="1"/>
              <a:t>esencial</a:t>
            </a:r>
            <a:r>
              <a:rPr dirty="0"/>
              <a:t> </a:t>
            </a:r>
            <a:r>
              <a:rPr dirty="0" err="1"/>
              <a:t>en</a:t>
            </a:r>
            <a:r>
              <a:rPr dirty="0"/>
              <a:t> </a:t>
            </a:r>
            <a:r>
              <a:rPr dirty="0" err="1"/>
              <a:t>el</a:t>
            </a:r>
            <a:r>
              <a:rPr dirty="0"/>
              <a:t> </a:t>
            </a:r>
            <a:r>
              <a:rPr dirty="0" err="1"/>
              <a:t>aprendizaje</a:t>
            </a:r>
            <a:r>
              <a:rPr dirty="0"/>
              <a:t> </a:t>
            </a:r>
            <a:r>
              <a:rPr lang="es-ES" dirty="0"/>
              <a:t>online</a:t>
            </a:r>
            <a:r>
              <a:rPr dirty="0"/>
              <a:t>. Es por </a:t>
            </a:r>
            <a:r>
              <a:rPr dirty="0" err="1"/>
              <a:t>eso</a:t>
            </a:r>
            <a:r>
              <a:rPr dirty="0"/>
              <a:t> que es </a:t>
            </a:r>
            <a:r>
              <a:rPr dirty="0" err="1"/>
              <a:t>importante</a:t>
            </a:r>
            <a:r>
              <a:rPr dirty="0"/>
              <a:t> </a:t>
            </a:r>
            <a:r>
              <a:rPr dirty="0" err="1"/>
              <a:t>proporcionar</a:t>
            </a:r>
            <a:r>
              <a:rPr dirty="0"/>
              <a:t> a los </a:t>
            </a:r>
            <a:r>
              <a:rPr dirty="0" err="1"/>
              <a:t>estudiantes</a:t>
            </a:r>
            <a:r>
              <a:rPr dirty="0"/>
              <a:t> </a:t>
            </a:r>
            <a:r>
              <a:rPr b="1" dirty="0" err="1"/>
              <a:t>mecanismos</a:t>
            </a:r>
            <a:r>
              <a:rPr b="1" dirty="0"/>
              <a:t> de </a:t>
            </a:r>
            <a:r>
              <a:rPr b="1" dirty="0" err="1"/>
              <a:t>retroalimentación</a:t>
            </a:r>
            <a:r>
              <a:rPr b="1" dirty="0"/>
              <a:t> </a:t>
            </a:r>
            <a:r>
              <a:rPr b="1" dirty="0" err="1"/>
              <a:t>en</a:t>
            </a:r>
            <a:r>
              <a:rPr b="1" dirty="0"/>
              <a:t> </a:t>
            </a:r>
            <a:r>
              <a:rPr b="1" dirty="0" err="1"/>
              <a:t>su</a:t>
            </a:r>
            <a:r>
              <a:rPr b="1" dirty="0"/>
              <a:t> </a:t>
            </a:r>
            <a:r>
              <a:rPr lang="es-ES" b="1" dirty="0"/>
              <a:t>formación</a:t>
            </a:r>
            <a:r>
              <a:rPr dirty="0"/>
              <a:t>, </a:t>
            </a:r>
            <a:r>
              <a:rPr dirty="0" err="1"/>
              <a:t>como</a:t>
            </a:r>
            <a:r>
              <a:rPr dirty="0"/>
              <a:t> </a:t>
            </a:r>
            <a:r>
              <a:rPr dirty="0" err="1"/>
              <a:t>cuestionarios</a:t>
            </a:r>
            <a:r>
              <a:rPr dirty="0"/>
              <a:t>, </a:t>
            </a:r>
            <a:r>
              <a:rPr dirty="0" err="1"/>
              <a:t>pruebas</a:t>
            </a:r>
            <a:r>
              <a:rPr dirty="0"/>
              <a:t> y </a:t>
            </a:r>
            <a:r>
              <a:rPr dirty="0" err="1"/>
              <a:t>otras</a:t>
            </a:r>
            <a:r>
              <a:rPr dirty="0"/>
              <a:t> </a:t>
            </a:r>
            <a:r>
              <a:rPr dirty="0" err="1"/>
              <a:t>actividades</a:t>
            </a:r>
            <a:r>
              <a:rPr dirty="0"/>
              <a:t> para </a:t>
            </a:r>
            <a:r>
              <a:rPr dirty="0" err="1"/>
              <a:t>medir</a:t>
            </a:r>
            <a:r>
              <a:rPr dirty="0"/>
              <a:t> </a:t>
            </a:r>
            <a:r>
              <a:rPr dirty="0" err="1"/>
              <a:t>su</a:t>
            </a:r>
            <a:r>
              <a:rPr dirty="0"/>
              <a:t> </a:t>
            </a:r>
            <a:r>
              <a:rPr dirty="0" err="1"/>
              <a:t>competencia</a:t>
            </a:r>
            <a:r>
              <a:rPr dirty="0"/>
              <a:t>. </a:t>
            </a:r>
            <a:r>
              <a:rPr b="1" dirty="0"/>
              <a:t>La </a:t>
            </a:r>
            <a:r>
              <a:rPr b="1" dirty="0" err="1"/>
              <a:t>retroalimentación</a:t>
            </a:r>
            <a:r>
              <a:rPr b="1" dirty="0"/>
              <a:t> </a:t>
            </a:r>
            <a:r>
              <a:rPr b="1" dirty="0" err="1"/>
              <a:t>clara</a:t>
            </a:r>
            <a:r>
              <a:rPr b="1" dirty="0"/>
              <a:t> y los </a:t>
            </a:r>
            <a:r>
              <a:rPr b="1" dirty="0" err="1"/>
              <a:t>indicadores</a:t>
            </a:r>
            <a:r>
              <a:rPr b="1" dirty="0"/>
              <a:t> de </a:t>
            </a:r>
            <a:r>
              <a:rPr b="1" dirty="0" err="1"/>
              <a:t>progreso</a:t>
            </a:r>
            <a:r>
              <a:rPr b="1" dirty="0"/>
              <a:t> </a:t>
            </a:r>
            <a:r>
              <a:rPr b="1" dirty="0" err="1"/>
              <a:t>motivan</a:t>
            </a:r>
            <a:r>
              <a:rPr b="1" dirty="0"/>
              <a:t> a los </a:t>
            </a:r>
            <a:r>
              <a:rPr b="1" dirty="0" err="1"/>
              <a:t>usuarios</a:t>
            </a:r>
            <a:r>
              <a:rPr dirty="0"/>
              <a:t> y </a:t>
            </a:r>
            <a:r>
              <a:rPr dirty="0" err="1"/>
              <a:t>proporcionan</a:t>
            </a:r>
            <a:r>
              <a:rPr dirty="0"/>
              <a:t> una </a:t>
            </a:r>
            <a:r>
              <a:rPr dirty="0" err="1"/>
              <a:t>sensación</a:t>
            </a:r>
            <a:r>
              <a:rPr dirty="0"/>
              <a:t> de </a:t>
            </a:r>
            <a:r>
              <a:rPr dirty="0" err="1"/>
              <a:t>logro</a:t>
            </a:r>
            <a:r>
              <a:rPr dirty="0"/>
              <a:t> a </a:t>
            </a:r>
            <a:r>
              <a:rPr dirty="0" err="1"/>
              <a:t>medida</a:t>
            </a:r>
            <a:r>
              <a:rPr dirty="0"/>
              <a:t> que </a:t>
            </a:r>
            <a:r>
              <a:rPr dirty="0" err="1"/>
              <a:t>ven</a:t>
            </a:r>
            <a:r>
              <a:rPr dirty="0"/>
              <a:t> </a:t>
            </a:r>
            <a:r>
              <a:rPr dirty="0" err="1"/>
              <a:t>su</a:t>
            </a:r>
            <a:r>
              <a:rPr dirty="0"/>
              <a:t> </a:t>
            </a:r>
            <a:r>
              <a:rPr dirty="0" err="1"/>
              <a:t>avance</a:t>
            </a:r>
            <a:r>
              <a:rPr dirty="0"/>
              <a:t> a </a:t>
            </a:r>
            <a:r>
              <a:rPr dirty="0" err="1"/>
              <a:t>través</a:t>
            </a:r>
            <a:r>
              <a:rPr dirty="0"/>
              <a:t> de la </a:t>
            </a:r>
            <a:r>
              <a:rPr lang="es-ES" dirty="0"/>
              <a:t>formación</a:t>
            </a:r>
            <a:r>
              <a:rPr dirty="0"/>
              <a:t>. Y </a:t>
            </a:r>
            <a:r>
              <a:rPr dirty="0" err="1"/>
              <a:t>si</a:t>
            </a:r>
            <a:r>
              <a:rPr dirty="0"/>
              <a:t> </a:t>
            </a:r>
            <a:r>
              <a:rPr lang="es-ES" dirty="0"/>
              <a:t>obtienen buenos resultados</a:t>
            </a:r>
            <a:r>
              <a:rPr dirty="0"/>
              <a:t> </a:t>
            </a:r>
            <a:r>
              <a:rPr b="1" dirty="0" err="1"/>
              <a:t>celebr</a:t>
            </a:r>
            <a:r>
              <a:rPr lang="es-ES" b="1" dirty="0" err="1"/>
              <a:t>adlo</a:t>
            </a:r>
            <a:r>
              <a:rPr b="1" dirty="0"/>
              <a:t> </a:t>
            </a:r>
            <a:r>
              <a:rPr b="1" dirty="0" err="1"/>
              <a:t>juntos</a:t>
            </a:r>
            <a:r>
              <a:rPr b="1" dirty="0"/>
              <a:t>, </a:t>
            </a:r>
            <a:r>
              <a:rPr b="1" dirty="0" err="1"/>
              <a:t>ya</a:t>
            </a:r>
            <a:r>
              <a:rPr b="1" dirty="0"/>
              <a:t> que </a:t>
            </a:r>
            <a:r>
              <a:rPr b="1" dirty="0" err="1"/>
              <a:t>su</a:t>
            </a:r>
            <a:r>
              <a:rPr b="1" dirty="0"/>
              <a:t> </a:t>
            </a:r>
            <a:r>
              <a:rPr b="1" dirty="0" err="1"/>
              <a:t>éxito</a:t>
            </a:r>
            <a:r>
              <a:rPr b="1" dirty="0"/>
              <a:t> es </a:t>
            </a:r>
            <a:r>
              <a:rPr lang="es-ES" b="1" dirty="0"/>
              <a:t>t</a:t>
            </a:r>
            <a:r>
              <a:rPr b="1" dirty="0"/>
              <a:t>u </a:t>
            </a:r>
            <a:r>
              <a:rPr b="1" dirty="0" err="1"/>
              <a:t>éxito</a:t>
            </a:r>
            <a:r>
              <a:rPr dirty="0"/>
              <a:t>!</a:t>
            </a:r>
            <a:endParaRPr sz="2000" dirty="0">
              <a:effectLst/>
              <a:latin typeface="Arial MT"/>
              <a:ea typeface="Arial MT"/>
              <a:cs typeface="Arial MT"/>
            </a:endParaRPr>
          </a:p>
          <a:p>
            <a:pPr algn="just">
              <a:defRPr sz="2000">
                <a:effectLst/>
                <a:latin typeface="Calibri" panose="020F0502020204030204" pitchFamily="34" charset="0"/>
                <a:ea typeface="Arial MT"/>
                <a:cs typeface="Calibri" panose="020F0502020204030204" pitchFamily="34" charset="0"/>
              </a:defRPr>
            </a:pPr>
            <a:r>
              <a:rPr dirty="0"/>
              <a:t> </a:t>
            </a:r>
            <a:endParaRPr sz="2000" dirty="0">
              <a:effectLst/>
              <a:latin typeface="Arial MT"/>
              <a:ea typeface="Arial MT"/>
              <a:cs typeface="Arial MT"/>
            </a:endParaRPr>
          </a:p>
          <a:p>
            <a:endParaRPr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2954000" y="7364968"/>
            <a:ext cx="3917223" cy="369332"/>
          </a:xfrm>
          <a:prstGeom prst="rect">
            <a:avLst/>
          </a:prstGeom>
          <a:noFill/>
        </p:spPr>
        <p:txBody>
          <a:bodyPr wrap="square">
            <a:spAutoFit/>
          </a:bodyPr>
          <a:lstStyle/>
          <a:p>
            <a:r>
              <a:t>Fuente de la imagen: Freepik.com</a:t>
            </a:r>
          </a:p>
        </p:txBody>
      </p:sp>
      <p:pic>
        <p:nvPicPr>
          <p:cNvPr id="1026" name="Picture 2" descr="Vector gratuito trabajo en equipo de personas diminutas con engranajes y ruedas dentadas. equipo de socios que trabajan en la actualización, reparación, mejora de habilidades e ilustración vectorial plana de servicio al cliente. organización empresarial, concepto de cooperación">
            <a:extLst>
              <a:ext uri="{FF2B5EF4-FFF2-40B4-BE49-F238E27FC236}">
                <a16:creationId xmlns:a16="http://schemas.microsoft.com/office/drawing/2014/main" id="{6ECE1B04-512C-42F2-A2EF-1B8277F8C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3923586"/>
            <a:ext cx="59626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8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636103"/>
            <a:ext cx="15240000" cy="830997"/>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1.2: Supervisión de la participación de los usuarios y recopilación de comentarios</a:t>
            </a:r>
          </a:p>
          <a:p>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5324535"/>
          </a:xfrm>
          <a:prstGeom prst="rect">
            <a:avLst/>
          </a:prstGeom>
          <a:noFill/>
        </p:spPr>
        <p:txBody>
          <a:bodyPr wrap="square">
            <a:spAutoFit/>
          </a:bodyPr>
          <a:lstStyle/>
          <a:p>
            <a:pPr algn="just">
              <a:defRPr sz="2000">
                <a:effectLst/>
                <a:latin typeface="Calibri" panose="020F0502020204030204" pitchFamily="34" charset="0"/>
                <a:ea typeface="Arial MT"/>
                <a:cs typeface="Calibri" panose="020F0502020204030204" pitchFamily="34" charset="0"/>
              </a:defRPr>
            </a:pPr>
            <a:r>
              <a:rPr lang="es-ES" dirty="0"/>
              <a:t>Una p</a:t>
            </a:r>
            <a:r>
              <a:rPr dirty="0" err="1"/>
              <a:t>arte</a:t>
            </a:r>
            <a:r>
              <a:rPr dirty="0"/>
              <a:t> de </a:t>
            </a:r>
            <a:r>
              <a:rPr dirty="0" err="1"/>
              <a:t>interactuar</a:t>
            </a:r>
            <a:r>
              <a:rPr dirty="0"/>
              <a:t> con </a:t>
            </a:r>
            <a:r>
              <a:rPr dirty="0" err="1"/>
              <a:t>éxito</a:t>
            </a:r>
            <a:r>
              <a:rPr dirty="0"/>
              <a:t> con </a:t>
            </a:r>
            <a:r>
              <a:rPr lang="es-ES" dirty="0"/>
              <a:t>t</a:t>
            </a:r>
            <a:r>
              <a:rPr dirty="0"/>
              <a:t>us </a:t>
            </a:r>
            <a:r>
              <a:rPr dirty="0" err="1"/>
              <a:t>estudiantes</a:t>
            </a:r>
            <a:r>
              <a:rPr dirty="0"/>
              <a:t> es </a:t>
            </a:r>
            <a:r>
              <a:rPr dirty="0" err="1"/>
              <a:t>asegurarse</a:t>
            </a:r>
            <a:r>
              <a:rPr dirty="0"/>
              <a:t> de </a:t>
            </a:r>
            <a:r>
              <a:rPr dirty="0" err="1"/>
              <a:t>tomarse</a:t>
            </a:r>
            <a:r>
              <a:rPr dirty="0"/>
              <a:t> </a:t>
            </a:r>
            <a:r>
              <a:rPr dirty="0" err="1"/>
              <a:t>el</a:t>
            </a:r>
            <a:r>
              <a:rPr dirty="0"/>
              <a:t> </a:t>
            </a:r>
            <a:r>
              <a:rPr dirty="0" err="1"/>
              <a:t>tiempo</a:t>
            </a:r>
            <a:r>
              <a:rPr dirty="0"/>
              <a:t> </a:t>
            </a:r>
            <a:r>
              <a:rPr lang="es-ES" dirty="0"/>
              <a:t>para</a:t>
            </a:r>
            <a:r>
              <a:rPr dirty="0"/>
              <a:t> </a:t>
            </a:r>
            <a:r>
              <a:rPr dirty="0" err="1"/>
              <a:t>escucharlos</a:t>
            </a:r>
            <a:r>
              <a:rPr dirty="0"/>
              <a:t>. No basta con </a:t>
            </a:r>
            <a:r>
              <a:rPr lang="es-ES" dirty="0"/>
              <a:t>formarlos</a:t>
            </a:r>
            <a:r>
              <a:rPr b="1" dirty="0"/>
              <a:t>; </a:t>
            </a:r>
            <a:r>
              <a:rPr b="1" dirty="0" err="1"/>
              <a:t>necesitas</a:t>
            </a:r>
            <a:r>
              <a:rPr b="1" dirty="0"/>
              <a:t> </a:t>
            </a:r>
            <a:r>
              <a:rPr b="1" dirty="0" err="1"/>
              <a:t>demostrar</a:t>
            </a:r>
            <a:r>
              <a:rPr b="1" dirty="0"/>
              <a:t> que </a:t>
            </a:r>
            <a:r>
              <a:rPr b="1" dirty="0" err="1"/>
              <a:t>valoras</a:t>
            </a:r>
            <a:r>
              <a:rPr b="1" dirty="0"/>
              <a:t> sus </a:t>
            </a:r>
            <a:r>
              <a:rPr b="1" dirty="0" err="1"/>
              <a:t>pensamientos</a:t>
            </a:r>
            <a:r>
              <a:rPr dirty="0"/>
              <a:t> y que hay una </a:t>
            </a:r>
            <a:r>
              <a:rPr dirty="0" err="1"/>
              <a:t>interacción</a:t>
            </a:r>
            <a:r>
              <a:rPr dirty="0"/>
              <a:t> entre personas </a:t>
            </a:r>
            <a:r>
              <a:rPr dirty="0" err="1"/>
              <a:t>reales</a:t>
            </a:r>
            <a:r>
              <a:rPr dirty="0"/>
              <a:t> </a:t>
            </a:r>
            <a:r>
              <a:rPr dirty="0" err="1"/>
              <a:t>en</a:t>
            </a:r>
            <a:r>
              <a:rPr dirty="0"/>
              <a:t> la </a:t>
            </a:r>
            <a:r>
              <a:rPr dirty="0" err="1"/>
              <a:t>vida</a:t>
            </a:r>
            <a:r>
              <a:rPr dirty="0"/>
              <a:t> real. </a:t>
            </a:r>
            <a:r>
              <a:rPr b="1" dirty="0" err="1"/>
              <a:t>Asegúr</a:t>
            </a:r>
            <a:r>
              <a:rPr lang="es-ES" b="1" dirty="0"/>
              <a:t>at</a:t>
            </a:r>
            <a:r>
              <a:rPr b="1" dirty="0"/>
              <a:t>e de responder a la </a:t>
            </a:r>
            <a:r>
              <a:rPr b="1" dirty="0" err="1"/>
              <a:t>retroalimentación</a:t>
            </a:r>
            <a:r>
              <a:rPr b="1" dirty="0"/>
              <a:t> tanto </a:t>
            </a:r>
            <a:r>
              <a:rPr b="1" dirty="0" err="1"/>
              <a:t>positiva</a:t>
            </a:r>
            <a:r>
              <a:rPr b="1" dirty="0"/>
              <a:t> </a:t>
            </a:r>
            <a:r>
              <a:rPr b="1" dirty="0" err="1"/>
              <a:t>como</a:t>
            </a:r>
            <a:r>
              <a:rPr b="1" dirty="0"/>
              <a:t> </a:t>
            </a:r>
            <a:r>
              <a:rPr b="1" dirty="0" err="1"/>
              <a:t>negativa</a:t>
            </a:r>
            <a:r>
              <a:rPr dirty="0"/>
              <a:t>. Los </a:t>
            </a:r>
            <a:r>
              <a:rPr dirty="0" err="1"/>
              <a:t>comentarios</a:t>
            </a:r>
            <a:r>
              <a:rPr dirty="0"/>
              <a:t> son </a:t>
            </a:r>
            <a:r>
              <a:rPr dirty="0" err="1"/>
              <a:t>particularmente</a:t>
            </a:r>
            <a:r>
              <a:rPr dirty="0"/>
              <a:t> </a:t>
            </a:r>
            <a:r>
              <a:rPr dirty="0" err="1"/>
              <a:t>útiles</a:t>
            </a:r>
            <a:r>
              <a:rPr dirty="0"/>
              <a:t> </a:t>
            </a:r>
            <a:r>
              <a:rPr dirty="0" err="1"/>
              <a:t>también</a:t>
            </a:r>
            <a:r>
              <a:rPr dirty="0"/>
              <a:t> para la </a:t>
            </a:r>
            <a:r>
              <a:rPr dirty="0" err="1"/>
              <a:t>futura</a:t>
            </a:r>
            <a:r>
              <a:rPr dirty="0"/>
              <a:t> </a:t>
            </a:r>
            <a:r>
              <a:rPr dirty="0" err="1"/>
              <a:t>personalización</a:t>
            </a:r>
            <a:r>
              <a:rPr dirty="0"/>
              <a:t> de </a:t>
            </a:r>
            <a:r>
              <a:rPr lang="es-ES" dirty="0"/>
              <a:t>t</a:t>
            </a:r>
            <a:r>
              <a:rPr dirty="0"/>
              <a:t>u </a:t>
            </a:r>
            <a:r>
              <a:rPr lang="es-ES" dirty="0"/>
              <a:t>formación</a:t>
            </a:r>
            <a:r>
              <a:rPr dirty="0"/>
              <a:t> para </a:t>
            </a:r>
            <a:r>
              <a:rPr dirty="0" err="1"/>
              <a:t>asegurar</a:t>
            </a:r>
            <a:r>
              <a:rPr lang="es-ES" dirty="0"/>
              <a:t>t</a:t>
            </a:r>
            <a:r>
              <a:rPr dirty="0"/>
              <a:t>e de que </a:t>
            </a:r>
            <a:r>
              <a:rPr dirty="0" err="1"/>
              <a:t>realmente</a:t>
            </a:r>
            <a:r>
              <a:rPr dirty="0"/>
              <a:t> </a:t>
            </a:r>
            <a:r>
              <a:rPr dirty="0" err="1"/>
              <a:t>responde</a:t>
            </a:r>
            <a:r>
              <a:rPr dirty="0"/>
              <a:t> a las </a:t>
            </a:r>
            <a:r>
              <a:rPr dirty="0" err="1"/>
              <a:t>necesidades</a:t>
            </a:r>
            <a:r>
              <a:rPr dirty="0"/>
              <a:t> de los </a:t>
            </a:r>
            <a:r>
              <a:rPr lang="es-ES" dirty="0"/>
              <a:t>estudiantes</a:t>
            </a:r>
            <a:r>
              <a:rPr dirty="0"/>
              <a:t>. </a:t>
            </a:r>
            <a:endParaRPr sz="2000" dirty="0">
              <a:effectLst/>
              <a:latin typeface="Arial MT"/>
              <a:ea typeface="Arial MT"/>
              <a:cs typeface="Arial MT"/>
            </a:endParaRPr>
          </a:p>
          <a:p>
            <a:pPr algn="just">
              <a:defRPr sz="2000">
                <a:effectLst/>
                <a:latin typeface="Calibri" panose="020F0502020204030204" pitchFamily="34" charset="0"/>
                <a:ea typeface="Arial MT"/>
                <a:cs typeface="Calibri" panose="020F0502020204030204" pitchFamily="34" charset="0"/>
              </a:defRPr>
            </a:pPr>
            <a:r>
              <a:rPr dirty="0"/>
              <a:t> </a:t>
            </a:r>
            <a:endParaRPr sz="2000" dirty="0">
              <a:effectLst/>
              <a:latin typeface="Arial MT"/>
              <a:ea typeface="Arial MT"/>
              <a:cs typeface="Arial MT"/>
            </a:endParaRPr>
          </a:p>
          <a:p>
            <a:pPr algn="just">
              <a:defRPr sz="2000">
                <a:effectLst/>
                <a:latin typeface="Calibri" panose="020F0502020204030204" pitchFamily="34" charset="0"/>
                <a:ea typeface="Arial MT"/>
                <a:cs typeface="Calibri" panose="020F0502020204030204" pitchFamily="34" charset="0"/>
              </a:defRPr>
            </a:pPr>
            <a:r>
              <a:rPr b="1" dirty="0"/>
              <a:t>La </a:t>
            </a:r>
            <a:r>
              <a:rPr b="1" dirty="0" err="1"/>
              <a:t>retroalimentación</a:t>
            </a:r>
            <a:r>
              <a:rPr b="1" dirty="0"/>
              <a:t> </a:t>
            </a:r>
            <a:r>
              <a:rPr b="1" dirty="0" err="1"/>
              <a:t>puede</a:t>
            </a:r>
            <a:r>
              <a:rPr b="1" dirty="0"/>
              <a:t> ser </a:t>
            </a:r>
            <a:r>
              <a:rPr b="1" dirty="0" err="1"/>
              <a:t>cognitiva</a:t>
            </a:r>
            <a:r>
              <a:rPr dirty="0"/>
              <a:t> (</a:t>
            </a:r>
            <a:r>
              <a:rPr dirty="0" err="1"/>
              <a:t>relacionada</a:t>
            </a:r>
            <a:r>
              <a:rPr dirty="0"/>
              <a:t> con la </a:t>
            </a:r>
            <a:r>
              <a:rPr dirty="0" err="1"/>
              <a:t>información</a:t>
            </a:r>
            <a:r>
              <a:rPr dirty="0"/>
              <a:t> </a:t>
            </a:r>
            <a:r>
              <a:rPr dirty="0" err="1"/>
              <a:t>sobre</a:t>
            </a:r>
            <a:r>
              <a:rPr dirty="0"/>
              <a:t> </a:t>
            </a:r>
            <a:r>
              <a:rPr dirty="0" err="1"/>
              <a:t>cómo</a:t>
            </a:r>
            <a:r>
              <a:rPr dirty="0"/>
              <a:t> los </a:t>
            </a:r>
            <a:r>
              <a:rPr dirty="0" err="1"/>
              <a:t>estudiantes</a:t>
            </a:r>
            <a:r>
              <a:rPr dirty="0"/>
              <a:t> </a:t>
            </a:r>
            <a:r>
              <a:rPr dirty="0" err="1"/>
              <a:t>aprenden</a:t>
            </a:r>
            <a:r>
              <a:rPr dirty="0"/>
              <a:t> y </a:t>
            </a:r>
            <a:r>
              <a:rPr dirty="0" err="1"/>
              <a:t>entienden</a:t>
            </a:r>
            <a:r>
              <a:rPr dirty="0"/>
              <a:t> </a:t>
            </a:r>
            <a:r>
              <a:rPr dirty="0" err="1"/>
              <a:t>el</a:t>
            </a:r>
            <a:r>
              <a:rPr dirty="0"/>
              <a:t> material de </a:t>
            </a:r>
            <a:r>
              <a:rPr lang="es-ES" dirty="0"/>
              <a:t>formación</a:t>
            </a:r>
            <a:r>
              <a:rPr dirty="0"/>
              <a:t>), </a:t>
            </a:r>
            <a:r>
              <a:rPr lang="es-ES" dirty="0"/>
              <a:t>de </a:t>
            </a:r>
            <a:r>
              <a:rPr b="1" dirty="0" err="1"/>
              <a:t>comportamiento</a:t>
            </a:r>
            <a:r>
              <a:rPr dirty="0"/>
              <a:t> (</a:t>
            </a:r>
            <a:r>
              <a:rPr dirty="0" err="1"/>
              <a:t>información</a:t>
            </a:r>
            <a:r>
              <a:rPr dirty="0"/>
              <a:t> </a:t>
            </a:r>
            <a:r>
              <a:rPr dirty="0" err="1"/>
              <a:t>sobre</a:t>
            </a:r>
            <a:r>
              <a:rPr dirty="0"/>
              <a:t> </a:t>
            </a:r>
            <a:r>
              <a:rPr dirty="0" err="1"/>
              <a:t>cómo</a:t>
            </a:r>
            <a:r>
              <a:rPr dirty="0"/>
              <a:t> se </a:t>
            </a:r>
            <a:r>
              <a:rPr dirty="0" err="1"/>
              <a:t>comportan</a:t>
            </a:r>
            <a:r>
              <a:rPr dirty="0"/>
              <a:t> los </a:t>
            </a:r>
            <a:r>
              <a:rPr dirty="0" err="1"/>
              <a:t>estudiantes</a:t>
            </a:r>
            <a:r>
              <a:rPr dirty="0"/>
              <a:t> </a:t>
            </a:r>
            <a:r>
              <a:rPr dirty="0" err="1"/>
              <a:t>en</a:t>
            </a:r>
            <a:r>
              <a:rPr dirty="0"/>
              <a:t> </a:t>
            </a:r>
            <a:r>
              <a:rPr lang="es-ES" dirty="0"/>
              <a:t>t</a:t>
            </a:r>
            <a:r>
              <a:rPr dirty="0"/>
              <a:t>us </a:t>
            </a:r>
            <a:r>
              <a:rPr dirty="0" err="1"/>
              <a:t>clases</a:t>
            </a:r>
            <a:r>
              <a:rPr dirty="0"/>
              <a:t>, </a:t>
            </a:r>
            <a:r>
              <a:rPr dirty="0" err="1"/>
              <a:t>como</a:t>
            </a:r>
            <a:r>
              <a:rPr dirty="0"/>
              <a:t> </a:t>
            </a:r>
            <a:r>
              <a:rPr dirty="0" err="1"/>
              <a:t>ir</a:t>
            </a:r>
            <a:r>
              <a:rPr dirty="0"/>
              <a:t> a </a:t>
            </a:r>
            <a:r>
              <a:rPr dirty="0" err="1"/>
              <a:t>clase</a:t>
            </a:r>
            <a:r>
              <a:rPr dirty="0"/>
              <a:t> </a:t>
            </a:r>
            <a:r>
              <a:rPr dirty="0" err="1"/>
              <a:t>regularmente</a:t>
            </a:r>
            <a:r>
              <a:rPr dirty="0"/>
              <a:t> y </a:t>
            </a:r>
            <a:r>
              <a:rPr dirty="0" err="1"/>
              <a:t>completa</a:t>
            </a:r>
            <a:r>
              <a:rPr lang="es-ES" dirty="0"/>
              <a:t>n</a:t>
            </a:r>
            <a:r>
              <a:rPr dirty="0"/>
              <a:t> </a:t>
            </a:r>
            <a:r>
              <a:rPr dirty="0" err="1"/>
              <a:t>su</a:t>
            </a:r>
            <a:r>
              <a:rPr dirty="0"/>
              <a:t> </a:t>
            </a:r>
            <a:r>
              <a:rPr dirty="0" err="1"/>
              <a:t>tarea</a:t>
            </a:r>
            <a:r>
              <a:rPr dirty="0"/>
              <a:t>) o </a:t>
            </a:r>
            <a:r>
              <a:rPr b="1" dirty="0"/>
              <a:t>social</a:t>
            </a:r>
            <a:r>
              <a:rPr dirty="0"/>
              <a:t> (</a:t>
            </a:r>
            <a:r>
              <a:rPr dirty="0" err="1"/>
              <a:t>cómo</a:t>
            </a:r>
            <a:r>
              <a:rPr dirty="0"/>
              <a:t> los </a:t>
            </a:r>
            <a:r>
              <a:rPr dirty="0" err="1"/>
              <a:t>estudiantes</a:t>
            </a:r>
            <a:r>
              <a:rPr dirty="0"/>
              <a:t> </a:t>
            </a:r>
            <a:r>
              <a:rPr dirty="0" err="1"/>
              <a:t>hablan</a:t>
            </a:r>
            <a:r>
              <a:rPr dirty="0"/>
              <a:t> y </a:t>
            </a:r>
            <a:r>
              <a:rPr dirty="0" err="1"/>
              <a:t>trabajan</a:t>
            </a:r>
            <a:r>
              <a:rPr dirty="0"/>
              <a:t> con </a:t>
            </a:r>
            <a:r>
              <a:rPr dirty="0" err="1"/>
              <a:t>otros</a:t>
            </a:r>
            <a:r>
              <a:rPr dirty="0"/>
              <a:t> </a:t>
            </a:r>
            <a:r>
              <a:rPr dirty="0" err="1"/>
              <a:t>en</a:t>
            </a:r>
            <a:r>
              <a:rPr dirty="0"/>
              <a:t> </a:t>
            </a:r>
            <a:r>
              <a:rPr lang="en-US" dirty="0"/>
              <a:t>la</a:t>
            </a:r>
            <a:r>
              <a:rPr dirty="0"/>
              <a:t> </a:t>
            </a:r>
            <a:r>
              <a:rPr dirty="0" err="1"/>
              <a:t>clase</a:t>
            </a:r>
            <a:r>
              <a:rPr dirty="0"/>
              <a:t>, </a:t>
            </a:r>
            <a:r>
              <a:rPr dirty="0" err="1"/>
              <a:t>unirse</a:t>
            </a:r>
            <a:r>
              <a:rPr dirty="0"/>
              <a:t> a </a:t>
            </a:r>
            <a:r>
              <a:rPr dirty="0" err="1"/>
              <a:t>conversaciones</a:t>
            </a:r>
            <a:r>
              <a:rPr dirty="0"/>
              <a:t> </a:t>
            </a:r>
            <a:r>
              <a:rPr lang="es-ES" dirty="0"/>
              <a:t>online</a:t>
            </a:r>
            <a:r>
              <a:rPr dirty="0"/>
              <a:t> y </a:t>
            </a:r>
            <a:r>
              <a:rPr dirty="0" err="1"/>
              <a:t>trabajar</a:t>
            </a:r>
            <a:r>
              <a:rPr dirty="0"/>
              <a:t> </a:t>
            </a:r>
            <a:r>
              <a:rPr dirty="0" err="1"/>
              <a:t>juntos</a:t>
            </a:r>
            <a:r>
              <a:rPr dirty="0"/>
              <a:t> </a:t>
            </a:r>
            <a:r>
              <a:rPr dirty="0" err="1"/>
              <a:t>en</a:t>
            </a:r>
            <a:r>
              <a:rPr dirty="0"/>
              <a:t> </a:t>
            </a:r>
            <a:r>
              <a:rPr lang="en-US" dirty="0" err="1"/>
              <a:t>p</a:t>
            </a:r>
            <a:r>
              <a:rPr dirty="0" err="1"/>
              <a:t>royectos</a:t>
            </a:r>
            <a:r>
              <a:rPr dirty="0"/>
              <a:t>). </a:t>
            </a:r>
            <a:r>
              <a:rPr dirty="0" err="1"/>
              <a:t>Finalmente</a:t>
            </a:r>
            <a:r>
              <a:rPr dirty="0"/>
              <a:t>, </a:t>
            </a:r>
            <a:r>
              <a:rPr dirty="0" err="1"/>
              <a:t>en</a:t>
            </a:r>
            <a:r>
              <a:rPr dirty="0"/>
              <a:t> </a:t>
            </a:r>
            <a:r>
              <a:rPr dirty="0" err="1"/>
              <a:t>caso</a:t>
            </a:r>
            <a:r>
              <a:rPr dirty="0"/>
              <a:t> de </a:t>
            </a:r>
            <a:r>
              <a:rPr dirty="0" err="1"/>
              <a:t>necesidad</a:t>
            </a:r>
            <a:r>
              <a:rPr dirty="0"/>
              <a:t>, las </a:t>
            </a:r>
            <a:r>
              <a:rPr b="1" dirty="0" err="1"/>
              <a:t>intervenciones</a:t>
            </a:r>
            <a:r>
              <a:rPr b="1" dirty="0"/>
              <a:t> del </a:t>
            </a:r>
            <a:r>
              <a:rPr b="1" dirty="0" err="1"/>
              <a:t>formador</a:t>
            </a:r>
            <a:r>
              <a:rPr b="1" dirty="0"/>
              <a:t> </a:t>
            </a:r>
            <a:r>
              <a:rPr b="1" dirty="0" err="1"/>
              <a:t>deben</a:t>
            </a:r>
            <a:r>
              <a:rPr b="1" dirty="0"/>
              <a:t> ser </a:t>
            </a:r>
            <a:r>
              <a:rPr b="1" dirty="0" err="1"/>
              <a:t>ligeras</a:t>
            </a:r>
            <a:r>
              <a:rPr dirty="0"/>
              <a:t> para </a:t>
            </a:r>
            <a:r>
              <a:rPr dirty="0" err="1"/>
              <a:t>asegurarse</a:t>
            </a:r>
            <a:r>
              <a:rPr dirty="0"/>
              <a:t> de que </a:t>
            </a:r>
            <a:r>
              <a:rPr dirty="0" err="1"/>
              <a:t>el</a:t>
            </a:r>
            <a:r>
              <a:rPr dirty="0"/>
              <a:t> </a:t>
            </a:r>
            <a:r>
              <a:rPr dirty="0" err="1"/>
              <a:t>estudiante</a:t>
            </a:r>
            <a:r>
              <a:rPr dirty="0"/>
              <a:t> </a:t>
            </a:r>
            <a:r>
              <a:rPr dirty="0" err="1"/>
              <a:t>pueda</a:t>
            </a:r>
            <a:r>
              <a:rPr dirty="0"/>
              <a:t> </a:t>
            </a:r>
            <a:r>
              <a:rPr dirty="0" err="1"/>
              <a:t>recuperar</a:t>
            </a:r>
            <a:r>
              <a:rPr dirty="0"/>
              <a:t> </a:t>
            </a:r>
            <a:r>
              <a:rPr dirty="0" err="1"/>
              <a:t>su</a:t>
            </a:r>
            <a:r>
              <a:rPr dirty="0"/>
              <a:t> </a:t>
            </a:r>
            <a:r>
              <a:rPr dirty="0" err="1"/>
              <a:t>trayectoria</a:t>
            </a:r>
            <a:r>
              <a:rPr dirty="0"/>
              <a:t> </a:t>
            </a:r>
            <a:r>
              <a:rPr dirty="0" err="1"/>
              <a:t>formativa</a:t>
            </a:r>
            <a:r>
              <a:rPr dirty="0"/>
              <a:t> a </a:t>
            </a:r>
            <a:r>
              <a:rPr dirty="0" err="1"/>
              <a:t>su</a:t>
            </a:r>
            <a:r>
              <a:rPr dirty="0"/>
              <a:t> </a:t>
            </a:r>
            <a:r>
              <a:rPr dirty="0" err="1"/>
              <a:t>ritmo</a:t>
            </a:r>
            <a:r>
              <a:rPr dirty="0"/>
              <a:t>, </a:t>
            </a:r>
            <a:r>
              <a:rPr b="1" dirty="0" err="1"/>
              <a:t>asegurando</a:t>
            </a:r>
            <a:r>
              <a:rPr b="1" dirty="0"/>
              <a:t> </a:t>
            </a:r>
            <a:r>
              <a:rPr b="1" dirty="0" err="1"/>
              <a:t>su</a:t>
            </a:r>
            <a:r>
              <a:rPr b="1" dirty="0"/>
              <a:t> </a:t>
            </a:r>
            <a:r>
              <a:rPr b="1" dirty="0" err="1"/>
              <a:t>autonomía</a:t>
            </a:r>
            <a:r>
              <a:rPr dirty="0"/>
              <a:t>, </a:t>
            </a:r>
            <a:r>
              <a:rPr dirty="0" err="1"/>
              <a:t>evitando</a:t>
            </a:r>
            <a:r>
              <a:rPr dirty="0"/>
              <a:t> la </a:t>
            </a:r>
            <a:r>
              <a:rPr dirty="0" err="1"/>
              <a:t>desmotivación</a:t>
            </a:r>
            <a:r>
              <a:rPr dirty="0"/>
              <a:t>. </a:t>
            </a:r>
            <a:endParaRPr sz="2000" dirty="0">
              <a:effectLst/>
              <a:latin typeface="Arial MT"/>
              <a:ea typeface="Arial MT"/>
              <a:cs typeface="Arial MT"/>
            </a:endParaRPr>
          </a:p>
          <a:p>
            <a:endParaRPr sz="8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487400" y="8201030"/>
            <a:ext cx="3917223" cy="369332"/>
          </a:xfrm>
          <a:prstGeom prst="rect">
            <a:avLst/>
          </a:prstGeom>
          <a:noFill/>
        </p:spPr>
        <p:txBody>
          <a:bodyPr wrap="square">
            <a:spAutoFit/>
          </a:bodyPr>
          <a:lstStyle/>
          <a:p>
            <a:r>
              <a:t>Fuente de la imagen: Freepik.com</a:t>
            </a:r>
          </a:p>
        </p:txBody>
      </p:sp>
      <p:pic>
        <p:nvPicPr>
          <p:cNvPr id="2050" name="Picture 2" descr="Vector gratuito ilustración del concepto de comportamiento del cliente">
            <a:extLst>
              <a:ext uri="{FF2B5EF4-FFF2-40B4-BE49-F238E27FC236}">
                <a16:creationId xmlns:a16="http://schemas.microsoft.com/office/drawing/2014/main" id="{E6905D50-39A3-421A-B0CB-CE9BAB291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3314700"/>
            <a:ext cx="4618018" cy="461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9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700635"/>
            <a:ext cx="15240000" cy="461665"/>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1.3: Responder a los comentarios de los usuarios y abordar las preocupaciones</a:t>
            </a:r>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9906000" cy="6155531"/>
          </a:xfrm>
          <a:prstGeom prst="rect">
            <a:avLst/>
          </a:prstGeom>
          <a:noFill/>
        </p:spPr>
        <p:txBody>
          <a:bodyPr wrap="square">
            <a:spAutoFit/>
          </a:bodyPr>
          <a:lstStyle/>
          <a:p>
            <a:pPr algn="just">
              <a:defRPr sz="2000">
                <a:solidFill>
                  <a:srgbClr val="000000"/>
                </a:solidFill>
                <a:effectLst/>
                <a:latin typeface="Calibri" panose="020F0502020204030204" pitchFamily="34" charset="0"/>
                <a:ea typeface="Arial MT"/>
                <a:cs typeface="Calibri" panose="020F0502020204030204" pitchFamily="34" charset="0"/>
              </a:defRPr>
            </a:pPr>
            <a:r>
              <a:rPr dirty="0"/>
              <a:t>Responder a los </a:t>
            </a:r>
            <a:r>
              <a:rPr dirty="0" err="1"/>
              <a:t>comentarios</a:t>
            </a:r>
            <a:r>
              <a:rPr dirty="0"/>
              <a:t> de los </a:t>
            </a:r>
            <a:r>
              <a:rPr dirty="0" err="1"/>
              <a:t>usuarios</a:t>
            </a:r>
            <a:r>
              <a:rPr dirty="0"/>
              <a:t> y </a:t>
            </a:r>
            <a:r>
              <a:rPr dirty="0" err="1"/>
              <a:t>abordar</a:t>
            </a:r>
            <a:r>
              <a:rPr dirty="0"/>
              <a:t> sus </a:t>
            </a:r>
            <a:r>
              <a:rPr dirty="0" err="1"/>
              <a:t>preocupaciones</a:t>
            </a:r>
            <a:r>
              <a:rPr dirty="0"/>
              <a:t> </a:t>
            </a:r>
            <a:r>
              <a:rPr dirty="0" err="1"/>
              <a:t>en</a:t>
            </a:r>
            <a:r>
              <a:rPr dirty="0"/>
              <a:t> la </a:t>
            </a:r>
            <a:r>
              <a:rPr dirty="0" err="1"/>
              <a:t>formación</a:t>
            </a:r>
            <a:r>
              <a:rPr dirty="0"/>
              <a:t> </a:t>
            </a:r>
            <a:r>
              <a:rPr lang="es-ES" dirty="0"/>
              <a:t>online</a:t>
            </a:r>
            <a:r>
              <a:rPr dirty="0"/>
              <a:t> es </a:t>
            </a:r>
            <a:r>
              <a:rPr dirty="0" err="1"/>
              <a:t>esencial</a:t>
            </a:r>
            <a:r>
              <a:rPr dirty="0"/>
              <a:t> para </a:t>
            </a:r>
            <a:r>
              <a:rPr dirty="0" err="1"/>
              <a:t>fomentar</a:t>
            </a:r>
            <a:r>
              <a:rPr dirty="0"/>
              <a:t> un </a:t>
            </a:r>
            <a:r>
              <a:rPr dirty="0" err="1"/>
              <a:t>entorno</a:t>
            </a:r>
            <a:r>
              <a:rPr dirty="0"/>
              <a:t> de </a:t>
            </a:r>
            <a:r>
              <a:rPr dirty="0" err="1"/>
              <a:t>aprendizaje</a:t>
            </a:r>
            <a:r>
              <a:rPr dirty="0"/>
              <a:t> </a:t>
            </a:r>
            <a:r>
              <a:rPr dirty="0" err="1"/>
              <a:t>positivo</a:t>
            </a:r>
            <a:r>
              <a:rPr dirty="0"/>
              <a:t> y </a:t>
            </a:r>
            <a:r>
              <a:rPr dirty="0" err="1"/>
              <a:t>mantener</a:t>
            </a:r>
            <a:r>
              <a:rPr dirty="0"/>
              <a:t> </a:t>
            </a:r>
            <a:r>
              <a:rPr dirty="0" err="1"/>
              <a:t>el</a:t>
            </a:r>
            <a:r>
              <a:rPr dirty="0"/>
              <a:t> </a:t>
            </a:r>
            <a:r>
              <a:rPr dirty="0" err="1"/>
              <a:t>compromiso</a:t>
            </a:r>
            <a:r>
              <a:rPr dirty="0"/>
              <a:t> del </a:t>
            </a:r>
            <a:r>
              <a:rPr dirty="0" err="1"/>
              <a:t>alumno</a:t>
            </a:r>
            <a:r>
              <a:rPr dirty="0"/>
              <a:t>. </a:t>
            </a:r>
            <a:r>
              <a:rPr dirty="0" err="1"/>
              <a:t>Aquí</a:t>
            </a:r>
            <a:r>
              <a:rPr dirty="0"/>
              <a:t> hay </a:t>
            </a:r>
            <a:r>
              <a:rPr dirty="0" err="1"/>
              <a:t>algunas</a:t>
            </a:r>
            <a:r>
              <a:rPr dirty="0"/>
              <a:t> </a:t>
            </a:r>
            <a:r>
              <a:rPr dirty="0" err="1"/>
              <a:t>pautas</a:t>
            </a:r>
            <a:r>
              <a:rPr dirty="0"/>
              <a:t> para </a:t>
            </a:r>
            <a:r>
              <a:rPr b="1" dirty="0"/>
              <a:t>responder </a:t>
            </a:r>
            <a:r>
              <a:rPr b="1" dirty="0" err="1"/>
              <a:t>eficazmente</a:t>
            </a:r>
            <a:r>
              <a:rPr b="1" dirty="0"/>
              <a:t> a los </a:t>
            </a:r>
            <a:r>
              <a:rPr b="1" dirty="0" err="1"/>
              <a:t>comentarios</a:t>
            </a:r>
            <a:r>
              <a:rPr b="1" dirty="0"/>
              <a:t> de los </a:t>
            </a:r>
            <a:r>
              <a:rPr b="1" dirty="0" err="1"/>
              <a:t>usuarios</a:t>
            </a:r>
            <a:r>
              <a:rPr b="1" dirty="0"/>
              <a:t> y </a:t>
            </a:r>
            <a:r>
              <a:rPr b="1" dirty="0" err="1"/>
              <a:t>abordar</a:t>
            </a:r>
            <a:r>
              <a:rPr b="1" dirty="0"/>
              <a:t> sus </a:t>
            </a:r>
            <a:r>
              <a:rPr b="1" dirty="0" err="1"/>
              <a:t>preocupaciones</a:t>
            </a:r>
            <a:r>
              <a:rPr dirty="0"/>
              <a:t>:</a:t>
            </a:r>
            <a:endParaRPr sz="2000" dirty="0">
              <a:effectLst/>
              <a:latin typeface="Arial MT"/>
              <a:ea typeface="Arial MT"/>
              <a:cs typeface="Arial MT"/>
            </a:endParaRPr>
          </a:p>
          <a:p>
            <a:pPr algn="just">
              <a:defRPr sz="2000">
                <a:effectLst/>
                <a:latin typeface="Calibri" panose="020F0502020204030204" pitchFamily="34" charset="0"/>
                <a:ea typeface="Arial MT"/>
                <a:cs typeface="Calibri" panose="020F0502020204030204" pitchFamily="34" charset="0"/>
              </a:defRPr>
            </a:pPr>
            <a:r>
              <a:rPr dirty="0"/>
              <a:t> </a:t>
            </a:r>
            <a:endParaRPr sz="2000" dirty="0">
              <a:effectLst/>
              <a:latin typeface="Arial MT"/>
              <a:ea typeface="Arial MT"/>
              <a:cs typeface="Arial MT"/>
            </a:endParaRPr>
          </a:p>
          <a:p>
            <a:pPr marL="342900" lvl="0" indent="-342900" algn="just">
              <a:lnSpc>
                <a:spcPct val="107000"/>
              </a:lnSpc>
              <a:spcAft>
                <a:spcPts val="800"/>
              </a:spcAft>
              <a:buFont typeface="Wingdings" panose="05000000000000000000" pitchFamily="2" charset="2"/>
              <a:buChar char=""/>
              <a:defRPr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pPr>
            <a:r>
              <a:rPr b="1" dirty="0"/>
              <a:t>Respuesta </a:t>
            </a:r>
            <a:r>
              <a:rPr b="1" dirty="0" err="1"/>
              <a:t>rápida</a:t>
            </a:r>
            <a:r>
              <a:rPr b="1" dirty="0"/>
              <a:t>: </a:t>
            </a:r>
            <a:r>
              <a:rPr dirty="0" err="1"/>
              <a:t>Tratar</a:t>
            </a:r>
            <a:r>
              <a:rPr dirty="0"/>
              <a:t> de responder a los </a:t>
            </a:r>
            <a:r>
              <a:rPr dirty="0" err="1"/>
              <a:t>comentarios</a:t>
            </a:r>
            <a:r>
              <a:rPr dirty="0"/>
              <a:t> y </a:t>
            </a:r>
            <a:r>
              <a:rPr dirty="0" err="1"/>
              <a:t>preocupaciones</a:t>
            </a:r>
            <a:r>
              <a:rPr dirty="0"/>
              <a:t> de los </a:t>
            </a:r>
            <a:r>
              <a:rPr dirty="0" err="1"/>
              <a:t>usuarios</a:t>
            </a:r>
            <a:r>
              <a:rPr dirty="0"/>
              <a:t> de </a:t>
            </a:r>
            <a:r>
              <a:rPr b="1" dirty="0" err="1"/>
              <a:t>manera</a:t>
            </a:r>
            <a:r>
              <a:rPr b="1" dirty="0"/>
              <a:t> </a:t>
            </a:r>
            <a:r>
              <a:rPr b="1" dirty="0" err="1"/>
              <a:t>oportuna</a:t>
            </a:r>
            <a:r>
              <a:rPr dirty="0"/>
              <a:t>. </a:t>
            </a:r>
            <a:r>
              <a:rPr b="1" dirty="0"/>
              <a:t>Las </a:t>
            </a:r>
            <a:r>
              <a:rPr b="1" dirty="0" err="1"/>
              <a:t>respuestas</a:t>
            </a:r>
            <a:r>
              <a:rPr b="1" dirty="0"/>
              <a:t> </a:t>
            </a:r>
            <a:r>
              <a:rPr b="1" dirty="0" err="1"/>
              <a:t>rápidas</a:t>
            </a:r>
            <a:r>
              <a:rPr b="1" dirty="0"/>
              <a:t> </a:t>
            </a:r>
            <a:r>
              <a:rPr b="1" dirty="0" err="1"/>
              <a:t>muestran</a:t>
            </a:r>
            <a:r>
              <a:rPr b="1" dirty="0"/>
              <a:t> que </a:t>
            </a:r>
            <a:r>
              <a:rPr b="1" dirty="0" err="1"/>
              <a:t>valoras</a:t>
            </a:r>
            <a:r>
              <a:rPr b="1" dirty="0"/>
              <a:t> sus </a:t>
            </a:r>
            <a:r>
              <a:rPr b="1" dirty="0" err="1"/>
              <a:t>aportaciones</a:t>
            </a:r>
            <a:r>
              <a:rPr dirty="0"/>
              <a:t> y </a:t>
            </a:r>
            <a:r>
              <a:rPr dirty="0" err="1"/>
              <a:t>te</a:t>
            </a:r>
            <a:r>
              <a:rPr dirty="0"/>
              <a:t> </a:t>
            </a:r>
            <a:r>
              <a:rPr dirty="0" err="1"/>
              <a:t>comprometes</a:t>
            </a:r>
            <a:r>
              <a:rPr dirty="0"/>
              <a:t> a </a:t>
            </a:r>
            <a:r>
              <a:rPr dirty="0" err="1"/>
              <a:t>abordar</a:t>
            </a:r>
            <a:r>
              <a:rPr dirty="0"/>
              <a:t> sus </a:t>
            </a:r>
            <a:r>
              <a:rPr dirty="0" err="1"/>
              <a:t>necesidades</a:t>
            </a:r>
            <a:r>
              <a:rPr dirty="0"/>
              <a:t>. </a:t>
            </a:r>
            <a:r>
              <a:rPr dirty="0" err="1"/>
              <a:t>Idealmente</a:t>
            </a:r>
            <a:r>
              <a:rPr dirty="0"/>
              <a:t>, </a:t>
            </a:r>
            <a:r>
              <a:rPr dirty="0" err="1"/>
              <a:t>esfuér</a:t>
            </a:r>
            <a:r>
              <a:rPr lang="es-ES" dirty="0" err="1"/>
              <a:t>zate</a:t>
            </a:r>
            <a:r>
              <a:rPr dirty="0"/>
              <a:t> por responder dentro de 24-48 horas, </a:t>
            </a:r>
            <a:r>
              <a:rPr dirty="0" err="1"/>
              <a:t>dependiendo</a:t>
            </a:r>
            <a:r>
              <a:rPr dirty="0"/>
              <a:t> de la </a:t>
            </a:r>
            <a:r>
              <a:rPr dirty="0" err="1"/>
              <a:t>urgencia</a:t>
            </a:r>
            <a:r>
              <a:rPr dirty="0"/>
              <a:t> del </a:t>
            </a:r>
            <a:r>
              <a:rPr dirty="0" err="1"/>
              <a:t>asunto</a:t>
            </a:r>
            <a:r>
              <a:rPr dirty="0"/>
              <a:t>. </a:t>
            </a:r>
            <a:r>
              <a:rPr lang="es-ES" dirty="0"/>
              <a:t>Mantente activo </a:t>
            </a:r>
            <a:r>
              <a:rPr dirty="0" err="1"/>
              <a:t>en</a:t>
            </a:r>
            <a:r>
              <a:rPr dirty="0"/>
              <a:t> </a:t>
            </a:r>
            <a:r>
              <a:rPr lang="es-ES" dirty="0"/>
              <a:t>t</a:t>
            </a:r>
            <a:r>
              <a:rPr dirty="0"/>
              <a:t>u </a:t>
            </a:r>
            <a:r>
              <a:rPr dirty="0" err="1"/>
              <a:t>curso</a:t>
            </a:r>
            <a:r>
              <a:rPr dirty="0"/>
              <a:t>, </a:t>
            </a:r>
            <a:r>
              <a:rPr dirty="0" err="1"/>
              <a:t>muestr</a:t>
            </a:r>
            <a:r>
              <a:rPr lang="es-ES" dirty="0"/>
              <a:t>a</a:t>
            </a:r>
            <a:r>
              <a:rPr dirty="0"/>
              <a:t> </a:t>
            </a:r>
            <a:r>
              <a:rPr dirty="0" err="1"/>
              <a:t>presencia</a:t>
            </a:r>
            <a:r>
              <a:rPr dirty="0"/>
              <a:t> </a:t>
            </a:r>
            <a:r>
              <a:rPr dirty="0" err="1"/>
              <a:t>varias</a:t>
            </a:r>
            <a:r>
              <a:rPr dirty="0"/>
              <a:t> </a:t>
            </a:r>
            <a:r>
              <a:rPr dirty="0" err="1"/>
              <a:t>veces</a:t>
            </a:r>
            <a:r>
              <a:rPr dirty="0"/>
              <a:t>/</a:t>
            </a:r>
            <a:r>
              <a:rPr dirty="0" err="1"/>
              <a:t>semana</a:t>
            </a:r>
            <a:r>
              <a:rPr dirty="0"/>
              <a:t>.</a:t>
            </a:r>
          </a:p>
          <a:p>
            <a:pPr lvl="0" algn="just">
              <a:lnSpc>
                <a:spcPct val="107000"/>
              </a:lnSpc>
              <a:spcAft>
                <a:spcPts val="800"/>
              </a:spcAft>
            </a:pPr>
            <a:endParaRP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defRPr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pPr>
            <a:r>
              <a:rPr b="1" dirty="0" err="1"/>
              <a:t>Escucha</a:t>
            </a:r>
            <a:r>
              <a:rPr b="1" dirty="0"/>
              <a:t> </a:t>
            </a:r>
            <a:r>
              <a:rPr b="1" dirty="0" err="1"/>
              <a:t>activa</a:t>
            </a:r>
            <a:r>
              <a:rPr b="1" dirty="0"/>
              <a:t>:</a:t>
            </a:r>
            <a:r>
              <a:rPr dirty="0"/>
              <a:t> Le</a:t>
            </a:r>
            <a:r>
              <a:rPr lang="es-ES" dirty="0"/>
              <a:t>e</a:t>
            </a:r>
            <a:r>
              <a:rPr dirty="0"/>
              <a:t> </a:t>
            </a:r>
            <a:r>
              <a:rPr dirty="0" err="1"/>
              <a:t>atentamente</a:t>
            </a:r>
            <a:r>
              <a:rPr dirty="0"/>
              <a:t> los </a:t>
            </a:r>
            <a:r>
              <a:rPr dirty="0" err="1"/>
              <a:t>comentarios</a:t>
            </a:r>
            <a:r>
              <a:rPr dirty="0"/>
              <a:t> de los </a:t>
            </a:r>
            <a:r>
              <a:rPr dirty="0" err="1"/>
              <a:t>usuarios</a:t>
            </a:r>
            <a:r>
              <a:rPr dirty="0"/>
              <a:t> para </a:t>
            </a:r>
            <a:r>
              <a:rPr dirty="0" err="1"/>
              <a:t>comprender</a:t>
            </a:r>
            <a:r>
              <a:rPr dirty="0"/>
              <a:t> </a:t>
            </a:r>
            <a:r>
              <a:rPr lang="es-ES" dirty="0"/>
              <a:t>totalmente</a:t>
            </a:r>
            <a:r>
              <a:rPr dirty="0"/>
              <a:t> sus </a:t>
            </a:r>
            <a:r>
              <a:rPr dirty="0" err="1"/>
              <a:t>preocupaciones</a:t>
            </a:r>
            <a:r>
              <a:rPr dirty="0"/>
              <a:t>. </a:t>
            </a:r>
            <a:r>
              <a:rPr b="1" dirty="0" err="1"/>
              <a:t>Tóm</a:t>
            </a:r>
            <a:r>
              <a:rPr lang="es-ES" b="1" dirty="0"/>
              <a:t>ate</a:t>
            </a:r>
            <a:r>
              <a:rPr b="1" dirty="0"/>
              <a:t> </a:t>
            </a:r>
            <a:r>
              <a:rPr b="1" dirty="0" err="1"/>
              <a:t>el</a:t>
            </a:r>
            <a:r>
              <a:rPr b="1" dirty="0"/>
              <a:t> </a:t>
            </a:r>
            <a:r>
              <a:rPr b="1" dirty="0" err="1"/>
              <a:t>tiempo</a:t>
            </a:r>
            <a:r>
              <a:rPr b="1" dirty="0"/>
              <a:t> para </a:t>
            </a:r>
            <a:r>
              <a:rPr b="1" dirty="0" err="1"/>
              <a:t>comprender</a:t>
            </a:r>
            <a:r>
              <a:rPr b="1" dirty="0"/>
              <a:t> </a:t>
            </a:r>
            <a:r>
              <a:rPr b="1" dirty="0" err="1"/>
              <a:t>su</a:t>
            </a:r>
            <a:r>
              <a:rPr b="1" dirty="0"/>
              <a:t> </a:t>
            </a:r>
            <a:r>
              <a:rPr b="1" dirty="0" err="1"/>
              <a:t>perspectiva</a:t>
            </a:r>
            <a:r>
              <a:rPr b="1" dirty="0"/>
              <a:t> </a:t>
            </a:r>
            <a:r>
              <a:rPr dirty="0"/>
              <a:t>y </a:t>
            </a:r>
            <a:r>
              <a:rPr dirty="0" err="1"/>
              <a:t>el</a:t>
            </a:r>
            <a:r>
              <a:rPr dirty="0"/>
              <a:t> </a:t>
            </a:r>
            <a:r>
              <a:rPr dirty="0" err="1"/>
              <a:t>problema</a:t>
            </a:r>
            <a:r>
              <a:rPr dirty="0"/>
              <a:t> </a:t>
            </a:r>
            <a:r>
              <a:rPr dirty="0" err="1"/>
              <a:t>subyacente</a:t>
            </a:r>
            <a:r>
              <a:rPr dirty="0"/>
              <a:t> que </a:t>
            </a:r>
            <a:r>
              <a:rPr dirty="0" err="1"/>
              <a:t>están</a:t>
            </a:r>
            <a:r>
              <a:rPr dirty="0"/>
              <a:t> </a:t>
            </a:r>
            <a:r>
              <a:rPr dirty="0" err="1"/>
              <a:t>expresando</a:t>
            </a:r>
            <a:r>
              <a:rPr dirty="0"/>
              <a:t>. </a:t>
            </a:r>
            <a:r>
              <a:rPr dirty="0" err="1"/>
              <a:t>Evit</a:t>
            </a:r>
            <a:r>
              <a:rPr lang="es-ES" dirty="0"/>
              <a:t>a</a:t>
            </a:r>
            <a:r>
              <a:rPr dirty="0"/>
              <a:t> </a:t>
            </a:r>
            <a:r>
              <a:rPr dirty="0" err="1"/>
              <a:t>hacer</a:t>
            </a:r>
            <a:r>
              <a:rPr dirty="0"/>
              <a:t> </a:t>
            </a:r>
            <a:r>
              <a:rPr dirty="0" err="1"/>
              <a:t>suposiciones</a:t>
            </a:r>
            <a:r>
              <a:rPr dirty="0"/>
              <a:t> o </a:t>
            </a:r>
            <a:r>
              <a:rPr dirty="0" err="1"/>
              <a:t>saltar</a:t>
            </a:r>
            <a:r>
              <a:rPr dirty="0"/>
              <a:t> a </a:t>
            </a:r>
            <a:r>
              <a:rPr dirty="0" err="1"/>
              <a:t>conclusiones</a:t>
            </a:r>
            <a:r>
              <a:rPr dirty="0"/>
              <a:t> antes de </a:t>
            </a:r>
            <a:r>
              <a:rPr dirty="0" err="1"/>
              <a:t>comprender</a:t>
            </a:r>
            <a:r>
              <a:rPr dirty="0"/>
              <a:t> </a:t>
            </a:r>
            <a:r>
              <a:rPr dirty="0" err="1"/>
              <a:t>completamente</a:t>
            </a:r>
            <a:r>
              <a:rPr dirty="0"/>
              <a:t> </a:t>
            </a:r>
            <a:r>
              <a:rPr dirty="0" err="1"/>
              <a:t>el</a:t>
            </a:r>
            <a:r>
              <a:rPr dirty="0"/>
              <a:t> </a:t>
            </a:r>
            <a:r>
              <a:rPr dirty="0" err="1"/>
              <a:t>contexto</a:t>
            </a:r>
            <a:r>
              <a:rPr dirty="0"/>
              <a:t>.</a:t>
            </a:r>
            <a:endParaRPr sz="2000" dirty="0">
              <a:effectLst/>
              <a:latin typeface="Arial MT"/>
              <a:ea typeface="Times New Roman" panose="02020603050405020304" pitchFamily="18" charset="0"/>
              <a:cs typeface="Times New Roman" panose="02020603050405020304" pitchFamily="18" charset="0"/>
            </a:endParaRPr>
          </a:p>
          <a:p>
            <a:endParaRPr sz="6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t>Fuente de la imagen: Freepik.com</a:t>
            </a:r>
          </a:p>
        </p:txBody>
      </p:sp>
      <p:pic>
        <p:nvPicPr>
          <p:cNvPr id="3074" name="Picture 2" descr="Chat">
            <a:extLst>
              <a:ext uri="{FF2B5EF4-FFF2-40B4-BE49-F238E27FC236}">
                <a16:creationId xmlns:a16="http://schemas.microsoft.com/office/drawing/2014/main" id="{434FCF6F-1C7B-48FD-A710-D3E50943E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0" y="307592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8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32343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t>1. Unidad 1: Participación e interacción con los usuarios en la formación </a:t>
            </a:r>
            <a:r>
              <a:rPr lang="es-ES"/>
              <a:t>online</a:t>
            </a:r>
            <a:endPara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791480"/>
            <a:ext cx="15240000" cy="523220"/>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dirty="0" err="1"/>
              <a:t>Sección</a:t>
            </a:r>
            <a:r>
              <a:rPr dirty="0"/>
              <a:t> 1.3: Responder a los </a:t>
            </a:r>
            <a:r>
              <a:rPr dirty="0" err="1"/>
              <a:t>comentarios</a:t>
            </a:r>
            <a:r>
              <a:rPr dirty="0"/>
              <a:t> de los </a:t>
            </a:r>
            <a:r>
              <a:rPr dirty="0" err="1"/>
              <a:t>usuarios</a:t>
            </a:r>
            <a:r>
              <a:rPr dirty="0"/>
              <a:t> y </a:t>
            </a:r>
            <a:r>
              <a:rPr dirty="0" err="1"/>
              <a:t>abordar</a:t>
            </a:r>
            <a:r>
              <a:rPr dirty="0"/>
              <a:t> las </a:t>
            </a:r>
            <a:r>
              <a:rPr dirty="0" err="1"/>
              <a:t>preocupaciones</a:t>
            </a:r>
            <a:endParaRPr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491760"/>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defRPr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pPr>
            <a:r>
              <a:rPr b="1" dirty="0" err="1"/>
              <a:t>Tono</a:t>
            </a:r>
            <a:r>
              <a:rPr b="1" dirty="0"/>
              <a:t> </a:t>
            </a:r>
            <a:r>
              <a:rPr b="1" dirty="0" err="1"/>
              <a:t>respetuoso</a:t>
            </a:r>
            <a:r>
              <a:rPr b="1" dirty="0"/>
              <a:t> y </a:t>
            </a:r>
            <a:r>
              <a:rPr b="1" dirty="0" err="1"/>
              <a:t>empático</a:t>
            </a:r>
            <a:r>
              <a:rPr b="1" dirty="0"/>
              <a:t>:</a:t>
            </a:r>
            <a:r>
              <a:rPr dirty="0"/>
              <a:t> Responder a los </a:t>
            </a:r>
            <a:r>
              <a:rPr dirty="0" err="1"/>
              <a:t>comentarios</a:t>
            </a:r>
            <a:r>
              <a:rPr dirty="0"/>
              <a:t> de los </a:t>
            </a:r>
            <a:r>
              <a:rPr dirty="0" err="1"/>
              <a:t>usuarios</a:t>
            </a:r>
            <a:r>
              <a:rPr dirty="0"/>
              <a:t> de una </a:t>
            </a:r>
            <a:r>
              <a:rPr b="1" dirty="0" err="1"/>
              <a:t>manera</a:t>
            </a:r>
            <a:r>
              <a:rPr b="1" dirty="0"/>
              <a:t> </a:t>
            </a:r>
            <a:r>
              <a:rPr b="1" dirty="0" err="1"/>
              <a:t>respetuosa</a:t>
            </a:r>
            <a:r>
              <a:rPr b="1" dirty="0"/>
              <a:t> y </a:t>
            </a:r>
            <a:r>
              <a:rPr b="1" dirty="0" err="1"/>
              <a:t>empática</a:t>
            </a:r>
            <a:r>
              <a:rPr dirty="0"/>
              <a:t>. </a:t>
            </a:r>
            <a:r>
              <a:rPr b="1" dirty="0" err="1"/>
              <a:t>Utili</a:t>
            </a:r>
            <a:r>
              <a:rPr lang="es-ES" b="1" dirty="0" err="1"/>
              <a:t>za</a:t>
            </a:r>
            <a:r>
              <a:rPr b="1" dirty="0"/>
              <a:t> un </a:t>
            </a:r>
            <a:r>
              <a:rPr b="1" dirty="0" err="1"/>
              <a:t>tono</a:t>
            </a:r>
            <a:r>
              <a:rPr b="1" dirty="0"/>
              <a:t> </a:t>
            </a:r>
            <a:r>
              <a:rPr b="1" dirty="0" err="1"/>
              <a:t>educado</a:t>
            </a:r>
            <a:r>
              <a:rPr b="1" dirty="0"/>
              <a:t> y </a:t>
            </a:r>
            <a:r>
              <a:rPr b="1" dirty="0" err="1"/>
              <a:t>comprensivo</a:t>
            </a:r>
            <a:r>
              <a:rPr b="1" dirty="0"/>
              <a:t> para </a:t>
            </a:r>
            <a:r>
              <a:rPr b="1" dirty="0" err="1"/>
              <a:t>reconocer</a:t>
            </a:r>
            <a:r>
              <a:rPr b="1" dirty="0"/>
              <a:t> </a:t>
            </a:r>
            <a:r>
              <a:rPr lang="es-ES" b="1" dirty="0"/>
              <a:t>s</a:t>
            </a:r>
            <a:r>
              <a:rPr b="1" dirty="0"/>
              <a:t>us </a:t>
            </a:r>
            <a:r>
              <a:rPr b="1" dirty="0" err="1"/>
              <a:t>preocupaciones</a:t>
            </a:r>
            <a:r>
              <a:rPr dirty="0"/>
              <a:t>. La </a:t>
            </a:r>
            <a:r>
              <a:rPr dirty="0" err="1"/>
              <a:t>empatía</a:t>
            </a:r>
            <a:r>
              <a:rPr dirty="0"/>
              <a:t> </a:t>
            </a:r>
            <a:r>
              <a:rPr dirty="0" err="1"/>
              <a:t>ayuda</a:t>
            </a:r>
            <a:r>
              <a:rPr dirty="0"/>
              <a:t> a </a:t>
            </a:r>
            <a:r>
              <a:rPr dirty="0" err="1"/>
              <a:t>construir</a:t>
            </a:r>
            <a:r>
              <a:rPr dirty="0"/>
              <a:t> una </a:t>
            </a:r>
            <a:r>
              <a:rPr dirty="0" err="1"/>
              <a:t>relación</a:t>
            </a:r>
            <a:r>
              <a:rPr dirty="0"/>
              <a:t> y </a:t>
            </a:r>
            <a:r>
              <a:rPr dirty="0" err="1"/>
              <a:t>demuestra</a:t>
            </a:r>
            <a:r>
              <a:rPr dirty="0"/>
              <a:t> </a:t>
            </a:r>
            <a:r>
              <a:rPr lang="es-ES" dirty="0"/>
              <a:t>t</a:t>
            </a:r>
            <a:r>
              <a:rPr dirty="0"/>
              <a:t>u </a:t>
            </a:r>
            <a:r>
              <a:rPr dirty="0" err="1"/>
              <a:t>compromiso</a:t>
            </a:r>
            <a:r>
              <a:rPr dirty="0"/>
              <a:t> de </a:t>
            </a:r>
            <a:r>
              <a:rPr dirty="0" err="1"/>
              <a:t>apoyar</a:t>
            </a:r>
            <a:r>
              <a:rPr dirty="0"/>
              <a:t> </a:t>
            </a:r>
            <a:r>
              <a:rPr dirty="0" err="1"/>
              <a:t>su</a:t>
            </a:r>
            <a:r>
              <a:rPr dirty="0"/>
              <a:t> </a:t>
            </a:r>
            <a:r>
              <a:rPr dirty="0" err="1"/>
              <a:t>experiencia</a:t>
            </a:r>
            <a:r>
              <a:rPr dirty="0"/>
              <a:t> de </a:t>
            </a:r>
            <a:r>
              <a:rPr dirty="0" err="1"/>
              <a:t>aprendizaje</a:t>
            </a:r>
            <a:r>
              <a:rPr dirty="0"/>
              <a:t>.</a:t>
            </a:r>
            <a:endParaRPr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defRPr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pPr>
            <a:r>
              <a:rPr lang="es-ES" b="1" dirty="0"/>
              <a:t>Abordar </a:t>
            </a:r>
            <a:r>
              <a:rPr b="1" dirty="0" err="1"/>
              <a:t>directamente</a:t>
            </a:r>
            <a:r>
              <a:rPr lang="es-ES" b="1" dirty="0"/>
              <a:t> las preocupaciones</a:t>
            </a:r>
            <a:r>
              <a:rPr b="1" dirty="0"/>
              <a:t>:</a:t>
            </a:r>
            <a:r>
              <a:rPr dirty="0"/>
              <a:t> Responder </a:t>
            </a:r>
            <a:r>
              <a:rPr dirty="0" err="1"/>
              <a:t>directamente</a:t>
            </a:r>
            <a:r>
              <a:rPr dirty="0"/>
              <a:t> a las </a:t>
            </a:r>
            <a:r>
              <a:rPr dirty="0" err="1"/>
              <a:t>preocupaciones</a:t>
            </a:r>
            <a:r>
              <a:rPr dirty="0"/>
              <a:t> </a:t>
            </a:r>
            <a:r>
              <a:rPr dirty="0" err="1"/>
              <a:t>planteadas</a:t>
            </a:r>
            <a:r>
              <a:rPr dirty="0"/>
              <a:t> por los </a:t>
            </a:r>
            <a:r>
              <a:rPr dirty="0" err="1"/>
              <a:t>usuarios</a:t>
            </a:r>
            <a:r>
              <a:rPr dirty="0"/>
              <a:t>. </a:t>
            </a:r>
            <a:r>
              <a:rPr dirty="0" err="1"/>
              <a:t>Proporcionar</a:t>
            </a:r>
            <a:r>
              <a:rPr dirty="0"/>
              <a:t> </a:t>
            </a:r>
            <a:r>
              <a:rPr dirty="0" err="1"/>
              <a:t>información</a:t>
            </a:r>
            <a:r>
              <a:rPr dirty="0"/>
              <a:t>, </a:t>
            </a:r>
            <a:r>
              <a:rPr dirty="0" err="1"/>
              <a:t>soluciones</a:t>
            </a:r>
            <a:r>
              <a:rPr dirty="0"/>
              <a:t> o </a:t>
            </a:r>
            <a:r>
              <a:rPr dirty="0" err="1"/>
              <a:t>explicaciones</a:t>
            </a:r>
            <a:r>
              <a:rPr dirty="0"/>
              <a:t> </a:t>
            </a:r>
            <a:r>
              <a:rPr dirty="0" err="1"/>
              <a:t>relevantes</a:t>
            </a:r>
            <a:r>
              <a:rPr dirty="0"/>
              <a:t> para </a:t>
            </a:r>
            <a:r>
              <a:rPr dirty="0" err="1"/>
              <a:t>abordar</a:t>
            </a:r>
            <a:r>
              <a:rPr dirty="0"/>
              <a:t> sus </a:t>
            </a:r>
            <a:r>
              <a:rPr dirty="0" err="1"/>
              <a:t>problemas</a:t>
            </a:r>
            <a:r>
              <a:rPr dirty="0"/>
              <a:t>. Se </a:t>
            </a:r>
            <a:r>
              <a:rPr dirty="0" err="1"/>
              <a:t>específico</a:t>
            </a:r>
            <a:r>
              <a:rPr dirty="0"/>
              <a:t> y </a:t>
            </a:r>
            <a:r>
              <a:rPr dirty="0" err="1"/>
              <a:t>conciso</a:t>
            </a:r>
            <a:r>
              <a:rPr dirty="0"/>
              <a:t> </a:t>
            </a:r>
            <a:r>
              <a:rPr dirty="0" err="1"/>
              <a:t>en</a:t>
            </a:r>
            <a:r>
              <a:rPr dirty="0"/>
              <a:t> </a:t>
            </a:r>
            <a:r>
              <a:rPr lang="es-ES" dirty="0"/>
              <a:t>t</a:t>
            </a:r>
            <a:r>
              <a:rPr dirty="0"/>
              <a:t>u </a:t>
            </a:r>
            <a:r>
              <a:rPr dirty="0" err="1"/>
              <a:t>respuesta</a:t>
            </a:r>
            <a:r>
              <a:rPr dirty="0"/>
              <a:t>, </a:t>
            </a:r>
            <a:r>
              <a:rPr dirty="0" err="1"/>
              <a:t>enfocándo</a:t>
            </a:r>
            <a:r>
              <a:rPr lang="es-ES" dirty="0"/>
              <a:t>te</a:t>
            </a:r>
            <a:r>
              <a:rPr dirty="0"/>
              <a:t> </a:t>
            </a:r>
            <a:r>
              <a:rPr dirty="0" err="1"/>
              <a:t>en</a:t>
            </a:r>
            <a:r>
              <a:rPr dirty="0"/>
              <a:t> pasos o </a:t>
            </a:r>
            <a:r>
              <a:rPr dirty="0" err="1"/>
              <a:t>aclaraciones</a:t>
            </a:r>
            <a:r>
              <a:rPr dirty="0"/>
              <a:t> </a:t>
            </a:r>
            <a:r>
              <a:rPr dirty="0" err="1"/>
              <a:t>accionables</a:t>
            </a:r>
            <a:r>
              <a:rPr dirty="0"/>
              <a:t>.</a:t>
            </a:r>
            <a:endParaRPr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defRPr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pPr>
            <a:r>
              <a:rPr lang="es-ES" b="1" dirty="0"/>
              <a:t>Ofrecer </a:t>
            </a:r>
            <a:r>
              <a:rPr b="1" dirty="0" err="1"/>
              <a:t>Soluciones</a:t>
            </a:r>
            <a:r>
              <a:rPr b="1" dirty="0"/>
              <a:t>:</a:t>
            </a:r>
            <a:r>
              <a:rPr dirty="0"/>
              <a:t> </a:t>
            </a:r>
            <a:r>
              <a:rPr dirty="0" err="1"/>
              <a:t>Siempre</a:t>
            </a:r>
            <a:r>
              <a:rPr dirty="0"/>
              <a:t> que sea </a:t>
            </a:r>
            <a:r>
              <a:rPr dirty="0" err="1"/>
              <a:t>posible</a:t>
            </a:r>
            <a:r>
              <a:rPr dirty="0"/>
              <a:t>, </a:t>
            </a:r>
            <a:r>
              <a:rPr b="1" dirty="0"/>
              <a:t>prop</a:t>
            </a:r>
            <a:r>
              <a:rPr lang="es-ES" b="1" dirty="0" err="1"/>
              <a:t>ón</a:t>
            </a:r>
            <a:r>
              <a:rPr b="1" dirty="0"/>
              <a:t> </a:t>
            </a:r>
            <a:r>
              <a:rPr b="1" dirty="0" err="1"/>
              <a:t>soluciones</a:t>
            </a:r>
            <a:r>
              <a:rPr b="1" dirty="0"/>
              <a:t> </a:t>
            </a:r>
            <a:r>
              <a:rPr b="1" dirty="0" err="1"/>
              <a:t>viables</a:t>
            </a:r>
            <a:r>
              <a:rPr b="1" dirty="0"/>
              <a:t> para </a:t>
            </a:r>
            <a:r>
              <a:rPr b="1" dirty="0" err="1"/>
              <a:t>abordar</a:t>
            </a:r>
            <a:r>
              <a:rPr b="1" dirty="0"/>
              <a:t> las </a:t>
            </a:r>
            <a:r>
              <a:rPr b="1" dirty="0" err="1"/>
              <a:t>preocupaciones</a:t>
            </a:r>
            <a:r>
              <a:rPr b="1" dirty="0"/>
              <a:t> de</a:t>
            </a:r>
            <a:r>
              <a:rPr dirty="0"/>
              <a:t> los </a:t>
            </a:r>
            <a:r>
              <a:rPr dirty="0" err="1"/>
              <a:t>usuarios</a:t>
            </a:r>
            <a:r>
              <a:rPr dirty="0"/>
              <a:t>. </a:t>
            </a:r>
            <a:r>
              <a:rPr b="1" dirty="0" err="1"/>
              <a:t>Proporcion</a:t>
            </a:r>
            <a:r>
              <a:rPr lang="es-ES" b="1" dirty="0"/>
              <a:t>a</a:t>
            </a:r>
            <a:r>
              <a:rPr b="1" dirty="0"/>
              <a:t> </a:t>
            </a:r>
            <a:r>
              <a:rPr b="1" dirty="0" err="1"/>
              <a:t>instrucciones</a:t>
            </a:r>
            <a:r>
              <a:rPr b="1" dirty="0"/>
              <a:t> o </a:t>
            </a:r>
            <a:r>
              <a:rPr b="1" dirty="0" err="1"/>
              <a:t>sugerencias</a:t>
            </a:r>
            <a:r>
              <a:rPr b="1" dirty="0"/>
              <a:t> </a:t>
            </a:r>
            <a:r>
              <a:rPr b="1" dirty="0" err="1"/>
              <a:t>claras</a:t>
            </a:r>
            <a:r>
              <a:rPr dirty="0"/>
              <a:t> para </a:t>
            </a:r>
            <a:r>
              <a:rPr dirty="0" err="1"/>
              <a:t>ayudar</a:t>
            </a:r>
            <a:r>
              <a:rPr dirty="0"/>
              <a:t> a los </a:t>
            </a:r>
            <a:r>
              <a:rPr dirty="0" err="1"/>
              <a:t>usuarios</a:t>
            </a:r>
            <a:r>
              <a:rPr dirty="0"/>
              <a:t> a </a:t>
            </a:r>
            <a:r>
              <a:rPr b="1" dirty="0" err="1"/>
              <a:t>superar</a:t>
            </a:r>
            <a:r>
              <a:rPr b="1" dirty="0"/>
              <a:t> </a:t>
            </a:r>
            <a:r>
              <a:rPr b="1" dirty="0" err="1"/>
              <a:t>cualquier</a:t>
            </a:r>
            <a:r>
              <a:rPr dirty="0"/>
              <a:t> </a:t>
            </a:r>
            <a:r>
              <a:rPr dirty="0" err="1"/>
              <a:t>desafío</a:t>
            </a:r>
            <a:r>
              <a:rPr dirty="0"/>
              <a:t> </a:t>
            </a:r>
            <a:r>
              <a:rPr lang="es-ES" dirty="0"/>
              <a:t>al que se </a:t>
            </a:r>
            <a:r>
              <a:rPr dirty="0" err="1"/>
              <a:t>puedan</a:t>
            </a:r>
            <a:r>
              <a:rPr dirty="0"/>
              <a:t> </a:t>
            </a:r>
            <a:r>
              <a:rPr dirty="0" err="1"/>
              <a:t>estar</a:t>
            </a:r>
            <a:r>
              <a:rPr dirty="0"/>
              <a:t> </a:t>
            </a:r>
            <a:r>
              <a:rPr dirty="0" err="1"/>
              <a:t>enfrentando</a:t>
            </a:r>
            <a:r>
              <a:rPr dirty="0"/>
              <a:t>. </a:t>
            </a:r>
            <a:r>
              <a:rPr dirty="0" err="1"/>
              <a:t>Ofre</a:t>
            </a:r>
            <a:r>
              <a:rPr lang="es-ES" dirty="0"/>
              <a:t>ce</a:t>
            </a:r>
            <a:r>
              <a:rPr dirty="0"/>
              <a:t> </a:t>
            </a:r>
            <a:r>
              <a:rPr dirty="0" err="1"/>
              <a:t>recursos</a:t>
            </a:r>
            <a:r>
              <a:rPr dirty="0"/>
              <a:t> </a:t>
            </a:r>
            <a:r>
              <a:rPr dirty="0" err="1"/>
              <a:t>adicionales</a:t>
            </a:r>
            <a:r>
              <a:rPr dirty="0"/>
              <a:t>, </a:t>
            </a:r>
            <a:r>
              <a:rPr dirty="0" err="1"/>
              <a:t>orientación</a:t>
            </a:r>
            <a:r>
              <a:rPr dirty="0"/>
              <a:t> o </a:t>
            </a:r>
            <a:r>
              <a:rPr dirty="0" err="1"/>
              <a:t>enfoques</a:t>
            </a:r>
            <a:r>
              <a:rPr dirty="0"/>
              <a:t> alternativos que </a:t>
            </a:r>
            <a:r>
              <a:rPr dirty="0" err="1"/>
              <a:t>puedan</a:t>
            </a:r>
            <a:r>
              <a:rPr dirty="0"/>
              <a:t> </a:t>
            </a:r>
            <a:r>
              <a:rPr dirty="0" err="1"/>
              <a:t>ayudarlos</a:t>
            </a:r>
            <a:r>
              <a:rPr dirty="0"/>
              <a:t> </a:t>
            </a:r>
            <a:r>
              <a:rPr dirty="0" err="1"/>
              <a:t>en</a:t>
            </a:r>
            <a:r>
              <a:rPr dirty="0"/>
              <a:t> </a:t>
            </a:r>
            <a:r>
              <a:rPr dirty="0" err="1"/>
              <a:t>su</a:t>
            </a:r>
            <a:r>
              <a:rPr dirty="0"/>
              <a:t> </a:t>
            </a:r>
            <a:r>
              <a:rPr lang="es-ES" dirty="0"/>
              <a:t>proceso</a:t>
            </a:r>
            <a:r>
              <a:rPr dirty="0"/>
              <a:t> de </a:t>
            </a:r>
            <a:r>
              <a:rPr dirty="0" err="1"/>
              <a:t>aprendizaje</a:t>
            </a:r>
            <a:r>
              <a:rPr dirty="0"/>
              <a:t>.</a:t>
            </a:r>
            <a:endParaRPr sz="2000" dirty="0">
              <a:effectLst/>
              <a:latin typeface="Arial MT"/>
              <a:ea typeface="Times New Roman" panose="02020603050405020304" pitchFamily="18" charset="0"/>
              <a:cs typeface="Times New Roman" panose="02020603050405020304" pitchFamily="18" charset="0"/>
            </a:endParaRPr>
          </a:p>
          <a:p>
            <a:endParaRPr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t>Fuente de la imagen: Freepik.com</a:t>
            </a:r>
          </a:p>
        </p:txBody>
      </p:sp>
      <p:pic>
        <p:nvPicPr>
          <p:cNvPr id="4098" name="Picture 2" descr="Vector gratuito piense fuera de la ilustración del concepto de caja">
            <a:extLst>
              <a:ext uri="{FF2B5EF4-FFF2-40B4-BE49-F238E27FC236}">
                <a16:creationId xmlns:a16="http://schemas.microsoft.com/office/drawing/2014/main" id="{9D9094BF-0C99-4A74-92A1-12FF783A6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0" y="3119437"/>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36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776835"/>
            <a:ext cx="15240000" cy="461665"/>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dirty="0" err="1"/>
              <a:t>Sección</a:t>
            </a:r>
            <a:r>
              <a:rPr sz="2400" dirty="0"/>
              <a:t> 1.3: Responder a los </a:t>
            </a:r>
            <a:r>
              <a:rPr sz="2400" dirty="0" err="1"/>
              <a:t>comentarios</a:t>
            </a:r>
            <a:r>
              <a:rPr sz="2400" dirty="0"/>
              <a:t> de los </a:t>
            </a:r>
            <a:r>
              <a:rPr sz="2400" dirty="0" err="1"/>
              <a:t>usuarios</a:t>
            </a:r>
            <a:r>
              <a:rPr sz="2400" dirty="0"/>
              <a:t> y </a:t>
            </a:r>
            <a:r>
              <a:rPr sz="2400" dirty="0" err="1"/>
              <a:t>abordar</a:t>
            </a:r>
            <a:r>
              <a:rPr sz="2400" dirty="0"/>
              <a:t> las </a:t>
            </a:r>
            <a:r>
              <a:rPr sz="2400" dirty="0" err="1"/>
              <a:t>preocupaciones</a:t>
            </a:r>
            <a:endParaRPr sz="24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913414"/>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defRPr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pPr>
            <a:r>
              <a:rPr b="1" dirty="0" err="1"/>
              <a:t>Personalizar</a:t>
            </a:r>
            <a:r>
              <a:rPr b="1" dirty="0"/>
              <a:t> las </a:t>
            </a:r>
            <a:r>
              <a:rPr b="1" dirty="0" err="1"/>
              <a:t>respuestas</a:t>
            </a:r>
            <a:r>
              <a:rPr b="1" dirty="0"/>
              <a:t>:</a:t>
            </a:r>
            <a:r>
              <a:rPr dirty="0"/>
              <a:t> </a:t>
            </a:r>
            <a:r>
              <a:rPr dirty="0" err="1"/>
              <a:t>Siempre</a:t>
            </a:r>
            <a:r>
              <a:rPr dirty="0"/>
              <a:t> que sea </a:t>
            </a:r>
            <a:r>
              <a:rPr dirty="0" err="1"/>
              <a:t>posible</a:t>
            </a:r>
            <a:r>
              <a:rPr dirty="0"/>
              <a:t>, </a:t>
            </a:r>
            <a:r>
              <a:rPr b="1" dirty="0" err="1"/>
              <a:t>personali</a:t>
            </a:r>
            <a:r>
              <a:rPr lang="es-ES" b="1" dirty="0" err="1"/>
              <a:t>za</a:t>
            </a:r>
            <a:r>
              <a:rPr b="1" dirty="0"/>
              <a:t> </a:t>
            </a:r>
            <a:r>
              <a:rPr lang="es-ES" b="1" dirty="0"/>
              <a:t>t</a:t>
            </a:r>
            <a:r>
              <a:rPr b="1" dirty="0"/>
              <a:t>us </a:t>
            </a:r>
            <a:r>
              <a:rPr b="1" dirty="0" err="1"/>
              <a:t>respuestas</a:t>
            </a:r>
            <a:r>
              <a:rPr b="1" dirty="0"/>
              <a:t> </a:t>
            </a:r>
            <a:r>
              <a:rPr dirty="0"/>
              <a:t>para que los </a:t>
            </a:r>
            <a:r>
              <a:rPr dirty="0" err="1"/>
              <a:t>usuarios</a:t>
            </a:r>
            <a:r>
              <a:rPr dirty="0"/>
              <a:t> se </a:t>
            </a:r>
            <a:r>
              <a:rPr dirty="0" err="1"/>
              <a:t>sientan</a:t>
            </a:r>
            <a:r>
              <a:rPr dirty="0"/>
              <a:t> </a:t>
            </a:r>
            <a:r>
              <a:rPr dirty="0" err="1"/>
              <a:t>valorados</a:t>
            </a:r>
            <a:r>
              <a:rPr dirty="0"/>
              <a:t> y </a:t>
            </a:r>
            <a:r>
              <a:rPr dirty="0" err="1"/>
              <a:t>escuchados</a:t>
            </a:r>
            <a:r>
              <a:rPr dirty="0"/>
              <a:t>. </a:t>
            </a:r>
            <a:r>
              <a:rPr b="1" dirty="0" err="1"/>
              <a:t>Dirí</a:t>
            </a:r>
            <a:r>
              <a:rPr lang="es-ES" b="1" dirty="0" err="1"/>
              <a:t>gete</a:t>
            </a:r>
            <a:r>
              <a:rPr b="1" dirty="0"/>
              <a:t> a </a:t>
            </a:r>
            <a:r>
              <a:rPr b="1" dirty="0" err="1"/>
              <a:t>ellos</a:t>
            </a:r>
            <a:r>
              <a:rPr b="1" dirty="0"/>
              <a:t> por </a:t>
            </a:r>
            <a:r>
              <a:rPr b="1" dirty="0" err="1"/>
              <a:t>su</a:t>
            </a:r>
            <a:r>
              <a:rPr b="1" dirty="0"/>
              <a:t> </a:t>
            </a:r>
            <a:r>
              <a:rPr b="1" dirty="0" err="1"/>
              <a:t>nombre</a:t>
            </a:r>
            <a:r>
              <a:rPr b="1" dirty="0"/>
              <a:t>, consult</a:t>
            </a:r>
            <a:r>
              <a:rPr lang="es-ES" b="1" dirty="0"/>
              <a:t>a</a:t>
            </a:r>
            <a:r>
              <a:rPr b="1" dirty="0"/>
              <a:t> los puntos </a:t>
            </a:r>
            <a:r>
              <a:rPr b="1" dirty="0" err="1"/>
              <a:t>específicos</a:t>
            </a:r>
            <a:r>
              <a:rPr b="1" dirty="0"/>
              <a:t> que </a:t>
            </a:r>
            <a:r>
              <a:rPr b="1" dirty="0" err="1"/>
              <a:t>plantearon</a:t>
            </a:r>
            <a:r>
              <a:rPr b="1" dirty="0"/>
              <a:t> y adapt</a:t>
            </a:r>
            <a:r>
              <a:rPr lang="es-ES" b="1" dirty="0"/>
              <a:t>a</a:t>
            </a:r>
            <a:r>
              <a:rPr b="1" dirty="0"/>
              <a:t> </a:t>
            </a:r>
            <a:r>
              <a:rPr lang="es-ES" b="1" dirty="0"/>
              <a:t>t</a:t>
            </a:r>
            <a:r>
              <a:rPr b="1" dirty="0"/>
              <a:t>u </a:t>
            </a:r>
            <a:r>
              <a:rPr b="1" dirty="0" err="1"/>
              <a:t>respuesta</a:t>
            </a:r>
            <a:r>
              <a:rPr b="1" dirty="0"/>
              <a:t> a </a:t>
            </a:r>
            <a:r>
              <a:rPr b="1" dirty="0" err="1"/>
              <a:t>su</a:t>
            </a:r>
            <a:r>
              <a:rPr b="1" dirty="0"/>
              <a:t> </a:t>
            </a:r>
            <a:r>
              <a:rPr b="1" dirty="0" err="1"/>
              <a:t>situación</a:t>
            </a:r>
            <a:r>
              <a:rPr dirty="0"/>
              <a:t>. </a:t>
            </a:r>
            <a:r>
              <a:rPr b="1" dirty="0"/>
              <a:t>La </a:t>
            </a:r>
            <a:r>
              <a:rPr b="1" dirty="0" err="1"/>
              <a:t>personalización</a:t>
            </a:r>
            <a:r>
              <a:rPr b="1" dirty="0"/>
              <a:t> </a:t>
            </a:r>
            <a:r>
              <a:rPr b="1" dirty="0" err="1"/>
              <a:t>ayuda</a:t>
            </a:r>
            <a:r>
              <a:rPr b="1" dirty="0"/>
              <a:t> a </a:t>
            </a:r>
            <a:r>
              <a:rPr b="1" dirty="0" err="1"/>
              <a:t>crear</a:t>
            </a:r>
            <a:r>
              <a:rPr b="1" dirty="0"/>
              <a:t> una </a:t>
            </a:r>
            <a:r>
              <a:rPr b="1" dirty="0" err="1"/>
              <a:t>conexión</a:t>
            </a:r>
            <a:r>
              <a:rPr b="1" dirty="0"/>
              <a:t> </a:t>
            </a:r>
            <a:r>
              <a:rPr b="1" dirty="0" err="1"/>
              <a:t>más</a:t>
            </a:r>
            <a:r>
              <a:rPr b="1" dirty="0"/>
              <a:t> </a:t>
            </a:r>
            <a:r>
              <a:rPr b="1" dirty="0" err="1"/>
              <a:t>significativa</a:t>
            </a:r>
            <a:r>
              <a:rPr b="1" dirty="0"/>
              <a:t> con los </a:t>
            </a:r>
            <a:r>
              <a:rPr b="1" dirty="0" err="1"/>
              <a:t>usuarios</a:t>
            </a:r>
            <a:r>
              <a:rPr dirty="0"/>
              <a:t>.</a:t>
            </a:r>
            <a:endParaRPr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defRPr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pPr>
            <a:r>
              <a:rPr b="1" dirty="0" err="1"/>
              <a:t>Fomentar</a:t>
            </a:r>
            <a:r>
              <a:rPr b="1" dirty="0"/>
              <a:t> una </a:t>
            </a:r>
            <a:r>
              <a:rPr b="1" dirty="0" err="1"/>
              <a:t>nueva</a:t>
            </a:r>
            <a:r>
              <a:rPr b="1" dirty="0"/>
              <a:t> </a:t>
            </a:r>
            <a:r>
              <a:rPr b="1" dirty="0" err="1"/>
              <a:t>comunicación</a:t>
            </a:r>
            <a:r>
              <a:rPr b="1" dirty="0"/>
              <a:t>:</a:t>
            </a:r>
            <a:r>
              <a:rPr dirty="0"/>
              <a:t> </a:t>
            </a:r>
            <a:r>
              <a:rPr dirty="0" err="1"/>
              <a:t>Anim</a:t>
            </a:r>
            <a:r>
              <a:rPr lang="es-ES" dirty="0"/>
              <a:t>a</a:t>
            </a:r>
            <a:r>
              <a:rPr dirty="0"/>
              <a:t> a los </a:t>
            </a:r>
            <a:r>
              <a:rPr dirty="0" err="1"/>
              <a:t>usuarios</a:t>
            </a:r>
            <a:r>
              <a:rPr dirty="0"/>
              <a:t> a </a:t>
            </a:r>
            <a:r>
              <a:rPr b="1" dirty="0" err="1"/>
              <a:t>continuar</a:t>
            </a:r>
            <a:r>
              <a:rPr b="1" dirty="0"/>
              <a:t> la </a:t>
            </a:r>
            <a:r>
              <a:rPr b="1" dirty="0" err="1"/>
              <a:t>conversación</a:t>
            </a:r>
            <a:r>
              <a:rPr b="1" dirty="0"/>
              <a:t> </a:t>
            </a:r>
            <a:r>
              <a:rPr b="1" dirty="0" err="1"/>
              <a:t>si</a:t>
            </a:r>
            <a:r>
              <a:rPr b="1" dirty="0"/>
              <a:t> </a:t>
            </a:r>
            <a:r>
              <a:rPr b="1" dirty="0" err="1"/>
              <a:t>tienen</a:t>
            </a:r>
            <a:r>
              <a:rPr b="1" dirty="0"/>
              <a:t> </a:t>
            </a:r>
            <a:r>
              <a:rPr b="1" dirty="0" err="1"/>
              <a:t>más</a:t>
            </a:r>
            <a:r>
              <a:rPr b="1" dirty="0"/>
              <a:t> </a:t>
            </a:r>
            <a:r>
              <a:rPr b="1" dirty="0" err="1"/>
              <a:t>preguntas</a:t>
            </a:r>
            <a:r>
              <a:rPr dirty="0"/>
              <a:t> o </a:t>
            </a:r>
            <a:r>
              <a:rPr dirty="0" err="1"/>
              <a:t>requieren</a:t>
            </a:r>
            <a:r>
              <a:rPr dirty="0"/>
              <a:t> </a:t>
            </a:r>
            <a:r>
              <a:rPr dirty="0" err="1"/>
              <a:t>asistencia</a:t>
            </a:r>
            <a:r>
              <a:rPr dirty="0"/>
              <a:t> </a:t>
            </a:r>
            <a:r>
              <a:rPr dirty="0" err="1"/>
              <a:t>adicional</a:t>
            </a:r>
            <a:r>
              <a:rPr dirty="0"/>
              <a:t>. </a:t>
            </a:r>
            <a:r>
              <a:rPr b="1" dirty="0" err="1"/>
              <a:t>Proporcion</a:t>
            </a:r>
            <a:r>
              <a:rPr lang="es-ES" b="1" dirty="0"/>
              <a:t>a</a:t>
            </a:r>
            <a:r>
              <a:rPr b="1" dirty="0"/>
              <a:t> </a:t>
            </a:r>
            <a:r>
              <a:rPr b="1" dirty="0" err="1"/>
              <a:t>información</a:t>
            </a:r>
            <a:r>
              <a:rPr b="1" dirty="0"/>
              <a:t> de </a:t>
            </a:r>
            <a:r>
              <a:rPr b="1" dirty="0" err="1"/>
              <a:t>contacto</a:t>
            </a:r>
            <a:r>
              <a:rPr dirty="0"/>
              <a:t>, </a:t>
            </a:r>
            <a:r>
              <a:rPr dirty="0" err="1"/>
              <a:t>como</a:t>
            </a:r>
            <a:r>
              <a:rPr dirty="0"/>
              <a:t> una </a:t>
            </a:r>
            <a:r>
              <a:rPr dirty="0" err="1"/>
              <a:t>dirección</a:t>
            </a:r>
            <a:r>
              <a:rPr dirty="0"/>
              <a:t> de </a:t>
            </a:r>
            <a:r>
              <a:rPr dirty="0" err="1"/>
              <a:t>correo</a:t>
            </a:r>
            <a:r>
              <a:rPr dirty="0"/>
              <a:t> </a:t>
            </a:r>
            <a:r>
              <a:rPr dirty="0" err="1"/>
              <a:t>electrónico</a:t>
            </a:r>
            <a:r>
              <a:rPr dirty="0"/>
              <a:t> o un </a:t>
            </a:r>
            <a:r>
              <a:rPr dirty="0" err="1"/>
              <a:t>foro</a:t>
            </a:r>
            <a:r>
              <a:rPr dirty="0"/>
              <a:t> de </a:t>
            </a:r>
            <a:r>
              <a:rPr dirty="0" err="1"/>
              <a:t>soporte</a:t>
            </a:r>
            <a:r>
              <a:rPr dirty="0"/>
              <a:t>, </a:t>
            </a:r>
            <a:r>
              <a:rPr dirty="0" err="1"/>
              <a:t>donde</a:t>
            </a:r>
            <a:r>
              <a:rPr dirty="0"/>
              <a:t> </a:t>
            </a:r>
            <a:r>
              <a:rPr dirty="0" err="1"/>
              <a:t>puedan</a:t>
            </a:r>
            <a:r>
              <a:rPr dirty="0"/>
              <a:t> </a:t>
            </a:r>
            <a:r>
              <a:rPr dirty="0" err="1"/>
              <a:t>comunicarse</a:t>
            </a:r>
            <a:r>
              <a:rPr dirty="0"/>
              <a:t> para </a:t>
            </a:r>
            <a:r>
              <a:rPr dirty="0" err="1"/>
              <a:t>obtener</a:t>
            </a:r>
            <a:r>
              <a:rPr dirty="0"/>
              <a:t> </a:t>
            </a:r>
            <a:r>
              <a:rPr dirty="0" err="1"/>
              <a:t>más</a:t>
            </a:r>
            <a:r>
              <a:rPr dirty="0"/>
              <a:t> </a:t>
            </a:r>
            <a:r>
              <a:rPr dirty="0" err="1"/>
              <a:t>orientación</a:t>
            </a:r>
            <a:r>
              <a:rPr dirty="0"/>
              <a:t>. H</a:t>
            </a:r>
            <a:r>
              <a:rPr lang="es-ES" dirty="0" err="1"/>
              <a:t>azles</a:t>
            </a:r>
            <a:r>
              <a:rPr dirty="0"/>
              <a:t> saber que sus </a:t>
            </a:r>
            <a:r>
              <a:rPr dirty="0" err="1"/>
              <a:t>comentarios</a:t>
            </a:r>
            <a:r>
              <a:rPr dirty="0"/>
              <a:t> son </a:t>
            </a:r>
            <a:r>
              <a:rPr dirty="0" err="1"/>
              <a:t>valorados</a:t>
            </a:r>
            <a:r>
              <a:rPr dirty="0"/>
              <a:t> y </a:t>
            </a:r>
            <a:r>
              <a:rPr dirty="0" err="1"/>
              <a:t>qu</a:t>
            </a:r>
            <a:r>
              <a:rPr lang="es-ES" dirty="0"/>
              <a:t>e </a:t>
            </a:r>
            <a:r>
              <a:rPr dirty="0" err="1"/>
              <a:t>está</a:t>
            </a:r>
            <a:r>
              <a:rPr lang="es-ES" dirty="0"/>
              <a:t>s</a:t>
            </a:r>
            <a:r>
              <a:rPr dirty="0"/>
              <a:t> </a:t>
            </a:r>
            <a:r>
              <a:rPr dirty="0" err="1"/>
              <a:t>allí</a:t>
            </a:r>
            <a:r>
              <a:rPr dirty="0"/>
              <a:t> para </a:t>
            </a:r>
            <a:r>
              <a:rPr dirty="0" err="1"/>
              <a:t>ayudar</a:t>
            </a:r>
            <a:r>
              <a:rPr dirty="0"/>
              <a:t>.</a:t>
            </a:r>
            <a:endParaRPr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defRPr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defRPr>
            </a:pPr>
            <a:r>
              <a:rPr b="1" dirty="0" err="1"/>
              <a:t>Comentarios</a:t>
            </a:r>
            <a:r>
              <a:rPr b="1" dirty="0"/>
              <a:t> </a:t>
            </a:r>
            <a:r>
              <a:rPr b="1" dirty="0" err="1"/>
              <a:t>constructivos</a:t>
            </a:r>
            <a:r>
              <a:rPr b="1" dirty="0"/>
              <a:t>:</a:t>
            </a:r>
            <a:r>
              <a:rPr dirty="0"/>
              <a:t> Si los </a:t>
            </a:r>
            <a:r>
              <a:rPr dirty="0" err="1"/>
              <a:t>usuarios</a:t>
            </a:r>
            <a:r>
              <a:rPr dirty="0"/>
              <a:t> </a:t>
            </a:r>
            <a:r>
              <a:rPr dirty="0" err="1"/>
              <a:t>expresan</a:t>
            </a:r>
            <a:r>
              <a:rPr dirty="0"/>
              <a:t> </a:t>
            </a:r>
            <a:r>
              <a:rPr dirty="0" err="1"/>
              <a:t>críticas</a:t>
            </a:r>
            <a:r>
              <a:rPr dirty="0"/>
              <a:t> o </a:t>
            </a:r>
            <a:r>
              <a:rPr dirty="0" err="1"/>
              <a:t>sugerencias</a:t>
            </a:r>
            <a:r>
              <a:rPr dirty="0"/>
              <a:t> de </a:t>
            </a:r>
            <a:r>
              <a:rPr dirty="0" err="1"/>
              <a:t>mejora</a:t>
            </a:r>
            <a:r>
              <a:rPr dirty="0"/>
              <a:t>, </a:t>
            </a:r>
            <a:r>
              <a:rPr b="1" dirty="0"/>
              <a:t>respond</a:t>
            </a:r>
            <a:r>
              <a:rPr lang="es-ES" b="1" dirty="0"/>
              <a:t>e</a:t>
            </a:r>
            <a:r>
              <a:rPr b="1" dirty="0"/>
              <a:t> con </a:t>
            </a:r>
            <a:r>
              <a:rPr b="1" dirty="0" err="1"/>
              <a:t>gratitud</a:t>
            </a:r>
            <a:r>
              <a:rPr b="1" dirty="0"/>
              <a:t> y una </a:t>
            </a:r>
            <a:r>
              <a:rPr b="1" dirty="0" err="1"/>
              <a:t>mentalidad</a:t>
            </a:r>
            <a:r>
              <a:rPr b="1" dirty="0"/>
              <a:t> </a:t>
            </a:r>
            <a:r>
              <a:rPr b="1" dirty="0" err="1"/>
              <a:t>abierta</a:t>
            </a:r>
            <a:r>
              <a:rPr dirty="0"/>
              <a:t>. </a:t>
            </a:r>
            <a:r>
              <a:rPr b="1" dirty="0" err="1"/>
              <a:t>Reconoce</a:t>
            </a:r>
            <a:r>
              <a:rPr b="1" dirty="0"/>
              <a:t> sus </a:t>
            </a:r>
            <a:r>
              <a:rPr b="1" dirty="0" err="1"/>
              <a:t>comentarios</a:t>
            </a:r>
            <a:r>
              <a:rPr dirty="0"/>
              <a:t> y ha</a:t>
            </a:r>
            <a:r>
              <a:rPr lang="es-ES" dirty="0" err="1"/>
              <a:t>zles</a:t>
            </a:r>
            <a:r>
              <a:rPr dirty="0"/>
              <a:t> saber que </a:t>
            </a:r>
            <a:r>
              <a:rPr dirty="0" err="1"/>
              <a:t>su</a:t>
            </a:r>
            <a:r>
              <a:rPr dirty="0"/>
              <a:t> </a:t>
            </a:r>
            <a:r>
              <a:rPr dirty="0" err="1"/>
              <a:t>contribución</a:t>
            </a:r>
            <a:r>
              <a:rPr dirty="0"/>
              <a:t> es </a:t>
            </a:r>
            <a:r>
              <a:rPr b="1" dirty="0" err="1"/>
              <a:t>valiosa</a:t>
            </a:r>
            <a:r>
              <a:rPr b="1" dirty="0"/>
              <a:t> para </a:t>
            </a:r>
            <a:r>
              <a:rPr b="1" dirty="0" err="1"/>
              <a:t>mejorar</a:t>
            </a:r>
            <a:r>
              <a:rPr b="1" dirty="0"/>
              <a:t> la </a:t>
            </a:r>
            <a:r>
              <a:rPr b="1" dirty="0" err="1"/>
              <a:t>experiencia</a:t>
            </a:r>
            <a:r>
              <a:rPr b="1" dirty="0"/>
              <a:t> de </a:t>
            </a:r>
            <a:r>
              <a:rPr lang="es-ES" b="1" dirty="0"/>
              <a:t>formación</a:t>
            </a:r>
            <a:r>
              <a:rPr dirty="0"/>
              <a:t>. </a:t>
            </a:r>
            <a:r>
              <a:rPr lang="es-ES" dirty="0"/>
              <a:t>Agradece</a:t>
            </a:r>
            <a:r>
              <a:rPr dirty="0"/>
              <a:t> sus </a:t>
            </a:r>
            <a:r>
              <a:rPr dirty="0" err="1"/>
              <a:t>sugerencias</a:t>
            </a:r>
            <a:r>
              <a:rPr dirty="0"/>
              <a:t> y </a:t>
            </a:r>
            <a:r>
              <a:rPr dirty="0" err="1"/>
              <a:t>aseg</a:t>
            </a:r>
            <a:r>
              <a:rPr lang="es-ES" dirty="0" err="1"/>
              <a:t>úrales</a:t>
            </a:r>
            <a:r>
              <a:rPr dirty="0"/>
              <a:t> que </a:t>
            </a:r>
            <a:r>
              <a:rPr dirty="0" err="1"/>
              <a:t>tendrá</a:t>
            </a:r>
            <a:r>
              <a:rPr lang="es-ES" dirty="0"/>
              <a:t>s</a:t>
            </a:r>
            <a:r>
              <a:rPr dirty="0"/>
              <a:t> </a:t>
            </a:r>
            <a:r>
              <a:rPr dirty="0" err="1"/>
              <a:t>en</a:t>
            </a:r>
            <a:r>
              <a:rPr dirty="0"/>
              <a:t> </a:t>
            </a:r>
            <a:r>
              <a:rPr dirty="0" err="1"/>
              <a:t>cuenta</a:t>
            </a:r>
            <a:r>
              <a:rPr dirty="0"/>
              <a:t> sus </a:t>
            </a:r>
            <a:r>
              <a:rPr dirty="0" err="1"/>
              <a:t>aportaciones</a:t>
            </a:r>
            <a:r>
              <a:rPr dirty="0"/>
              <a:t> para </a:t>
            </a:r>
            <a:r>
              <a:rPr dirty="0" err="1"/>
              <a:t>futuras</a:t>
            </a:r>
            <a:r>
              <a:rPr dirty="0"/>
              <a:t> </a:t>
            </a:r>
            <a:r>
              <a:rPr dirty="0" err="1"/>
              <a:t>actualizaciones</a:t>
            </a:r>
            <a:r>
              <a:rPr dirty="0"/>
              <a:t> o </a:t>
            </a:r>
            <a:r>
              <a:rPr dirty="0" err="1"/>
              <a:t>mejoras</a:t>
            </a:r>
            <a:r>
              <a:rPr dirty="0"/>
              <a:t>.</a:t>
            </a:r>
            <a:endParaRPr sz="2000" dirty="0">
              <a:effectLst/>
              <a:latin typeface="Arial MT"/>
              <a:ea typeface="Times New Roman" panose="02020603050405020304" pitchFamily="18" charset="0"/>
              <a:cs typeface="Times New Roman" panose="02020603050405020304" pitchFamily="18" charset="0"/>
            </a:endParaRPr>
          </a:p>
          <a:p>
            <a:endParaRPr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t>Fuente de la imagen: Freepik.com</a:t>
            </a:r>
          </a:p>
        </p:txBody>
      </p:sp>
      <p:pic>
        <p:nvPicPr>
          <p:cNvPr id="5122" name="Picture 2" descr="Vector gratuito el hombre y la mujer trabajadores jóvenes eligen la marca de verificación y la ponen en el cuadro de encuesta de verificación, ilustración vectorial de dibujos animados">
            <a:extLst>
              <a:ext uri="{FF2B5EF4-FFF2-40B4-BE49-F238E27FC236}">
                <a16:creationId xmlns:a16="http://schemas.microsoft.com/office/drawing/2014/main" id="{195F0DC0-E9B2-41FF-8F79-87BC05DC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532" y="3267731"/>
            <a:ext cx="596265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32343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t>2. Unidad 2: Análisis y mejora de la entrega de formación </a:t>
            </a:r>
            <a:r>
              <a:rPr lang="es-ES"/>
              <a:t>online</a:t>
            </a:r>
            <a:endPara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791480"/>
            <a:ext cx="15240000" cy="523220"/>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dirty="0" err="1"/>
              <a:t>Sección</a:t>
            </a:r>
            <a:r>
              <a:rPr dirty="0"/>
              <a:t> 2.1: </a:t>
            </a:r>
            <a:r>
              <a:rPr dirty="0" err="1"/>
              <a:t>Métricas</a:t>
            </a:r>
            <a:r>
              <a:rPr dirty="0"/>
              <a:t> y </a:t>
            </a:r>
            <a:r>
              <a:rPr dirty="0" err="1"/>
              <a:t>análisis</a:t>
            </a:r>
            <a:r>
              <a:rPr dirty="0"/>
              <a:t> para </a:t>
            </a:r>
            <a:r>
              <a:rPr dirty="0" err="1"/>
              <a:t>medir</a:t>
            </a:r>
            <a:r>
              <a:rPr dirty="0"/>
              <a:t> </a:t>
            </a:r>
            <a:r>
              <a:rPr dirty="0" err="1"/>
              <a:t>el</a:t>
            </a:r>
            <a:r>
              <a:rPr dirty="0"/>
              <a:t> </a:t>
            </a:r>
            <a:r>
              <a:rPr dirty="0" err="1"/>
              <a:t>éxito</a:t>
            </a:r>
            <a:r>
              <a:rPr dirty="0"/>
              <a:t> de la </a:t>
            </a:r>
            <a:r>
              <a:rPr dirty="0" err="1"/>
              <a:t>entrega</a:t>
            </a:r>
            <a:r>
              <a:rPr dirty="0"/>
              <a:t> de </a:t>
            </a:r>
            <a:r>
              <a:rPr lang="es-ES" dirty="0"/>
              <a:t>formación</a:t>
            </a:r>
            <a:r>
              <a:rPr dirty="0"/>
              <a:t> </a:t>
            </a:r>
            <a:r>
              <a:rPr lang="es-ES" dirty="0"/>
              <a:t>online</a:t>
            </a:r>
            <a:endParaRPr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6907917"/>
          </a:xfrm>
          <a:prstGeom prst="rect">
            <a:avLst/>
          </a:prstGeom>
          <a:noFill/>
        </p:spPr>
        <p:txBody>
          <a:bodyPr wrap="square">
            <a:spAutoFit/>
          </a:bodyPr>
          <a:lstStyle/>
          <a:p>
            <a:pPr algn="just">
              <a:defRPr sz="2000">
                <a:effectLst/>
                <a:latin typeface="Calibri" panose="020F0502020204030204" pitchFamily="34" charset="0"/>
                <a:ea typeface="Arial MT"/>
                <a:cs typeface="Calibri" panose="020F0502020204030204" pitchFamily="34" charset="0"/>
              </a:defRPr>
            </a:pPr>
            <a:r>
              <a:rPr dirty="0" err="1"/>
              <a:t>Medir</a:t>
            </a:r>
            <a:r>
              <a:rPr dirty="0"/>
              <a:t> </a:t>
            </a:r>
            <a:r>
              <a:rPr dirty="0" err="1"/>
              <a:t>el</a:t>
            </a:r>
            <a:r>
              <a:rPr dirty="0"/>
              <a:t> </a:t>
            </a:r>
            <a:r>
              <a:rPr dirty="0" err="1"/>
              <a:t>éxito</a:t>
            </a:r>
            <a:r>
              <a:rPr dirty="0"/>
              <a:t> de la </a:t>
            </a:r>
            <a:r>
              <a:rPr lang="es-ES" dirty="0"/>
              <a:t>formación</a:t>
            </a:r>
            <a:r>
              <a:rPr dirty="0"/>
              <a:t> </a:t>
            </a:r>
            <a:r>
              <a:rPr lang="es-ES" dirty="0"/>
              <a:t>online</a:t>
            </a:r>
            <a:r>
              <a:rPr dirty="0"/>
              <a:t> </a:t>
            </a:r>
            <a:r>
              <a:rPr dirty="0" err="1"/>
              <a:t>requiere</a:t>
            </a:r>
            <a:r>
              <a:rPr dirty="0"/>
              <a:t> </a:t>
            </a:r>
            <a:r>
              <a:rPr dirty="0" err="1"/>
              <a:t>el</a:t>
            </a:r>
            <a:r>
              <a:rPr dirty="0"/>
              <a:t> </a:t>
            </a:r>
            <a:r>
              <a:rPr dirty="0" err="1"/>
              <a:t>uso</a:t>
            </a:r>
            <a:r>
              <a:rPr dirty="0"/>
              <a:t> de </a:t>
            </a:r>
            <a:r>
              <a:rPr b="1" dirty="0" err="1"/>
              <a:t>métricas</a:t>
            </a:r>
            <a:r>
              <a:rPr b="1" dirty="0"/>
              <a:t> y </a:t>
            </a:r>
            <a:r>
              <a:rPr b="1" dirty="0" err="1"/>
              <a:t>análisis</a:t>
            </a:r>
            <a:r>
              <a:rPr b="1" dirty="0"/>
              <a:t> </a:t>
            </a:r>
            <a:r>
              <a:rPr b="1" dirty="0" err="1"/>
              <a:t>relevantes</a:t>
            </a:r>
            <a:r>
              <a:rPr dirty="0"/>
              <a:t> para </a:t>
            </a:r>
            <a:r>
              <a:rPr dirty="0" err="1"/>
              <a:t>evaluar</a:t>
            </a:r>
            <a:r>
              <a:rPr dirty="0"/>
              <a:t> </a:t>
            </a:r>
            <a:r>
              <a:rPr dirty="0" err="1"/>
              <a:t>varios</a:t>
            </a:r>
            <a:r>
              <a:rPr dirty="0"/>
              <a:t> </a:t>
            </a:r>
            <a:r>
              <a:rPr dirty="0" err="1"/>
              <a:t>aspectos</a:t>
            </a:r>
            <a:r>
              <a:rPr dirty="0"/>
              <a:t> del </a:t>
            </a:r>
            <a:r>
              <a:rPr dirty="0" err="1"/>
              <a:t>programa</a:t>
            </a:r>
            <a:r>
              <a:rPr dirty="0"/>
              <a:t> de </a:t>
            </a:r>
            <a:r>
              <a:rPr lang="es-ES" dirty="0"/>
              <a:t>formación</a:t>
            </a:r>
            <a:r>
              <a:rPr dirty="0"/>
              <a:t>. </a:t>
            </a:r>
            <a:r>
              <a:rPr lang="es-ES" dirty="0"/>
              <a:t>A continuación se incluyen</a:t>
            </a:r>
            <a:r>
              <a:rPr dirty="0"/>
              <a:t> </a:t>
            </a:r>
            <a:r>
              <a:rPr dirty="0" err="1"/>
              <a:t>algunas</a:t>
            </a:r>
            <a:r>
              <a:rPr dirty="0"/>
              <a:t> </a:t>
            </a:r>
            <a:r>
              <a:rPr dirty="0" err="1"/>
              <a:t>métricas</a:t>
            </a:r>
            <a:r>
              <a:rPr dirty="0"/>
              <a:t> y </a:t>
            </a:r>
            <a:r>
              <a:rPr dirty="0" err="1"/>
              <a:t>análisis</a:t>
            </a:r>
            <a:r>
              <a:rPr dirty="0"/>
              <a:t> clave que </a:t>
            </a:r>
            <a:r>
              <a:rPr dirty="0" err="1"/>
              <a:t>pueden</a:t>
            </a:r>
            <a:r>
              <a:rPr dirty="0"/>
              <a:t> </a:t>
            </a:r>
            <a:r>
              <a:rPr dirty="0" err="1"/>
              <a:t>ayudar</a:t>
            </a:r>
            <a:r>
              <a:rPr dirty="0"/>
              <a:t> a </a:t>
            </a:r>
            <a:r>
              <a:rPr dirty="0" err="1"/>
              <a:t>medir</a:t>
            </a:r>
            <a:r>
              <a:rPr dirty="0"/>
              <a:t> la </a:t>
            </a:r>
            <a:r>
              <a:rPr dirty="0" err="1"/>
              <a:t>efectividad</a:t>
            </a:r>
            <a:r>
              <a:rPr dirty="0"/>
              <a:t> y </a:t>
            </a:r>
            <a:r>
              <a:rPr dirty="0" err="1"/>
              <a:t>el</a:t>
            </a:r>
            <a:r>
              <a:rPr dirty="0"/>
              <a:t> </a:t>
            </a:r>
            <a:r>
              <a:rPr dirty="0" err="1"/>
              <a:t>impacto</a:t>
            </a:r>
            <a:r>
              <a:rPr dirty="0"/>
              <a:t> de la </a:t>
            </a:r>
            <a:r>
              <a:rPr lang="es-ES" dirty="0"/>
              <a:t>formación</a:t>
            </a:r>
            <a:r>
              <a:rPr dirty="0"/>
              <a:t> </a:t>
            </a:r>
            <a:r>
              <a:rPr lang="es-ES" dirty="0"/>
              <a:t>online</a:t>
            </a:r>
            <a:r>
              <a:rPr dirty="0"/>
              <a:t>:</a:t>
            </a:r>
            <a:endParaRPr sz="2000" dirty="0">
              <a:effectLst/>
              <a:latin typeface="Arial MT"/>
              <a:ea typeface="Arial MT"/>
              <a:cs typeface="Arial MT"/>
            </a:endParaRPr>
          </a:p>
          <a:p>
            <a:pPr algn="just">
              <a:defRPr sz="2000">
                <a:effectLst/>
                <a:latin typeface="Calibri" panose="020F0502020204030204" pitchFamily="34" charset="0"/>
                <a:ea typeface="Arial MT"/>
                <a:cs typeface="Calibri" panose="020F0502020204030204" pitchFamily="34" charset="0"/>
              </a:defRPr>
            </a:pPr>
            <a:r>
              <a:rPr dirty="0"/>
              <a:t> </a:t>
            </a:r>
            <a:endParaRPr sz="2000" dirty="0">
              <a:effectLst/>
              <a:latin typeface="Arial MT"/>
              <a:ea typeface="Arial MT"/>
              <a:cs typeface="Arial MT"/>
            </a:endParaRPr>
          </a:p>
          <a:p>
            <a:pPr marL="342900" lvl="0" indent="-342900" algn="just">
              <a:lnSpc>
                <a:spcPct val="107000"/>
              </a:lnSpc>
              <a:spcAft>
                <a:spcPts val="800"/>
              </a:spcAft>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Tasas</a:t>
            </a:r>
            <a:r>
              <a:rPr b="1" dirty="0"/>
              <a:t> de </a:t>
            </a:r>
            <a:r>
              <a:rPr b="1" dirty="0" err="1"/>
              <a:t>finalización</a:t>
            </a:r>
            <a:r>
              <a:rPr b="1" dirty="0"/>
              <a:t>:</a:t>
            </a:r>
            <a:r>
              <a:rPr dirty="0"/>
              <a:t> </a:t>
            </a:r>
            <a:r>
              <a:rPr dirty="0" err="1"/>
              <a:t>Medir</a:t>
            </a:r>
            <a:r>
              <a:rPr dirty="0"/>
              <a:t> </a:t>
            </a:r>
            <a:r>
              <a:rPr b="1" dirty="0" err="1"/>
              <a:t>el</a:t>
            </a:r>
            <a:r>
              <a:rPr b="1" dirty="0"/>
              <a:t> </a:t>
            </a:r>
            <a:r>
              <a:rPr b="1" dirty="0" err="1"/>
              <a:t>porcentaje</a:t>
            </a:r>
            <a:r>
              <a:rPr b="1" dirty="0"/>
              <a:t> de </a:t>
            </a:r>
            <a:r>
              <a:rPr b="1" dirty="0" err="1"/>
              <a:t>estudiantes</a:t>
            </a:r>
            <a:r>
              <a:rPr b="1" dirty="0"/>
              <a:t> que </a:t>
            </a:r>
            <a:r>
              <a:rPr b="1" dirty="0" err="1"/>
              <a:t>completan</a:t>
            </a:r>
            <a:r>
              <a:rPr b="1" dirty="0"/>
              <a:t> con </a:t>
            </a:r>
            <a:r>
              <a:rPr b="1" dirty="0" err="1"/>
              <a:t>éxito</a:t>
            </a:r>
            <a:r>
              <a:rPr b="1" dirty="0"/>
              <a:t> </a:t>
            </a:r>
            <a:r>
              <a:rPr b="1" dirty="0" err="1"/>
              <a:t>el</a:t>
            </a:r>
            <a:r>
              <a:rPr b="1" dirty="0"/>
              <a:t> </a:t>
            </a:r>
            <a:r>
              <a:rPr b="1" dirty="0" err="1"/>
              <a:t>programa</a:t>
            </a:r>
            <a:r>
              <a:rPr b="1" dirty="0"/>
              <a:t> de </a:t>
            </a:r>
            <a:r>
              <a:rPr lang="es-ES" b="1" dirty="0"/>
              <a:t>formación</a:t>
            </a:r>
            <a:r>
              <a:rPr b="1" dirty="0"/>
              <a:t> </a:t>
            </a:r>
            <a:r>
              <a:rPr lang="es-ES" b="1" dirty="0"/>
              <a:t>online</a:t>
            </a:r>
            <a:r>
              <a:rPr dirty="0"/>
              <a:t>. </a:t>
            </a:r>
            <a:r>
              <a:rPr dirty="0" err="1"/>
              <a:t>Esta</a:t>
            </a:r>
            <a:r>
              <a:rPr dirty="0"/>
              <a:t> </a:t>
            </a:r>
            <a:r>
              <a:rPr dirty="0" err="1"/>
              <a:t>métrica</a:t>
            </a:r>
            <a:r>
              <a:rPr dirty="0"/>
              <a:t> indica </a:t>
            </a:r>
            <a:r>
              <a:rPr dirty="0" err="1"/>
              <a:t>el</a:t>
            </a:r>
            <a:r>
              <a:rPr dirty="0"/>
              <a:t> </a:t>
            </a:r>
            <a:r>
              <a:rPr dirty="0" err="1"/>
              <a:t>compromiso</a:t>
            </a:r>
            <a:r>
              <a:rPr dirty="0"/>
              <a:t> general y </a:t>
            </a:r>
            <a:r>
              <a:rPr dirty="0" err="1"/>
              <a:t>el</a:t>
            </a:r>
            <a:r>
              <a:rPr dirty="0"/>
              <a:t> </a:t>
            </a:r>
            <a:r>
              <a:rPr dirty="0" err="1"/>
              <a:t>compromiso</a:t>
            </a:r>
            <a:r>
              <a:rPr dirty="0"/>
              <a:t> de los </a:t>
            </a:r>
            <a:r>
              <a:rPr dirty="0" err="1"/>
              <a:t>estudiantes</a:t>
            </a:r>
            <a:r>
              <a:rPr dirty="0"/>
              <a:t> para </a:t>
            </a:r>
            <a:r>
              <a:rPr dirty="0" err="1"/>
              <a:t>completar</a:t>
            </a:r>
            <a:r>
              <a:rPr dirty="0"/>
              <a:t> la </a:t>
            </a:r>
            <a:r>
              <a:rPr lang="es-ES" dirty="0"/>
              <a:t>formación</a:t>
            </a:r>
            <a:r>
              <a:rPr dirty="0"/>
              <a:t>.</a:t>
            </a:r>
            <a:endParaRPr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Tasas</a:t>
            </a:r>
            <a:r>
              <a:rPr b="1" dirty="0"/>
              <a:t> de </a:t>
            </a:r>
            <a:r>
              <a:rPr b="1" dirty="0" err="1"/>
              <a:t>participación</a:t>
            </a:r>
            <a:r>
              <a:rPr b="1" dirty="0"/>
              <a:t>:</a:t>
            </a:r>
            <a:r>
              <a:rPr dirty="0"/>
              <a:t> </a:t>
            </a:r>
            <a:r>
              <a:rPr dirty="0" err="1"/>
              <a:t>Realizar</a:t>
            </a:r>
            <a:r>
              <a:rPr dirty="0"/>
              <a:t> un </a:t>
            </a:r>
            <a:r>
              <a:rPr dirty="0" err="1"/>
              <a:t>seguimiento</a:t>
            </a:r>
            <a:r>
              <a:rPr dirty="0"/>
              <a:t> del </a:t>
            </a:r>
            <a:r>
              <a:rPr b="1" dirty="0" err="1"/>
              <a:t>nivel</a:t>
            </a:r>
            <a:r>
              <a:rPr b="1" dirty="0"/>
              <a:t> de </a:t>
            </a:r>
            <a:r>
              <a:rPr b="1" dirty="0" err="1"/>
              <a:t>participación</a:t>
            </a:r>
            <a:r>
              <a:rPr b="1" dirty="0"/>
              <a:t> y </a:t>
            </a:r>
            <a:r>
              <a:rPr b="1" dirty="0" err="1"/>
              <a:t>compromiso</a:t>
            </a:r>
            <a:r>
              <a:rPr b="1" dirty="0"/>
              <a:t> a lo largo del </a:t>
            </a:r>
            <a:r>
              <a:rPr b="1" dirty="0" err="1"/>
              <a:t>programa</a:t>
            </a:r>
            <a:r>
              <a:rPr b="1" dirty="0"/>
              <a:t> de </a:t>
            </a:r>
            <a:r>
              <a:rPr lang="es-ES" b="1" dirty="0"/>
              <a:t>formación</a:t>
            </a:r>
            <a:r>
              <a:rPr b="1" dirty="0"/>
              <a:t>.</a:t>
            </a:r>
            <a:r>
              <a:rPr dirty="0"/>
              <a:t> </a:t>
            </a:r>
            <a:r>
              <a:rPr dirty="0" err="1"/>
              <a:t>Mida</a:t>
            </a:r>
            <a:r>
              <a:rPr dirty="0"/>
              <a:t> </a:t>
            </a:r>
            <a:r>
              <a:rPr dirty="0" err="1"/>
              <a:t>métricas</a:t>
            </a:r>
            <a:r>
              <a:rPr dirty="0"/>
              <a:t> </a:t>
            </a:r>
            <a:r>
              <a:rPr dirty="0" err="1"/>
              <a:t>como</a:t>
            </a:r>
            <a:r>
              <a:rPr dirty="0"/>
              <a:t> </a:t>
            </a:r>
            <a:r>
              <a:rPr dirty="0" err="1"/>
              <a:t>el</a:t>
            </a:r>
            <a:r>
              <a:rPr dirty="0"/>
              <a:t> </a:t>
            </a:r>
            <a:r>
              <a:rPr b="1" dirty="0" err="1"/>
              <a:t>número</a:t>
            </a:r>
            <a:r>
              <a:rPr b="1" dirty="0"/>
              <a:t> de </a:t>
            </a:r>
            <a:r>
              <a:rPr b="1" dirty="0" err="1"/>
              <a:t>inicios</a:t>
            </a:r>
            <a:r>
              <a:rPr b="1" dirty="0"/>
              <a:t> de </a:t>
            </a:r>
            <a:r>
              <a:rPr b="1" dirty="0" err="1"/>
              <a:t>sesión</a:t>
            </a:r>
            <a:r>
              <a:rPr dirty="0"/>
              <a:t>, </a:t>
            </a:r>
            <a:r>
              <a:rPr dirty="0" err="1"/>
              <a:t>el</a:t>
            </a:r>
            <a:r>
              <a:rPr dirty="0"/>
              <a:t> </a:t>
            </a:r>
            <a:r>
              <a:rPr b="1" dirty="0" err="1"/>
              <a:t>tiempo</a:t>
            </a:r>
            <a:r>
              <a:rPr b="1" dirty="0"/>
              <a:t> </a:t>
            </a:r>
            <a:r>
              <a:rPr b="1" dirty="0" err="1"/>
              <a:t>dedicado</a:t>
            </a:r>
            <a:r>
              <a:rPr dirty="0"/>
              <a:t> a la </a:t>
            </a:r>
            <a:r>
              <a:rPr dirty="0" err="1"/>
              <a:t>plataforma</a:t>
            </a:r>
            <a:r>
              <a:rPr dirty="0"/>
              <a:t> y las </a:t>
            </a:r>
            <a:r>
              <a:rPr b="1" dirty="0" err="1"/>
              <a:t>actividades</a:t>
            </a:r>
            <a:r>
              <a:rPr b="1" dirty="0"/>
              <a:t> </a:t>
            </a:r>
            <a:r>
              <a:rPr b="1" dirty="0" err="1"/>
              <a:t>completadas</a:t>
            </a:r>
            <a:r>
              <a:rPr dirty="0"/>
              <a:t>. </a:t>
            </a:r>
            <a:r>
              <a:rPr dirty="0" err="1"/>
              <a:t>Esto</a:t>
            </a:r>
            <a:r>
              <a:rPr dirty="0"/>
              <a:t> </a:t>
            </a:r>
            <a:r>
              <a:rPr dirty="0" err="1"/>
              <a:t>proporciona</a:t>
            </a:r>
            <a:r>
              <a:rPr dirty="0"/>
              <a:t> </a:t>
            </a:r>
            <a:r>
              <a:rPr dirty="0" err="1"/>
              <a:t>información</a:t>
            </a:r>
            <a:r>
              <a:rPr dirty="0"/>
              <a:t> </a:t>
            </a:r>
            <a:r>
              <a:rPr dirty="0" err="1"/>
              <a:t>sobre</a:t>
            </a:r>
            <a:r>
              <a:rPr dirty="0"/>
              <a:t> </a:t>
            </a:r>
            <a:r>
              <a:rPr dirty="0" err="1"/>
              <a:t>el</a:t>
            </a:r>
            <a:r>
              <a:rPr dirty="0"/>
              <a:t> </a:t>
            </a:r>
            <a:r>
              <a:rPr dirty="0" err="1"/>
              <a:t>nivel</a:t>
            </a:r>
            <a:r>
              <a:rPr dirty="0"/>
              <a:t> de </a:t>
            </a:r>
            <a:r>
              <a:rPr dirty="0" err="1"/>
              <a:t>participación</a:t>
            </a:r>
            <a:r>
              <a:rPr dirty="0"/>
              <a:t> del </a:t>
            </a:r>
            <a:r>
              <a:rPr dirty="0" err="1"/>
              <a:t>alumno</a:t>
            </a:r>
            <a:r>
              <a:rPr dirty="0"/>
              <a:t> y la </a:t>
            </a:r>
            <a:r>
              <a:rPr dirty="0" err="1"/>
              <a:t>interacción</a:t>
            </a:r>
            <a:r>
              <a:rPr dirty="0"/>
              <a:t> con </a:t>
            </a:r>
            <a:r>
              <a:rPr dirty="0" err="1"/>
              <a:t>el</a:t>
            </a:r>
            <a:r>
              <a:rPr dirty="0"/>
              <a:t> </a:t>
            </a:r>
            <a:r>
              <a:rPr dirty="0" err="1"/>
              <a:t>contenido</a:t>
            </a:r>
            <a:r>
              <a:rPr dirty="0"/>
              <a:t> de la </a:t>
            </a:r>
            <a:r>
              <a:rPr lang="es-ES" dirty="0"/>
              <a:t>formación</a:t>
            </a:r>
            <a:r>
              <a:rPr dirty="0"/>
              <a:t>.</a:t>
            </a:r>
            <a:endParaRPr sz="2000" dirty="0">
              <a:effectLst/>
              <a:latin typeface="Arial MT"/>
              <a:ea typeface="Times New Roman" panose="02020603050405020304" pitchFamily="18" charset="0"/>
              <a:cs typeface="Times New Roman" panose="02020603050405020304" pitchFamily="18" charset="0"/>
            </a:endParaRPr>
          </a:p>
          <a:p>
            <a:pPr algn="just">
              <a:lnSpc>
                <a:spcPct val="107000"/>
              </a:lnSpc>
              <a:spcBef>
                <a:spcPts val="200"/>
              </a:spcBef>
              <a:defRPr sz="2400" b="1">
                <a:solidFill>
                  <a:srgbClr val="365F91"/>
                </a:solidFill>
                <a:effectLst/>
                <a:latin typeface="Calibri" panose="020F0502020204030204" pitchFamily="34" charset="0"/>
                <a:ea typeface="Times New Roman" panose="02020603050405020304" pitchFamily="18" charset="0"/>
                <a:cs typeface="Calibri" panose="020F0502020204030204" pitchFamily="34" charset="0"/>
              </a:defRPr>
            </a:pPr>
            <a:r>
              <a:rPr dirty="0"/>
              <a:t> </a:t>
            </a:r>
            <a:endParaRPr sz="2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lgn="just">
              <a:lnSpc>
                <a:spcPct val="107000"/>
              </a:lnSpc>
            </a:pPr>
            <a:endParaRPr sz="2400" dirty="0">
              <a:effectLst/>
              <a:latin typeface="Arial MT"/>
              <a:ea typeface="Times New Roman" panose="02020603050405020304" pitchFamily="18" charset="0"/>
              <a:cs typeface="Times New Roman" panose="02020603050405020304" pitchFamily="18" charset="0"/>
            </a:endParaRPr>
          </a:p>
          <a:p>
            <a:pPr algn="just">
              <a:defRPr sz="2400">
                <a:effectLst/>
                <a:latin typeface="Calibri" panose="020F0502020204030204" pitchFamily="34" charset="0"/>
                <a:ea typeface="Arial MT"/>
                <a:cs typeface="Calibri" panose="020F0502020204030204" pitchFamily="34" charset="0"/>
              </a:defRPr>
            </a:pPr>
            <a:r>
              <a:rPr dirty="0"/>
              <a:t> </a:t>
            </a:r>
            <a:endParaRPr sz="2400" dirty="0">
              <a:effectLst/>
              <a:latin typeface="Arial MT"/>
              <a:ea typeface="Arial MT"/>
              <a:cs typeface="Arial MT"/>
            </a:endParaRPr>
          </a:p>
          <a:p>
            <a:endParaRPr sz="8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t>Fuente de la imagen: Freepik.com</a:t>
            </a:r>
          </a:p>
        </p:txBody>
      </p:sp>
      <p:pic>
        <p:nvPicPr>
          <p:cNvPr id="6146" name="Picture 2" descr="Vector gratuito ilustración del concepto de tablero">
            <a:extLst>
              <a:ext uri="{FF2B5EF4-FFF2-40B4-BE49-F238E27FC236}">
                <a16:creationId xmlns:a16="http://schemas.microsoft.com/office/drawing/2014/main" id="{0B06B395-04EF-4A79-94A3-E24DD6952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958" y="3491862"/>
            <a:ext cx="4946442" cy="329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5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646331"/>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2. Unidad 2: Análisis y mejora de la entrega de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461665"/>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2.1: Métricas y análisis para medir el éxito de la entrega de </a:t>
            </a:r>
            <a:r>
              <a:rPr lang="es-ES" sz="2400"/>
              <a:t>formación</a:t>
            </a:r>
            <a:r>
              <a:rPr sz="2400"/>
              <a:t> </a:t>
            </a:r>
            <a:r>
              <a:rPr lang="es-ES" sz="2400"/>
              <a:t>online</a:t>
            </a:r>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857373"/>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Rendimiento</a:t>
            </a:r>
            <a:r>
              <a:rPr b="1" dirty="0"/>
              <a:t> de la </a:t>
            </a:r>
            <a:r>
              <a:rPr b="1" dirty="0" err="1"/>
              <a:t>evaluación</a:t>
            </a:r>
            <a:r>
              <a:rPr b="1" dirty="0"/>
              <a:t>:</a:t>
            </a:r>
            <a:r>
              <a:rPr dirty="0"/>
              <a:t> </a:t>
            </a:r>
            <a:r>
              <a:rPr dirty="0" err="1"/>
              <a:t>Anali</a:t>
            </a:r>
            <a:r>
              <a:rPr lang="es-ES" dirty="0" err="1"/>
              <a:t>za</a:t>
            </a:r>
            <a:r>
              <a:rPr dirty="0"/>
              <a:t> </a:t>
            </a:r>
            <a:r>
              <a:rPr b="1" dirty="0" err="1"/>
              <a:t>el</a:t>
            </a:r>
            <a:r>
              <a:rPr b="1" dirty="0"/>
              <a:t> </a:t>
            </a:r>
            <a:r>
              <a:rPr b="1" dirty="0" err="1"/>
              <a:t>rendimiento</a:t>
            </a:r>
            <a:r>
              <a:rPr b="1" dirty="0"/>
              <a:t> de los </a:t>
            </a:r>
            <a:r>
              <a:rPr b="1" dirty="0" err="1"/>
              <a:t>alumnos</a:t>
            </a:r>
            <a:r>
              <a:rPr b="1" dirty="0"/>
              <a:t> </a:t>
            </a:r>
            <a:r>
              <a:rPr b="1" dirty="0" err="1"/>
              <a:t>en</a:t>
            </a:r>
            <a:r>
              <a:rPr b="1" dirty="0"/>
              <a:t> </a:t>
            </a:r>
            <a:r>
              <a:rPr b="1" dirty="0" err="1"/>
              <a:t>evaluaciones</a:t>
            </a:r>
            <a:r>
              <a:rPr b="1" dirty="0"/>
              <a:t>, </a:t>
            </a:r>
            <a:r>
              <a:rPr b="1" dirty="0" err="1"/>
              <a:t>cuestionarios</a:t>
            </a:r>
            <a:r>
              <a:rPr b="1" dirty="0"/>
              <a:t> o </a:t>
            </a:r>
            <a:r>
              <a:rPr b="1" dirty="0" err="1"/>
              <a:t>comprobaciones</a:t>
            </a:r>
            <a:r>
              <a:rPr b="1" dirty="0"/>
              <a:t> de </a:t>
            </a:r>
            <a:r>
              <a:rPr b="1" dirty="0" err="1"/>
              <a:t>conocimientos</a:t>
            </a:r>
            <a:r>
              <a:rPr dirty="0"/>
              <a:t>. Mid</a:t>
            </a:r>
            <a:r>
              <a:rPr lang="es-ES" dirty="0"/>
              <a:t>e</a:t>
            </a:r>
            <a:r>
              <a:rPr dirty="0"/>
              <a:t> </a:t>
            </a:r>
            <a:r>
              <a:rPr dirty="0" err="1"/>
              <a:t>métricas</a:t>
            </a:r>
            <a:r>
              <a:rPr dirty="0"/>
              <a:t> </a:t>
            </a:r>
            <a:r>
              <a:rPr dirty="0" err="1"/>
              <a:t>como</a:t>
            </a:r>
            <a:r>
              <a:rPr dirty="0"/>
              <a:t> </a:t>
            </a:r>
            <a:r>
              <a:rPr lang="es-ES" dirty="0"/>
              <a:t>puntuación</a:t>
            </a:r>
            <a:r>
              <a:rPr dirty="0"/>
              <a:t> </a:t>
            </a:r>
            <a:r>
              <a:rPr dirty="0" err="1"/>
              <a:t>promedio</a:t>
            </a:r>
            <a:r>
              <a:rPr dirty="0"/>
              <a:t>, </a:t>
            </a:r>
            <a:r>
              <a:rPr dirty="0" err="1"/>
              <a:t>tasas</a:t>
            </a:r>
            <a:r>
              <a:rPr dirty="0"/>
              <a:t> de </a:t>
            </a:r>
            <a:r>
              <a:rPr lang="es-ES" dirty="0"/>
              <a:t>aprobados</a:t>
            </a:r>
            <a:r>
              <a:rPr dirty="0"/>
              <a:t> y </a:t>
            </a:r>
            <a:r>
              <a:rPr dirty="0" err="1"/>
              <a:t>mejora</a:t>
            </a:r>
            <a:r>
              <a:rPr dirty="0"/>
              <a:t> con </a:t>
            </a:r>
            <a:r>
              <a:rPr dirty="0" err="1"/>
              <a:t>el</a:t>
            </a:r>
            <a:r>
              <a:rPr dirty="0"/>
              <a:t> </a:t>
            </a:r>
            <a:r>
              <a:rPr dirty="0" err="1"/>
              <a:t>tiempo</a:t>
            </a:r>
            <a:r>
              <a:rPr dirty="0"/>
              <a:t>. </a:t>
            </a:r>
            <a:r>
              <a:rPr dirty="0" err="1"/>
              <a:t>Esto</a:t>
            </a:r>
            <a:r>
              <a:rPr dirty="0"/>
              <a:t> </a:t>
            </a:r>
            <a:r>
              <a:rPr dirty="0" err="1"/>
              <a:t>ayuda</a:t>
            </a:r>
            <a:r>
              <a:rPr dirty="0"/>
              <a:t> a </a:t>
            </a:r>
            <a:r>
              <a:rPr b="1" dirty="0" err="1"/>
              <a:t>evaluar</a:t>
            </a:r>
            <a:r>
              <a:rPr b="1" dirty="0"/>
              <a:t> la </a:t>
            </a:r>
            <a:r>
              <a:rPr b="1" dirty="0" err="1"/>
              <a:t>eficacia</a:t>
            </a:r>
            <a:r>
              <a:rPr dirty="0"/>
              <a:t> del </a:t>
            </a:r>
            <a:r>
              <a:rPr dirty="0" err="1"/>
              <a:t>contenido</a:t>
            </a:r>
            <a:r>
              <a:rPr dirty="0"/>
              <a:t> de la </a:t>
            </a:r>
            <a:r>
              <a:rPr dirty="0" err="1"/>
              <a:t>formación</a:t>
            </a:r>
            <a:r>
              <a:rPr dirty="0"/>
              <a:t> y la </a:t>
            </a:r>
            <a:r>
              <a:rPr dirty="0" err="1"/>
              <a:t>medida</a:t>
            </a:r>
            <a:r>
              <a:rPr dirty="0"/>
              <a:t> </a:t>
            </a:r>
            <a:r>
              <a:rPr dirty="0" err="1"/>
              <a:t>en</a:t>
            </a:r>
            <a:r>
              <a:rPr dirty="0"/>
              <a:t> que los </a:t>
            </a:r>
            <a:r>
              <a:rPr dirty="0" err="1"/>
              <a:t>estudiantes</a:t>
            </a:r>
            <a:r>
              <a:rPr dirty="0"/>
              <a:t> </a:t>
            </a:r>
            <a:r>
              <a:rPr dirty="0" err="1"/>
              <a:t>han</a:t>
            </a:r>
            <a:r>
              <a:rPr dirty="0"/>
              <a:t> </a:t>
            </a:r>
            <a:r>
              <a:rPr dirty="0" err="1"/>
              <a:t>adquirido</a:t>
            </a:r>
            <a:r>
              <a:rPr dirty="0"/>
              <a:t> los </a:t>
            </a:r>
            <a:r>
              <a:rPr dirty="0" err="1"/>
              <a:t>conocimientos</a:t>
            </a:r>
            <a:r>
              <a:rPr dirty="0"/>
              <a:t> o </a:t>
            </a:r>
            <a:r>
              <a:rPr dirty="0" err="1"/>
              <a:t>habilidades</a:t>
            </a:r>
            <a:r>
              <a:rPr dirty="0"/>
              <a:t> </a:t>
            </a:r>
            <a:r>
              <a:rPr dirty="0" err="1"/>
              <a:t>previstos</a:t>
            </a:r>
            <a:r>
              <a:rPr dirty="0"/>
              <a:t>.</a:t>
            </a:r>
            <a:endParaRPr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Satisfacción</a:t>
            </a:r>
            <a:r>
              <a:rPr b="1" dirty="0"/>
              <a:t> del </a:t>
            </a:r>
            <a:r>
              <a:rPr b="1" dirty="0" err="1"/>
              <a:t>alumno</a:t>
            </a:r>
            <a:r>
              <a:rPr b="1" dirty="0"/>
              <a:t>:</a:t>
            </a:r>
            <a:r>
              <a:rPr dirty="0"/>
              <a:t> </a:t>
            </a:r>
            <a:r>
              <a:rPr dirty="0" err="1"/>
              <a:t>Reún</a:t>
            </a:r>
            <a:r>
              <a:rPr lang="es-ES" dirty="0"/>
              <a:t>e</a:t>
            </a:r>
            <a:r>
              <a:rPr dirty="0"/>
              <a:t> los </a:t>
            </a:r>
            <a:r>
              <a:rPr b="1" dirty="0" err="1"/>
              <a:t>comentarios</a:t>
            </a:r>
            <a:r>
              <a:rPr b="1" dirty="0"/>
              <a:t> de los </a:t>
            </a:r>
            <a:r>
              <a:rPr b="1" dirty="0" err="1"/>
              <a:t>estudiantes</a:t>
            </a:r>
            <a:r>
              <a:rPr dirty="0"/>
              <a:t> a </a:t>
            </a:r>
            <a:r>
              <a:rPr dirty="0" err="1"/>
              <a:t>través</a:t>
            </a:r>
            <a:r>
              <a:rPr dirty="0"/>
              <a:t> de </a:t>
            </a:r>
            <a:r>
              <a:rPr dirty="0" err="1"/>
              <a:t>encuestas</a:t>
            </a:r>
            <a:r>
              <a:rPr dirty="0"/>
              <a:t> o </a:t>
            </a:r>
            <a:r>
              <a:rPr dirty="0" err="1"/>
              <a:t>formularios</a:t>
            </a:r>
            <a:r>
              <a:rPr dirty="0"/>
              <a:t> de </a:t>
            </a:r>
            <a:r>
              <a:rPr dirty="0" err="1"/>
              <a:t>retroalimentación</a:t>
            </a:r>
            <a:r>
              <a:rPr dirty="0"/>
              <a:t> para </a:t>
            </a:r>
            <a:r>
              <a:rPr dirty="0" err="1"/>
              <a:t>medir</a:t>
            </a:r>
            <a:r>
              <a:rPr dirty="0"/>
              <a:t> </a:t>
            </a:r>
            <a:r>
              <a:rPr dirty="0" err="1"/>
              <a:t>su</a:t>
            </a:r>
            <a:r>
              <a:rPr dirty="0"/>
              <a:t> </a:t>
            </a:r>
            <a:r>
              <a:rPr dirty="0" err="1"/>
              <a:t>satisfacción</a:t>
            </a:r>
            <a:r>
              <a:rPr dirty="0"/>
              <a:t> con </a:t>
            </a:r>
            <a:r>
              <a:rPr dirty="0" err="1"/>
              <a:t>el</a:t>
            </a:r>
            <a:r>
              <a:rPr dirty="0"/>
              <a:t> </a:t>
            </a:r>
            <a:r>
              <a:rPr dirty="0" err="1"/>
              <a:t>programa</a:t>
            </a:r>
            <a:r>
              <a:rPr dirty="0"/>
              <a:t> de </a:t>
            </a:r>
            <a:r>
              <a:rPr lang="es-ES" dirty="0"/>
              <a:t>formación</a:t>
            </a:r>
            <a:r>
              <a:rPr dirty="0"/>
              <a:t> </a:t>
            </a:r>
            <a:r>
              <a:rPr lang="es-ES" dirty="0"/>
              <a:t>online</a:t>
            </a:r>
            <a:r>
              <a:rPr dirty="0"/>
              <a:t>. </a:t>
            </a:r>
            <a:r>
              <a:rPr dirty="0" err="1"/>
              <a:t>Evalú</a:t>
            </a:r>
            <a:r>
              <a:rPr lang="es-ES" dirty="0"/>
              <a:t>a</a:t>
            </a:r>
            <a:r>
              <a:rPr dirty="0"/>
              <a:t> sus </a:t>
            </a:r>
            <a:r>
              <a:rPr dirty="0" err="1"/>
              <a:t>percepciones</a:t>
            </a:r>
            <a:r>
              <a:rPr dirty="0"/>
              <a:t> del </a:t>
            </a:r>
            <a:r>
              <a:rPr dirty="0" err="1"/>
              <a:t>contenido</a:t>
            </a:r>
            <a:r>
              <a:rPr dirty="0"/>
              <a:t> de la </a:t>
            </a:r>
            <a:r>
              <a:rPr lang="es-ES" dirty="0"/>
              <a:t>formación</a:t>
            </a:r>
            <a:r>
              <a:rPr dirty="0"/>
              <a:t>, los </a:t>
            </a:r>
            <a:r>
              <a:rPr dirty="0" err="1"/>
              <a:t>métodos</a:t>
            </a:r>
            <a:r>
              <a:rPr dirty="0"/>
              <a:t> de </a:t>
            </a:r>
            <a:r>
              <a:rPr dirty="0" err="1"/>
              <a:t>entrega</a:t>
            </a:r>
            <a:r>
              <a:rPr dirty="0"/>
              <a:t>, la </a:t>
            </a:r>
            <a:r>
              <a:rPr dirty="0" err="1"/>
              <a:t>experiencia</a:t>
            </a:r>
            <a:r>
              <a:rPr dirty="0"/>
              <a:t> del </a:t>
            </a:r>
            <a:r>
              <a:rPr dirty="0" err="1"/>
              <a:t>usuario</a:t>
            </a:r>
            <a:r>
              <a:rPr dirty="0"/>
              <a:t> y la </a:t>
            </a:r>
            <a:r>
              <a:rPr dirty="0" err="1"/>
              <a:t>efectividad</a:t>
            </a:r>
            <a:r>
              <a:rPr dirty="0"/>
              <a:t> general. </a:t>
            </a:r>
            <a:r>
              <a:rPr dirty="0" err="1"/>
              <a:t>Esto</a:t>
            </a:r>
            <a:r>
              <a:rPr dirty="0"/>
              <a:t> </a:t>
            </a:r>
            <a:r>
              <a:rPr dirty="0" err="1"/>
              <a:t>proporciona</a:t>
            </a:r>
            <a:r>
              <a:rPr dirty="0"/>
              <a:t> </a:t>
            </a:r>
            <a:r>
              <a:rPr dirty="0" err="1"/>
              <a:t>información</a:t>
            </a:r>
            <a:r>
              <a:rPr dirty="0"/>
              <a:t> </a:t>
            </a:r>
            <a:r>
              <a:rPr dirty="0" err="1"/>
              <a:t>sobre</a:t>
            </a:r>
            <a:r>
              <a:rPr dirty="0"/>
              <a:t> la </a:t>
            </a:r>
            <a:r>
              <a:rPr dirty="0" err="1"/>
              <a:t>calidad</a:t>
            </a:r>
            <a:r>
              <a:rPr dirty="0"/>
              <a:t> de la </a:t>
            </a:r>
            <a:r>
              <a:rPr dirty="0" err="1"/>
              <a:t>formación</a:t>
            </a:r>
            <a:r>
              <a:rPr dirty="0"/>
              <a:t> y las </a:t>
            </a:r>
            <a:r>
              <a:rPr dirty="0" err="1"/>
              <a:t>áreas</a:t>
            </a:r>
            <a:r>
              <a:rPr dirty="0"/>
              <a:t> de </a:t>
            </a:r>
            <a:r>
              <a:rPr dirty="0" err="1"/>
              <a:t>mejora</a:t>
            </a:r>
            <a:r>
              <a:rPr dirty="0"/>
              <a:t>.</a:t>
            </a:r>
            <a:endParaRPr sz="2000" dirty="0">
              <a:effectLst/>
              <a:latin typeface="Arial MT"/>
              <a:ea typeface="Times New Roman" panose="02020603050405020304" pitchFamily="18" charset="0"/>
              <a:cs typeface="Times New Roman" panose="02020603050405020304" pitchFamily="18" charset="0"/>
            </a:endParaRPr>
          </a:p>
          <a:p>
            <a:pPr lvl="0" algn="just">
              <a:lnSpc>
                <a:spcPct val="107000"/>
              </a:lnSpc>
            </a:pPr>
            <a:endParaRPr sz="2800" dirty="0">
              <a:effectLst/>
              <a:latin typeface="Arial MT"/>
              <a:ea typeface="Times New Roman" panose="02020603050405020304" pitchFamily="18" charset="0"/>
              <a:cs typeface="Times New Roman" panose="02020603050405020304" pitchFamily="18" charset="0"/>
            </a:endParaRPr>
          </a:p>
          <a:p>
            <a:pPr algn="just">
              <a:defRPr sz="2800">
                <a:effectLst/>
                <a:latin typeface="Calibri" panose="020F0502020204030204" pitchFamily="34" charset="0"/>
                <a:ea typeface="Arial MT"/>
                <a:cs typeface="Calibri" panose="020F0502020204030204" pitchFamily="34" charset="0"/>
              </a:defRPr>
            </a:pPr>
            <a:r>
              <a:rPr dirty="0"/>
              <a:t> </a:t>
            </a:r>
            <a:endParaRPr sz="2800" dirty="0">
              <a:effectLst/>
              <a:latin typeface="Arial MT"/>
              <a:ea typeface="Arial MT"/>
              <a:cs typeface="Arial MT"/>
            </a:endParaRPr>
          </a:p>
          <a:p>
            <a:endParaRPr sz="9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t>Fuente de la imagen: Freepik.com</a:t>
            </a:r>
          </a:p>
        </p:txBody>
      </p:sp>
      <p:pic>
        <p:nvPicPr>
          <p:cNvPr id="7170" name="Picture 2" descr="Vector gratuito concepto de retroalimentación de diseño plano orgánico">
            <a:extLst>
              <a:ext uri="{FF2B5EF4-FFF2-40B4-BE49-F238E27FC236}">
                <a16:creationId xmlns:a16="http://schemas.microsoft.com/office/drawing/2014/main" id="{9E86B671-6B82-40B2-86B7-0C1073848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028" y="3115296"/>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0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35E2D6-EA23-4312-A54C-03AD2E73DACE}"/>
              </a:ext>
            </a:extLst>
          </p:cNvPr>
          <p:cNvSpPr txBox="1"/>
          <p:nvPr/>
        </p:nvSpPr>
        <p:spPr>
          <a:xfrm>
            <a:off x="1229590" y="1571938"/>
            <a:ext cx="9057409" cy="1569660"/>
          </a:xfrm>
          <a:prstGeom prst="rect">
            <a:avLst/>
          </a:prstGeom>
          <a:noFill/>
        </p:spPr>
        <p:txBody>
          <a:bodyPr wrap="square">
            <a:spAutoFit/>
          </a:bodyPr>
          <a:lstStyle/>
          <a:p>
            <a:pPr>
              <a:defRPr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t>Objetivos y </a:t>
            </a:r>
            <a:r>
              <a:rPr lang="es-ES"/>
              <a:t>Metas</a:t>
            </a:r>
            <a:r>
              <a:t> </a:t>
            </a:r>
          </a:p>
          <a:p>
            <a:endParaRPr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17869811-73F4-4578-94E4-A5B3320749D8}"/>
              </a:ext>
            </a:extLst>
          </p:cNvPr>
          <p:cNvSpPr txBox="1"/>
          <p:nvPr/>
        </p:nvSpPr>
        <p:spPr>
          <a:xfrm>
            <a:off x="1229590" y="2556723"/>
            <a:ext cx="13629409" cy="830997"/>
          </a:xfrm>
          <a:prstGeom prst="rect">
            <a:avLst/>
          </a:prstGeom>
          <a:noFill/>
        </p:spPr>
        <p:txBody>
          <a:bodyPr wrap="square">
            <a:spAutoFit/>
          </a:bodyPr>
          <a:lstStyle/>
          <a:p>
            <a:pPr>
              <a:defRPr sz="2400">
                <a:effectLst/>
                <a:latin typeface="Century Gothic" panose="020B0502020202020204" pitchFamily="34" charset="0"/>
                <a:ea typeface="Microsoft Sans Serif" panose="020B0604020202020204" pitchFamily="34" charset="0"/>
                <a:cs typeface="Microsoft Sans Serif" panose="020B0604020202020204" pitchFamily="34" charset="0"/>
              </a:defRPr>
            </a:pPr>
            <a:r>
              <a:t>Al final de este módulo será</a:t>
            </a:r>
            <a:r>
              <a:rPr lang="es-ES"/>
              <a:t>s</a:t>
            </a:r>
            <a:r>
              <a:t> capaz de:</a:t>
            </a:r>
          </a:p>
          <a:p>
            <a:endParaRPr sz="240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AEA57B0-959A-4595-9A1B-073183E4A631}"/>
              </a:ext>
            </a:extLst>
          </p:cNvPr>
          <p:cNvSpPr txBox="1"/>
          <p:nvPr/>
        </p:nvSpPr>
        <p:spPr>
          <a:xfrm>
            <a:off x="1991592" y="3238500"/>
            <a:ext cx="1818408" cy="830997"/>
          </a:xfrm>
          <a:prstGeom prst="rect">
            <a:avLst/>
          </a:prstGeom>
          <a:noFill/>
        </p:spPr>
        <p:txBody>
          <a:bodyPr wrap="square">
            <a:spAutoFit/>
          </a:bodyPr>
          <a:lstStyle/>
          <a:p>
            <a:pPr>
              <a:defRPr sz="2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lang="es-ES" sz="2400"/>
              <a:t>Visión general</a:t>
            </a:r>
            <a:endParaRPr sz="2400"/>
          </a:p>
        </p:txBody>
      </p:sp>
      <p:sp>
        <p:nvSpPr>
          <p:cNvPr id="5" name="CuadroTexto 4">
            <a:extLst>
              <a:ext uri="{FF2B5EF4-FFF2-40B4-BE49-F238E27FC236}">
                <a16:creationId xmlns:a16="http://schemas.microsoft.com/office/drawing/2014/main" id="{A4A37104-F289-4F08-949A-F6EAA307C706}"/>
              </a:ext>
            </a:extLst>
          </p:cNvPr>
          <p:cNvSpPr txBox="1"/>
          <p:nvPr/>
        </p:nvSpPr>
        <p:spPr>
          <a:xfrm>
            <a:off x="1991591" y="4305300"/>
            <a:ext cx="2103205" cy="830997"/>
          </a:xfrm>
          <a:prstGeom prst="rect">
            <a:avLst/>
          </a:prstGeom>
          <a:noFill/>
        </p:spPr>
        <p:txBody>
          <a:bodyPr wrap="square">
            <a:spAutoFit/>
          </a:bodyPr>
          <a:lstStyle/>
          <a:p>
            <a:pPr>
              <a:defRPr sz="2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Nuevas estrategias</a:t>
            </a:r>
          </a:p>
        </p:txBody>
      </p:sp>
      <p:sp>
        <p:nvSpPr>
          <p:cNvPr id="7" name="CuadroTexto 6">
            <a:extLst>
              <a:ext uri="{FF2B5EF4-FFF2-40B4-BE49-F238E27FC236}">
                <a16:creationId xmlns:a16="http://schemas.microsoft.com/office/drawing/2014/main" id="{C719926D-37C8-4128-980D-7AD5AD50AFB3}"/>
              </a:ext>
            </a:extLst>
          </p:cNvPr>
          <p:cNvSpPr txBox="1"/>
          <p:nvPr/>
        </p:nvSpPr>
        <p:spPr>
          <a:xfrm>
            <a:off x="4085411" y="3543300"/>
            <a:ext cx="7268389" cy="5632311"/>
          </a:xfrm>
          <a:prstGeom prst="rect">
            <a:avLst/>
          </a:prstGeom>
          <a:noFill/>
        </p:spPr>
        <p:txBody>
          <a:bodyPr wrap="square">
            <a:spAutoFit/>
          </a:bodyPr>
          <a:lstStyle/>
          <a:p>
            <a:pPr marL="342900" lvl="0" indent="-342900">
              <a:buFont typeface="Calibri" panose="020F0502020204030204" pitchFamily="34" charset="0"/>
              <a:buChar char="-"/>
              <a:defRPr sz="1800">
                <a:effectLst/>
                <a:latin typeface="Century Gothic" panose="020B0502020202020204" pitchFamily="34" charset="0"/>
                <a:ea typeface="Arial MT"/>
                <a:cs typeface="Arial MT"/>
              </a:defRPr>
            </a:pPr>
            <a:r>
              <a:t>Comprender la importancia de la participación de los estudiantes en la formación </a:t>
            </a:r>
            <a:r>
              <a:rPr lang="es-ES"/>
              <a:t>online</a:t>
            </a:r>
            <a:r>
              <a:t>.</a:t>
            </a:r>
          </a:p>
          <a:p>
            <a:pPr lvl="0"/>
            <a:endParaRPr sz="1800">
              <a:effectLst/>
              <a:latin typeface="Century Gothic" panose="020B0502020202020204" pitchFamily="34" charset="0"/>
              <a:ea typeface="Arial MT"/>
              <a:cs typeface="Arial MT"/>
            </a:endParaRPr>
          </a:p>
          <a:p>
            <a:pPr marL="342900" lvl="0" indent="-342900">
              <a:buFont typeface="Calibri" panose="020F0502020204030204" pitchFamily="34" charset="0"/>
              <a:buChar char="-"/>
              <a:defRPr sz="1800">
                <a:effectLst/>
                <a:latin typeface="Century Gothic" panose="020B0502020202020204" pitchFamily="34" charset="0"/>
                <a:ea typeface="Arial MT"/>
                <a:cs typeface="Arial MT"/>
              </a:defRPr>
            </a:pPr>
            <a:r>
              <a:t>Identificar estrategias para crear un entorno de aprendizaje </a:t>
            </a:r>
            <a:r>
              <a:rPr lang="es-ES"/>
              <a:t>online </a:t>
            </a:r>
            <a:r>
              <a:t>atractivo</a:t>
            </a:r>
          </a:p>
          <a:p>
            <a:pPr marL="342900" lvl="0" indent="-342900">
              <a:buFont typeface="Calibri" panose="020F0502020204030204" pitchFamily="34" charset="0"/>
              <a:buChar char="-"/>
            </a:pPr>
            <a:endParaRPr>
              <a:latin typeface="Century Gothic" panose="020B0502020202020204" pitchFamily="34" charset="0"/>
              <a:ea typeface="Arial MT"/>
              <a:cs typeface="Arial MT"/>
            </a:endParaRPr>
          </a:p>
          <a:p>
            <a:pPr marL="342900" lvl="0" indent="-342900">
              <a:buFont typeface="Calibri" panose="020F0502020204030204" pitchFamily="34" charset="0"/>
              <a:buChar char="-"/>
            </a:pPr>
            <a:endParaRPr sz="1800">
              <a:effectLst/>
              <a:latin typeface="Century Gothic" panose="020B0502020202020204" pitchFamily="34" charset="0"/>
              <a:ea typeface="Arial MT"/>
              <a:cs typeface="Arial MT"/>
            </a:endParaRPr>
          </a:p>
          <a:p>
            <a:pPr marL="342900" lvl="0" indent="-342900">
              <a:buFont typeface="Calibri" panose="020F0502020204030204" pitchFamily="34" charset="0"/>
              <a:buChar char="-"/>
              <a:defRPr sz="1800">
                <a:effectLst/>
                <a:latin typeface="Century Gothic" panose="020B0502020202020204" pitchFamily="34" charset="0"/>
                <a:ea typeface="Arial MT"/>
                <a:cs typeface="Arial MT"/>
              </a:defRPr>
            </a:pPr>
            <a:r>
              <a:t>Descubr</a:t>
            </a:r>
            <a:r>
              <a:rPr lang="es-ES"/>
              <a:t>ir</a:t>
            </a:r>
            <a:r>
              <a:t> consejos para promover el aprendizaje activo</a:t>
            </a:r>
          </a:p>
          <a:p>
            <a:pPr marL="342900" lvl="0" indent="-342900">
              <a:buFont typeface="Calibri" panose="020F0502020204030204" pitchFamily="34" charset="0"/>
              <a:buChar char="-"/>
            </a:pPr>
            <a:endParaRPr sz="180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endParaRPr>
              <a:latin typeface="Century Gothic" panose="020B0502020202020204" pitchFamily="34" charset="0"/>
              <a:ea typeface="Arial MT"/>
              <a:cs typeface="Arial MT"/>
            </a:endParaRPr>
          </a:p>
          <a:p>
            <a:pPr marL="342900" lvl="0" indent="-342900">
              <a:buFont typeface="Calibri" panose="020F0502020204030204" pitchFamily="34" charset="0"/>
              <a:buChar char="-"/>
              <a:defRPr sz="1800">
                <a:effectLst/>
                <a:latin typeface="Century Gothic" panose="020B0502020202020204" pitchFamily="34" charset="0"/>
                <a:ea typeface="Arial MT"/>
                <a:cs typeface="Arial MT"/>
              </a:defRPr>
            </a:pPr>
            <a:r>
              <a:t>Comprender el papel de la tecnología en el compromiso de los estudiantes insistiendo en el uso efectivo de herramientas y plataformas tecnológicas para promover la participación de los estudiantes en la </a:t>
            </a:r>
            <a:r>
              <a:rPr lang="es-ES"/>
              <a:t>formación</a:t>
            </a:r>
            <a:r>
              <a:t> </a:t>
            </a:r>
            <a:r>
              <a:rPr lang="es-ES"/>
              <a:t>online</a:t>
            </a:r>
            <a:endParaRPr/>
          </a:p>
          <a:p>
            <a:pPr marL="342900" lvl="0" indent="-342900">
              <a:buFont typeface="Calibri" panose="020F0502020204030204" pitchFamily="34" charset="0"/>
              <a:buChar char="-"/>
            </a:pPr>
            <a:endParaRPr sz="1800">
              <a:effectLst/>
              <a:latin typeface="Century Gothic" panose="020B0502020202020204" pitchFamily="34" charset="0"/>
              <a:ea typeface="Arial MT"/>
              <a:cs typeface="Arial MT"/>
            </a:endParaRPr>
          </a:p>
          <a:p>
            <a:pPr marL="342900" lvl="0" indent="-342900">
              <a:buFont typeface="Calibri" panose="020F0502020204030204" pitchFamily="34" charset="0"/>
              <a:buChar char="-"/>
              <a:defRPr sz="1800">
                <a:effectLst/>
                <a:latin typeface="Century Gothic" panose="020B0502020202020204" pitchFamily="34" charset="0"/>
                <a:ea typeface="Arial MT"/>
                <a:cs typeface="Arial MT"/>
              </a:defRPr>
            </a:pPr>
            <a:r>
              <a:t>Abordar desafíos/preocupaciones y soluciones para el compromiso de los estudiantes </a:t>
            </a:r>
            <a:r>
              <a:rPr lang="es-ES"/>
              <a:t>online</a:t>
            </a:r>
            <a:r>
              <a:t>.</a:t>
            </a:r>
          </a:p>
          <a:p>
            <a:pPr marL="342900" lvl="0" indent="-342900">
              <a:buFont typeface="Calibri" panose="020F0502020204030204" pitchFamily="34" charset="0"/>
              <a:buChar char="-"/>
            </a:pPr>
            <a:endParaRPr>
              <a:latin typeface="Century Gothic" panose="020B0502020202020204" pitchFamily="34" charset="0"/>
              <a:ea typeface="Arial MT"/>
              <a:cs typeface="Arial MT"/>
            </a:endParaRPr>
          </a:p>
          <a:p>
            <a:pPr marL="342900" lvl="0" indent="-342900">
              <a:buFont typeface="Calibri" panose="020F0502020204030204" pitchFamily="34" charset="0"/>
              <a:buChar char="-"/>
              <a:defRPr sz="1800">
                <a:effectLst/>
                <a:latin typeface="Century Gothic" panose="020B0502020202020204" pitchFamily="34" charset="0"/>
                <a:ea typeface="Arial MT"/>
                <a:cs typeface="Arial MT"/>
              </a:defRPr>
            </a:pPr>
            <a:r>
              <a:t>Supervisar</a:t>
            </a:r>
            <a:r>
              <a:rPr lang="es-ES"/>
              <a:t> y </a:t>
            </a:r>
            <a:r>
              <a:t>evaluar la participación de los estudiantes en la formación </a:t>
            </a:r>
            <a:r>
              <a:rPr lang="es-ES"/>
              <a:t>online</a:t>
            </a:r>
            <a:r>
              <a:t>,</a:t>
            </a:r>
            <a:endParaRPr sz="1800">
              <a:effectLst/>
              <a:latin typeface="Century Gothic" panose="020B0502020202020204" pitchFamily="34" charset="0"/>
              <a:ea typeface="Arial MT"/>
              <a:cs typeface="Arial MT"/>
            </a:endParaRPr>
          </a:p>
        </p:txBody>
      </p:sp>
      <p:pic>
        <p:nvPicPr>
          <p:cNvPr id="14" name="Imagen 13">
            <a:extLst>
              <a:ext uri="{FF2B5EF4-FFF2-40B4-BE49-F238E27FC236}">
                <a16:creationId xmlns:a16="http://schemas.microsoft.com/office/drawing/2014/main" id="{4491E158-D4F5-4147-AAA4-FE87762F0B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11358" y="3392388"/>
            <a:ext cx="577776" cy="523220"/>
          </a:xfrm>
          <a:prstGeom prst="rect">
            <a:avLst/>
          </a:prstGeom>
        </p:spPr>
      </p:pic>
      <p:pic>
        <p:nvPicPr>
          <p:cNvPr id="15" name="Imagen 14">
            <a:extLst>
              <a:ext uri="{FF2B5EF4-FFF2-40B4-BE49-F238E27FC236}">
                <a16:creationId xmlns:a16="http://schemas.microsoft.com/office/drawing/2014/main" id="{2133F1A5-32C5-4E80-9D50-8E0D6E2C14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20743" y="4434174"/>
            <a:ext cx="577776" cy="523220"/>
          </a:xfrm>
          <a:prstGeom prst="rect">
            <a:avLst/>
          </a:prstGeom>
        </p:spPr>
      </p:pic>
      <p:sp>
        <p:nvSpPr>
          <p:cNvPr id="18" name="CuadroTexto 17">
            <a:extLst>
              <a:ext uri="{FF2B5EF4-FFF2-40B4-BE49-F238E27FC236}">
                <a16:creationId xmlns:a16="http://schemas.microsoft.com/office/drawing/2014/main" id="{74FF33AD-40F7-4FAA-9E02-2364A56369A2}"/>
              </a:ext>
            </a:extLst>
          </p:cNvPr>
          <p:cNvSpPr txBox="1"/>
          <p:nvPr/>
        </p:nvSpPr>
        <p:spPr>
          <a:xfrm>
            <a:off x="2018648" y="5219700"/>
            <a:ext cx="1981199" cy="830997"/>
          </a:xfrm>
          <a:prstGeom prst="rect">
            <a:avLst/>
          </a:prstGeom>
          <a:noFill/>
        </p:spPr>
        <p:txBody>
          <a:bodyPr wrap="square">
            <a:spAutoFit/>
          </a:bodyPr>
          <a:lstStyle/>
          <a:p>
            <a:pPr>
              <a:defRPr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Nuevos consejos</a:t>
            </a:r>
          </a:p>
        </p:txBody>
      </p:sp>
      <p:pic>
        <p:nvPicPr>
          <p:cNvPr id="19" name="Imagen 18">
            <a:extLst>
              <a:ext uri="{FF2B5EF4-FFF2-40B4-BE49-F238E27FC236}">
                <a16:creationId xmlns:a16="http://schemas.microsoft.com/office/drawing/2014/main" id="{A5BB156C-24B2-4A0A-90DC-FA1C1EB82F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5219700"/>
            <a:ext cx="577776" cy="523220"/>
          </a:xfrm>
          <a:prstGeom prst="rect">
            <a:avLst/>
          </a:prstGeom>
        </p:spPr>
      </p:pic>
      <p:sp>
        <p:nvSpPr>
          <p:cNvPr id="20" name="CuadroTexto 19">
            <a:extLst>
              <a:ext uri="{FF2B5EF4-FFF2-40B4-BE49-F238E27FC236}">
                <a16:creationId xmlns:a16="http://schemas.microsoft.com/office/drawing/2014/main" id="{35EDBB67-95FF-49C6-8156-1AD945E1E01C}"/>
              </a:ext>
            </a:extLst>
          </p:cNvPr>
          <p:cNvSpPr txBox="1"/>
          <p:nvPr/>
        </p:nvSpPr>
        <p:spPr>
          <a:xfrm>
            <a:off x="2018648" y="6210300"/>
            <a:ext cx="1981199" cy="461665"/>
          </a:xfrm>
          <a:prstGeom prst="rect">
            <a:avLst/>
          </a:prstGeom>
          <a:noFill/>
        </p:spPr>
        <p:txBody>
          <a:bodyPr wrap="square">
            <a:spAutoFit/>
          </a:bodyPr>
          <a:lstStyle/>
          <a:p>
            <a:pPr>
              <a:defRPr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t>Papel de las TIC</a:t>
            </a:r>
          </a:p>
        </p:txBody>
      </p:sp>
      <p:pic>
        <p:nvPicPr>
          <p:cNvPr id="21" name="Imagen 20">
            <a:extLst>
              <a:ext uri="{FF2B5EF4-FFF2-40B4-BE49-F238E27FC236}">
                <a16:creationId xmlns:a16="http://schemas.microsoft.com/office/drawing/2014/main" id="{42037A83-A4E1-40DD-8981-9D97B95777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6339174"/>
            <a:ext cx="577776" cy="523220"/>
          </a:xfrm>
          <a:prstGeom prst="rect">
            <a:avLst/>
          </a:prstGeom>
        </p:spPr>
      </p:pic>
      <p:sp>
        <p:nvSpPr>
          <p:cNvPr id="22" name="CuadroTexto 21">
            <a:extLst>
              <a:ext uri="{FF2B5EF4-FFF2-40B4-BE49-F238E27FC236}">
                <a16:creationId xmlns:a16="http://schemas.microsoft.com/office/drawing/2014/main" id="{15AA2AAD-DBA6-4B5F-9E57-655F52B50172}"/>
              </a:ext>
            </a:extLst>
          </p:cNvPr>
          <p:cNvSpPr txBox="1"/>
          <p:nvPr/>
        </p:nvSpPr>
        <p:spPr>
          <a:xfrm>
            <a:off x="1981201" y="7505700"/>
            <a:ext cx="1981199" cy="461665"/>
          </a:xfrm>
          <a:prstGeom prst="rect">
            <a:avLst/>
          </a:prstGeom>
          <a:noFill/>
        </p:spPr>
        <p:txBody>
          <a:bodyPr wrap="square">
            <a:spAutoFit/>
          </a:bodyPr>
          <a:lstStyle/>
          <a:p>
            <a:pPr>
              <a:defRPr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lang="es-ES"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Retos</a:t>
            </a:r>
            <a:endParaRPr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23" name="Imagen 22">
            <a:extLst>
              <a:ext uri="{FF2B5EF4-FFF2-40B4-BE49-F238E27FC236}">
                <a16:creationId xmlns:a16="http://schemas.microsoft.com/office/drawing/2014/main" id="{F592C9B9-E8B4-4140-938A-C847B65783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7634574"/>
            <a:ext cx="577776" cy="523220"/>
          </a:xfrm>
          <a:prstGeom prst="rect">
            <a:avLst/>
          </a:prstGeom>
        </p:spPr>
      </p:pic>
      <p:sp>
        <p:nvSpPr>
          <p:cNvPr id="16" name="CuadroTexto 15">
            <a:extLst>
              <a:ext uri="{FF2B5EF4-FFF2-40B4-BE49-F238E27FC236}">
                <a16:creationId xmlns:a16="http://schemas.microsoft.com/office/drawing/2014/main" id="{530E33CA-6A4A-4F35-AFCB-F04E58143ABD}"/>
              </a:ext>
            </a:extLst>
          </p:cNvPr>
          <p:cNvSpPr txBox="1"/>
          <p:nvPr/>
        </p:nvSpPr>
        <p:spPr>
          <a:xfrm>
            <a:off x="2057789" y="8488811"/>
            <a:ext cx="1981199" cy="461665"/>
          </a:xfrm>
          <a:prstGeom prst="rect">
            <a:avLst/>
          </a:prstGeom>
          <a:noFill/>
        </p:spPr>
        <p:txBody>
          <a:bodyPr wrap="square">
            <a:spAutoFit/>
          </a:bodyPr>
          <a:lstStyle/>
          <a:p>
            <a:pPr>
              <a:defRPr sz="24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t>Supervisión</a:t>
            </a:r>
          </a:p>
        </p:txBody>
      </p:sp>
      <p:pic>
        <p:nvPicPr>
          <p:cNvPr id="17" name="Imagen 16">
            <a:extLst>
              <a:ext uri="{FF2B5EF4-FFF2-40B4-BE49-F238E27FC236}">
                <a16:creationId xmlns:a16="http://schemas.microsoft.com/office/drawing/2014/main" id="{C36A360A-F333-4E14-9A68-97C2D5D848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86941" y="8503456"/>
            <a:ext cx="577776" cy="523220"/>
          </a:xfrm>
          <a:prstGeom prst="rect">
            <a:avLst/>
          </a:prstGeom>
        </p:spPr>
      </p:pic>
      <p:pic>
        <p:nvPicPr>
          <p:cNvPr id="8" name="Imagen 7">
            <a:extLst>
              <a:ext uri="{FF2B5EF4-FFF2-40B4-BE49-F238E27FC236}">
                <a16:creationId xmlns:a16="http://schemas.microsoft.com/office/drawing/2014/main" id="{06A29C74-73F4-42B3-9331-312726048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4191" y="3220253"/>
            <a:ext cx="5143500" cy="3429000"/>
          </a:xfrm>
          <a:prstGeom prst="rect">
            <a:avLst/>
          </a:prstGeom>
        </p:spPr>
      </p:pic>
      <p:sp>
        <p:nvSpPr>
          <p:cNvPr id="24" name="CuadroTexto 23">
            <a:extLst>
              <a:ext uri="{FF2B5EF4-FFF2-40B4-BE49-F238E27FC236}">
                <a16:creationId xmlns:a16="http://schemas.microsoft.com/office/drawing/2014/main" id="{6A954EE9-5C0E-40BC-AF2E-DCADAA9FFF4E}"/>
              </a:ext>
            </a:extLst>
          </p:cNvPr>
          <p:cNvSpPr txBox="1"/>
          <p:nvPr/>
        </p:nvSpPr>
        <p:spPr>
          <a:xfrm>
            <a:off x="12192000" y="6822132"/>
            <a:ext cx="3657600" cy="369332"/>
          </a:xfrm>
          <a:prstGeom prst="rect">
            <a:avLst/>
          </a:prstGeom>
          <a:noFill/>
        </p:spPr>
        <p:txBody>
          <a:bodyPr wrap="square">
            <a:spAutoFit/>
          </a:bodyPr>
          <a:lstStyle/>
          <a:p>
            <a:r>
              <a:t>Imagen de arthurhidden en Freepik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646331"/>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2. Unidad 2: Análisis y mejora de la entrega de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461665"/>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2.1: Métricas y análisis para medir el éxito de la entrega de </a:t>
            </a:r>
            <a:r>
              <a:rPr lang="es-ES" sz="2400"/>
              <a:t>formación</a:t>
            </a:r>
            <a:r>
              <a:rPr sz="2400"/>
              <a:t> </a:t>
            </a:r>
            <a:r>
              <a:rPr lang="es-ES" sz="2400"/>
              <a:t>online</a:t>
            </a:r>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6165790"/>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Aplicación</a:t>
            </a:r>
            <a:r>
              <a:rPr b="1" dirty="0"/>
              <a:t> del </a:t>
            </a:r>
            <a:r>
              <a:rPr b="1" dirty="0" err="1"/>
              <a:t>Conocimiento</a:t>
            </a:r>
            <a:r>
              <a:rPr b="1" dirty="0"/>
              <a:t>:</a:t>
            </a:r>
            <a:r>
              <a:rPr dirty="0"/>
              <a:t> </a:t>
            </a:r>
            <a:r>
              <a:rPr dirty="0" err="1"/>
              <a:t>Evaluar</a:t>
            </a:r>
            <a:r>
              <a:rPr dirty="0"/>
              <a:t> </a:t>
            </a:r>
            <a:r>
              <a:rPr b="1" dirty="0"/>
              <a:t>la </a:t>
            </a:r>
            <a:r>
              <a:rPr b="1" dirty="0" err="1"/>
              <a:t>capacidad</a:t>
            </a:r>
            <a:r>
              <a:rPr b="1" dirty="0"/>
              <a:t> de los </a:t>
            </a:r>
            <a:r>
              <a:rPr b="1" dirty="0" err="1"/>
              <a:t>estudiantes</a:t>
            </a:r>
            <a:r>
              <a:rPr b="1" dirty="0"/>
              <a:t> para </a:t>
            </a:r>
            <a:r>
              <a:rPr b="1" dirty="0" err="1"/>
              <a:t>aplicar</a:t>
            </a:r>
            <a:r>
              <a:rPr b="1" dirty="0"/>
              <a:t> los </a:t>
            </a:r>
            <a:r>
              <a:rPr b="1" dirty="0" err="1"/>
              <a:t>conocimientos</a:t>
            </a:r>
            <a:r>
              <a:rPr b="1" dirty="0"/>
              <a:t> </a:t>
            </a:r>
            <a:r>
              <a:rPr b="1" dirty="0" err="1"/>
              <a:t>adquiridos</a:t>
            </a:r>
            <a:r>
              <a:rPr b="1" dirty="0"/>
              <a:t> o </a:t>
            </a:r>
            <a:r>
              <a:rPr b="1" dirty="0" err="1"/>
              <a:t>habilidades</a:t>
            </a:r>
            <a:r>
              <a:rPr b="1" dirty="0"/>
              <a:t> </a:t>
            </a:r>
            <a:r>
              <a:rPr b="1" dirty="0" err="1"/>
              <a:t>en</a:t>
            </a:r>
            <a:r>
              <a:rPr b="1" dirty="0"/>
              <a:t> </a:t>
            </a:r>
            <a:r>
              <a:rPr b="1" dirty="0" err="1"/>
              <a:t>situaciones</a:t>
            </a:r>
            <a:r>
              <a:rPr b="1" dirty="0"/>
              <a:t> de la </a:t>
            </a:r>
            <a:r>
              <a:rPr b="1" dirty="0" err="1"/>
              <a:t>vida</a:t>
            </a:r>
            <a:r>
              <a:rPr b="1" dirty="0"/>
              <a:t> real</a:t>
            </a:r>
            <a:r>
              <a:rPr dirty="0"/>
              <a:t>. </a:t>
            </a:r>
            <a:r>
              <a:rPr dirty="0" err="1"/>
              <a:t>Esto</a:t>
            </a:r>
            <a:r>
              <a:rPr dirty="0"/>
              <a:t> se </a:t>
            </a:r>
            <a:r>
              <a:rPr dirty="0" err="1"/>
              <a:t>puede</a:t>
            </a:r>
            <a:r>
              <a:rPr dirty="0"/>
              <a:t> </a:t>
            </a:r>
            <a:r>
              <a:rPr dirty="0" err="1"/>
              <a:t>hacer</a:t>
            </a:r>
            <a:r>
              <a:rPr dirty="0"/>
              <a:t> a </a:t>
            </a:r>
            <a:r>
              <a:rPr dirty="0" err="1"/>
              <a:t>través</a:t>
            </a:r>
            <a:r>
              <a:rPr dirty="0"/>
              <a:t> </a:t>
            </a:r>
            <a:r>
              <a:rPr b="1" dirty="0"/>
              <a:t>de </a:t>
            </a:r>
            <a:r>
              <a:rPr b="1" dirty="0" err="1"/>
              <a:t>evaluaciones</a:t>
            </a:r>
            <a:r>
              <a:rPr b="1" dirty="0"/>
              <a:t> </a:t>
            </a:r>
            <a:r>
              <a:rPr b="1" dirty="0" err="1"/>
              <a:t>prácticas</a:t>
            </a:r>
            <a:r>
              <a:rPr b="1" dirty="0"/>
              <a:t>,</a:t>
            </a:r>
            <a:r>
              <a:rPr dirty="0"/>
              <a:t> </a:t>
            </a:r>
            <a:r>
              <a:rPr dirty="0" err="1"/>
              <a:t>casos</a:t>
            </a:r>
            <a:r>
              <a:rPr lang="es-ES" dirty="0"/>
              <a:t> de estudio</a:t>
            </a:r>
            <a:r>
              <a:rPr dirty="0"/>
              <a:t> o </a:t>
            </a:r>
            <a:r>
              <a:rPr dirty="0" err="1"/>
              <a:t>evaluaciones</a:t>
            </a:r>
            <a:r>
              <a:rPr dirty="0"/>
              <a:t> de </a:t>
            </a:r>
            <a:r>
              <a:rPr dirty="0" err="1"/>
              <a:t>rendimiento</a:t>
            </a:r>
            <a:r>
              <a:rPr dirty="0"/>
              <a:t>. </a:t>
            </a:r>
            <a:r>
              <a:rPr dirty="0" err="1"/>
              <a:t>Medir</a:t>
            </a:r>
            <a:r>
              <a:rPr dirty="0"/>
              <a:t> </a:t>
            </a:r>
            <a:r>
              <a:rPr lang="es-ES" dirty="0"/>
              <a:t>el grado</a:t>
            </a:r>
            <a:r>
              <a:rPr dirty="0"/>
              <a:t> </a:t>
            </a:r>
            <a:r>
              <a:rPr dirty="0" err="1"/>
              <a:t>en</a:t>
            </a:r>
            <a:r>
              <a:rPr dirty="0"/>
              <a:t> </a:t>
            </a:r>
            <a:r>
              <a:rPr lang="es-ES" dirty="0"/>
              <a:t>el </a:t>
            </a:r>
            <a:r>
              <a:rPr dirty="0"/>
              <a:t>que los </a:t>
            </a:r>
            <a:r>
              <a:rPr dirty="0" err="1"/>
              <a:t>alumnos</a:t>
            </a:r>
            <a:r>
              <a:rPr dirty="0"/>
              <a:t> </a:t>
            </a:r>
            <a:r>
              <a:rPr dirty="0" err="1"/>
              <a:t>pueden</a:t>
            </a:r>
            <a:r>
              <a:rPr dirty="0"/>
              <a:t> </a:t>
            </a:r>
            <a:r>
              <a:rPr dirty="0" err="1"/>
              <a:t>transferir</a:t>
            </a:r>
            <a:r>
              <a:rPr dirty="0"/>
              <a:t> </a:t>
            </a:r>
            <a:r>
              <a:rPr dirty="0" err="1"/>
              <a:t>eficazmente</a:t>
            </a:r>
            <a:r>
              <a:rPr dirty="0"/>
              <a:t> </a:t>
            </a:r>
            <a:r>
              <a:rPr dirty="0" err="1"/>
              <a:t>su</a:t>
            </a:r>
            <a:r>
              <a:rPr dirty="0"/>
              <a:t> </a:t>
            </a:r>
            <a:r>
              <a:rPr dirty="0" err="1"/>
              <a:t>aprendizaje</a:t>
            </a:r>
            <a:r>
              <a:rPr dirty="0"/>
              <a:t> a </a:t>
            </a:r>
            <a:r>
              <a:rPr dirty="0" err="1"/>
              <a:t>escenarios</a:t>
            </a:r>
            <a:r>
              <a:rPr dirty="0"/>
              <a:t> </a:t>
            </a:r>
            <a:r>
              <a:rPr dirty="0" err="1"/>
              <a:t>prácticos</a:t>
            </a:r>
            <a:r>
              <a:rPr dirty="0"/>
              <a:t>.</a:t>
            </a:r>
            <a:endParaRPr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lang="es-ES" b="1" dirty="0"/>
              <a:t>Participación de los compañeros</a:t>
            </a:r>
            <a:r>
              <a:rPr b="1" dirty="0"/>
              <a:t>:</a:t>
            </a:r>
            <a:r>
              <a:rPr dirty="0"/>
              <a:t> </a:t>
            </a:r>
            <a:r>
              <a:rPr b="1" dirty="0" err="1"/>
              <a:t>Analizar</a:t>
            </a:r>
            <a:r>
              <a:rPr b="1" dirty="0"/>
              <a:t> </a:t>
            </a:r>
            <a:r>
              <a:rPr b="1" dirty="0" err="1"/>
              <a:t>el</a:t>
            </a:r>
            <a:r>
              <a:rPr b="1" dirty="0"/>
              <a:t> </a:t>
            </a:r>
            <a:r>
              <a:rPr b="1" dirty="0" err="1"/>
              <a:t>nivel</a:t>
            </a:r>
            <a:r>
              <a:rPr b="1" dirty="0"/>
              <a:t> de </a:t>
            </a:r>
            <a:r>
              <a:rPr b="1" dirty="0" err="1"/>
              <a:t>interacción</a:t>
            </a:r>
            <a:r>
              <a:rPr dirty="0"/>
              <a:t> y </a:t>
            </a:r>
            <a:r>
              <a:rPr dirty="0" err="1"/>
              <a:t>colaboración</a:t>
            </a:r>
            <a:r>
              <a:rPr dirty="0"/>
              <a:t> entre los </a:t>
            </a:r>
            <a:r>
              <a:rPr dirty="0" err="1"/>
              <a:t>alumnos</a:t>
            </a:r>
            <a:r>
              <a:rPr dirty="0"/>
              <a:t>. Mid</a:t>
            </a:r>
            <a:r>
              <a:rPr lang="es-ES" dirty="0"/>
              <a:t>e</a:t>
            </a:r>
            <a:r>
              <a:rPr dirty="0"/>
              <a:t> </a:t>
            </a:r>
            <a:r>
              <a:rPr dirty="0" err="1"/>
              <a:t>métricas</a:t>
            </a:r>
            <a:r>
              <a:rPr dirty="0"/>
              <a:t> </a:t>
            </a:r>
            <a:r>
              <a:rPr dirty="0" err="1"/>
              <a:t>como</a:t>
            </a:r>
            <a:r>
              <a:rPr dirty="0"/>
              <a:t> la </a:t>
            </a:r>
            <a:r>
              <a:rPr b="1" dirty="0" err="1"/>
              <a:t>participación</a:t>
            </a:r>
            <a:r>
              <a:rPr b="1" dirty="0"/>
              <a:t> </a:t>
            </a:r>
            <a:r>
              <a:rPr b="1" dirty="0" err="1"/>
              <a:t>en</a:t>
            </a:r>
            <a:r>
              <a:rPr b="1" dirty="0"/>
              <a:t> </a:t>
            </a:r>
            <a:r>
              <a:rPr b="1" dirty="0" err="1"/>
              <a:t>foros</a:t>
            </a:r>
            <a:r>
              <a:rPr b="1" dirty="0"/>
              <a:t> de d</a:t>
            </a:r>
            <a:r>
              <a:rPr lang="es-ES" b="1" dirty="0" err="1"/>
              <a:t>ebate</a:t>
            </a:r>
            <a:r>
              <a:rPr b="1" dirty="0"/>
              <a:t>, </a:t>
            </a:r>
            <a:r>
              <a:rPr lang="es-ES" b="1" dirty="0"/>
              <a:t>comentarios de los compañeros</a:t>
            </a:r>
            <a:r>
              <a:rPr b="1" dirty="0"/>
              <a:t>, o </a:t>
            </a:r>
            <a:r>
              <a:rPr b="1" dirty="0" err="1"/>
              <a:t>finalización</a:t>
            </a:r>
            <a:r>
              <a:rPr b="1" dirty="0"/>
              <a:t> de </a:t>
            </a:r>
            <a:r>
              <a:rPr b="1" dirty="0" err="1"/>
              <a:t>proyectos</a:t>
            </a:r>
            <a:r>
              <a:rPr b="1" dirty="0"/>
              <a:t> </a:t>
            </a:r>
            <a:r>
              <a:rPr b="1" dirty="0" err="1"/>
              <a:t>colaborativos</a:t>
            </a:r>
            <a:r>
              <a:rPr dirty="0"/>
              <a:t>. </a:t>
            </a:r>
            <a:r>
              <a:rPr dirty="0" err="1"/>
              <a:t>Esto</a:t>
            </a:r>
            <a:r>
              <a:rPr dirty="0"/>
              <a:t> indica la </a:t>
            </a:r>
            <a:r>
              <a:rPr dirty="0" err="1"/>
              <a:t>eficacia</a:t>
            </a:r>
            <a:r>
              <a:rPr dirty="0"/>
              <a:t> del </a:t>
            </a:r>
            <a:r>
              <a:rPr dirty="0" err="1"/>
              <a:t>entorno</a:t>
            </a:r>
            <a:r>
              <a:rPr dirty="0"/>
              <a:t> de </a:t>
            </a:r>
            <a:r>
              <a:rPr dirty="0" err="1"/>
              <a:t>formación</a:t>
            </a:r>
            <a:r>
              <a:rPr dirty="0"/>
              <a:t> </a:t>
            </a:r>
            <a:r>
              <a:rPr lang="es-ES" dirty="0"/>
              <a:t>online</a:t>
            </a:r>
            <a:r>
              <a:rPr dirty="0"/>
              <a:t> para </a:t>
            </a:r>
            <a:r>
              <a:rPr dirty="0" err="1"/>
              <a:t>fomentar</a:t>
            </a:r>
            <a:r>
              <a:rPr dirty="0"/>
              <a:t> </a:t>
            </a:r>
            <a:r>
              <a:rPr dirty="0" err="1"/>
              <a:t>el</a:t>
            </a:r>
            <a:r>
              <a:rPr dirty="0"/>
              <a:t> </a:t>
            </a:r>
            <a:r>
              <a:rPr dirty="0" err="1"/>
              <a:t>aprendizaje</a:t>
            </a:r>
            <a:r>
              <a:rPr dirty="0"/>
              <a:t> entre </a:t>
            </a:r>
            <a:r>
              <a:rPr dirty="0" err="1"/>
              <a:t>iguales</a:t>
            </a:r>
            <a:r>
              <a:rPr dirty="0"/>
              <a:t> y </a:t>
            </a:r>
            <a:r>
              <a:rPr dirty="0" err="1"/>
              <a:t>el</a:t>
            </a:r>
            <a:r>
              <a:rPr dirty="0"/>
              <a:t> </a:t>
            </a:r>
            <a:r>
              <a:rPr dirty="0" err="1"/>
              <a:t>intercambio</a:t>
            </a:r>
            <a:r>
              <a:rPr dirty="0"/>
              <a:t> de </a:t>
            </a:r>
            <a:r>
              <a:rPr dirty="0" err="1"/>
              <a:t>conocimientos</a:t>
            </a:r>
            <a:r>
              <a:rPr dirty="0"/>
              <a:t>.</a:t>
            </a:r>
            <a:endParaRPr sz="2000" dirty="0">
              <a:effectLst/>
              <a:latin typeface="Arial MT"/>
              <a:ea typeface="Times New Roman" panose="02020603050405020304" pitchFamily="18" charset="0"/>
              <a:cs typeface="Times New Roman" panose="02020603050405020304" pitchFamily="18" charset="0"/>
            </a:endParaRPr>
          </a:p>
          <a:p>
            <a:pPr algn="just"/>
            <a:endParaRPr sz="3600" dirty="0">
              <a:effectLst/>
              <a:latin typeface="Arial MT"/>
              <a:ea typeface="Arial MT"/>
              <a:cs typeface="Arial MT"/>
            </a:endParaRPr>
          </a:p>
          <a:p>
            <a:endParaRPr sz="13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t>Fuente de la imagen: Freepik.com</a:t>
            </a:r>
          </a:p>
        </p:txBody>
      </p:sp>
      <p:pic>
        <p:nvPicPr>
          <p:cNvPr id="8194" name="Picture 2" descr="Vector gratuito socios con grandes piezas de rompecabezas">
            <a:extLst>
              <a:ext uri="{FF2B5EF4-FFF2-40B4-BE49-F238E27FC236}">
                <a16:creationId xmlns:a16="http://schemas.microsoft.com/office/drawing/2014/main" id="{6A9023E9-B3EB-4733-8403-093C354BE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4086" y="3358634"/>
            <a:ext cx="596265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6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32343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t>2. Unidad 2: Análisis y mejora de la entrega de formación </a:t>
            </a:r>
            <a:r>
              <a:rPr lang="es-ES"/>
              <a:t>online</a:t>
            </a:r>
            <a:endPara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715280"/>
            <a:ext cx="15240000" cy="523220"/>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dirty="0" err="1"/>
              <a:t>Sección</a:t>
            </a:r>
            <a:r>
              <a:rPr dirty="0"/>
              <a:t> 2.1: </a:t>
            </a:r>
            <a:r>
              <a:rPr dirty="0" err="1"/>
              <a:t>Métricas</a:t>
            </a:r>
            <a:r>
              <a:rPr dirty="0"/>
              <a:t> y </a:t>
            </a:r>
            <a:r>
              <a:rPr dirty="0" err="1"/>
              <a:t>análisis</a:t>
            </a:r>
            <a:r>
              <a:rPr dirty="0"/>
              <a:t> para </a:t>
            </a:r>
            <a:r>
              <a:rPr dirty="0" err="1"/>
              <a:t>medir</a:t>
            </a:r>
            <a:r>
              <a:rPr dirty="0"/>
              <a:t> </a:t>
            </a:r>
            <a:r>
              <a:rPr dirty="0" err="1"/>
              <a:t>el</a:t>
            </a:r>
            <a:r>
              <a:rPr dirty="0"/>
              <a:t> </a:t>
            </a:r>
            <a:r>
              <a:rPr dirty="0" err="1"/>
              <a:t>éxito</a:t>
            </a:r>
            <a:r>
              <a:rPr dirty="0"/>
              <a:t> de la </a:t>
            </a:r>
            <a:r>
              <a:rPr dirty="0" err="1"/>
              <a:t>entrega</a:t>
            </a:r>
            <a:r>
              <a:rPr dirty="0"/>
              <a:t> de </a:t>
            </a:r>
            <a:r>
              <a:rPr lang="es-ES" dirty="0"/>
              <a:t>formación</a:t>
            </a:r>
            <a:r>
              <a:rPr dirty="0"/>
              <a:t> </a:t>
            </a:r>
            <a:r>
              <a:rPr lang="es-ES" dirty="0"/>
              <a:t>online</a:t>
            </a:r>
            <a:endParaRPr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7953972"/>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Análisis</a:t>
            </a:r>
            <a:r>
              <a:rPr b="1" dirty="0"/>
              <a:t> de </a:t>
            </a:r>
            <a:r>
              <a:rPr b="1" dirty="0" err="1"/>
              <a:t>aprendizaje</a:t>
            </a:r>
            <a:r>
              <a:rPr b="1" dirty="0"/>
              <a:t>:</a:t>
            </a:r>
            <a:r>
              <a:rPr dirty="0"/>
              <a:t> </a:t>
            </a:r>
            <a:r>
              <a:rPr dirty="0" err="1"/>
              <a:t>Utili</a:t>
            </a:r>
            <a:r>
              <a:rPr lang="es-ES" dirty="0" err="1"/>
              <a:t>za</a:t>
            </a:r>
            <a:r>
              <a:rPr dirty="0"/>
              <a:t> </a:t>
            </a:r>
            <a:r>
              <a:rPr dirty="0" err="1"/>
              <a:t>plataformas</a:t>
            </a:r>
            <a:r>
              <a:rPr dirty="0"/>
              <a:t> o </a:t>
            </a:r>
            <a:r>
              <a:rPr dirty="0" err="1"/>
              <a:t>herramientas</a:t>
            </a:r>
            <a:r>
              <a:rPr dirty="0"/>
              <a:t> de </a:t>
            </a:r>
            <a:r>
              <a:rPr dirty="0" err="1"/>
              <a:t>análisis</a:t>
            </a:r>
            <a:r>
              <a:rPr dirty="0"/>
              <a:t> de </a:t>
            </a:r>
            <a:r>
              <a:rPr dirty="0" err="1"/>
              <a:t>aprendizaje</a:t>
            </a:r>
            <a:r>
              <a:rPr dirty="0"/>
              <a:t> para </a:t>
            </a:r>
            <a:r>
              <a:rPr b="1" dirty="0" err="1"/>
              <a:t>rastrear</a:t>
            </a:r>
            <a:r>
              <a:rPr b="1" dirty="0"/>
              <a:t> </a:t>
            </a:r>
            <a:r>
              <a:rPr b="1" dirty="0" err="1"/>
              <a:t>el</a:t>
            </a:r>
            <a:r>
              <a:rPr b="1" dirty="0"/>
              <a:t> </a:t>
            </a:r>
            <a:r>
              <a:rPr b="1" dirty="0" err="1"/>
              <a:t>comportamiento</a:t>
            </a:r>
            <a:r>
              <a:rPr b="1" dirty="0"/>
              <a:t> del </a:t>
            </a:r>
            <a:r>
              <a:rPr b="1" dirty="0" err="1"/>
              <a:t>alumno</a:t>
            </a:r>
            <a:r>
              <a:rPr b="1" dirty="0"/>
              <a:t>, los </a:t>
            </a:r>
            <a:r>
              <a:rPr b="1" dirty="0" err="1"/>
              <a:t>patrones</a:t>
            </a:r>
            <a:r>
              <a:rPr b="1" dirty="0"/>
              <a:t> de </a:t>
            </a:r>
            <a:r>
              <a:rPr b="1" dirty="0" err="1"/>
              <a:t>participación</a:t>
            </a:r>
            <a:r>
              <a:rPr b="1" dirty="0"/>
              <a:t> y los </a:t>
            </a:r>
            <a:r>
              <a:rPr b="1" dirty="0" err="1"/>
              <a:t>datos</a:t>
            </a:r>
            <a:r>
              <a:rPr b="1" dirty="0"/>
              <a:t> de </a:t>
            </a:r>
            <a:r>
              <a:rPr b="1" dirty="0" err="1"/>
              <a:t>rendimiento</a:t>
            </a:r>
            <a:r>
              <a:rPr dirty="0"/>
              <a:t>. </a:t>
            </a:r>
            <a:r>
              <a:rPr dirty="0" err="1"/>
              <a:t>Anali</a:t>
            </a:r>
            <a:r>
              <a:rPr lang="es-ES" dirty="0" err="1"/>
              <a:t>za</a:t>
            </a:r>
            <a:r>
              <a:rPr dirty="0"/>
              <a:t> </a:t>
            </a:r>
            <a:r>
              <a:rPr dirty="0" err="1"/>
              <a:t>datos</a:t>
            </a:r>
            <a:r>
              <a:rPr dirty="0"/>
              <a:t> </a:t>
            </a:r>
            <a:r>
              <a:rPr dirty="0" err="1"/>
              <a:t>como</a:t>
            </a:r>
            <a:r>
              <a:rPr dirty="0"/>
              <a:t> </a:t>
            </a:r>
            <a:r>
              <a:rPr b="1" dirty="0" err="1"/>
              <a:t>tasas</a:t>
            </a:r>
            <a:r>
              <a:rPr b="1" dirty="0"/>
              <a:t> de </a:t>
            </a:r>
            <a:r>
              <a:rPr b="1" dirty="0" err="1"/>
              <a:t>clics</a:t>
            </a:r>
            <a:r>
              <a:rPr b="1" dirty="0"/>
              <a:t>, </a:t>
            </a:r>
            <a:r>
              <a:rPr b="1" dirty="0" err="1"/>
              <a:t>tiempo</a:t>
            </a:r>
            <a:r>
              <a:rPr b="1" dirty="0"/>
              <a:t> </a:t>
            </a:r>
            <a:r>
              <a:rPr b="1" dirty="0" err="1"/>
              <a:t>en</a:t>
            </a:r>
            <a:r>
              <a:rPr b="1" dirty="0"/>
              <a:t> la </a:t>
            </a:r>
            <a:r>
              <a:rPr b="1" dirty="0" err="1"/>
              <a:t>tarea</a:t>
            </a:r>
            <a:r>
              <a:rPr b="1" dirty="0"/>
              <a:t>, </a:t>
            </a:r>
            <a:r>
              <a:rPr b="1" dirty="0" err="1"/>
              <a:t>utilización</a:t>
            </a:r>
            <a:r>
              <a:rPr b="1" dirty="0"/>
              <a:t> de </a:t>
            </a:r>
            <a:r>
              <a:rPr b="1" dirty="0" err="1"/>
              <a:t>recursos</a:t>
            </a:r>
            <a:r>
              <a:rPr b="1" dirty="0"/>
              <a:t> o </a:t>
            </a:r>
            <a:r>
              <a:rPr b="1" dirty="0" err="1"/>
              <a:t>interacciones</a:t>
            </a:r>
            <a:r>
              <a:rPr b="1" dirty="0"/>
              <a:t> </a:t>
            </a:r>
            <a:r>
              <a:rPr b="1" dirty="0" err="1"/>
              <a:t>sociales</a:t>
            </a:r>
            <a:r>
              <a:rPr dirty="0"/>
              <a:t>. </a:t>
            </a:r>
            <a:r>
              <a:rPr dirty="0" err="1"/>
              <a:t>Esto</a:t>
            </a:r>
            <a:r>
              <a:rPr dirty="0"/>
              <a:t> </a:t>
            </a:r>
            <a:r>
              <a:rPr dirty="0" err="1"/>
              <a:t>proporciona</a:t>
            </a:r>
            <a:r>
              <a:rPr dirty="0"/>
              <a:t> </a:t>
            </a:r>
            <a:r>
              <a:rPr dirty="0" err="1"/>
              <a:t>información</a:t>
            </a:r>
            <a:r>
              <a:rPr dirty="0"/>
              <a:t> </a:t>
            </a:r>
            <a:r>
              <a:rPr dirty="0" err="1"/>
              <a:t>más</a:t>
            </a:r>
            <a:r>
              <a:rPr dirty="0"/>
              <a:t> profunda </a:t>
            </a:r>
            <a:r>
              <a:rPr dirty="0" err="1"/>
              <a:t>sobre</a:t>
            </a:r>
            <a:r>
              <a:rPr dirty="0"/>
              <a:t> las </a:t>
            </a:r>
            <a:r>
              <a:rPr dirty="0" err="1"/>
              <a:t>preferencias</a:t>
            </a:r>
            <a:r>
              <a:rPr dirty="0"/>
              <a:t>, los </a:t>
            </a:r>
            <a:r>
              <a:rPr dirty="0" err="1"/>
              <a:t>desafíos</a:t>
            </a:r>
            <a:r>
              <a:rPr dirty="0"/>
              <a:t> y las </a:t>
            </a:r>
            <a:r>
              <a:rPr dirty="0" err="1"/>
              <a:t>oportunidades</a:t>
            </a:r>
            <a:r>
              <a:rPr dirty="0"/>
              <a:t> de </a:t>
            </a:r>
            <a:r>
              <a:rPr dirty="0" err="1"/>
              <a:t>mejora</a:t>
            </a:r>
            <a:r>
              <a:rPr dirty="0"/>
              <a:t> del </a:t>
            </a:r>
            <a:r>
              <a:rPr dirty="0" err="1"/>
              <a:t>alumno</a:t>
            </a:r>
            <a:r>
              <a:rPr dirty="0"/>
              <a:t>.</a:t>
            </a:r>
            <a:endParaRPr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Impacto</a:t>
            </a:r>
            <a:r>
              <a:rPr b="1" dirty="0"/>
              <a:t> </a:t>
            </a:r>
            <a:r>
              <a:rPr b="1" dirty="0" err="1"/>
              <a:t>en</a:t>
            </a:r>
            <a:r>
              <a:rPr b="1" dirty="0"/>
              <a:t> </a:t>
            </a:r>
            <a:r>
              <a:rPr b="1" dirty="0" err="1"/>
              <a:t>el</a:t>
            </a:r>
            <a:r>
              <a:rPr b="1" dirty="0"/>
              <a:t> </a:t>
            </a:r>
            <a:r>
              <a:rPr b="1" dirty="0" err="1"/>
              <a:t>negocio</a:t>
            </a:r>
            <a:r>
              <a:rPr b="1" dirty="0"/>
              <a:t>:</a:t>
            </a:r>
            <a:r>
              <a:rPr dirty="0"/>
              <a:t> </a:t>
            </a:r>
            <a:r>
              <a:rPr dirty="0" err="1"/>
              <a:t>Evaluar</a:t>
            </a:r>
            <a:r>
              <a:rPr dirty="0"/>
              <a:t> </a:t>
            </a:r>
            <a:r>
              <a:rPr dirty="0" err="1"/>
              <a:t>el</a:t>
            </a:r>
            <a:r>
              <a:rPr dirty="0"/>
              <a:t> </a:t>
            </a:r>
            <a:r>
              <a:rPr b="1" dirty="0" err="1"/>
              <a:t>impacto</a:t>
            </a:r>
            <a:r>
              <a:rPr b="1" dirty="0"/>
              <a:t> </a:t>
            </a:r>
            <a:r>
              <a:rPr b="1" dirty="0" err="1"/>
              <a:t>empresarial</a:t>
            </a:r>
            <a:r>
              <a:rPr b="1" dirty="0"/>
              <a:t> del </a:t>
            </a:r>
            <a:r>
              <a:rPr b="1" dirty="0" err="1"/>
              <a:t>programa</a:t>
            </a:r>
            <a:r>
              <a:rPr b="1" dirty="0"/>
              <a:t> de </a:t>
            </a:r>
            <a:r>
              <a:rPr lang="es-ES" b="1" dirty="0"/>
              <a:t>formación</a:t>
            </a:r>
            <a:r>
              <a:rPr b="1" dirty="0"/>
              <a:t> </a:t>
            </a:r>
            <a:r>
              <a:rPr lang="es-ES" b="1" dirty="0"/>
              <a:t>online</a:t>
            </a:r>
            <a:r>
              <a:rPr b="1" dirty="0"/>
              <a:t> </a:t>
            </a:r>
            <a:r>
              <a:rPr b="1" dirty="0" err="1"/>
              <a:t>midiendo</a:t>
            </a:r>
            <a:r>
              <a:rPr b="1" dirty="0"/>
              <a:t> las </a:t>
            </a:r>
            <a:r>
              <a:rPr b="1" dirty="0" err="1"/>
              <a:t>métricas</a:t>
            </a:r>
            <a:r>
              <a:rPr b="1" dirty="0"/>
              <a:t> </a:t>
            </a:r>
            <a:r>
              <a:rPr b="1" dirty="0" err="1"/>
              <a:t>relevantes</a:t>
            </a:r>
            <a:r>
              <a:rPr b="1" dirty="0"/>
              <a:t> </a:t>
            </a:r>
            <a:r>
              <a:rPr b="1" dirty="0" err="1"/>
              <a:t>vinculadas</a:t>
            </a:r>
            <a:r>
              <a:rPr b="1" dirty="0"/>
              <a:t> a los </a:t>
            </a:r>
            <a:r>
              <a:rPr b="1" dirty="0" err="1"/>
              <a:t>objetivos</a:t>
            </a:r>
            <a:r>
              <a:rPr b="1" dirty="0"/>
              <a:t> de la </a:t>
            </a:r>
            <a:r>
              <a:rPr b="1" dirty="0" err="1"/>
              <a:t>organización</a:t>
            </a:r>
            <a:r>
              <a:rPr dirty="0"/>
              <a:t>. Por </a:t>
            </a:r>
            <a:r>
              <a:rPr dirty="0" err="1"/>
              <a:t>ejemplo</a:t>
            </a:r>
            <a:r>
              <a:rPr dirty="0"/>
              <a:t>, mid</a:t>
            </a:r>
            <a:r>
              <a:rPr lang="es-ES" dirty="0"/>
              <a:t>e</a:t>
            </a:r>
            <a:r>
              <a:rPr dirty="0"/>
              <a:t> las </a:t>
            </a:r>
            <a:r>
              <a:rPr b="1" dirty="0" err="1"/>
              <a:t>mejoras</a:t>
            </a:r>
            <a:r>
              <a:rPr b="1" dirty="0"/>
              <a:t> </a:t>
            </a:r>
            <a:r>
              <a:rPr b="1" dirty="0" err="1"/>
              <a:t>en</a:t>
            </a:r>
            <a:r>
              <a:rPr b="1" dirty="0"/>
              <a:t> </a:t>
            </a:r>
            <a:r>
              <a:rPr b="1" dirty="0" err="1"/>
              <a:t>el</a:t>
            </a:r>
            <a:r>
              <a:rPr b="1" dirty="0"/>
              <a:t> </a:t>
            </a:r>
            <a:r>
              <a:rPr b="1" dirty="0" err="1"/>
              <a:t>rendimiento</a:t>
            </a:r>
            <a:r>
              <a:rPr b="1" dirty="0"/>
              <a:t>, la </a:t>
            </a:r>
            <a:r>
              <a:rPr b="1" dirty="0" err="1"/>
              <a:t>productividad</a:t>
            </a:r>
            <a:r>
              <a:rPr b="1" dirty="0"/>
              <a:t>, la </a:t>
            </a:r>
            <a:r>
              <a:rPr b="1" dirty="0" err="1"/>
              <a:t>satisfacción</a:t>
            </a:r>
            <a:r>
              <a:rPr b="1" dirty="0"/>
              <a:t> o los </a:t>
            </a:r>
            <a:r>
              <a:rPr b="1" dirty="0" err="1"/>
              <a:t>indicadores</a:t>
            </a:r>
            <a:r>
              <a:rPr b="1" dirty="0"/>
              <a:t> clave de </a:t>
            </a:r>
            <a:r>
              <a:rPr b="1" dirty="0" err="1"/>
              <a:t>rendimiento</a:t>
            </a:r>
            <a:r>
              <a:rPr b="1" dirty="0"/>
              <a:t> (KPI) </a:t>
            </a:r>
            <a:r>
              <a:rPr b="1" dirty="0" err="1"/>
              <a:t>relevantes</a:t>
            </a:r>
            <a:r>
              <a:rPr b="1" dirty="0"/>
              <a:t> para los </a:t>
            </a:r>
            <a:r>
              <a:rPr b="1" dirty="0" err="1"/>
              <a:t>objetivos</a:t>
            </a:r>
            <a:r>
              <a:rPr b="1" dirty="0"/>
              <a:t> de </a:t>
            </a:r>
            <a:r>
              <a:rPr lang="es-ES" b="1" dirty="0"/>
              <a:t>formación</a:t>
            </a:r>
            <a:r>
              <a:rPr dirty="0"/>
              <a:t>. </a:t>
            </a:r>
            <a:r>
              <a:rPr dirty="0" err="1"/>
              <a:t>Esto</a:t>
            </a:r>
            <a:r>
              <a:rPr dirty="0"/>
              <a:t> </a:t>
            </a:r>
            <a:r>
              <a:rPr dirty="0" err="1"/>
              <a:t>ayuda</a:t>
            </a:r>
            <a:r>
              <a:rPr dirty="0"/>
              <a:t> a </a:t>
            </a:r>
            <a:r>
              <a:rPr dirty="0" err="1"/>
              <a:t>demostrar</a:t>
            </a:r>
            <a:r>
              <a:rPr dirty="0"/>
              <a:t> </a:t>
            </a:r>
            <a:r>
              <a:rPr dirty="0" err="1"/>
              <a:t>el</a:t>
            </a:r>
            <a:r>
              <a:rPr dirty="0"/>
              <a:t> valor tangible y </a:t>
            </a:r>
            <a:r>
              <a:rPr dirty="0" err="1"/>
              <a:t>el</a:t>
            </a:r>
            <a:r>
              <a:rPr dirty="0"/>
              <a:t> </a:t>
            </a:r>
            <a:r>
              <a:rPr dirty="0" err="1"/>
              <a:t>retorno</a:t>
            </a:r>
            <a:r>
              <a:rPr dirty="0"/>
              <a:t> de la </a:t>
            </a:r>
            <a:r>
              <a:rPr dirty="0" err="1"/>
              <a:t>inversión</a:t>
            </a:r>
            <a:r>
              <a:rPr dirty="0"/>
              <a:t> (ROI) del </a:t>
            </a:r>
            <a:r>
              <a:rPr dirty="0" err="1"/>
              <a:t>programa</a:t>
            </a:r>
            <a:r>
              <a:rPr dirty="0"/>
              <a:t> de </a:t>
            </a:r>
            <a:r>
              <a:rPr lang="es-ES" dirty="0"/>
              <a:t>formación</a:t>
            </a:r>
            <a:r>
              <a:rPr dirty="0"/>
              <a:t>.</a:t>
            </a:r>
          </a:p>
          <a:p>
            <a:pPr marL="342900" lvl="0" indent="-342900" algn="just">
              <a:lnSpc>
                <a:spcPct val="107000"/>
              </a:lnSpc>
              <a:buFont typeface="Wingdings" panose="05000000000000000000" pitchFamily="2" charset="2"/>
              <a:buChar char=""/>
            </a:pPr>
            <a:endParaRPr sz="20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buFont typeface="Wingdings" panose="05000000000000000000" pitchFamily="2" charset="2"/>
              <a:buChar char=""/>
            </a:pPr>
            <a:endParaRPr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defRPr sz="2000">
                <a:effectLst/>
                <a:latin typeface="Calibri" panose="020F0502020204030204" pitchFamily="34" charset="0"/>
                <a:ea typeface="Arial MT"/>
                <a:cs typeface="Calibri" panose="020F0502020204030204" pitchFamily="34" charset="0"/>
              </a:defRPr>
            </a:pPr>
            <a:r>
              <a:rPr b="1" dirty="0" err="1"/>
              <a:t>Medir</a:t>
            </a:r>
            <a:r>
              <a:rPr b="1" dirty="0"/>
              <a:t> las </a:t>
            </a:r>
            <a:r>
              <a:rPr b="1" dirty="0" err="1"/>
              <a:t>métricas</a:t>
            </a:r>
            <a:r>
              <a:rPr b="1" dirty="0"/>
              <a:t> de </a:t>
            </a:r>
            <a:r>
              <a:rPr lang="es-ES" b="1" dirty="0"/>
              <a:t>la formación</a:t>
            </a:r>
            <a:r>
              <a:rPr b="1" dirty="0"/>
              <a:t> </a:t>
            </a:r>
            <a:r>
              <a:rPr lang="es-ES" b="1" dirty="0"/>
              <a:t>online</a:t>
            </a:r>
            <a:r>
              <a:rPr b="1" dirty="0"/>
              <a:t> es una</a:t>
            </a:r>
            <a:r>
              <a:rPr dirty="0"/>
              <a:t> </a:t>
            </a:r>
            <a:r>
              <a:rPr dirty="0" err="1"/>
              <a:t>necesidad</a:t>
            </a:r>
            <a:r>
              <a:rPr dirty="0"/>
              <a:t> </a:t>
            </a:r>
            <a:r>
              <a:rPr dirty="0" err="1"/>
              <a:t>cuando</a:t>
            </a:r>
            <a:r>
              <a:rPr dirty="0"/>
              <a:t> </a:t>
            </a:r>
            <a:r>
              <a:rPr dirty="0" err="1"/>
              <a:t>desea</a:t>
            </a:r>
            <a:r>
              <a:rPr lang="es-ES" dirty="0"/>
              <a:t>s</a:t>
            </a:r>
            <a:r>
              <a:rPr dirty="0"/>
              <a:t> </a:t>
            </a:r>
            <a:r>
              <a:rPr dirty="0" err="1"/>
              <a:t>asegurar</a:t>
            </a:r>
            <a:r>
              <a:rPr lang="es-ES" dirty="0"/>
              <a:t>t</a:t>
            </a:r>
            <a:r>
              <a:rPr dirty="0"/>
              <a:t>e de que </a:t>
            </a:r>
            <a:r>
              <a:rPr lang="es-ES" dirty="0"/>
              <a:t>la</a:t>
            </a:r>
            <a:r>
              <a:rPr dirty="0"/>
              <a:t> </a:t>
            </a:r>
            <a:r>
              <a:rPr dirty="0" err="1"/>
              <a:t>experiencia</a:t>
            </a:r>
            <a:r>
              <a:rPr dirty="0"/>
              <a:t> de </a:t>
            </a:r>
            <a:r>
              <a:rPr dirty="0" err="1"/>
              <a:t>aprendizaje</a:t>
            </a:r>
            <a:r>
              <a:rPr dirty="0"/>
              <a:t> </a:t>
            </a:r>
            <a:r>
              <a:rPr lang="es-ES" dirty="0"/>
              <a:t>online</a:t>
            </a:r>
            <a:r>
              <a:rPr dirty="0"/>
              <a:t> sea </a:t>
            </a:r>
            <a:r>
              <a:rPr dirty="0" err="1"/>
              <a:t>útil</a:t>
            </a:r>
            <a:r>
              <a:rPr dirty="0"/>
              <a:t>. Con </a:t>
            </a:r>
            <a:r>
              <a:rPr dirty="0" err="1"/>
              <a:t>cada</a:t>
            </a:r>
            <a:r>
              <a:rPr dirty="0"/>
              <a:t> </a:t>
            </a:r>
            <a:r>
              <a:rPr dirty="0" err="1"/>
              <a:t>pieza</a:t>
            </a:r>
            <a:r>
              <a:rPr dirty="0"/>
              <a:t> de </a:t>
            </a:r>
            <a:r>
              <a:rPr dirty="0" err="1"/>
              <a:t>datos</a:t>
            </a:r>
            <a:r>
              <a:rPr dirty="0"/>
              <a:t>, </a:t>
            </a:r>
            <a:r>
              <a:rPr lang="es-ES" dirty="0"/>
              <a:t>tendrás </a:t>
            </a:r>
            <a:r>
              <a:rPr dirty="0"/>
              <a:t>una </a:t>
            </a:r>
            <a:r>
              <a:rPr dirty="0" err="1"/>
              <a:t>oportunidad</a:t>
            </a:r>
            <a:r>
              <a:rPr dirty="0"/>
              <a:t> de </a:t>
            </a:r>
            <a:r>
              <a:rPr dirty="0" err="1"/>
              <a:t>oro</a:t>
            </a:r>
            <a:r>
              <a:rPr dirty="0"/>
              <a:t> para </a:t>
            </a:r>
            <a:r>
              <a:rPr dirty="0" err="1"/>
              <a:t>hacer</a:t>
            </a:r>
            <a:r>
              <a:rPr dirty="0"/>
              <a:t> </a:t>
            </a:r>
            <a:r>
              <a:rPr dirty="0" err="1"/>
              <a:t>ajustes</a:t>
            </a:r>
            <a:r>
              <a:rPr dirty="0"/>
              <a:t>.</a:t>
            </a:r>
            <a:endParaRPr sz="2000" dirty="0">
              <a:effectLst/>
              <a:latin typeface="Arial MT"/>
              <a:ea typeface="Arial MT"/>
              <a:cs typeface="Arial MT"/>
            </a:endParaRPr>
          </a:p>
          <a:p>
            <a:endParaRPr sz="1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974568"/>
            <a:ext cx="3917223" cy="369332"/>
          </a:xfrm>
          <a:prstGeom prst="rect">
            <a:avLst/>
          </a:prstGeom>
          <a:noFill/>
        </p:spPr>
        <p:txBody>
          <a:bodyPr wrap="square">
            <a:spAutoFit/>
          </a:bodyPr>
          <a:lstStyle/>
          <a:p>
            <a:r>
              <a:t>Fuente de la imagen: Freepik.com</a:t>
            </a:r>
          </a:p>
        </p:txBody>
      </p:sp>
      <p:pic>
        <p:nvPicPr>
          <p:cNvPr id="9218" name="Picture 2" descr="Vector gratuito ilustración del concepto de estadísticas del sitio">
            <a:extLst>
              <a:ext uri="{FF2B5EF4-FFF2-40B4-BE49-F238E27FC236}">
                <a16:creationId xmlns:a16="http://schemas.microsoft.com/office/drawing/2014/main" id="{BFF4BF22-EE69-42A6-B32C-D489DC790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600" y="3380066"/>
            <a:ext cx="4290356" cy="429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67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447800" y="1573291"/>
            <a:ext cx="4343400" cy="769441"/>
          </a:xfrm>
          <a:prstGeom prst="rect">
            <a:avLst/>
          </a:prstGeom>
          <a:noFill/>
        </p:spPr>
        <p:txBody>
          <a:bodyPr wrap="square">
            <a:spAutoFit/>
          </a:bodyPr>
          <a:lstStyle/>
          <a:p>
            <a:pPr>
              <a:defRPr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4400"/>
              <a:t>Resumiendo</a:t>
            </a:r>
          </a:p>
        </p:txBody>
      </p:sp>
      <p:sp>
        <p:nvSpPr>
          <p:cNvPr id="5" name="CuadroTexto 4">
            <a:extLst>
              <a:ext uri="{FF2B5EF4-FFF2-40B4-BE49-F238E27FC236}">
                <a16:creationId xmlns:a16="http://schemas.microsoft.com/office/drawing/2014/main" id="{80C75209-93B0-BD28-210D-466E6B42313F}"/>
              </a:ext>
            </a:extLst>
          </p:cNvPr>
          <p:cNvSpPr txBox="1"/>
          <p:nvPr/>
        </p:nvSpPr>
        <p:spPr>
          <a:xfrm>
            <a:off x="2214257" y="2931140"/>
            <a:ext cx="4110343" cy="1200329"/>
          </a:xfrm>
          <a:prstGeom prst="rect">
            <a:avLst/>
          </a:prstGeom>
          <a:noFill/>
        </p:spPr>
        <p:txBody>
          <a:bodyPr wrap="square">
            <a:spAutoFit/>
          </a:bodyPr>
          <a:lstStyle/>
          <a:p>
            <a:pPr>
              <a:defRPr sz="2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Involucrar a los estudiantes en la formación </a:t>
            </a:r>
            <a:r>
              <a:rPr lang="es-ES" sz="2400"/>
              <a:t>online</a:t>
            </a:r>
            <a:endParaRPr sz="2400" b="1">
              <a:solidFill>
                <a:srgbClr val="75B239"/>
              </a:solidFill>
              <a:latin typeface="Century Gothic" panose="020B0502020202020204" pitchFamily="34" charset="0"/>
              <a:cs typeface="Microsoft Sans Serif" panose="020B0604020202020204" pitchFamily="34" charset="0"/>
            </a:endParaRPr>
          </a:p>
        </p:txBody>
      </p:sp>
      <p:sp>
        <p:nvSpPr>
          <p:cNvPr id="6" name="TextBox 10">
            <a:extLst>
              <a:ext uri="{FF2B5EF4-FFF2-40B4-BE49-F238E27FC236}">
                <a16:creationId xmlns:a16="http://schemas.microsoft.com/office/drawing/2014/main" id="{E5424031-AEEF-A8B0-CA83-864499386A84}"/>
              </a:ext>
            </a:extLst>
          </p:cNvPr>
          <p:cNvSpPr txBox="1"/>
          <p:nvPr/>
        </p:nvSpPr>
        <p:spPr>
          <a:xfrm>
            <a:off x="2287340" y="4093888"/>
            <a:ext cx="3737222" cy="1323439"/>
          </a:xfrm>
          <a:prstGeom prst="rect">
            <a:avLst/>
          </a:prstGeom>
          <a:noFill/>
        </p:spPr>
        <p:txBody>
          <a:bodyPr wrap="square" anchor="ctr">
            <a:spAutoFit/>
          </a:bodyPr>
          <a:lstStyle>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sz="2400">
                <a:latin typeface="Century Gothic" panose="020B0502020202020204" pitchFamily="34" charset="0"/>
                <a:ea typeface="Microsoft Sans Serif" panose="020B0604020202020204" pitchFamily="34" charset="0"/>
                <a:cs typeface="Microsoft Sans Serif" panose="020B0604020202020204" pitchFamily="34" charset="0"/>
              </a:defRPr>
            </a:pPr>
            <a:r>
              <a:rPr sz="2000"/>
              <a:t>Es importante personalizar </a:t>
            </a:r>
            <a:r>
              <a:rPr lang="es-ES" sz="2000"/>
              <a:t>  </a:t>
            </a:r>
            <a:r>
              <a:rPr sz="2000"/>
              <a:t>contenidos y agregar </a:t>
            </a:r>
            <a:r>
              <a:rPr lang="es-ES" sz="2000"/>
              <a:t>           </a:t>
            </a:r>
            <a:r>
              <a:rPr sz="2000"/>
              <a:t>recursos interactivos</a:t>
            </a:r>
          </a:p>
          <a:p>
            <a:endParaRPr sz="2000">
              <a:latin typeface="Century Gothic" panose="020B0502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CEF9602C-5262-CD69-7E43-69ACA6D4E8A1}"/>
              </a:ext>
            </a:extLst>
          </p:cNvPr>
          <p:cNvSpPr txBox="1"/>
          <p:nvPr/>
        </p:nvSpPr>
        <p:spPr>
          <a:xfrm>
            <a:off x="2214257" y="5621977"/>
            <a:ext cx="3043543" cy="830997"/>
          </a:xfrm>
          <a:prstGeom prst="rect">
            <a:avLst/>
          </a:prstGeom>
          <a:noFill/>
        </p:spPr>
        <p:txBody>
          <a:bodyPr wrap="square">
            <a:spAutoFit/>
          </a:bodyPr>
          <a:lstStyle/>
          <a:p>
            <a:pPr>
              <a:defRPr sz="2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Aprendizaje Social y Colaboración</a:t>
            </a:r>
            <a:endParaRPr sz="2400" b="1">
              <a:solidFill>
                <a:srgbClr val="75B239"/>
              </a:solidFill>
              <a:latin typeface="Century Gothic" panose="020B0502020202020204" pitchFamily="34" charset="0"/>
              <a:cs typeface="Microsoft Sans Serif" panose="020B0604020202020204" pitchFamily="34" charset="0"/>
            </a:endParaRPr>
          </a:p>
        </p:txBody>
      </p:sp>
      <p:sp>
        <p:nvSpPr>
          <p:cNvPr id="8" name="TextBox 10">
            <a:extLst>
              <a:ext uri="{FF2B5EF4-FFF2-40B4-BE49-F238E27FC236}">
                <a16:creationId xmlns:a16="http://schemas.microsoft.com/office/drawing/2014/main" id="{7B6EE240-5712-E873-1DFF-5AEBE8DCA64C}"/>
              </a:ext>
            </a:extLst>
          </p:cNvPr>
          <p:cNvSpPr txBox="1"/>
          <p:nvPr/>
        </p:nvSpPr>
        <p:spPr>
          <a:xfrm>
            <a:off x="2214257" y="6684838"/>
            <a:ext cx="3195943" cy="1015663"/>
          </a:xfrm>
          <a:prstGeom prst="rect">
            <a:avLst/>
          </a:prstGeom>
          <a:noFill/>
        </p:spPr>
        <p:txBody>
          <a:bodyPr wrap="square" anchor="ctr">
            <a:spAutoFit/>
          </a:bodyPr>
          <a:lstStyle>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sz="2400">
                <a:latin typeface="Century Gothic" panose="020B0502020202020204" pitchFamily="34" charset="0"/>
                <a:ea typeface="Microsoft Sans Serif" panose="020B0604020202020204" pitchFamily="34" charset="0"/>
                <a:cs typeface="Microsoft Sans Serif" panose="020B0604020202020204" pitchFamily="34" charset="0"/>
              </a:defRPr>
            </a:pPr>
            <a:r>
              <a:rPr sz="2000"/>
              <a:t>Fomentar un sentido de comunidad y mejorar el compromiso</a:t>
            </a:r>
            <a:endParaRPr sz="2000">
              <a:latin typeface="Century Gothic" panose="020B0502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22A1E98A-E4E5-0CB2-9145-9142EB9D5DFB}"/>
              </a:ext>
            </a:extLst>
          </p:cNvPr>
          <p:cNvSpPr txBox="1"/>
          <p:nvPr/>
        </p:nvSpPr>
        <p:spPr>
          <a:xfrm>
            <a:off x="13106400" y="2957451"/>
            <a:ext cx="2967343" cy="1200329"/>
          </a:xfrm>
          <a:prstGeom prst="rect">
            <a:avLst/>
          </a:prstGeom>
          <a:noFill/>
        </p:spPr>
        <p:txBody>
          <a:bodyPr wrap="square">
            <a:spAutoFit/>
          </a:bodyPr>
          <a:lstStyle/>
          <a:p>
            <a:pPr>
              <a:defRPr sz="2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Supervisión de la participación de los usuarios</a:t>
            </a:r>
            <a:endParaRPr sz="2400" b="1">
              <a:solidFill>
                <a:srgbClr val="75B239"/>
              </a:solidFill>
              <a:latin typeface="Century Gothic" panose="020B0502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8AC0147A-6DB2-EB47-8F06-C64CEC02C103}"/>
              </a:ext>
            </a:extLst>
          </p:cNvPr>
          <p:cNvSpPr txBox="1"/>
          <p:nvPr/>
        </p:nvSpPr>
        <p:spPr>
          <a:xfrm>
            <a:off x="13123142" y="4251605"/>
            <a:ext cx="2286001" cy="1323439"/>
          </a:xfrm>
          <a:prstGeom prst="rect">
            <a:avLst/>
          </a:prstGeom>
          <a:noFill/>
        </p:spPr>
        <p:txBody>
          <a:bodyPr wrap="square" anchor="ctr">
            <a:spAutoFit/>
          </a:bodyPr>
          <a:lstStyle>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sz="2400">
                <a:latin typeface="Century Gothic" panose="020B0502020202020204" pitchFamily="34" charset="0"/>
                <a:ea typeface="Microsoft Sans Serif" panose="020B0604020202020204" pitchFamily="34" charset="0"/>
                <a:cs typeface="Microsoft Sans Serif" panose="020B0604020202020204" pitchFamily="34" charset="0"/>
              </a:defRPr>
            </a:pPr>
            <a:r>
              <a:rPr sz="2000"/>
              <a:t>Es vital para una formación </a:t>
            </a:r>
            <a:r>
              <a:rPr lang="es-ES" sz="2000"/>
              <a:t>online</a:t>
            </a:r>
            <a:r>
              <a:rPr sz="2000"/>
              <a:t> eficaz</a:t>
            </a:r>
          </a:p>
          <a:p>
            <a:endParaRPr>
              <a:latin typeface="Century Gothic" panose="020B0502020202020204" pitchFamily="34" charset="0"/>
              <a:cs typeface="Microsoft Sans Serif" panose="020B0604020202020204" pitchFamily="34" charset="0"/>
            </a:endParaRPr>
          </a:p>
        </p:txBody>
      </p:sp>
      <p:sp>
        <p:nvSpPr>
          <p:cNvPr id="11" name="CuadroTexto 10">
            <a:extLst>
              <a:ext uri="{FF2B5EF4-FFF2-40B4-BE49-F238E27FC236}">
                <a16:creationId xmlns:a16="http://schemas.microsoft.com/office/drawing/2014/main" id="{0BADC709-6D4E-F6BB-CB44-30E5C185B14C}"/>
              </a:ext>
            </a:extLst>
          </p:cNvPr>
          <p:cNvSpPr txBox="1"/>
          <p:nvPr/>
        </p:nvSpPr>
        <p:spPr>
          <a:xfrm>
            <a:off x="13106400" y="5621977"/>
            <a:ext cx="2967343" cy="1200329"/>
          </a:xfrm>
          <a:prstGeom prst="rect">
            <a:avLst/>
          </a:prstGeom>
          <a:noFill/>
        </p:spPr>
        <p:txBody>
          <a:bodyPr wrap="square">
            <a:spAutoFit/>
          </a:bodyPr>
          <a:lstStyle/>
          <a:p>
            <a:pPr>
              <a:defRPr sz="2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Análisis de las métricas de </a:t>
            </a:r>
            <a:r>
              <a:rPr lang="es-ES" sz="2400"/>
              <a:t>formación</a:t>
            </a:r>
            <a:endParaRPr sz="2400" b="1">
              <a:solidFill>
                <a:srgbClr val="75B239"/>
              </a:solidFill>
              <a:latin typeface="Century Gothic" panose="020B0502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7B01C035-A131-FA4B-0470-43CB6541A99F}"/>
              </a:ext>
            </a:extLst>
          </p:cNvPr>
          <p:cNvSpPr txBox="1"/>
          <p:nvPr/>
        </p:nvSpPr>
        <p:spPr>
          <a:xfrm>
            <a:off x="13116337" y="6855341"/>
            <a:ext cx="3886201" cy="1323439"/>
          </a:xfrm>
          <a:prstGeom prst="rect">
            <a:avLst/>
          </a:prstGeom>
          <a:noFill/>
        </p:spPr>
        <p:txBody>
          <a:bodyPr wrap="square" anchor="ctr">
            <a:spAutoFit/>
          </a:bodyPr>
          <a:lstStyle>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sz="2400">
                <a:latin typeface="Century Gothic" panose="020B0502020202020204" pitchFamily="34" charset="0"/>
                <a:ea typeface="Microsoft Sans Serif" panose="020B0604020202020204" pitchFamily="34" charset="0"/>
                <a:cs typeface="Microsoft Sans Serif" panose="020B0604020202020204" pitchFamily="34" charset="0"/>
              </a:defRPr>
            </a:pPr>
            <a:r>
              <a:rPr sz="2000"/>
              <a:t>Puede ayudar a mejorar los </a:t>
            </a:r>
            <a:r>
              <a:rPr lang="es-ES" sz="2000"/>
              <a:t> </a:t>
            </a:r>
            <a:r>
              <a:rPr sz="2000"/>
              <a:t>contenidos de </a:t>
            </a:r>
            <a:r>
              <a:rPr lang="es-ES" sz="2000"/>
              <a:t>formación</a:t>
            </a:r>
            <a:r>
              <a:rPr sz="2000"/>
              <a:t> y la participación de los usuarios</a:t>
            </a:r>
          </a:p>
          <a:p>
            <a:endParaRPr sz="2000">
              <a:latin typeface="Century Gothic" panose="020B0502020202020204" pitchFamily="34" charset="0"/>
              <a:cs typeface="Microsoft Sans Serif" panose="020B0604020202020204" pitchFamily="34" charset="0"/>
            </a:endParaRPr>
          </a:p>
        </p:txBody>
      </p:sp>
      <p:pic>
        <p:nvPicPr>
          <p:cNvPr id="15" name="Imagen 14">
            <a:extLst>
              <a:ext uri="{FF2B5EF4-FFF2-40B4-BE49-F238E27FC236}">
                <a16:creationId xmlns:a16="http://schemas.microsoft.com/office/drawing/2014/main" id="{1C97FE3A-AFB5-9FBA-550B-071EED8F5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36481" y="3021985"/>
            <a:ext cx="577776" cy="523220"/>
          </a:xfrm>
          <a:prstGeom prst="rect">
            <a:avLst/>
          </a:prstGeom>
        </p:spPr>
      </p:pic>
      <p:pic>
        <p:nvPicPr>
          <p:cNvPr id="16" name="Imagen 15">
            <a:extLst>
              <a:ext uri="{FF2B5EF4-FFF2-40B4-BE49-F238E27FC236}">
                <a16:creationId xmlns:a16="http://schemas.microsoft.com/office/drawing/2014/main" id="{F76DC803-01B1-871B-84C3-EB9E43B592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58604" y="5632312"/>
            <a:ext cx="577776" cy="523220"/>
          </a:xfrm>
          <a:prstGeom prst="rect">
            <a:avLst/>
          </a:prstGeom>
        </p:spPr>
      </p:pic>
      <p:pic>
        <p:nvPicPr>
          <p:cNvPr id="17" name="Imagen 16">
            <a:extLst>
              <a:ext uri="{FF2B5EF4-FFF2-40B4-BE49-F238E27FC236}">
                <a16:creationId xmlns:a16="http://schemas.microsoft.com/office/drawing/2014/main" id="{16246A30-6023-6610-6AB7-84C509BF3D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28622" y="3021985"/>
            <a:ext cx="577776" cy="523220"/>
          </a:xfrm>
          <a:prstGeom prst="rect">
            <a:avLst/>
          </a:prstGeom>
        </p:spPr>
      </p:pic>
      <p:pic>
        <p:nvPicPr>
          <p:cNvPr id="18" name="Imagen 17">
            <a:extLst>
              <a:ext uri="{FF2B5EF4-FFF2-40B4-BE49-F238E27FC236}">
                <a16:creationId xmlns:a16="http://schemas.microsoft.com/office/drawing/2014/main" id="{A66B7C26-3003-4745-4486-FBA71A2ADD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45366" y="5632312"/>
            <a:ext cx="577776" cy="523220"/>
          </a:xfrm>
          <a:prstGeom prst="rect">
            <a:avLst/>
          </a:prstGeom>
        </p:spPr>
      </p:pic>
      <p:pic>
        <p:nvPicPr>
          <p:cNvPr id="21" name="Imagen 20">
            <a:extLst>
              <a:ext uri="{FF2B5EF4-FFF2-40B4-BE49-F238E27FC236}">
                <a16:creationId xmlns:a16="http://schemas.microsoft.com/office/drawing/2014/main" id="{BCCA419B-AF5C-421E-806B-9ACA2EC24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905" y="3021985"/>
            <a:ext cx="4876190" cy="4876190"/>
          </a:xfrm>
          <a:prstGeom prst="rect">
            <a:avLst/>
          </a:prstGeom>
        </p:spPr>
      </p:pic>
      <p:sp>
        <p:nvSpPr>
          <p:cNvPr id="22" name="CuadroTexto 21">
            <a:extLst>
              <a:ext uri="{FF2B5EF4-FFF2-40B4-BE49-F238E27FC236}">
                <a16:creationId xmlns:a16="http://schemas.microsoft.com/office/drawing/2014/main" id="{7259CA78-5E84-44F9-BE05-85491022C27C}"/>
              </a:ext>
            </a:extLst>
          </p:cNvPr>
          <p:cNvSpPr txBox="1"/>
          <p:nvPr/>
        </p:nvSpPr>
        <p:spPr>
          <a:xfrm>
            <a:off x="7893777" y="8191500"/>
            <a:ext cx="3917223" cy="369332"/>
          </a:xfrm>
          <a:prstGeom prst="rect">
            <a:avLst/>
          </a:prstGeom>
          <a:noFill/>
        </p:spPr>
        <p:txBody>
          <a:bodyPr wrap="square">
            <a:spAutoFit/>
          </a:bodyPr>
          <a:lstStyle/>
          <a:p>
            <a:r>
              <a:t>Fuente de la imagen: Flaticon.com</a:t>
            </a:r>
          </a:p>
        </p:txBody>
      </p:sp>
    </p:spTree>
    <p:extLst>
      <p:ext uri="{BB962C8B-B14F-4D97-AF65-F5344CB8AC3E}">
        <p14:creationId xmlns:p14="http://schemas.microsoft.com/office/powerpoint/2010/main" val="152811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a:lstStyle/>
          <a:p>
            <a:endParaRPr/>
          </a:p>
        </p:txBody>
      </p:sp>
      <p:sp>
        <p:nvSpPr>
          <p:cNvPr id="5" name="CuadroTexto 4">
            <a:extLst>
              <a:ext uri="{FF2B5EF4-FFF2-40B4-BE49-F238E27FC236}">
                <a16:creationId xmlns:a16="http://schemas.microsoft.com/office/drawing/2014/main" id="{F70FEDC1-F472-4558-867A-C3B677E86823}"/>
              </a:ext>
            </a:extLst>
          </p:cNvPr>
          <p:cNvSpPr txBox="1"/>
          <p:nvPr/>
        </p:nvSpPr>
        <p:spPr>
          <a:xfrm>
            <a:off x="5295900" y="3848100"/>
            <a:ext cx="7696200"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11500" b="1">
                <a:solidFill>
                  <a:srgbClr val="75B239"/>
                </a:solidFill>
                <a:ea typeface="Microsoft Sans Serif" panose="020B0604020202020204" pitchFamily="34" charset="0"/>
                <a:cs typeface="Microsoft Sans Serif" panose="020B0604020202020204" pitchFamily="34" charset="0"/>
              </a:defRPr>
            </a:pPr>
            <a:r>
              <a:rPr>
                <a:latin typeface="Century Gothic" panose="020B0502020202020204" pitchFamily="34" charset="0"/>
              </a:rPr>
              <a:t>¡</a:t>
            </a:r>
            <a:r>
              <a:rPr>
                <a:latin typeface="Microsoft Sans Serif" panose="020B0604020202020204" pitchFamily="34" charset="0"/>
              </a:rPr>
              <a:t> Gracias!</a:t>
            </a:r>
            <a:endParaRPr kumimoji="0" sz="11500" b="1" i="0" u="none" strike="noStrike" kern="1200" cap="none" normalizeH="0" baseline="0">
              <a:ln>
                <a:noFill/>
              </a:ln>
              <a:solidFill>
                <a:srgbClr val="75B239"/>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EB8B90EC-E8ED-40F1-B252-7A5B8AB04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801601" y="4229100"/>
            <a:ext cx="1371600" cy="1242087"/>
          </a:xfrm>
          <a:prstGeom prst="rect">
            <a:avLst/>
          </a:prstGeom>
        </p:spPr>
      </p:pic>
    </p:spTree>
    <p:extLst>
      <p:ext uri="{BB962C8B-B14F-4D97-AF65-F5344CB8AC3E}">
        <p14:creationId xmlns:p14="http://schemas.microsoft.com/office/powerpoint/2010/main" val="45535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804C2A2-A1FA-1808-ECAE-1A63FD7A6D23}"/>
              </a:ext>
            </a:extLst>
          </p:cNvPr>
          <p:cNvSpPr txBox="1"/>
          <p:nvPr/>
        </p:nvSpPr>
        <p:spPr>
          <a:xfrm>
            <a:off x="1524000" y="1503549"/>
            <a:ext cx="9462656" cy="830997"/>
          </a:xfrm>
          <a:prstGeom prst="rect">
            <a:avLst/>
          </a:prstGeom>
          <a:noFill/>
        </p:spPr>
        <p:txBody>
          <a:bodyPr wrap="square">
            <a:spAutoFit/>
          </a:bodyPr>
          <a:lstStyle/>
          <a:p>
            <a:pPr>
              <a:defRPr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t>Índice</a:t>
            </a:r>
          </a:p>
        </p:txBody>
      </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806613" y="2875798"/>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708224" y="5077480"/>
            <a:ext cx="577776" cy="523220"/>
          </a:xfrm>
          <a:prstGeom prst="rect">
            <a:avLst/>
          </a:prstGeom>
        </p:spPr>
      </p:pic>
      <p:sp>
        <p:nvSpPr>
          <p:cNvPr id="19" name="CuadroTexto 18">
            <a:extLst>
              <a:ext uri="{FF2B5EF4-FFF2-40B4-BE49-F238E27FC236}">
                <a16:creationId xmlns:a16="http://schemas.microsoft.com/office/drawing/2014/main" id="{97B83ADC-B198-4E56-B07C-93F352EAA775}"/>
              </a:ext>
            </a:extLst>
          </p:cNvPr>
          <p:cNvSpPr txBox="1"/>
          <p:nvPr/>
        </p:nvSpPr>
        <p:spPr>
          <a:xfrm>
            <a:off x="2514600" y="2874141"/>
            <a:ext cx="12420600" cy="3477875"/>
          </a:xfrm>
          <a:prstGeom prst="rect">
            <a:avLst/>
          </a:prstGeom>
          <a:noFill/>
        </p:spPr>
        <p:txBody>
          <a:bodyPr wrap="square">
            <a:spAutoFit/>
          </a:bodyPr>
          <a:lstStyle/>
          <a:p>
            <a:pPr>
              <a:defRPr sz="2000" b="1">
                <a:latin typeface="Century Gothic" panose="020B0502020202020204" pitchFamily="34" charset="0"/>
              </a:defRPr>
            </a:pPr>
            <a:r>
              <a:rPr dirty="0"/>
              <a:t>Unidad 1: </a:t>
            </a:r>
            <a:r>
              <a:rPr dirty="0" err="1"/>
              <a:t>Participación</a:t>
            </a:r>
            <a:r>
              <a:rPr dirty="0"/>
              <a:t> e </a:t>
            </a:r>
            <a:r>
              <a:rPr dirty="0" err="1"/>
              <a:t>interacción</a:t>
            </a:r>
            <a:r>
              <a:rPr dirty="0"/>
              <a:t> con los </a:t>
            </a:r>
            <a:r>
              <a:rPr dirty="0" err="1"/>
              <a:t>usuarios</a:t>
            </a:r>
            <a:r>
              <a:rPr dirty="0"/>
              <a:t> </a:t>
            </a:r>
            <a:r>
              <a:rPr dirty="0" err="1"/>
              <a:t>en</a:t>
            </a:r>
            <a:r>
              <a:rPr dirty="0"/>
              <a:t> la </a:t>
            </a:r>
            <a:r>
              <a:rPr dirty="0" err="1"/>
              <a:t>formación</a:t>
            </a:r>
            <a:r>
              <a:rPr dirty="0"/>
              <a:t> </a:t>
            </a:r>
            <a:r>
              <a:rPr lang="es-ES" dirty="0"/>
              <a:t>online</a:t>
            </a:r>
            <a:endParaRPr dirty="0"/>
          </a:p>
          <a:p>
            <a:endParaRPr sz="2000" dirty="0">
              <a:latin typeface="Century Gothic" panose="020B0502020202020204" pitchFamily="34" charset="0"/>
            </a:endParaRPr>
          </a:p>
          <a:p>
            <a:pPr>
              <a:defRPr sz="2000">
                <a:latin typeface="Century Gothic" panose="020B0502020202020204" pitchFamily="34" charset="0"/>
              </a:defRPr>
            </a:pPr>
            <a:r>
              <a:rPr dirty="0" err="1"/>
              <a:t>Sección</a:t>
            </a:r>
            <a:r>
              <a:rPr dirty="0"/>
              <a:t> 1.1: </a:t>
            </a:r>
            <a:r>
              <a:rPr dirty="0" err="1"/>
              <a:t>Estrategias</a:t>
            </a:r>
            <a:r>
              <a:rPr dirty="0"/>
              <a:t> para </a:t>
            </a:r>
            <a:r>
              <a:rPr dirty="0" err="1"/>
              <a:t>involucrar</a:t>
            </a:r>
            <a:r>
              <a:rPr dirty="0"/>
              <a:t> a los </a:t>
            </a:r>
            <a:r>
              <a:rPr dirty="0" err="1"/>
              <a:t>usuarios</a:t>
            </a:r>
            <a:r>
              <a:rPr dirty="0"/>
              <a:t> con </a:t>
            </a:r>
            <a:r>
              <a:rPr dirty="0" err="1"/>
              <a:t>contenido</a:t>
            </a:r>
            <a:r>
              <a:rPr dirty="0"/>
              <a:t> digital </a:t>
            </a:r>
            <a:r>
              <a:rPr dirty="0" err="1"/>
              <a:t>en</a:t>
            </a:r>
            <a:r>
              <a:rPr dirty="0"/>
              <a:t> la </a:t>
            </a:r>
            <a:r>
              <a:rPr dirty="0" err="1"/>
              <a:t>formación</a:t>
            </a:r>
            <a:r>
              <a:rPr dirty="0"/>
              <a:t> </a:t>
            </a:r>
            <a:r>
              <a:rPr lang="es-ES" dirty="0"/>
              <a:t>online</a:t>
            </a:r>
            <a:endParaRPr dirty="0"/>
          </a:p>
          <a:p>
            <a:pPr>
              <a:defRPr sz="2000">
                <a:latin typeface="Century Gothic" panose="020B0502020202020204" pitchFamily="34" charset="0"/>
              </a:defRPr>
            </a:pPr>
            <a:r>
              <a:rPr dirty="0" err="1"/>
              <a:t>Sección</a:t>
            </a:r>
            <a:r>
              <a:rPr dirty="0"/>
              <a:t> 1.2: </a:t>
            </a:r>
            <a:r>
              <a:rPr dirty="0" err="1"/>
              <a:t>Supervisión</a:t>
            </a:r>
            <a:r>
              <a:rPr dirty="0"/>
              <a:t> de la </a:t>
            </a:r>
            <a:r>
              <a:rPr dirty="0" err="1"/>
              <a:t>participación</a:t>
            </a:r>
            <a:r>
              <a:rPr dirty="0"/>
              <a:t> de los </a:t>
            </a:r>
            <a:r>
              <a:rPr dirty="0" err="1"/>
              <a:t>usuarios</a:t>
            </a:r>
            <a:r>
              <a:rPr dirty="0"/>
              <a:t> y </a:t>
            </a:r>
            <a:r>
              <a:rPr dirty="0" err="1"/>
              <a:t>recopilación</a:t>
            </a:r>
            <a:r>
              <a:rPr dirty="0"/>
              <a:t> de </a:t>
            </a:r>
            <a:r>
              <a:rPr dirty="0" err="1"/>
              <a:t>comentarios</a:t>
            </a:r>
            <a:endParaRPr dirty="0"/>
          </a:p>
          <a:p>
            <a:pPr>
              <a:defRPr sz="2000">
                <a:latin typeface="Century Gothic" panose="020B0502020202020204" pitchFamily="34" charset="0"/>
              </a:defRPr>
            </a:pPr>
            <a:r>
              <a:rPr dirty="0" err="1"/>
              <a:t>Sección</a:t>
            </a:r>
            <a:r>
              <a:rPr dirty="0"/>
              <a:t> 1.3: Responder a los </a:t>
            </a:r>
            <a:r>
              <a:rPr dirty="0" err="1"/>
              <a:t>comentarios</a:t>
            </a:r>
            <a:r>
              <a:rPr dirty="0"/>
              <a:t> de los </a:t>
            </a:r>
            <a:r>
              <a:rPr dirty="0" err="1"/>
              <a:t>usuarios</a:t>
            </a:r>
            <a:r>
              <a:rPr dirty="0"/>
              <a:t> y </a:t>
            </a:r>
            <a:r>
              <a:rPr dirty="0" err="1"/>
              <a:t>abordar</a:t>
            </a:r>
            <a:r>
              <a:rPr dirty="0"/>
              <a:t> las </a:t>
            </a:r>
            <a:r>
              <a:rPr dirty="0" err="1"/>
              <a:t>preocupaciones</a:t>
            </a:r>
            <a:endParaRPr dirty="0"/>
          </a:p>
          <a:p>
            <a:endParaRPr sz="2000" b="1" dirty="0">
              <a:latin typeface="Century Gothic" panose="020B0502020202020204" pitchFamily="34" charset="0"/>
            </a:endParaRPr>
          </a:p>
          <a:p>
            <a:endParaRPr sz="2000" b="1" dirty="0">
              <a:latin typeface="Century Gothic" panose="020B0502020202020204" pitchFamily="34" charset="0"/>
            </a:endParaRPr>
          </a:p>
          <a:p>
            <a:pPr>
              <a:defRPr sz="2000" b="1">
                <a:latin typeface="Century Gothic" panose="020B0502020202020204" pitchFamily="34" charset="0"/>
              </a:defRPr>
            </a:pPr>
            <a:r>
              <a:rPr dirty="0"/>
              <a:t>Unidad 2: </a:t>
            </a:r>
            <a:r>
              <a:rPr dirty="0" err="1"/>
              <a:t>Análisis</a:t>
            </a:r>
            <a:r>
              <a:rPr dirty="0"/>
              <a:t> y </a:t>
            </a:r>
            <a:r>
              <a:rPr dirty="0" err="1"/>
              <a:t>mejora</a:t>
            </a:r>
            <a:r>
              <a:rPr dirty="0"/>
              <a:t> de la </a:t>
            </a:r>
            <a:r>
              <a:rPr dirty="0" err="1"/>
              <a:t>entrega</a:t>
            </a:r>
            <a:r>
              <a:rPr dirty="0"/>
              <a:t> de </a:t>
            </a:r>
            <a:r>
              <a:rPr dirty="0" err="1"/>
              <a:t>formación</a:t>
            </a:r>
            <a:r>
              <a:rPr dirty="0"/>
              <a:t> </a:t>
            </a:r>
            <a:r>
              <a:rPr lang="es-ES" dirty="0"/>
              <a:t>online</a:t>
            </a:r>
            <a:endParaRPr dirty="0"/>
          </a:p>
          <a:p>
            <a:pPr>
              <a:defRPr sz="2000">
                <a:latin typeface="Century Gothic" panose="020B0502020202020204" pitchFamily="34" charset="0"/>
              </a:defRPr>
            </a:pPr>
            <a:r>
              <a:rPr dirty="0" err="1"/>
              <a:t>Sección</a:t>
            </a:r>
            <a:r>
              <a:rPr dirty="0"/>
              <a:t> 2.1: </a:t>
            </a:r>
            <a:r>
              <a:rPr dirty="0" err="1"/>
              <a:t>Métricas</a:t>
            </a:r>
            <a:r>
              <a:rPr dirty="0"/>
              <a:t> y </a:t>
            </a:r>
            <a:r>
              <a:rPr dirty="0" err="1"/>
              <a:t>análisis</a:t>
            </a:r>
            <a:r>
              <a:rPr dirty="0"/>
              <a:t> para </a:t>
            </a:r>
            <a:r>
              <a:rPr dirty="0" err="1"/>
              <a:t>medir</a:t>
            </a:r>
            <a:r>
              <a:rPr dirty="0"/>
              <a:t> </a:t>
            </a:r>
            <a:r>
              <a:rPr dirty="0" err="1"/>
              <a:t>el</a:t>
            </a:r>
            <a:r>
              <a:rPr dirty="0"/>
              <a:t> </a:t>
            </a:r>
            <a:r>
              <a:rPr dirty="0" err="1"/>
              <a:t>éxito</a:t>
            </a:r>
            <a:r>
              <a:rPr dirty="0"/>
              <a:t> de la </a:t>
            </a:r>
            <a:r>
              <a:rPr dirty="0" err="1"/>
              <a:t>entrega</a:t>
            </a:r>
            <a:r>
              <a:rPr dirty="0"/>
              <a:t> de</a:t>
            </a:r>
            <a:r>
              <a:rPr lang="es-ES" dirty="0"/>
              <a:t> la formación online</a:t>
            </a:r>
            <a:endParaRPr dirty="0"/>
          </a:p>
          <a:p>
            <a:endParaRPr sz="2000" b="1" dirty="0">
              <a:latin typeface="Century Gothic" panose="020B0502020202020204" pitchFamily="34" charset="0"/>
            </a:endParaRPr>
          </a:p>
          <a:p>
            <a:endParaRPr sz="2000" dirty="0">
              <a:latin typeface="Century Gothic" panose="020B0502020202020204" pitchFamily="34" charset="0"/>
            </a:endParaRPr>
          </a:p>
        </p:txBody>
      </p:sp>
    </p:spTree>
    <p:extLst>
      <p:ext uri="{BB962C8B-B14F-4D97-AF65-F5344CB8AC3E}">
        <p14:creationId xmlns:p14="http://schemas.microsoft.com/office/powerpoint/2010/main" val="20752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705100"/>
            <a:ext cx="15240000" cy="461665"/>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1.1: Estrategias para involucrar a los usuarios con contenido digital en la formación </a:t>
            </a:r>
            <a:r>
              <a:rPr lang="es-ES" sz="2400"/>
              <a:t>online</a:t>
            </a:r>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6326925"/>
          </a:xfrm>
          <a:prstGeom prst="rect">
            <a:avLst/>
          </a:prstGeom>
          <a:noFill/>
        </p:spPr>
        <p:txBody>
          <a:bodyPr wrap="square">
            <a:spAutoFit/>
          </a:bodyPr>
          <a:lstStyle/>
          <a:p>
            <a:pPr algn="just">
              <a:defRPr sz="2400">
                <a:effectLst/>
                <a:latin typeface="Calibri" panose="020F0502020204030204" pitchFamily="34" charset="0"/>
                <a:ea typeface="Arial MT"/>
                <a:cs typeface="Calibri" panose="020F0502020204030204" pitchFamily="34" charset="0"/>
              </a:defRPr>
            </a:pPr>
            <a:r>
              <a:t>Hay varias </a:t>
            </a:r>
            <a:r>
              <a:rPr b="1"/>
              <a:t>estrategias fáciles y efectivas</a:t>
            </a:r>
            <a:r>
              <a:t> para involucrar a los usuarios con contenido digital en la </a:t>
            </a:r>
            <a:r>
              <a:rPr lang="es-ES"/>
              <a:t>formación</a:t>
            </a:r>
            <a:r>
              <a:t> </a:t>
            </a:r>
            <a:r>
              <a:rPr lang="es-ES"/>
              <a:t>online</a:t>
            </a:r>
            <a:r>
              <a:t>, tales como:</a:t>
            </a:r>
            <a:endParaRPr sz="2400">
              <a:effectLst/>
              <a:latin typeface="Arial MT"/>
              <a:ea typeface="Arial MT"/>
              <a:cs typeface="Arial MT"/>
            </a:endParaRPr>
          </a:p>
          <a:p>
            <a:pPr algn="just">
              <a:defRPr sz="2400">
                <a:effectLst/>
                <a:latin typeface="Calibri" panose="020F0502020204030204" pitchFamily="34" charset="0"/>
                <a:ea typeface="Arial MT"/>
                <a:cs typeface="Calibri" panose="020F0502020204030204" pitchFamily="34" charset="0"/>
              </a:defRPr>
            </a:pPr>
            <a:r>
              <a:t> </a:t>
            </a:r>
            <a:endParaRPr sz="2400">
              <a:effectLst/>
              <a:latin typeface="Arial MT"/>
              <a:ea typeface="Arial MT"/>
              <a:cs typeface="Arial MT"/>
            </a:endParaRPr>
          </a:p>
          <a:p>
            <a:pPr marL="342900" lvl="0" indent="-342900" algn="just">
              <a:lnSpc>
                <a:spcPct val="107000"/>
              </a:lnSpc>
              <a:spcAft>
                <a:spcPts val="800"/>
              </a:spcAft>
              <a:buFont typeface="Wingdings" panose="05000000000000000000" pitchFamily="2" charset="2"/>
              <a:buChar char=""/>
              <a:defRPr sz="2400">
                <a:effectLst/>
                <a:latin typeface="Calibri" panose="020F0502020204030204" pitchFamily="34" charset="0"/>
                <a:ea typeface="Times New Roman" panose="02020603050405020304" pitchFamily="18" charset="0"/>
                <a:cs typeface="Calibri" panose="020F0502020204030204" pitchFamily="34" charset="0"/>
              </a:defRPr>
            </a:pPr>
            <a:r>
              <a:rPr b="1"/>
              <a:t>Contenido interactivo:</a:t>
            </a:r>
            <a:r>
              <a:t> Uno de los mayores desafíos con la </a:t>
            </a:r>
            <a:r>
              <a:rPr lang="es-ES"/>
              <a:t>formación</a:t>
            </a:r>
            <a:r>
              <a:t> </a:t>
            </a:r>
            <a:r>
              <a:rPr lang="es-ES"/>
              <a:t>online</a:t>
            </a:r>
            <a:r>
              <a:t> es mantener a los estudiantes comprometidos. En este sentido, es fundamental </a:t>
            </a:r>
            <a:r>
              <a:rPr b="1"/>
              <a:t>incorporar elementos interactivos</a:t>
            </a:r>
            <a:r>
              <a:t> en tus </a:t>
            </a:r>
            <a:r>
              <a:rPr lang="es-ES"/>
              <a:t>formacione</a:t>
            </a:r>
            <a:r>
              <a:t>s. </a:t>
            </a:r>
            <a:r>
              <a:rPr b="1"/>
              <a:t>Los elementos interactivos pueden tomar muchas formas, tales como cuestionarios, encuestas y simulaciones interactivas</a:t>
            </a:r>
            <a:r>
              <a:t> que permiten a los estudiantes participar activamente en el proceso de aprendizaje. Los elementos interactivos pueden ayudar a los estudiantes a </a:t>
            </a:r>
            <a:r>
              <a:rPr b="1"/>
              <a:t>aprender de una manera divertida</a:t>
            </a:r>
            <a:r>
              <a:t> y </a:t>
            </a:r>
            <a:r>
              <a:rPr b="1"/>
              <a:t>recordar mejor la información</a:t>
            </a:r>
            <a:r>
              <a:t>. Un cuestionario después de un módulo de </a:t>
            </a:r>
            <a:r>
              <a:rPr lang="es-ES"/>
              <a:t>formación</a:t>
            </a:r>
            <a:r>
              <a:t> puede ayudar a recordarlo mejor, y un juego que simula </a:t>
            </a:r>
            <a:r>
              <a:rPr b="1"/>
              <a:t>una situación de la vida real </a:t>
            </a:r>
            <a:r>
              <a:t>puede ayudar a los estudiantes a usar lo que han aprendido. </a:t>
            </a:r>
            <a:r>
              <a:rPr b="1"/>
              <a:t>Incorporar elementos interactivos fomenta la participación, promueve el aprendizaje activo y proporciona retroalimentación inmediata, mejorando la experiencia general de aprendizaje</a:t>
            </a:r>
            <a:r>
              <a:t>.</a:t>
            </a:r>
            <a:endParaRPr sz="2400">
              <a:effectLst/>
              <a:latin typeface="Arial MT"/>
              <a:ea typeface="Times New Roman" panose="02020603050405020304" pitchFamily="18" charset="0"/>
              <a:cs typeface="Times New Roman" panose="02020603050405020304" pitchFamily="18" charset="0"/>
            </a:endParaRPr>
          </a:p>
          <a:p>
            <a:endParaRPr sz="44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355568"/>
            <a:ext cx="3917223" cy="369332"/>
          </a:xfrm>
          <a:prstGeom prst="rect">
            <a:avLst/>
          </a:prstGeom>
          <a:noFill/>
        </p:spPr>
        <p:txBody>
          <a:bodyPr wrap="square">
            <a:spAutoFit/>
          </a:bodyPr>
          <a:lstStyle/>
          <a:p>
            <a:r>
              <a:t>Fuente de la imagen: Freepik.com</a:t>
            </a:r>
          </a:p>
        </p:txBody>
      </p:sp>
      <p:pic>
        <p:nvPicPr>
          <p:cNvPr id="1026" name="Picture 2" descr="Vector gratuito icono de exposición moderna">
            <a:extLst>
              <a:ext uri="{FF2B5EF4-FFF2-40B4-BE49-F238E27FC236}">
                <a16:creationId xmlns:a16="http://schemas.microsoft.com/office/drawing/2014/main" id="{C4124928-AC3A-4EF2-8CE8-C158A7B3E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0" y="3132227"/>
            <a:ext cx="4768213" cy="476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624435"/>
            <a:ext cx="15240000" cy="461665"/>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1.1: Estrategias para involucrar a los usuarios con contenido digital en la formación </a:t>
            </a:r>
            <a:r>
              <a:rPr lang="es-ES" sz="2400"/>
              <a:t>online</a:t>
            </a:r>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6839821"/>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Integración</a:t>
            </a:r>
            <a:r>
              <a:rPr b="1" dirty="0"/>
              <a:t> multimedia</a:t>
            </a:r>
            <a:r>
              <a:rPr dirty="0"/>
              <a:t>: Los </a:t>
            </a:r>
            <a:r>
              <a:rPr dirty="0" err="1"/>
              <a:t>cursos</a:t>
            </a:r>
            <a:r>
              <a:rPr dirty="0"/>
              <a:t> de </a:t>
            </a:r>
            <a:r>
              <a:rPr lang="es-ES" dirty="0"/>
              <a:t>formación</a:t>
            </a:r>
            <a:r>
              <a:rPr dirty="0"/>
              <a:t> </a:t>
            </a:r>
            <a:r>
              <a:rPr lang="es-ES" dirty="0"/>
              <a:t>online</a:t>
            </a:r>
            <a:r>
              <a:rPr dirty="0"/>
              <a:t> </a:t>
            </a:r>
            <a:r>
              <a:rPr dirty="0" err="1"/>
              <a:t>basados</a:t>
            </a:r>
            <a:r>
              <a:rPr dirty="0"/>
              <a:t> </a:t>
            </a:r>
            <a:r>
              <a:rPr dirty="0" err="1"/>
              <a:t>en</a:t>
            </a:r>
            <a:r>
              <a:rPr dirty="0"/>
              <a:t> </a:t>
            </a:r>
            <a:r>
              <a:rPr dirty="0" err="1"/>
              <a:t>texto</a:t>
            </a:r>
            <a:r>
              <a:rPr dirty="0"/>
              <a:t> </a:t>
            </a:r>
            <a:r>
              <a:rPr dirty="0" err="1"/>
              <a:t>pueden</a:t>
            </a:r>
            <a:r>
              <a:rPr dirty="0"/>
              <a:t> </a:t>
            </a:r>
            <a:r>
              <a:rPr dirty="0" err="1"/>
              <a:t>convertirse</a:t>
            </a:r>
            <a:r>
              <a:rPr dirty="0"/>
              <a:t> </a:t>
            </a:r>
            <a:r>
              <a:rPr dirty="0" err="1"/>
              <a:t>rápidamente</a:t>
            </a:r>
            <a:r>
              <a:rPr dirty="0"/>
              <a:t> </a:t>
            </a:r>
            <a:r>
              <a:rPr dirty="0" err="1"/>
              <a:t>en</a:t>
            </a:r>
            <a:r>
              <a:rPr dirty="0"/>
              <a:t> </a:t>
            </a:r>
            <a:r>
              <a:rPr dirty="0" err="1"/>
              <a:t>aburridos</a:t>
            </a:r>
            <a:r>
              <a:rPr dirty="0"/>
              <a:t> y poco </a:t>
            </a:r>
            <a:r>
              <a:rPr lang="es-ES" dirty="0"/>
              <a:t>interesantes</a:t>
            </a:r>
            <a:r>
              <a:rPr dirty="0"/>
              <a:t>. </a:t>
            </a:r>
            <a:r>
              <a:rPr dirty="0" err="1"/>
              <a:t>En</a:t>
            </a:r>
            <a:r>
              <a:rPr dirty="0"/>
              <a:t> </a:t>
            </a:r>
            <a:r>
              <a:rPr dirty="0" err="1"/>
              <a:t>este</a:t>
            </a:r>
            <a:r>
              <a:rPr dirty="0"/>
              <a:t> </a:t>
            </a:r>
            <a:r>
              <a:rPr dirty="0" err="1"/>
              <a:t>sentido</a:t>
            </a:r>
            <a:r>
              <a:rPr dirty="0"/>
              <a:t>, es </a:t>
            </a:r>
            <a:r>
              <a:rPr dirty="0" err="1"/>
              <a:t>extremadamente</a:t>
            </a:r>
            <a:r>
              <a:rPr dirty="0"/>
              <a:t> </a:t>
            </a:r>
            <a:r>
              <a:rPr dirty="0" err="1"/>
              <a:t>importante</a:t>
            </a:r>
            <a:r>
              <a:rPr dirty="0"/>
              <a:t> </a:t>
            </a:r>
            <a:r>
              <a:rPr b="1" dirty="0" err="1"/>
              <a:t>incorporar</a:t>
            </a:r>
            <a:r>
              <a:rPr b="1" dirty="0"/>
              <a:t> </a:t>
            </a:r>
            <a:r>
              <a:rPr b="1" dirty="0" err="1"/>
              <a:t>elementos</a:t>
            </a:r>
            <a:r>
              <a:rPr b="1" dirty="0"/>
              <a:t> multimedia </a:t>
            </a:r>
            <a:r>
              <a:rPr b="1" dirty="0" err="1"/>
              <a:t>en</a:t>
            </a:r>
            <a:r>
              <a:rPr b="1" dirty="0"/>
              <a:t> </a:t>
            </a:r>
            <a:r>
              <a:rPr b="1" dirty="0" err="1"/>
              <a:t>tus</a:t>
            </a:r>
            <a:r>
              <a:rPr b="1" dirty="0"/>
              <a:t> </a:t>
            </a:r>
            <a:r>
              <a:rPr lang="es-ES" b="1" dirty="0"/>
              <a:t>formaciones</a:t>
            </a:r>
            <a:r>
              <a:rPr dirty="0"/>
              <a:t>. Los </a:t>
            </a:r>
            <a:r>
              <a:rPr lang="es-ES" dirty="0"/>
              <a:t>elementos </a:t>
            </a:r>
            <a:r>
              <a:rPr dirty="0"/>
              <a:t>multimedia </a:t>
            </a:r>
            <a:r>
              <a:rPr dirty="0" err="1"/>
              <a:t>pueden</a:t>
            </a:r>
            <a:r>
              <a:rPr dirty="0"/>
              <a:t> ser </a:t>
            </a:r>
            <a:r>
              <a:rPr dirty="0" err="1"/>
              <a:t>representados</a:t>
            </a:r>
            <a:r>
              <a:rPr dirty="0"/>
              <a:t> por </a:t>
            </a:r>
            <a:r>
              <a:rPr b="1" dirty="0" err="1"/>
              <a:t>imágenes</a:t>
            </a:r>
            <a:r>
              <a:rPr b="1" dirty="0"/>
              <a:t>, videos, </a:t>
            </a:r>
            <a:r>
              <a:rPr b="1" dirty="0" err="1"/>
              <a:t>animaciones</a:t>
            </a:r>
            <a:r>
              <a:rPr b="1" dirty="0"/>
              <a:t>, </a:t>
            </a:r>
            <a:r>
              <a:rPr b="1" dirty="0" err="1"/>
              <a:t>infografías</a:t>
            </a:r>
            <a:r>
              <a:rPr b="1" dirty="0"/>
              <a:t> y clips de audio</a:t>
            </a:r>
            <a:r>
              <a:rPr dirty="0"/>
              <a:t> para que </a:t>
            </a:r>
            <a:r>
              <a:rPr dirty="0" err="1"/>
              <a:t>el</a:t>
            </a:r>
            <a:r>
              <a:rPr dirty="0"/>
              <a:t> </a:t>
            </a:r>
            <a:r>
              <a:rPr dirty="0" err="1"/>
              <a:t>contenido</a:t>
            </a:r>
            <a:r>
              <a:rPr dirty="0"/>
              <a:t> sea </a:t>
            </a:r>
            <a:r>
              <a:rPr dirty="0" err="1"/>
              <a:t>visualmente</a:t>
            </a:r>
            <a:r>
              <a:rPr dirty="0"/>
              <a:t> </a:t>
            </a:r>
            <a:r>
              <a:rPr dirty="0" err="1"/>
              <a:t>atractiv</a:t>
            </a:r>
            <a:r>
              <a:rPr lang="es-ES" dirty="0"/>
              <a:t>o</a:t>
            </a:r>
            <a:r>
              <a:rPr dirty="0"/>
              <a:t>. Los </a:t>
            </a:r>
            <a:r>
              <a:rPr lang="es-ES" dirty="0"/>
              <a:t>elementos </a:t>
            </a:r>
            <a:r>
              <a:rPr dirty="0"/>
              <a:t>multimedia no solo </a:t>
            </a:r>
            <a:r>
              <a:rPr dirty="0" err="1"/>
              <a:t>hacen</a:t>
            </a:r>
            <a:r>
              <a:rPr dirty="0"/>
              <a:t> que la </a:t>
            </a:r>
            <a:r>
              <a:rPr lang="es-ES" dirty="0"/>
              <a:t>formación</a:t>
            </a:r>
            <a:r>
              <a:rPr dirty="0"/>
              <a:t> sea </a:t>
            </a:r>
            <a:r>
              <a:rPr dirty="0" err="1"/>
              <a:t>más</a:t>
            </a:r>
            <a:r>
              <a:rPr dirty="0"/>
              <a:t> </a:t>
            </a:r>
            <a:r>
              <a:rPr dirty="0" err="1"/>
              <a:t>interesante</a:t>
            </a:r>
            <a:r>
              <a:rPr dirty="0"/>
              <a:t> y </a:t>
            </a:r>
            <a:r>
              <a:rPr dirty="0" err="1"/>
              <a:t>atractiva</a:t>
            </a:r>
            <a:r>
              <a:rPr dirty="0"/>
              <a:t>, </a:t>
            </a:r>
            <a:r>
              <a:rPr dirty="0" err="1"/>
              <a:t>sino</a:t>
            </a:r>
            <a:r>
              <a:rPr dirty="0"/>
              <a:t> que </a:t>
            </a:r>
            <a:r>
              <a:rPr dirty="0" err="1"/>
              <a:t>también</a:t>
            </a:r>
            <a:r>
              <a:rPr dirty="0"/>
              <a:t> </a:t>
            </a:r>
            <a:r>
              <a:rPr dirty="0" err="1"/>
              <a:t>puede</a:t>
            </a:r>
            <a:r>
              <a:rPr dirty="0"/>
              <a:t> </a:t>
            </a:r>
            <a:r>
              <a:rPr dirty="0" err="1"/>
              <a:t>ayudar</a:t>
            </a:r>
            <a:r>
              <a:rPr dirty="0"/>
              <a:t> al </a:t>
            </a:r>
            <a:r>
              <a:rPr dirty="0" err="1"/>
              <a:t>alumno</a:t>
            </a:r>
            <a:r>
              <a:rPr dirty="0"/>
              <a:t> a </a:t>
            </a:r>
            <a:r>
              <a:rPr lang="es-ES" b="1" dirty="0"/>
              <a:t>recordar</a:t>
            </a:r>
            <a:r>
              <a:rPr b="1" dirty="0"/>
              <a:t> </a:t>
            </a:r>
            <a:r>
              <a:rPr b="1" dirty="0" err="1"/>
              <a:t>mejor</a:t>
            </a:r>
            <a:r>
              <a:rPr b="1" dirty="0"/>
              <a:t> los </a:t>
            </a:r>
            <a:r>
              <a:rPr b="1" dirty="0" err="1"/>
              <a:t>conceptos</a:t>
            </a:r>
            <a:r>
              <a:rPr b="1" dirty="0"/>
              <a:t> clave</a:t>
            </a:r>
            <a:r>
              <a:rPr dirty="0"/>
              <a:t>. </a:t>
            </a:r>
            <a:r>
              <a:rPr lang="es-ES" dirty="0"/>
              <a:t>Los elementos m</a:t>
            </a:r>
            <a:r>
              <a:rPr dirty="0" err="1"/>
              <a:t>ultimedia</a:t>
            </a:r>
            <a:r>
              <a:rPr dirty="0"/>
              <a:t> </a:t>
            </a:r>
            <a:r>
              <a:rPr dirty="0" err="1"/>
              <a:t>ayuda</a:t>
            </a:r>
            <a:r>
              <a:rPr lang="es-ES" dirty="0"/>
              <a:t>n</a:t>
            </a:r>
            <a:r>
              <a:rPr dirty="0"/>
              <a:t> a romper la </a:t>
            </a:r>
            <a:r>
              <a:rPr dirty="0" err="1"/>
              <a:t>monotonía</a:t>
            </a:r>
            <a:r>
              <a:rPr dirty="0"/>
              <a:t> del </a:t>
            </a:r>
            <a:r>
              <a:rPr dirty="0" err="1"/>
              <a:t>contenido</a:t>
            </a:r>
            <a:r>
              <a:rPr dirty="0"/>
              <a:t> </a:t>
            </a:r>
            <a:r>
              <a:rPr dirty="0" err="1"/>
              <a:t>basado</a:t>
            </a:r>
            <a:r>
              <a:rPr dirty="0"/>
              <a:t> </a:t>
            </a:r>
            <a:r>
              <a:rPr dirty="0" err="1"/>
              <a:t>en</a:t>
            </a:r>
            <a:r>
              <a:rPr dirty="0"/>
              <a:t> </a:t>
            </a:r>
            <a:r>
              <a:rPr dirty="0" err="1"/>
              <a:t>texto</a:t>
            </a:r>
            <a:r>
              <a:rPr dirty="0"/>
              <a:t> y </a:t>
            </a:r>
            <a:r>
              <a:rPr dirty="0" err="1"/>
              <a:t>puede</a:t>
            </a:r>
            <a:r>
              <a:rPr dirty="0"/>
              <a:t> </a:t>
            </a:r>
            <a:r>
              <a:rPr dirty="0" err="1"/>
              <a:t>transmitir</a:t>
            </a:r>
            <a:r>
              <a:rPr dirty="0"/>
              <a:t> </a:t>
            </a:r>
            <a:r>
              <a:rPr dirty="0" err="1"/>
              <a:t>información</a:t>
            </a:r>
            <a:r>
              <a:rPr dirty="0"/>
              <a:t> </a:t>
            </a:r>
            <a:r>
              <a:rPr lang="es-ES" dirty="0"/>
              <a:t>efectiva </a:t>
            </a:r>
            <a:r>
              <a:rPr dirty="0" err="1"/>
              <a:t>compleja</a:t>
            </a:r>
            <a:r>
              <a:rPr dirty="0"/>
              <a:t> </a:t>
            </a:r>
            <a:r>
              <a:rPr dirty="0" err="1"/>
              <a:t>en</a:t>
            </a:r>
            <a:r>
              <a:rPr dirty="0"/>
              <a:t> un </a:t>
            </a:r>
            <a:r>
              <a:rPr dirty="0" err="1"/>
              <a:t>formato</a:t>
            </a:r>
            <a:r>
              <a:rPr dirty="0"/>
              <a:t> </a:t>
            </a:r>
            <a:r>
              <a:rPr dirty="0" err="1"/>
              <a:t>más</a:t>
            </a:r>
            <a:r>
              <a:rPr dirty="0"/>
              <a:t> </a:t>
            </a:r>
            <a:r>
              <a:rPr dirty="0" err="1"/>
              <a:t>digerible</a:t>
            </a:r>
            <a:r>
              <a:rPr dirty="0"/>
              <a:t>. Los </a:t>
            </a:r>
            <a:r>
              <a:rPr dirty="0" err="1"/>
              <a:t>elementos</a:t>
            </a:r>
            <a:r>
              <a:rPr dirty="0"/>
              <a:t> multimedia </a:t>
            </a:r>
            <a:r>
              <a:rPr dirty="0" err="1"/>
              <a:t>también</a:t>
            </a:r>
            <a:r>
              <a:rPr dirty="0"/>
              <a:t> </a:t>
            </a:r>
            <a:r>
              <a:rPr dirty="0" err="1"/>
              <a:t>pueden</a:t>
            </a:r>
            <a:r>
              <a:rPr dirty="0"/>
              <a:t> </a:t>
            </a:r>
            <a:r>
              <a:rPr dirty="0" err="1"/>
              <a:t>crear</a:t>
            </a:r>
            <a:r>
              <a:rPr dirty="0"/>
              <a:t> una </a:t>
            </a:r>
            <a:r>
              <a:rPr b="1" dirty="0" err="1"/>
              <a:t>conexión</a:t>
            </a:r>
            <a:r>
              <a:rPr b="1" dirty="0"/>
              <a:t> </a:t>
            </a:r>
            <a:r>
              <a:rPr b="1" dirty="0" err="1"/>
              <a:t>emocional</a:t>
            </a:r>
            <a:r>
              <a:rPr b="1" dirty="0"/>
              <a:t> con los </a:t>
            </a:r>
            <a:r>
              <a:rPr b="1" dirty="0" err="1"/>
              <a:t>estudiantes</a:t>
            </a:r>
            <a:r>
              <a:rPr dirty="0"/>
              <a:t> </a:t>
            </a:r>
            <a:r>
              <a:rPr dirty="0" err="1"/>
              <a:t>mediante</a:t>
            </a:r>
            <a:r>
              <a:rPr dirty="0"/>
              <a:t> </a:t>
            </a:r>
            <a:r>
              <a:rPr dirty="0" err="1"/>
              <a:t>el</a:t>
            </a:r>
            <a:r>
              <a:rPr dirty="0"/>
              <a:t> </a:t>
            </a:r>
            <a:r>
              <a:rPr dirty="0" err="1"/>
              <a:t>uso</a:t>
            </a:r>
            <a:r>
              <a:rPr dirty="0"/>
              <a:t> de </a:t>
            </a:r>
            <a:r>
              <a:rPr dirty="0" err="1"/>
              <a:t>imágenes</a:t>
            </a:r>
            <a:r>
              <a:rPr dirty="0"/>
              <a:t> o videos que </a:t>
            </a:r>
            <a:r>
              <a:rPr dirty="0" err="1"/>
              <a:t>evocan</a:t>
            </a:r>
            <a:r>
              <a:rPr dirty="0"/>
              <a:t> </a:t>
            </a:r>
            <a:r>
              <a:rPr dirty="0" err="1"/>
              <a:t>sentimientos</a:t>
            </a:r>
            <a:r>
              <a:rPr dirty="0"/>
              <a:t> </a:t>
            </a:r>
            <a:r>
              <a:rPr dirty="0" err="1"/>
              <a:t>relacionados</a:t>
            </a:r>
            <a:r>
              <a:rPr dirty="0"/>
              <a:t> con </a:t>
            </a:r>
            <a:r>
              <a:rPr dirty="0" err="1"/>
              <a:t>el</a:t>
            </a:r>
            <a:r>
              <a:rPr dirty="0"/>
              <a:t> </a:t>
            </a:r>
            <a:r>
              <a:rPr dirty="0" err="1"/>
              <a:t>tema</a:t>
            </a:r>
            <a:r>
              <a:rPr dirty="0"/>
              <a:t> </a:t>
            </a:r>
            <a:r>
              <a:rPr dirty="0" err="1"/>
              <a:t>enseñado</a:t>
            </a:r>
            <a:r>
              <a:rPr dirty="0"/>
              <a:t>. </a:t>
            </a:r>
            <a:r>
              <a:rPr b="1" dirty="0"/>
              <a:t>No </a:t>
            </a:r>
            <a:r>
              <a:rPr b="1" dirty="0" err="1"/>
              <a:t>tenga</a:t>
            </a:r>
            <a:r>
              <a:rPr lang="es-ES" b="1" dirty="0"/>
              <a:t>s</a:t>
            </a:r>
            <a:r>
              <a:rPr b="1" dirty="0"/>
              <a:t> </a:t>
            </a:r>
            <a:r>
              <a:rPr b="1" dirty="0" err="1"/>
              <a:t>miedo</a:t>
            </a:r>
            <a:r>
              <a:rPr b="1" dirty="0"/>
              <a:t> de </a:t>
            </a:r>
            <a:r>
              <a:rPr lang="es-ES" b="1" dirty="0"/>
              <a:t>utilizar </a:t>
            </a:r>
            <a:r>
              <a:rPr b="1" dirty="0" err="1">
                <a:solidFill>
                  <a:srgbClr val="000000"/>
                </a:solidFill>
              </a:rPr>
              <a:t>diversas</a:t>
            </a:r>
            <a:r>
              <a:rPr b="1" dirty="0">
                <a:solidFill>
                  <a:srgbClr val="000000"/>
                </a:solidFill>
              </a:rPr>
              <a:t> </a:t>
            </a:r>
            <a:r>
              <a:rPr b="1" dirty="0" err="1">
                <a:solidFill>
                  <a:srgbClr val="000000"/>
                </a:solidFill>
              </a:rPr>
              <a:t>modalidades</a:t>
            </a:r>
            <a:r>
              <a:rPr b="1" dirty="0">
                <a:solidFill>
                  <a:srgbClr val="000000"/>
                </a:solidFill>
              </a:rPr>
              <a:t> para </a:t>
            </a:r>
            <a:r>
              <a:rPr b="1" dirty="0" err="1">
                <a:solidFill>
                  <a:srgbClr val="000000"/>
                </a:solidFill>
              </a:rPr>
              <a:t>mostrar</a:t>
            </a:r>
            <a:r>
              <a:rPr b="1" dirty="0">
                <a:solidFill>
                  <a:srgbClr val="000000"/>
                </a:solidFill>
              </a:rPr>
              <a:t> </a:t>
            </a:r>
            <a:r>
              <a:rPr b="1" dirty="0" err="1">
                <a:solidFill>
                  <a:srgbClr val="000000"/>
                </a:solidFill>
              </a:rPr>
              <a:t>el</a:t>
            </a:r>
            <a:r>
              <a:rPr b="1" dirty="0">
                <a:solidFill>
                  <a:srgbClr val="000000"/>
                </a:solidFill>
              </a:rPr>
              <a:t> </a:t>
            </a:r>
            <a:r>
              <a:rPr b="1" dirty="0" err="1">
                <a:solidFill>
                  <a:srgbClr val="000000"/>
                </a:solidFill>
              </a:rPr>
              <a:t>contenido</a:t>
            </a:r>
            <a:r>
              <a:rPr b="1" dirty="0">
                <a:solidFill>
                  <a:srgbClr val="000000"/>
                </a:solidFill>
              </a:rPr>
              <a:t> del </a:t>
            </a:r>
            <a:r>
              <a:rPr b="1" dirty="0" err="1">
                <a:solidFill>
                  <a:srgbClr val="000000"/>
                </a:solidFill>
              </a:rPr>
              <a:t>curso</a:t>
            </a:r>
            <a:r>
              <a:rPr b="1" dirty="0">
                <a:solidFill>
                  <a:srgbClr val="000000"/>
                </a:solidFill>
              </a:rPr>
              <a:t>, </a:t>
            </a:r>
            <a:r>
              <a:rPr b="1" dirty="0" err="1">
                <a:solidFill>
                  <a:srgbClr val="000000"/>
                </a:solidFill>
              </a:rPr>
              <a:t>incluyendo</a:t>
            </a:r>
            <a:r>
              <a:rPr b="1" dirty="0">
                <a:solidFill>
                  <a:srgbClr val="000000"/>
                </a:solidFill>
              </a:rPr>
              <a:t> audio, video, </a:t>
            </a:r>
            <a:r>
              <a:rPr b="1" dirty="0" err="1">
                <a:solidFill>
                  <a:srgbClr val="000000"/>
                </a:solidFill>
              </a:rPr>
              <a:t>imágenes</a:t>
            </a:r>
            <a:r>
              <a:rPr b="1" dirty="0">
                <a:solidFill>
                  <a:srgbClr val="000000"/>
                </a:solidFill>
              </a:rPr>
              <a:t>, </a:t>
            </a:r>
            <a:r>
              <a:rPr b="1" dirty="0" err="1">
                <a:solidFill>
                  <a:srgbClr val="000000"/>
                </a:solidFill>
              </a:rPr>
              <a:t>mapas</a:t>
            </a:r>
            <a:r>
              <a:rPr b="1" dirty="0">
                <a:solidFill>
                  <a:srgbClr val="000000"/>
                </a:solidFill>
              </a:rPr>
              <a:t> </a:t>
            </a:r>
            <a:r>
              <a:rPr b="1" dirty="0" err="1">
                <a:solidFill>
                  <a:srgbClr val="000000"/>
                </a:solidFill>
              </a:rPr>
              <a:t>conceptuales,</a:t>
            </a:r>
            <a:r>
              <a:rPr dirty="0" err="1">
                <a:solidFill>
                  <a:srgbClr val="000000"/>
                </a:solidFill>
              </a:rPr>
              <a:t>etc</a:t>
            </a:r>
            <a:r>
              <a:rPr dirty="0">
                <a:solidFill>
                  <a:srgbClr val="000000"/>
                </a:solidFill>
              </a:rPr>
              <a:t>.</a:t>
            </a:r>
          </a:p>
          <a:p>
            <a:pPr marL="342900" lvl="0" indent="-342900" algn="just">
              <a:lnSpc>
                <a:spcPct val="107000"/>
              </a:lnSpc>
              <a:spcAft>
                <a:spcPts val="800"/>
              </a:spcAft>
              <a:buFont typeface="Wingdings" panose="05000000000000000000" pitchFamily="2" charset="2"/>
              <a:buChar char=""/>
            </a:pPr>
            <a:endParaRPr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07000"/>
              </a:lnSpc>
              <a:spcAft>
                <a:spcPts val="800"/>
              </a:spcAft>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Gamificación</a:t>
            </a:r>
            <a:r>
              <a:rPr dirty="0"/>
              <a:t>: </a:t>
            </a:r>
            <a:r>
              <a:rPr b="1" dirty="0" err="1"/>
              <a:t>Incorpora</a:t>
            </a:r>
            <a:r>
              <a:rPr b="1" dirty="0"/>
              <a:t> </a:t>
            </a:r>
            <a:r>
              <a:rPr b="1" dirty="0" err="1"/>
              <a:t>elementos</a:t>
            </a:r>
            <a:r>
              <a:rPr b="1" dirty="0"/>
              <a:t> de </a:t>
            </a:r>
            <a:r>
              <a:rPr b="1" dirty="0" err="1"/>
              <a:t>gamificación</a:t>
            </a:r>
            <a:r>
              <a:rPr dirty="0"/>
              <a:t> </a:t>
            </a:r>
            <a:r>
              <a:rPr dirty="0" err="1"/>
              <a:t>como</a:t>
            </a:r>
            <a:r>
              <a:rPr dirty="0"/>
              <a:t> </a:t>
            </a:r>
            <a:r>
              <a:rPr b="1" dirty="0" err="1"/>
              <a:t>tablas</a:t>
            </a:r>
            <a:r>
              <a:rPr b="1" dirty="0"/>
              <a:t> de </a:t>
            </a:r>
            <a:r>
              <a:rPr b="1" dirty="0" err="1"/>
              <a:t>clasificación</a:t>
            </a:r>
            <a:r>
              <a:rPr b="1" dirty="0"/>
              <a:t>, insignias, </a:t>
            </a:r>
            <a:r>
              <a:rPr b="1" dirty="0" err="1"/>
              <a:t>desafíos</a:t>
            </a:r>
            <a:r>
              <a:rPr b="1" dirty="0"/>
              <a:t> y </a:t>
            </a:r>
            <a:r>
              <a:rPr b="1" dirty="0" err="1"/>
              <a:t>recompensas</a:t>
            </a:r>
            <a:r>
              <a:rPr dirty="0"/>
              <a:t> para que la </a:t>
            </a:r>
            <a:r>
              <a:rPr dirty="0" err="1"/>
              <a:t>experiencia</a:t>
            </a:r>
            <a:r>
              <a:rPr dirty="0"/>
              <a:t> de </a:t>
            </a:r>
            <a:r>
              <a:rPr dirty="0" err="1"/>
              <a:t>aprendizaje</a:t>
            </a:r>
            <a:r>
              <a:rPr dirty="0"/>
              <a:t> sea </a:t>
            </a:r>
            <a:r>
              <a:rPr dirty="0" err="1"/>
              <a:t>más</a:t>
            </a:r>
            <a:r>
              <a:rPr dirty="0"/>
              <a:t> </a:t>
            </a:r>
            <a:r>
              <a:rPr dirty="0" err="1"/>
              <a:t>agradable</a:t>
            </a:r>
            <a:r>
              <a:rPr dirty="0"/>
              <a:t> y </a:t>
            </a:r>
            <a:r>
              <a:rPr dirty="0" err="1"/>
              <a:t>motivadora</a:t>
            </a:r>
            <a:r>
              <a:rPr dirty="0"/>
              <a:t>. </a:t>
            </a:r>
            <a:r>
              <a:rPr b="1" dirty="0"/>
              <a:t>La </a:t>
            </a:r>
            <a:r>
              <a:rPr b="1" dirty="0" err="1"/>
              <a:t>gamificación</a:t>
            </a:r>
            <a:r>
              <a:rPr b="1" dirty="0"/>
              <a:t> </a:t>
            </a:r>
            <a:r>
              <a:rPr b="1" dirty="0" err="1"/>
              <a:t>agrega</a:t>
            </a:r>
            <a:r>
              <a:rPr b="1" dirty="0"/>
              <a:t> un </a:t>
            </a:r>
            <a:r>
              <a:rPr b="1" dirty="0" err="1"/>
              <a:t>elemento</a:t>
            </a:r>
            <a:r>
              <a:rPr b="1" dirty="0"/>
              <a:t> </a:t>
            </a:r>
            <a:r>
              <a:rPr b="1" dirty="0" err="1"/>
              <a:t>competitivo</a:t>
            </a:r>
            <a:r>
              <a:rPr b="1" dirty="0"/>
              <a:t>, </a:t>
            </a:r>
            <a:r>
              <a:rPr b="1" dirty="0" err="1"/>
              <a:t>fomenta</a:t>
            </a:r>
            <a:r>
              <a:rPr b="1" dirty="0"/>
              <a:t> </a:t>
            </a:r>
            <a:r>
              <a:rPr b="1" dirty="0" err="1"/>
              <a:t>el</a:t>
            </a:r>
            <a:r>
              <a:rPr b="1" dirty="0"/>
              <a:t> </a:t>
            </a:r>
            <a:r>
              <a:rPr b="1" dirty="0" err="1"/>
              <a:t>seguimiento</a:t>
            </a:r>
            <a:r>
              <a:rPr b="1" dirty="0"/>
              <a:t> del </a:t>
            </a:r>
            <a:r>
              <a:rPr b="1" dirty="0" err="1"/>
              <a:t>progreso</a:t>
            </a:r>
            <a:r>
              <a:rPr b="1" dirty="0"/>
              <a:t> y </a:t>
            </a:r>
            <a:r>
              <a:rPr b="1" dirty="0" err="1"/>
              <a:t>proporciona</a:t>
            </a:r>
            <a:r>
              <a:rPr b="1" dirty="0"/>
              <a:t> una </a:t>
            </a:r>
            <a:r>
              <a:rPr b="1" dirty="0" err="1"/>
              <a:t>sensación</a:t>
            </a:r>
            <a:r>
              <a:rPr b="1" dirty="0"/>
              <a:t> de </a:t>
            </a:r>
            <a:r>
              <a:rPr b="1" dirty="0" err="1"/>
              <a:t>logro</a:t>
            </a:r>
            <a:r>
              <a:rPr b="1" dirty="0"/>
              <a:t>,</a:t>
            </a:r>
            <a:r>
              <a:rPr dirty="0"/>
              <a:t> lo que </a:t>
            </a:r>
            <a:r>
              <a:rPr dirty="0" err="1"/>
              <a:t>mantiene</a:t>
            </a:r>
            <a:r>
              <a:rPr dirty="0"/>
              <a:t> a los </a:t>
            </a:r>
            <a:r>
              <a:rPr dirty="0" err="1"/>
              <a:t>usuarios</a:t>
            </a:r>
            <a:r>
              <a:rPr dirty="0"/>
              <a:t> </a:t>
            </a:r>
            <a:r>
              <a:rPr dirty="0" err="1"/>
              <a:t>comprometidos</a:t>
            </a:r>
            <a:r>
              <a:rPr dirty="0"/>
              <a:t> y </a:t>
            </a:r>
            <a:r>
              <a:rPr dirty="0" err="1"/>
              <a:t>motivados</a:t>
            </a:r>
            <a:r>
              <a:rPr dirty="0"/>
              <a:t> para </a:t>
            </a:r>
            <a:r>
              <a:rPr dirty="0" err="1"/>
              <a:t>continuar</a:t>
            </a:r>
            <a:r>
              <a:rPr dirty="0"/>
              <a:t> </a:t>
            </a:r>
            <a:r>
              <a:rPr dirty="0" err="1"/>
              <a:t>aprendiendo</a:t>
            </a:r>
            <a:r>
              <a:rPr dirty="0"/>
              <a:t>.</a:t>
            </a:r>
            <a:endParaRPr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endParaRPr sz="2000" dirty="0">
              <a:effectLst/>
              <a:latin typeface="Arial MT"/>
              <a:ea typeface="Times New Roman" panose="02020603050405020304" pitchFamily="18" charset="0"/>
              <a:cs typeface="Times New Roman" panose="02020603050405020304" pitchFamily="18" charset="0"/>
            </a:endParaRPr>
          </a:p>
          <a:p>
            <a:endParaRPr sz="4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t>Fuente de la imagen: Freepik.com</a:t>
            </a:r>
          </a:p>
        </p:txBody>
      </p:sp>
      <p:pic>
        <p:nvPicPr>
          <p:cNvPr id="2050" name="Picture 2" descr="Vector gratuito iconos lineares de busquedas web">
            <a:extLst>
              <a:ext uri="{FF2B5EF4-FFF2-40B4-BE49-F238E27FC236}">
                <a16:creationId xmlns:a16="http://schemas.microsoft.com/office/drawing/2014/main" id="{CD7262FD-327A-4153-A654-CB13409A7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904" y="3231735"/>
            <a:ext cx="420052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5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700635"/>
            <a:ext cx="15240000" cy="461665"/>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1.1: Estrategias para involucrar a los usuarios con contenido digital en la formación </a:t>
            </a:r>
            <a:r>
              <a:rPr lang="es-ES" sz="2400"/>
              <a:t>online</a:t>
            </a:r>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25826" y="3848100"/>
            <a:ext cx="11811000" cy="5728748"/>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a:t>Personalización y </a:t>
            </a:r>
            <a:r>
              <a:rPr lang="es-ES" b="1"/>
              <a:t>adaptación</a:t>
            </a:r>
            <a:r>
              <a:t>: La personalización es cada vez más importante en la formación </a:t>
            </a:r>
            <a:r>
              <a:rPr lang="es-ES"/>
              <a:t>online</a:t>
            </a:r>
            <a:r>
              <a:t>, ya que </a:t>
            </a:r>
            <a:r>
              <a:rPr b="1"/>
              <a:t>ayuda a los estudiantes a sentirse más conectados con la formación en sí</a:t>
            </a:r>
            <a:r>
              <a:t>. Al personalizar la experiencia de aprendizaje, es más probable que los estudiantes se sientan comprometidos y retengan información. </a:t>
            </a:r>
            <a:r>
              <a:rPr b="1"/>
              <a:t>Adaptar el contenido de la formación a las necesidades e intereses específicos de los usuarios</a:t>
            </a:r>
            <a:r>
              <a:t>, proporcionar opciones para que los usuarios personalicen su experiencia de aprendizaje, como </a:t>
            </a:r>
            <a:r>
              <a:rPr b="1"/>
              <a:t>elegir el orden</a:t>
            </a:r>
            <a:r>
              <a:t> de los módulos o </a:t>
            </a:r>
            <a:r>
              <a:rPr b="1"/>
              <a:t>seleccionar temas</a:t>
            </a:r>
            <a:r>
              <a:t> de relevancia han demostrado ser muy útiles para mantener el interés de los estudiantes. La personalización aumenta el compromiso de los usuarios al hacer que el contenido sea más relevante y significativo para sus objetivos de aprendizaje individuales. La personalización se puede representar por la posibilidad de </a:t>
            </a:r>
            <a:r>
              <a:rPr b="1"/>
              <a:t>elegir una ruta de aprendizaje</a:t>
            </a:r>
            <a:r>
              <a:t> o la </a:t>
            </a:r>
            <a:r>
              <a:rPr lang="es-ES" b="1"/>
              <a:t>adaptación</a:t>
            </a:r>
            <a:r>
              <a:rPr b="1"/>
              <a:t> de contenido en función de las preferencias</a:t>
            </a:r>
            <a:r>
              <a:t>. La personalización también se puede lograr </a:t>
            </a:r>
            <a:r>
              <a:rPr b="1"/>
              <a:t>incorporando ejemplos de la vida real relevantes para los antecedentes específicos</a:t>
            </a:r>
            <a:r>
              <a:t> del alumno. La incorporación de la personalización ayuda a los estudiantes a sentirse más involucrados en su aprendizaje, lo que conduce a mejores tasas de </a:t>
            </a:r>
            <a:r>
              <a:rPr lang="es-ES"/>
              <a:t>mantenimiento</a:t>
            </a:r>
            <a:r>
              <a:t>. </a:t>
            </a:r>
            <a:r>
              <a:rPr b="1"/>
              <a:t>La personalización también puede ayudar a reducir las tasas de abandono escolar, ya que es más probable que los estudiantes completen un curso que se adapte a sus necesidades e intereses</a:t>
            </a:r>
            <a:r>
              <a:t>.</a:t>
            </a:r>
            <a:endParaRPr sz="2000">
              <a:effectLst/>
              <a:latin typeface="Arial MT"/>
              <a:ea typeface="Times New Roman" panose="02020603050405020304" pitchFamily="18" charset="0"/>
              <a:cs typeface="Times New Roman" panose="02020603050405020304" pitchFamily="18" charset="0"/>
            </a:endParaRPr>
          </a:p>
          <a:p>
            <a:endParaRPr sz="60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279368"/>
            <a:ext cx="3917223" cy="369332"/>
          </a:xfrm>
          <a:prstGeom prst="rect">
            <a:avLst/>
          </a:prstGeom>
          <a:noFill/>
        </p:spPr>
        <p:txBody>
          <a:bodyPr wrap="square">
            <a:spAutoFit/>
          </a:bodyPr>
          <a:lstStyle/>
          <a:p>
            <a:r>
              <a:t>Fuente de la imagen: Freepik.com</a:t>
            </a:r>
          </a:p>
        </p:txBody>
      </p:sp>
      <p:pic>
        <p:nvPicPr>
          <p:cNvPr id="3074" name="Picture 2" descr="Vector gratuito ilustración del concepto de personalización">
            <a:extLst>
              <a:ext uri="{FF2B5EF4-FFF2-40B4-BE49-F238E27FC236}">
                <a16:creationId xmlns:a16="http://schemas.microsoft.com/office/drawing/2014/main" id="{84565472-5010-4D49-9D5A-7DE2CA3F7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1200" y="4000500"/>
            <a:ext cx="4008284" cy="400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0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700635"/>
            <a:ext cx="15240000" cy="461665"/>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1.1: Estrategias para involucrar a los usuarios con contenido digital en la formación </a:t>
            </a:r>
            <a:r>
              <a:rPr lang="es-ES" sz="2400"/>
              <a:t>online</a:t>
            </a:r>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25826" y="3238500"/>
            <a:ext cx="10432774" cy="7116820"/>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Aprendizaj</a:t>
            </a:r>
            <a:r>
              <a:rPr lang="es-ES" b="1" dirty="0"/>
              <a:t>e en</a:t>
            </a:r>
            <a:r>
              <a:rPr b="1" dirty="0"/>
              <a:t> </a:t>
            </a:r>
            <a:r>
              <a:rPr b="1" dirty="0" err="1"/>
              <a:t>bocado</a:t>
            </a:r>
            <a:r>
              <a:rPr lang="es-ES" b="1" dirty="0"/>
              <a:t>s</a:t>
            </a:r>
            <a:r>
              <a:rPr dirty="0"/>
              <a:t>: Es </a:t>
            </a:r>
            <a:r>
              <a:rPr dirty="0" err="1"/>
              <a:t>importante</a:t>
            </a:r>
            <a:r>
              <a:rPr dirty="0"/>
              <a:t> </a:t>
            </a:r>
            <a:r>
              <a:rPr b="1" dirty="0" err="1"/>
              <a:t>dividir</a:t>
            </a:r>
            <a:r>
              <a:rPr b="1" dirty="0"/>
              <a:t> </a:t>
            </a:r>
            <a:r>
              <a:rPr b="1" dirty="0" err="1"/>
              <a:t>el</a:t>
            </a:r>
            <a:r>
              <a:rPr b="1" dirty="0"/>
              <a:t> </a:t>
            </a:r>
            <a:r>
              <a:rPr b="1" dirty="0" err="1"/>
              <a:t>contenido</a:t>
            </a:r>
            <a:r>
              <a:rPr b="1" dirty="0"/>
              <a:t> </a:t>
            </a:r>
            <a:r>
              <a:rPr b="1" dirty="0" err="1"/>
              <a:t>en</a:t>
            </a:r>
            <a:r>
              <a:rPr b="1" dirty="0"/>
              <a:t> </a:t>
            </a:r>
            <a:r>
              <a:rPr b="1" dirty="0" err="1"/>
              <a:t>trozos</a:t>
            </a:r>
            <a:r>
              <a:rPr b="1" dirty="0"/>
              <a:t> </a:t>
            </a:r>
            <a:r>
              <a:rPr b="1" dirty="0" err="1"/>
              <a:t>más</a:t>
            </a:r>
            <a:r>
              <a:rPr b="1" dirty="0"/>
              <a:t> </a:t>
            </a:r>
            <a:r>
              <a:rPr b="1" dirty="0" err="1"/>
              <a:t>pequeños</a:t>
            </a:r>
            <a:r>
              <a:rPr b="1" dirty="0"/>
              <a:t> y </a:t>
            </a:r>
            <a:r>
              <a:rPr b="1" dirty="0" err="1"/>
              <a:t>manejables</a:t>
            </a:r>
            <a:r>
              <a:rPr b="1" dirty="0"/>
              <a:t> para </a:t>
            </a:r>
            <a:r>
              <a:rPr b="1" dirty="0" err="1"/>
              <a:t>facilitar</a:t>
            </a:r>
            <a:r>
              <a:rPr b="1" dirty="0"/>
              <a:t> </a:t>
            </a:r>
            <a:r>
              <a:rPr lang="es-ES" b="1" dirty="0"/>
              <a:t>su</a:t>
            </a:r>
            <a:r>
              <a:rPr b="1" dirty="0"/>
              <a:t> </a:t>
            </a:r>
            <a:r>
              <a:rPr b="1" dirty="0" err="1"/>
              <a:t>consumo</a:t>
            </a:r>
            <a:r>
              <a:rPr dirty="0"/>
              <a:t>. </a:t>
            </a:r>
            <a:r>
              <a:rPr dirty="0">
                <a:solidFill>
                  <a:srgbClr val="000000"/>
                </a:solidFill>
              </a:rPr>
              <a:t>Us</a:t>
            </a:r>
            <a:r>
              <a:rPr lang="es-ES" dirty="0">
                <a:solidFill>
                  <a:srgbClr val="000000"/>
                </a:solidFill>
              </a:rPr>
              <a:t>a</a:t>
            </a:r>
            <a:r>
              <a:rPr dirty="0">
                <a:solidFill>
                  <a:srgbClr val="000000"/>
                </a:solidFill>
              </a:rPr>
              <a:t> </a:t>
            </a:r>
            <a:r>
              <a:rPr dirty="0" err="1">
                <a:solidFill>
                  <a:srgbClr val="000000"/>
                </a:solidFill>
              </a:rPr>
              <a:t>conferencias</a:t>
            </a:r>
            <a:r>
              <a:rPr dirty="0">
                <a:solidFill>
                  <a:srgbClr val="000000"/>
                </a:solidFill>
              </a:rPr>
              <a:t> </a:t>
            </a:r>
            <a:r>
              <a:rPr dirty="0" err="1">
                <a:solidFill>
                  <a:srgbClr val="000000"/>
                </a:solidFill>
              </a:rPr>
              <a:t>cortas</a:t>
            </a:r>
            <a:r>
              <a:rPr dirty="0">
                <a:solidFill>
                  <a:srgbClr val="000000"/>
                </a:solidFill>
              </a:rPr>
              <a:t> (10 </a:t>
            </a:r>
            <a:r>
              <a:rPr dirty="0" err="1">
                <a:solidFill>
                  <a:srgbClr val="000000"/>
                </a:solidFill>
              </a:rPr>
              <a:t>minutos</a:t>
            </a:r>
            <a:r>
              <a:rPr dirty="0">
                <a:solidFill>
                  <a:srgbClr val="000000"/>
                </a:solidFill>
              </a:rPr>
              <a:t>) de audio y video. Las </a:t>
            </a:r>
            <a:r>
              <a:rPr dirty="0" err="1">
                <a:solidFill>
                  <a:srgbClr val="000000"/>
                </a:solidFill>
              </a:rPr>
              <a:t>presentaciones</a:t>
            </a:r>
            <a:r>
              <a:rPr dirty="0">
                <a:solidFill>
                  <a:srgbClr val="000000"/>
                </a:solidFill>
              </a:rPr>
              <a:t> </a:t>
            </a:r>
            <a:r>
              <a:rPr dirty="0" err="1">
                <a:solidFill>
                  <a:srgbClr val="000000"/>
                </a:solidFill>
              </a:rPr>
              <a:t>más</a:t>
            </a:r>
            <a:r>
              <a:rPr dirty="0">
                <a:solidFill>
                  <a:srgbClr val="000000"/>
                </a:solidFill>
              </a:rPr>
              <a:t> </a:t>
            </a:r>
            <a:r>
              <a:rPr dirty="0" err="1">
                <a:solidFill>
                  <a:srgbClr val="000000"/>
                </a:solidFill>
              </a:rPr>
              <a:t>cortas</a:t>
            </a:r>
            <a:r>
              <a:rPr dirty="0">
                <a:solidFill>
                  <a:srgbClr val="000000"/>
                </a:solidFill>
              </a:rPr>
              <a:t> con </a:t>
            </a:r>
            <a:r>
              <a:rPr dirty="0" err="1">
                <a:solidFill>
                  <a:srgbClr val="000000"/>
                </a:solidFill>
              </a:rPr>
              <a:t>medios</a:t>
            </a:r>
            <a:r>
              <a:rPr dirty="0">
                <a:solidFill>
                  <a:srgbClr val="000000"/>
                </a:solidFill>
              </a:rPr>
              <a:t> </a:t>
            </a:r>
            <a:r>
              <a:rPr dirty="0" err="1">
                <a:solidFill>
                  <a:srgbClr val="000000"/>
                </a:solidFill>
              </a:rPr>
              <a:t>variados</a:t>
            </a:r>
            <a:r>
              <a:rPr dirty="0">
                <a:solidFill>
                  <a:srgbClr val="000000"/>
                </a:solidFill>
              </a:rPr>
              <a:t> </a:t>
            </a:r>
            <a:r>
              <a:rPr dirty="0" err="1">
                <a:solidFill>
                  <a:srgbClr val="000000"/>
                </a:solidFill>
              </a:rPr>
              <a:t>pueden</a:t>
            </a:r>
            <a:r>
              <a:rPr dirty="0">
                <a:solidFill>
                  <a:srgbClr val="000000"/>
                </a:solidFill>
              </a:rPr>
              <a:t> </a:t>
            </a:r>
            <a:r>
              <a:rPr dirty="0" err="1">
                <a:solidFill>
                  <a:srgbClr val="000000"/>
                </a:solidFill>
              </a:rPr>
              <a:t>optimizar</a:t>
            </a:r>
            <a:r>
              <a:rPr dirty="0">
                <a:solidFill>
                  <a:srgbClr val="000000"/>
                </a:solidFill>
              </a:rPr>
              <a:t> la </a:t>
            </a:r>
            <a:r>
              <a:rPr dirty="0" err="1">
                <a:solidFill>
                  <a:srgbClr val="000000"/>
                </a:solidFill>
              </a:rPr>
              <a:t>participación</a:t>
            </a:r>
            <a:r>
              <a:rPr dirty="0">
                <a:solidFill>
                  <a:srgbClr val="000000"/>
                </a:solidFill>
              </a:rPr>
              <a:t> de los </a:t>
            </a:r>
            <a:r>
              <a:rPr dirty="0" err="1">
                <a:solidFill>
                  <a:srgbClr val="000000"/>
                </a:solidFill>
              </a:rPr>
              <a:t>estudiantes</a:t>
            </a:r>
            <a:r>
              <a:rPr dirty="0">
                <a:solidFill>
                  <a:srgbClr val="000000"/>
                </a:solidFill>
              </a:rPr>
              <a:t> y </a:t>
            </a:r>
            <a:r>
              <a:rPr dirty="0" err="1">
                <a:solidFill>
                  <a:srgbClr val="000000"/>
                </a:solidFill>
              </a:rPr>
              <a:t>permitir</a:t>
            </a:r>
            <a:r>
              <a:rPr dirty="0">
                <a:solidFill>
                  <a:srgbClr val="000000"/>
                </a:solidFill>
              </a:rPr>
              <a:t> la </a:t>
            </a:r>
            <a:r>
              <a:rPr dirty="0" err="1">
                <a:solidFill>
                  <a:srgbClr val="000000"/>
                </a:solidFill>
              </a:rPr>
              <a:t>facilidad</a:t>
            </a:r>
            <a:r>
              <a:rPr dirty="0">
                <a:solidFill>
                  <a:srgbClr val="000000"/>
                </a:solidFill>
              </a:rPr>
              <a:t> de </a:t>
            </a:r>
            <a:r>
              <a:rPr dirty="0" err="1">
                <a:solidFill>
                  <a:srgbClr val="000000"/>
                </a:solidFill>
              </a:rPr>
              <a:t>actualización</a:t>
            </a:r>
            <a:r>
              <a:rPr dirty="0">
                <a:solidFill>
                  <a:srgbClr val="000000"/>
                </a:solidFill>
              </a:rPr>
              <a:t> </a:t>
            </a:r>
            <a:r>
              <a:rPr dirty="0" err="1">
                <a:solidFill>
                  <a:srgbClr val="000000"/>
                </a:solidFill>
              </a:rPr>
              <a:t>en</a:t>
            </a:r>
            <a:r>
              <a:rPr dirty="0">
                <a:solidFill>
                  <a:srgbClr val="000000"/>
                </a:solidFill>
              </a:rPr>
              <a:t> </a:t>
            </a:r>
            <a:r>
              <a:rPr dirty="0" err="1">
                <a:solidFill>
                  <a:srgbClr val="000000"/>
                </a:solidFill>
              </a:rPr>
              <a:t>el</a:t>
            </a:r>
            <a:r>
              <a:rPr dirty="0">
                <a:solidFill>
                  <a:srgbClr val="000000"/>
                </a:solidFill>
              </a:rPr>
              <a:t> </a:t>
            </a:r>
            <a:r>
              <a:rPr dirty="0" err="1">
                <a:solidFill>
                  <a:srgbClr val="000000"/>
                </a:solidFill>
              </a:rPr>
              <a:t>futuro</a:t>
            </a:r>
            <a:r>
              <a:rPr dirty="0">
                <a:solidFill>
                  <a:srgbClr val="000000"/>
                </a:solidFill>
              </a:rPr>
              <a:t>.</a:t>
            </a:r>
            <a:r>
              <a:rPr dirty="0"/>
              <a:t> </a:t>
            </a:r>
            <a:r>
              <a:rPr dirty="0" err="1"/>
              <a:t>Siempre</a:t>
            </a:r>
            <a:r>
              <a:rPr dirty="0"/>
              <a:t> es </a:t>
            </a:r>
            <a:r>
              <a:rPr dirty="0" err="1"/>
              <a:t>mejor</a:t>
            </a:r>
            <a:r>
              <a:rPr dirty="0"/>
              <a:t> </a:t>
            </a:r>
            <a:r>
              <a:rPr lang="es-ES" dirty="0"/>
              <a:t>presentar</a:t>
            </a:r>
            <a:r>
              <a:rPr dirty="0"/>
              <a:t> </a:t>
            </a:r>
            <a:r>
              <a:rPr dirty="0" err="1"/>
              <a:t>el</a:t>
            </a:r>
            <a:r>
              <a:rPr dirty="0"/>
              <a:t> </a:t>
            </a:r>
            <a:r>
              <a:rPr dirty="0" err="1"/>
              <a:t>contenido</a:t>
            </a:r>
            <a:r>
              <a:rPr dirty="0"/>
              <a:t> </a:t>
            </a:r>
            <a:r>
              <a:rPr dirty="0" err="1"/>
              <a:t>en</a:t>
            </a:r>
            <a:r>
              <a:rPr dirty="0"/>
              <a:t> </a:t>
            </a:r>
            <a:r>
              <a:rPr dirty="0" err="1"/>
              <a:t>módulos</a:t>
            </a:r>
            <a:r>
              <a:rPr dirty="0"/>
              <a:t> </a:t>
            </a:r>
            <a:r>
              <a:rPr dirty="0" err="1"/>
              <a:t>cortos</a:t>
            </a:r>
            <a:r>
              <a:rPr dirty="0"/>
              <a:t> o </a:t>
            </a:r>
            <a:r>
              <a:rPr dirty="0" err="1"/>
              <a:t>lecciones</a:t>
            </a:r>
            <a:r>
              <a:rPr dirty="0"/>
              <a:t> que se </a:t>
            </a:r>
            <a:r>
              <a:rPr dirty="0" err="1"/>
              <a:t>pueden</a:t>
            </a:r>
            <a:r>
              <a:rPr dirty="0"/>
              <a:t> </a:t>
            </a:r>
            <a:r>
              <a:rPr dirty="0" err="1"/>
              <a:t>completar</a:t>
            </a:r>
            <a:r>
              <a:rPr dirty="0"/>
              <a:t> dentro de un </a:t>
            </a:r>
            <a:r>
              <a:rPr dirty="0" err="1"/>
              <a:t>período</a:t>
            </a:r>
            <a:r>
              <a:rPr dirty="0"/>
              <a:t> de </a:t>
            </a:r>
            <a:r>
              <a:rPr dirty="0" err="1"/>
              <a:t>tiempo</a:t>
            </a:r>
            <a:r>
              <a:rPr dirty="0"/>
              <a:t> </a:t>
            </a:r>
            <a:r>
              <a:rPr dirty="0" err="1"/>
              <a:t>específico</a:t>
            </a:r>
            <a:r>
              <a:rPr dirty="0"/>
              <a:t>. Este </a:t>
            </a:r>
            <a:r>
              <a:rPr dirty="0" err="1"/>
              <a:t>enfoque</a:t>
            </a:r>
            <a:r>
              <a:rPr dirty="0"/>
              <a:t> </a:t>
            </a:r>
            <a:r>
              <a:rPr b="1" dirty="0" err="1"/>
              <a:t>ayuda</a:t>
            </a:r>
            <a:r>
              <a:rPr b="1" dirty="0"/>
              <a:t> a </a:t>
            </a:r>
            <a:r>
              <a:rPr b="1" dirty="0" err="1"/>
              <a:t>prevenir</a:t>
            </a:r>
            <a:r>
              <a:rPr b="1" dirty="0"/>
              <a:t> la </a:t>
            </a:r>
            <a:r>
              <a:rPr b="1" dirty="0" err="1"/>
              <a:t>sobrecarga</a:t>
            </a:r>
            <a:r>
              <a:rPr b="1" dirty="0"/>
              <a:t> de </a:t>
            </a:r>
            <a:r>
              <a:rPr b="1" dirty="0" err="1"/>
              <a:t>información</a:t>
            </a:r>
            <a:r>
              <a:rPr b="1" dirty="0"/>
              <a:t>, </a:t>
            </a:r>
            <a:r>
              <a:rPr b="1" dirty="0" err="1"/>
              <a:t>mejora</a:t>
            </a:r>
            <a:r>
              <a:rPr b="1" dirty="0"/>
              <a:t> la </a:t>
            </a:r>
            <a:r>
              <a:rPr b="1" dirty="0" err="1"/>
              <a:t>retención</a:t>
            </a:r>
            <a:r>
              <a:rPr b="1" dirty="0"/>
              <a:t> y se </a:t>
            </a:r>
            <a:r>
              <a:rPr b="1" dirty="0" err="1"/>
              <a:t>adapta</a:t>
            </a:r>
            <a:r>
              <a:rPr b="1" dirty="0"/>
              <a:t> a la </a:t>
            </a:r>
            <a:r>
              <a:rPr b="1" dirty="0" err="1"/>
              <a:t>capacidad</a:t>
            </a:r>
            <a:r>
              <a:rPr b="1" dirty="0"/>
              <a:t> de </a:t>
            </a:r>
            <a:r>
              <a:rPr b="1" dirty="0" err="1"/>
              <a:t>atención</a:t>
            </a:r>
            <a:r>
              <a:rPr b="1" dirty="0"/>
              <a:t> </a:t>
            </a:r>
            <a:r>
              <a:rPr b="1" dirty="0" err="1"/>
              <a:t>limitada</a:t>
            </a:r>
            <a:r>
              <a:rPr b="1" dirty="0"/>
              <a:t> de los </a:t>
            </a:r>
            <a:r>
              <a:rPr b="1" dirty="0" err="1"/>
              <a:t>usuarios</a:t>
            </a:r>
            <a:r>
              <a:rPr dirty="0"/>
              <a:t>.</a:t>
            </a:r>
            <a:endParaRPr sz="2000" dirty="0">
              <a:effectLst/>
              <a:latin typeface="Arial MT"/>
              <a:ea typeface="Times New Roman" panose="02020603050405020304" pitchFamily="18" charset="0"/>
              <a:cs typeface="Times New Roman" panose="02020603050405020304" pitchFamily="18" charset="0"/>
            </a:endParaRPr>
          </a:p>
          <a:p>
            <a:pPr algn="just">
              <a:defRPr sz="2000">
                <a:effectLst/>
                <a:latin typeface="Calibri" panose="020F0502020204030204" pitchFamily="34" charset="0"/>
                <a:ea typeface="Arial MT"/>
                <a:cs typeface="Calibri" panose="020F0502020204030204" pitchFamily="34" charset="0"/>
              </a:defRPr>
            </a:pPr>
            <a:r>
              <a:rPr dirty="0"/>
              <a:t> </a:t>
            </a:r>
            <a:endParaRPr sz="2000" dirty="0">
              <a:effectLst/>
              <a:latin typeface="Arial MT"/>
              <a:ea typeface="Arial MT"/>
              <a:cs typeface="Arial MT"/>
            </a:endParaRPr>
          </a:p>
          <a:p>
            <a:pPr marL="342900" lvl="0" indent="-342900" algn="just">
              <a:lnSpc>
                <a:spcPct val="107000"/>
              </a:lnSpc>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Aprendizaje</a:t>
            </a:r>
            <a:r>
              <a:rPr b="1" dirty="0"/>
              <a:t> Social y </a:t>
            </a:r>
            <a:r>
              <a:rPr b="1" dirty="0" err="1"/>
              <a:t>Colaboración</a:t>
            </a:r>
            <a:r>
              <a:rPr dirty="0"/>
              <a:t>: </a:t>
            </a:r>
            <a:r>
              <a:rPr dirty="0" err="1"/>
              <a:t>Fomentar</a:t>
            </a:r>
            <a:r>
              <a:rPr dirty="0"/>
              <a:t> un </a:t>
            </a:r>
            <a:r>
              <a:rPr b="1" dirty="0" err="1"/>
              <a:t>sentido</a:t>
            </a:r>
            <a:r>
              <a:rPr b="1" dirty="0"/>
              <a:t> de </a:t>
            </a:r>
            <a:r>
              <a:rPr b="1" dirty="0" err="1"/>
              <a:t>comunidad</a:t>
            </a:r>
            <a:r>
              <a:rPr b="1" dirty="0"/>
              <a:t> y </a:t>
            </a:r>
            <a:r>
              <a:rPr b="1" dirty="0" err="1"/>
              <a:t>colaboración</a:t>
            </a:r>
            <a:r>
              <a:rPr b="1" dirty="0"/>
              <a:t> </a:t>
            </a:r>
            <a:r>
              <a:rPr b="1" dirty="0" err="1"/>
              <a:t>mediante</a:t>
            </a:r>
            <a:r>
              <a:rPr b="1" dirty="0"/>
              <a:t> la </a:t>
            </a:r>
            <a:r>
              <a:rPr b="1" dirty="0" err="1"/>
              <a:t>incorporación</a:t>
            </a:r>
            <a:r>
              <a:rPr b="1" dirty="0"/>
              <a:t> de </a:t>
            </a:r>
            <a:r>
              <a:rPr b="1" dirty="0" err="1"/>
              <a:t>elementos</a:t>
            </a:r>
            <a:r>
              <a:rPr b="1" dirty="0"/>
              <a:t> de </a:t>
            </a:r>
            <a:r>
              <a:rPr b="1" dirty="0" err="1"/>
              <a:t>aprendizaje</a:t>
            </a:r>
            <a:r>
              <a:rPr b="1" dirty="0"/>
              <a:t> social</a:t>
            </a:r>
            <a:r>
              <a:rPr dirty="0"/>
              <a:t>, </a:t>
            </a:r>
            <a:r>
              <a:rPr dirty="0" err="1"/>
              <a:t>como</a:t>
            </a:r>
            <a:r>
              <a:rPr dirty="0"/>
              <a:t> la </a:t>
            </a:r>
            <a:r>
              <a:rPr dirty="0" err="1"/>
              <a:t>construcción</a:t>
            </a:r>
            <a:r>
              <a:rPr dirty="0"/>
              <a:t> de un </a:t>
            </a:r>
            <a:r>
              <a:rPr dirty="0" err="1"/>
              <a:t>grupo</a:t>
            </a:r>
            <a:r>
              <a:rPr dirty="0"/>
              <a:t> o una </a:t>
            </a:r>
            <a:r>
              <a:rPr dirty="0" err="1"/>
              <a:t>comunidad</a:t>
            </a:r>
            <a:r>
              <a:rPr dirty="0"/>
              <a:t>. Hay </a:t>
            </a:r>
            <a:r>
              <a:rPr dirty="0" err="1"/>
              <a:t>varias</a:t>
            </a:r>
            <a:r>
              <a:rPr dirty="0"/>
              <a:t> </a:t>
            </a:r>
            <a:r>
              <a:rPr dirty="0" err="1"/>
              <a:t>maneras</a:t>
            </a:r>
            <a:r>
              <a:rPr dirty="0"/>
              <a:t> </a:t>
            </a:r>
            <a:r>
              <a:rPr dirty="0" err="1"/>
              <a:t>excelentes</a:t>
            </a:r>
            <a:r>
              <a:rPr dirty="0"/>
              <a:t> de </a:t>
            </a:r>
            <a:r>
              <a:rPr dirty="0" err="1"/>
              <a:t>construir</a:t>
            </a:r>
            <a:r>
              <a:rPr dirty="0"/>
              <a:t> una </a:t>
            </a:r>
            <a:r>
              <a:rPr dirty="0" err="1"/>
              <a:t>comunidad</a:t>
            </a:r>
            <a:r>
              <a:rPr dirty="0"/>
              <a:t> </a:t>
            </a:r>
            <a:r>
              <a:rPr lang="es-ES" dirty="0"/>
              <a:t>online</a:t>
            </a:r>
            <a:r>
              <a:rPr dirty="0"/>
              <a:t> para </a:t>
            </a:r>
            <a:r>
              <a:rPr dirty="0" err="1"/>
              <a:t>interactuar</a:t>
            </a:r>
            <a:r>
              <a:rPr dirty="0"/>
              <a:t> de </a:t>
            </a:r>
            <a:r>
              <a:rPr dirty="0" err="1"/>
              <a:t>manera</a:t>
            </a:r>
            <a:r>
              <a:rPr dirty="0"/>
              <a:t> </a:t>
            </a:r>
            <a:r>
              <a:rPr dirty="0" err="1"/>
              <a:t>más</a:t>
            </a:r>
            <a:r>
              <a:rPr dirty="0"/>
              <a:t> </a:t>
            </a:r>
            <a:r>
              <a:rPr dirty="0" err="1"/>
              <a:t>efectiva</a:t>
            </a:r>
            <a:r>
              <a:rPr dirty="0"/>
              <a:t> con </a:t>
            </a:r>
            <a:r>
              <a:rPr lang="es-ES" dirty="0"/>
              <a:t>tu</a:t>
            </a:r>
            <a:r>
              <a:rPr dirty="0"/>
              <a:t>s </a:t>
            </a:r>
            <a:r>
              <a:rPr lang="es-ES" dirty="0"/>
              <a:t>estudiantes</a:t>
            </a:r>
            <a:r>
              <a:rPr dirty="0"/>
              <a:t>. Los </a:t>
            </a:r>
            <a:r>
              <a:rPr dirty="0" err="1"/>
              <a:t>foros</a:t>
            </a:r>
            <a:r>
              <a:rPr dirty="0"/>
              <a:t> </a:t>
            </a:r>
            <a:r>
              <a:rPr dirty="0" err="1"/>
              <a:t>siguen</a:t>
            </a:r>
            <a:r>
              <a:rPr dirty="0"/>
              <a:t> </a:t>
            </a:r>
            <a:r>
              <a:rPr dirty="0" err="1"/>
              <a:t>siendo</a:t>
            </a:r>
            <a:r>
              <a:rPr dirty="0"/>
              <a:t> un </a:t>
            </a:r>
            <a:r>
              <a:rPr dirty="0" err="1"/>
              <a:t>método</a:t>
            </a:r>
            <a:r>
              <a:rPr dirty="0"/>
              <a:t> </a:t>
            </a:r>
            <a:r>
              <a:rPr dirty="0" err="1"/>
              <a:t>ampliamente</a:t>
            </a:r>
            <a:r>
              <a:rPr dirty="0"/>
              <a:t> </a:t>
            </a:r>
            <a:r>
              <a:rPr dirty="0" err="1"/>
              <a:t>utilizado</a:t>
            </a:r>
            <a:r>
              <a:rPr dirty="0"/>
              <a:t> para </a:t>
            </a:r>
            <a:r>
              <a:rPr dirty="0" err="1"/>
              <a:t>interactuar</a:t>
            </a:r>
            <a:r>
              <a:rPr dirty="0"/>
              <a:t> con los </a:t>
            </a:r>
            <a:r>
              <a:rPr dirty="0" err="1"/>
              <a:t>estudiantes</a:t>
            </a:r>
            <a:r>
              <a:rPr dirty="0"/>
              <a:t> y </a:t>
            </a:r>
            <a:r>
              <a:rPr dirty="0" err="1"/>
              <a:t>permitirles</a:t>
            </a:r>
            <a:r>
              <a:rPr dirty="0"/>
              <a:t> </a:t>
            </a:r>
            <a:r>
              <a:rPr dirty="0" err="1"/>
              <a:t>interactuar</a:t>
            </a:r>
            <a:r>
              <a:rPr dirty="0"/>
              <a:t> entre </a:t>
            </a:r>
            <a:r>
              <a:rPr dirty="0" err="1"/>
              <a:t>sí</a:t>
            </a:r>
            <a:r>
              <a:rPr dirty="0"/>
              <a:t>. </a:t>
            </a:r>
            <a:r>
              <a:rPr dirty="0" err="1"/>
              <a:t>Incluye</a:t>
            </a:r>
            <a:r>
              <a:rPr dirty="0"/>
              <a:t> </a:t>
            </a:r>
            <a:r>
              <a:rPr b="1" dirty="0" err="1"/>
              <a:t>foros</a:t>
            </a:r>
            <a:r>
              <a:rPr b="1" dirty="0"/>
              <a:t> de d</a:t>
            </a:r>
            <a:r>
              <a:rPr lang="es-ES" b="1" dirty="0" err="1"/>
              <a:t>ebate</a:t>
            </a:r>
            <a:r>
              <a:rPr b="1" dirty="0"/>
              <a:t>, </a:t>
            </a:r>
            <a:r>
              <a:rPr b="1" dirty="0" err="1"/>
              <a:t>actividades</a:t>
            </a:r>
            <a:r>
              <a:rPr b="1" dirty="0"/>
              <a:t> </a:t>
            </a:r>
            <a:r>
              <a:rPr b="1" dirty="0" err="1"/>
              <a:t>grupales</a:t>
            </a:r>
            <a:r>
              <a:rPr b="1" dirty="0"/>
              <a:t> o aulas </a:t>
            </a:r>
            <a:r>
              <a:rPr b="1" dirty="0" err="1"/>
              <a:t>virtuales</a:t>
            </a:r>
            <a:r>
              <a:rPr b="1" dirty="0"/>
              <a:t> </a:t>
            </a:r>
            <a:r>
              <a:rPr b="1" dirty="0" err="1"/>
              <a:t>donde</a:t>
            </a:r>
            <a:r>
              <a:rPr b="1" dirty="0"/>
              <a:t> los </a:t>
            </a:r>
            <a:r>
              <a:rPr b="1" dirty="0" err="1"/>
              <a:t>usuarios</a:t>
            </a:r>
            <a:r>
              <a:rPr b="1" dirty="0"/>
              <a:t> </a:t>
            </a:r>
            <a:r>
              <a:rPr b="1" dirty="0" err="1"/>
              <a:t>puedan</a:t>
            </a:r>
            <a:r>
              <a:rPr b="1" dirty="0"/>
              <a:t> </a:t>
            </a:r>
            <a:r>
              <a:rPr b="1" dirty="0" err="1"/>
              <a:t>interactuar</a:t>
            </a:r>
            <a:r>
              <a:rPr b="1" dirty="0"/>
              <a:t>, </a:t>
            </a:r>
            <a:r>
              <a:rPr b="1" dirty="0" err="1"/>
              <a:t>compartir</a:t>
            </a:r>
            <a:r>
              <a:rPr b="1" dirty="0"/>
              <a:t> ideas y </a:t>
            </a:r>
            <a:r>
              <a:rPr b="1" dirty="0" err="1"/>
              <a:t>aprender</a:t>
            </a:r>
            <a:r>
              <a:rPr b="1" dirty="0"/>
              <a:t> </a:t>
            </a:r>
            <a:r>
              <a:rPr b="1" dirty="0" err="1"/>
              <a:t>unos</a:t>
            </a:r>
            <a:r>
              <a:rPr b="1" dirty="0"/>
              <a:t> de </a:t>
            </a:r>
            <a:r>
              <a:rPr b="1" dirty="0" err="1"/>
              <a:t>otros</a:t>
            </a:r>
            <a:r>
              <a:rPr dirty="0"/>
              <a:t>. L</a:t>
            </a:r>
            <a:r>
              <a:rPr lang="es-ES" dirty="0"/>
              <a:t>leva</a:t>
            </a:r>
            <a:r>
              <a:rPr dirty="0"/>
              <a:t> la </a:t>
            </a:r>
            <a:r>
              <a:rPr dirty="0" err="1"/>
              <a:t>conversación</a:t>
            </a:r>
            <a:r>
              <a:rPr dirty="0"/>
              <a:t> a</a:t>
            </a:r>
            <a:r>
              <a:rPr lang="es-ES" dirty="0"/>
              <a:t> sus </a:t>
            </a:r>
            <a:r>
              <a:rPr dirty="0"/>
              <a:t>redes </a:t>
            </a:r>
            <a:r>
              <a:rPr dirty="0" err="1"/>
              <a:t>sociales</a:t>
            </a:r>
            <a:r>
              <a:rPr dirty="0"/>
              <a:t> </a:t>
            </a:r>
            <a:r>
              <a:rPr lang="es-ES" dirty="0"/>
              <a:t>favoritas</a:t>
            </a:r>
            <a:r>
              <a:rPr dirty="0"/>
              <a:t>. Los </a:t>
            </a:r>
            <a:r>
              <a:rPr dirty="0" err="1"/>
              <a:t>grupos</a:t>
            </a:r>
            <a:r>
              <a:rPr dirty="0"/>
              <a:t> de Facebook y LinkedIn son solo un </a:t>
            </a:r>
            <a:r>
              <a:rPr dirty="0" err="1"/>
              <a:t>ejemplo</a:t>
            </a:r>
            <a:r>
              <a:rPr dirty="0"/>
              <a:t> de redes </a:t>
            </a:r>
            <a:r>
              <a:rPr dirty="0" err="1"/>
              <a:t>sociales</a:t>
            </a:r>
            <a:r>
              <a:rPr dirty="0"/>
              <a:t> que </a:t>
            </a:r>
            <a:r>
              <a:rPr dirty="0" err="1"/>
              <a:t>permiten</a:t>
            </a:r>
            <a:r>
              <a:rPr dirty="0"/>
              <a:t> a las personas </a:t>
            </a:r>
            <a:r>
              <a:rPr dirty="0" err="1"/>
              <a:t>interactuar</a:t>
            </a:r>
            <a:r>
              <a:rPr dirty="0"/>
              <a:t> </a:t>
            </a:r>
            <a:r>
              <a:rPr dirty="0" err="1"/>
              <a:t>en</a:t>
            </a:r>
            <a:r>
              <a:rPr dirty="0"/>
              <a:t> las </a:t>
            </a:r>
            <a:r>
              <a:rPr dirty="0" err="1"/>
              <a:t>comunidades</a:t>
            </a:r>
            <a:r>
              <a:rPr dirty="0"/>
              <a:t>. </a:t>
            </a:r>
            <a:r>
              <a:rPr b="1" dirty="0"/>
              <a:t>La </a:t>
            </a:r>
            <a:r>
              <a:rPr b="1" dirty="0" err="1"/>
              <a:t>interacción</a:t>
            </a:r>
            <a:r>
              <a:rPr b="1" dirty="0"/>
              <a:t> social </a:t>
            </a:r>
            <a:r>
              <a:rPr b="1" dirty="0" err="1"/>
              <a:t>mejora</a:t>
            </a:r>
            <a:r>
              <a:rPr b="1" dirty="0"/>
              <a:t> </a:t>
            </a:r>
            <a:r>
              <a:rPr b="1" dirty="0" err="1"/>
              <a:t>el</a:t>
            </a:r>
            <a:r>
              <a:rPr b="1" dirty="0"/>
              <a:t> </a:t>
            </a:r>
            <a:r>
              <a:rPr b="1" dirty="0" err="1"/>
              <a:t>compromiso</a:t>
            </a:r>
            <a:r>
              <a:rPr b="1" dirty="0"/>
              <a:t> y </a:t>
            </a:r>
            <a:r>
              <a:rPr b="1" dirty="0" err="1"/>
              <a:t>proporciona</a:t>
            </a:r>
            <a:r>
              <a:rPr b="1" dirty="0"/>
              <a:t> una </a:t>
            </a:r>
            <a:r>
              <a:rPr b="1" dirty="0" err="1"/>
              <a:t>oportunidad</a:t>
            </a:r>
            <a:r>
              <a:rPr b="1" dirty="0"/>
              <a:t> para </a:t>
            </a:r>
            <a:r>
              <a:rPr b="1" dirty="0" err="1"/>
              <a:t>el</a:t>
            </a:r>
            <a:r>
              <a:rPr b="1" dirty="0"/>
              <a:t> </a:t>
            </a:r>
            <a:r>
              <a:rPr b="1" dirty="0" err="1"/>
              <a:t>aprendizaje</a:t>
            </a:r>
            <a:r>
              <a:rPr lang="es-ES" b="1" dirty="0"/>
              <a:t> de igual a igual</a:t>
            </a:r>
            <a:r>
              <a:rPr dirty="0"/>
              <a:t>.</a:t>
            </a:r>
            <a:endParaRPr sz="2000" dirty="0">
              <a:effectLst/>
              <a:latin typeface="Arial MT"/>
              <a:ea typeface="Times New Roman" panose="02020603050405020304" pitchFamily="18" charset="0"/>
              <a:cs typeface="Times New Roman" panose="02020603050405020304" pitchFamily="18" charset="0"/>
            </a:endParaRPr>
          </a:p>
          <a:p>
            <a:endParaRPr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t>Fuente de la imagen: Freepik.com</a:t>
            </a:r>
          </a:p>
        </p:txBody>
      </p:sp>
      <p:pic>
        <p:nvPicPr>
          <p:cNvPr id="10" name="Imagen 9">
            <a:extLst>
              <a:ext uri="{FF2B5EF4-FFF2-40B4-BE49-F238E27FC236}">
                <a16:creationId xmlns:a16="http://schemas.microsoft.com/office/drawing/2014/main" id="{CC181E8F-74E8-43C8-AF53-F4AAF3B7E428}"/>
              </a:ext>
            </a:extLst>
          </p:cNvPr>
          <p:cNvPicPr>
            <a:picLocks noChangeAspect="1"/>
          </p:cNvPicPr>
          <p:nvPr/>
        </p:nvPicPr>
        <p:blipFill>
          <a:blip r:embed="rId2"/>
          <a:stretch>
            <a:fillRect/>
          </a:stretch>
        </p:blipFill>
        <p:spPr>
          <a:xfrm>
            <a:off x="11887200" y="4610100"/>
            <a:ext cx="5932240" cy="2310006"/>
          </a:xfrm>
          <a:prstGeom prst="rect">
            <a:avLst/>
          </a:prstGeom>
        </p:spPr>
      </p:pic>
    </p:spTree>
    <p:extLst>
      <p:ext uri="{BB962C8B-B14F-4D97-AF65-F5344CB8AC3E}">
        <p14:creationId xmlns:p14="http://schemas.microsoft.com/office/powerpoint/2010/main" val="39943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257300"/>
            <a:ext cx="15544800" cy="132343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4000"/>
              <a:t>1. Unidad 1: </a:t>
            </a:r>
            <a:r>
              <a:rPr sz="3600"/>
              <a:t>Participación</a:t>
            </a:r>
            <a:r>
              <a:rPr sz="4000"/>
              <a:t> e interacción con los usuarios en la formación </a:t>
            </a:r>
            <a:r>
              <a:rPr lang="es-ES" sz="4000"/>
              <a:t>online</a:t>
            </a:r>
            <a:endPara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476500"/>
            <a:ext cx="15240000" cy="461665"/>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1.1: Estrategias para involucrar a los usuarios con contenido digital en la formación </a:t>
            </a:r>
            <a:r>
              <a:rPr lang="es-ES" sz="2400"/>
              <a:t>online</a:t>
            </a:r>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78834" y="3009900"/>
            <a:ext cx="12284765" cy="7264168"/>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Escenarios</a:t>
            </a:r>
            <a:r>
              <a:rPr b="1" dirty="0"/>
              <a:t> de la </a:t>
            </a:r>
            <a:r>
              <a:rPr b="1" dirty="0" err="1"/>
              <a:t>vida</a:t>
            </a:r>
            <a:r>
              <a:rPr b="1" dirty="0"/>
              <a:t> real y </a:t>
            </a:r>
            <a:r>
              <a:rPr lang="es-ES" b="1" dirty="0"/>
              <a:t>casos de estudio</a:t>
            </a:r>
            <a:r>
              <a:rPr dirty="0"/>
              <a:t>: Una de las </a:t>
            </a:r>
            <a:r>
              <a:rPr dirty="0" err="1"/>
              <a:t>mejores</a:t>
            </a:r>
            <a:r>
              <a:rPr dirty="0"/>
              <a:t> </a:t>
            </a:r>
            <a:r>
              <a:rPr dirty="0" err="1"/>
              <a:t>estrategias</a:t>
            </a:r>
            <a:r>
              <a:rPr dirty="0"/>
              <a:t> para </a:t>
            </a:r>
            <a:r>
              <a:rPr dirty="0" err="1"/>
              <a:t>involucrar</a:t>
            </a:r>
            <a:r>
              <a:rPr dirty="0"/>
              <a:t> a los </a:t>
            </a:r>
            <a:r>
              <a:rPr dirty="0" err="1"/>
              <a:t>estudiantes</a:t>
            </a:r>
            <a:r>
              <a:rPr dirty="0"/>
              <a:t> es </a:t>
            </a:r>
            <a:r>
              <a:rPr b="1" dirty="0" err="1"/>
              <a:t>incorporar</a:t>
            </a:r>
            <a:r>
              <a:rPr b="1" dirty="0"/>
              <a:t> </a:t>
            </a:r>
            <a:r>
              <a:rPr b="1" dirty="0" err="1"/>
              <a:t>escenarios</a:t>
            </a:r>
            <a:r>
              <a:rPr b="1" dirty="0"/>
              <a:t> de la </a:t>
            </a:r>
            <a:r>
              <a:rPr b="1" dirty="0" err="1"/>
              <a:t>vida</a:t>
            </a:r>
            <a:r>
              <a:rPr b="1" dirty="0"/>
              <a:t> real</a:t>
            </a:r>
            <a:r>
              <a:rPr dirty="0"/>
              <a:t> </a:t>
            </a:r>
            <a:r>
              <a:rPr dirty="0" err="1"/>
              <a:t>en</a:t>
            </a:r>
            <a:r>
              <a:rPr dirty="0"/>
              <a:t> </a:t>
            </a:r>
            <a:r>
              <a:rPr dirty="0" err="1"/>
              <a:t>su</a:t>
            </a:r>
            <a:r>
              <a:rPr dirty="0"/>
              <a:t> </a:t>
            </a:r>
            <a:r>
              <a:rPr lang="es-ES" dirty="0"/>
              <a:t>formación</a:t>
            </a:r>
            <a:r>
              <a:rPr dirty="0"/>
              <a:t> </a:t>
            </a:r>
            <a:r>
              <a:rPr lang="es-ES" dirty="0"/>
              <a:t>online</a:t>
            </a:r>
            <a:r>
              <a:rPr dirty="0"/>
              <a:t>, para </a:t>
            </a:r>
            <a:r>
              <a:rPr dirty="0" err="1"/>
              <a:t>ayudarlos</a:t>
            </a:r>
            <a:r>
              <a:rPr dirty="0"/>
              <a:t> a </a:t>
            </a:r>
            <a:r>
              <a:rPr dirty="0" err="1"/>
              <a:t>ver</a:t>
            </a:r>
            <a:r>
              <a:rPr dirty="0"/>
              <a:t> </a:t>
            </a:r>
            <a:r>
              <a:rPr dirty="0" err="1"/>
              <a:t>cómo</a:t>
            </a:r>
            <a:r>
              <a:rPr dirty="0"/>
              <a:t> los </a:t>
            </a:r>
            <a:r>
              <a:rPr dirty="0" err="1"/>
              <a:t>conceptos</a:t>
            </a:r>
            <a:r>
              <a:rPr dirty="0"/>
              <a:t> </a:t>
            </a:r>
            <a:r>
              <a:rPr dirty="0" err="1"/>
              <a:t>estudiados</a:t>
            </a:r>
            <a:r>
              <a:rPr dirty="0"/>
              <a:t> </a:t>
            </a:r>
            <a:r>
              <a:rPr b="1" dirty="0"/>
              <a:t>se </a:t>
            </a:r>
            <a:r>
              <a:rPr b="1" dirty="0" err="1"/>
              <a:t>aplican</a:t>
            </a:r>
            <a:r>
              <a:rPr b="1" dirty="0"/>
              <a:t> a </a:t>
            </a:r>
            <a:r>
              <a:rPr b="1" dirty="0" err="1"/>
              <a:t>entornos</a:t>
            </a:r>
            <a:r>
              <a:rPr b="1" dirty="0"/>
              <a:t> del </a:t>
            </a:r>
            <a:r>
              <a:rPr b="1" dirty="0" err="1"/>
              <a:t>mundo</a:t>
            </a:r>
            <a:r>
              <a:rPr b="1" dirty="0"/>
              <a:t> real</a:t>
            </a:r>
            <a:r>
              <a:rPr dirty="0"/>
              <a:t>. </a:t>
            </a:r>
            <a:r>
              <a:rPr dirty="0" err="1">
                <a:solidFill>
                  <a:srgbClr val="000000"/>
                </a:solidFill>
              </a:rPr>
              <a:t>Crear</a:t>
            </a:r>
            <a:r>
              <a:rPr dirty="0">
                <a:solidFill>
                  <a:srgbClr val="000000"/>
                </a:solidFill>
              </a:rPr>
              <a:t> </a:t>
            </a:r>
            <a:r>
              <a:rPr dirty="0" err="1">
                <a:solidFill>
                  <a:srgbClr val="000000"/>
                </a:solidFill>
              </a:rPr>
              <a:t>contenido</a:t>
            </a:r>
            <a:r>
              <a:rPr dirty="0">
                <a:solidFill>
                  <a:srgbClr val="000000"/>
                </a:solidFill>
              </a:rPr>
              <a:t> que </a:t>
            </a:r>
            <a:r>
              <a:rPr dirty="0" err="1">
                <a:solidFill>
                  <a:srgbClr val="000000"/>
                </a:solidFill>
              </a:rPr>
              <a:t>atrapa</a:t>
            </a:r>
            <a:r>
              <a:rPr dirty="0">
                <a:solidFill>
                  <a:srgbClr val="000000"/>
                </a:solidFill>
              </a:rPr>
              <a:t> la </a:t>
            </a:r>
            <a:r>
              <a:rPr dirty="0" err="1">
                <a:solidFill>
                  <a:srgbClr val="000000"/>
                </a:solidFill>
              </a:rPr>
              <a:t>atención</a:t>
            </a:r>
            <a:r>
              <a:rPr dirty="0">
                <a:solidFill>
                  <a:srgbClr val="000000"/>
                </a:solidFill>
              </a:rPr>
              <a:t> para </a:t>
            </a:r>
            <a:r>
              <a:rPr dirty="0" err="1">
                <a:solidFill>
                  <a:srgbClr val="000000"/>
                </a:solidFill>
              </a:rPr>
              <a:t>introducir</a:t>
            </a:r>
            <a:r>
              <a:rPr dirty="0">
                <a:solidFill>
                  <a:srgbClr val="000000"/>
                </a:solidFill>
              </a:rPr>
              <a:t> </a:t>
            </a:r>
            <a:r>
              <a:rPr dirty="0" err="1">
                <a:solidFill>
                  <a:srgbClr val="000000"/>
                </a:solidFill>
              </a:rPr>
              <a:t>objetivos</a:t>
            </a:r>
            <a:r>
              <a:rPr dirty="0">
                <a:solidFill>
                  <a:srgbClr val="000000"/>
                </a:solidFill>
              </a:rPr>
              <a:t> de </a:t>
            </a:r>
            <a:r>
              <a:rPr dirty="0" err="1">
                <a:solidFill>
                  <a:srgbClr val="000000"/>
                </a:solidFill>
              </a:rPr>
              <a:t>aprendizaje</a:t>
            </a:r>
            <a:r>
              <a:rPr dirty="0">
                <a:solidFill>
                  <a:srgbClr val="000000"/>
                </a:solidFill>
              </a:rPr>
              <a:t> (es </a:t>
            </a:r>
            <a:r>
              <a:rPr dirty="0" err="1">
                <a:solidFill>
                  <a:srgbClr val="000000"/>
                </a:solidFill>
              </a:rPr>
              <a:t>decir</a:t>
            </a:r>
            <a:r>
              <a:rPr dirty="0">
                <a:solidFill>
                  <a:srgbClr val="000000"/>
                </a:solidFill>
              </a:rPr>
              <a:t>, clips de </a:t>
            </a:r>
            <a:r>
              <a:rPr dirty="0" err="1">
                <a:solidFill>
                  <a:srgbClr val="000000"/>
                </a:solidFill>
              </a:rPr>
              <a:t>medios</a:t>
            </a:r>
            <a:r>
              <a:rPr dirty="0">
                <a:solidFill>
                  <a:srgbClr val="000000"/>
                </a:solidFill>
              </a:rPr>
              <a:t>, </a:t>
            </a:r>
            <a:r>
              <a:rPr dirty="0" err="1">
                <a:solidFill>
                  <a:srgbClr val="000000"/>
                </a:solidFill>
              </a:rPr>
              <a:t>documentales</a:t>
            </a:r>
            <a:r>
              <a:rPr dirty="0">
                <a:solidFill>
                  <a:srgbClr val="000000"/>
                </a:solidFill>
              </a:rPr>
              <a:t>,</a:t>
            </a:r>
            <a:r>
              <a:rPr lang="es-ES" dirty="0">
                <a:solidFill>
                  <a:srgbClr val="000000"/>
                </a:solidFill>
              </a:rPr>
              <a:t> </a:t>
            </a:r>
            <a:r>
              <a:rPr dirty="0" err="1">
                <a:solidFill>
                  <a:srgbClr val="000000"/>
                </a:solidFill>
              </a:rPr>
              <a:t>casos</a:t>
            </a:r>
            <a:r>
              <a:rPr lang="es-ES" dirty="0">
                <a:solidFill>
                  <a:srgbClr val="000000"/>
                </a:solidFill>
              </a:rPr>
              <a:t> de estudio</a:t>
            </a:r>
            <a:r>
              <a:rPr dirty="0">
                <a:solidFill>
                  <a:srgbClr val="000000"/>
                </a:solidFill>
              </a:rPr>
              <a:t>) para </a:t>
            </a:r>
            <a:r>
              <a:rPr dirty="0" err="1">
                <a:solidFill>
                  <a:srgbClr val="000000"/>
                </a:solidFill>
              </a:rPr>
              <a:t>conectar</a:t>
            </a:r>
            <a:r>
              <a:rPr dirty="0">
                <a:solidFill>
                  <a:srgbClr val="000000"/>
                </a:solidFill>
              </a:rPr>
              <a:t> </a:t>
            </a:r>
            <a:r>
              <a:rPr dirty="0" err="1">
                <a:solidFill>
                  <a:srgbClr val="000000"/>
                </a:solidFill>
              </a:rPr>
              <a:t>el</a:t>
            </a:r>
            <a:r>
              <a:rPr dirty="0">
                <a:solidFill>
                  <a:srgbClr val="000000"/>
                </a:solidFill>
              </a:rPr>
              <a:t> </a:t>
            </a:r>
            <a:r>
              <a:rPr dirty="0" err="1">
                <a:solidFill>
                  <a:srgbClr val="000000"/>
                </a:solidFill>
              </a:rPr>
              <a:t>contenido</a:t>
            </a:r>
            <a:r>
              <a:rPr dirty="0">
                <a:solidFill>
                  <a:srgbClr val="000000"/>
                </a:solidFill>
              </a:rPr>
              <a:t> del </a:t>
            </a:r>
            <a:r>
              <a:rPr dirty="0" err="1">
                <a:solidFill>
                  <a:srgbClr val="000000"/>
                </a:solidFill>
              </a:rPr>
              <a:t>curso</a:t>
            </a:r>
            <a:r>
              <a:rPr dirty="0">
                <a:solidFill>
                  <a:srgbClr val="000000"/>
                </a:solidFill>
              </a:rPr>
              <a:t> con </a:t>
            </a:r>
            <a:r>
              <a:rPr dirty="0" err="1">
                <a:solidFill>
                  <a:srgbClr val="000000"/>
                </a:solidFill>
              </a:rPr>
              <a:t>el</a:t>
            </a:r>
            <a:r>
              <a:rPr dirty="0">
                <a:solidFill>
                  <a:srgbClr val="000000"/>
                </a:solidFill>
              </a:rPr>
              <a:t> «</a:t>
            </a:r>
            <a:r>
              <a:rPr dirty="0" err="1">
                <a:solidFill>
                  <a:srgbClr val="000000"/>
                </a:solidFill>
              </a:rPr>
              <a:t>mundo</a:t>
            </a:r>
            <a:r>
              <a:rPr dirty="0">
                <a:solidFill>
                  <a:srgbClr val="000000"/>
                </a:solidFill>
              </a:rPr>
              <a:t> real». </a:t>
            </a:r>
            <a:r>
              <a:rPr dirty="0"/>
              <a:t>Al usar </a:t>
            </a:r>
            <a:r>
              <a:rPr dirty="0" err="1"/>
              <a:t>situaciones</a:t>
            </a:r>
            <a:r>
              <a:rPr dirty="0"/>
              <a:t> </a:t>
            </a:r>
            <a:r>
              <a:rPr dirty="0" err="1"/>
              <a:t>realistas</a:t>
            </a:r>
            <a:r>
              <a:rPr dirty="0"/>
              <a:t>, es </a:t>
            </a:r>
            <a:r>
              <a:rPr dirty="0" err="1"/>
              <a:t>más</a:t>
            </a:r>
            <a:r>
              <a:rPr dirty="0"/>
              <a:t> probable que los </a:t>
            </a:r>
            <a:r>
              <a:rPr dirty="0" err="1"/>
              <a:t>estudiantes</a:t>
            </a:r>
            <a:r>
              <a:rPr dirty="0"/>
              <a:t> </a:t>
            </a:r>
            <a:r>
              <a:rPr dirty="0" err="1"/>
              <a:t>retengan</a:t>
            </a:r>
            <a:r>
              <a:rPr dirty="0"/>
              <a:t> </a:t>
            </a:r>
            <a:r>
              <a:rPr dirty="0" err="1"/>
              <a:t>información</a:t>
            </a:r>
            <a:r>
              <a:rPr dirty="0"/>
              <a:t> y la </a:t>
            </a:r>
            <a:r>
              <a:rPr dirty="0" err="1"/>
              <a:t>apliquen</a:t>
            </a:r>
            <a:r>
              <a:rPr dirty="0"/>
              <a:t> </a:t>
            </a:r>
            <a:r>
              <a:rPr dirty="0" err="1"/>
              <a:t>en</a:t>
            </a:r>
            <a:r>
              <a:rPr dirty="0"/>
              <a:t> sus </a:t>
            </a:r>
            <a:r>
              <a:rPr dirty="0" err="1"/>
              <a:t>propias</a:t>
            </a:r>
            <a:r>
              <a:rPr dirty="0"/>
              <a:t> </a:t>
            </a:r>
            <a:r>
              <a:rPr dirty="0" err="1"/>
              <a:t>vidas</a:t>
            </a:r>
            <a:r>
              <a:rPr dirty="0"/>
              <a:t>. </a:t>
            </a:r>
            <a:r>
              <a:rPr dirty="0" err="1"/>
              <a:t>Presentar</a:t>
            </a:r>
            <a:r>
              <a:rPr dirty="0"/>
              <a:t> </a:t>
            </a:r>
            <a:r>
              <a:rPr dirty="0" err="1"/>
              <a:t>escenarios</a:t>
            </a:r>
            <a:r>
              <a:rPr dirty="0"/>
              <a:t> de la </a:t>
            </a:r>
            <a:r>
              <a:rPr dirty="0" err="1"/>
              <a:t>vida</a:t>
            </a:r>
            <a:r>
              <a:rPr dirty="0"/>
              <a:t> real y </a:t>
            </a:r>
            <a:r>
              <a:rPr lang="es-ES" dirty="0"/>
              <a:t>casos de </a:t>
            </a:r>
            <a:r>
              <a:rPr dirty="0" err="1"/>
              <a:t>estud</a:t>
            </a:r>
            <a:r>
              <a:rPr lang="es-ES" dirty="0" err="1"/>
              <a:t>io</a:t>
            </a:r>
            <a:r>
              <a:rPr dirty="0"/>
              <a:t> que </a:t>
            </a:r>
            <a:r>
              <a:rPr dirty="0" err="1"/>
              <a:t>reflejen</a:t>
            </a:r>
            <a:r>
              <a:rPr dirty="0"/>
              <a:t> las </a:t>
            </a:r>
            <a:r>
              <a:rPr dirty="0" err="1"/>
              <a:t>aplicaciones</a:t>
            </a:r>
            <a:r>
              <a:rPr dirty="0"/>
              <a:t> </a:t>
            </a:r>
            <a:r>
              <a:rPr dirty="0" err="1"/>
              <a:t>prácticas</a:t>
            </a:r>
            <a:r>
              <a:rPr dirty="0"/>
              <a:t> de los </a:t>
            </a:r>
            <a:r>
              <a:rPr dirty="0" err="1"/>
              <a:t>contenidos</a:t>
            </a:r>
            <a:r>
              <a:rPr dirty="0"/>
              <a:t> </a:t>
            </a:r>
            <a:r>
              <a:rPr dirty="0" err="1"/>
              <a:t>formativos</a:t>
            </a:r>
            <a:r>
              <a:rPr dirty="0"/>
              <a:t>. </a:t>
            </a:r>
            <a:r>
              <a:rPr dirty="0" err="1"/>
              <a:t>Esto</a:t>
            </a:r>
            <a:r>
              <a:rPr dirty="0"/>
              <a:t> </a:t>
            </a:r>
            <a:r>
              <a:rPr b="1" dirty="0" err="1"/>
              <a:t>ayuda</a:t>
            </a:r>
            <a:r>
              <a:rPr b="1" dirty="0"/>
              <a:t> a los </a:t>
            </a:r>
            <a:r>
              <a:rPr b="1" dirty="0" err="1"/>
              <a:t>usuarios</a:t>
            </a:r>
            <a:r>
              <a:rPr b="1" dirty="0"/>
              <a:t> a </a:t>
            </a:r>
            <a:r>
              <a:rPr b="1" dirty="0" err="1"/>
              <a:t>comprender</a:t>
            </a:r>
            <a:r>
              <a:rPr b="1" dirty="0"/>
              <a:t> la </a:t>
            </a:r>
            <a:r>
              <a:rPr b="1" dirty="0" err="1"/>
              <a:t>relevancia</a:t>
            </a:r>
            <a:r>
              <a:rPr b="1" dirty="0"/>
              <a:t> del material y </a:t>
            </a:r>
            <a:r>
              <a:rPr b="1" dirty="0" err="1"/>
              <a:t>proporciona</a:t>
            </a:r>
            <a:r>
              <a:rPr b="1" dirty="0"/>
              <a:t> </a:t>
            </a:r>
            <a:r>
              <a:rPr b="1" dirty="0" err="1"/>
              <a:t>oportunidades</a:t>
            </a:r>
            <a:r>
              <a:rPr b="1" dirty="0"/>
              <a:t> para </a:t>
            </a:r>
            <a:r>
              <a:rPr b="1" dirty="0" err="1"/>
              <a:t>el</a:t>
            </a:r>
            <a:r>
              <a:rPr b="1" dirty="0"/>
              <a:t> </a:t>
            </a:r>
            <a:r>
              <a:rPr b="1" dirty="0" err="1"/>
              <a:t>pensamiento</a:t>
            </a:r>
            <a:r>
              <a:rPr b="1" dirty="0"/>
              <a:t> </a:t>
            </a:r>
            <a:r>
              <a:rPr b="1" dirty="0" err="1"/>
              <a:t>crítico</a:t>
            </a:r>
            <a:r>
              <a:rPr b="1" dirty="0"/>
              <a:t> y la </a:t>
            </a:r>
            <a:r>
              <a:rPr b="1" dirty="0" err="1"/>
              <a:t>resolución</a:t>
            </a:r>
            <a:r>
              <a:rPr b="1" dirty="0"/>
              <a:t> de </a:t>
            </a:r>
            <a:r>
              <a:rPr b="1" dirty="0" err="1"/>
              <a:t>problemas</a:t>
            </a:r>
            <a:r>
              <a:rPr b="1" dirty="0"/>
              <a:t>, </a:t>
            </a:r>
            <a:r>
              <a:rPr b="1" dirty="0" err="1"/>
              <a:t>haciendo</a:t>
            </a:r>
            <a:r>
              <a:rPr b="1" dirty="0"/>
              <a:t> que la </a:t>
            </a:r>
            <a:r>
              <a:rPr b="1" dirty="0" err="1"/>
              <a:t>experiencia</a:t>
            </a:r>
            <a:r>
              <a:rPr b="1" dirty="0"/>
              <a:t> de </a:t>
            </a:r>
            <a:r>
              <a:rPr b="1" dirty="0" err="1"/>
              <a:t>aprendizaje</a:t>
            </a:r>
            <a:r>
              <a:rPr b="1" dirty="0"/>
              <a:t> sea </a:t>
            </a:r>
            <a:r>
              <a:rPr b="1" dirty="0" err="1"/>
              <a:t>más</a:t>
            </a:r>
            <a:r>
              <a:rPr b="1" dirty="0"/>
              <a:t> </a:t>
            </a:r>
            <a:r>
              <a:rPr b="1" dirty="0" err="1"/>
              <a:t>atractiva</a:t>
            </a:r>
            <a:r>
              <a:rPr b="1" dirty="0"/>
              <a:t> y </a:t>
            </a:r>
            <a:r>
              <a:rPr b="1" dirty="0" err="1"/>
              <a:t>relacionable</a:t>
            </a:r>
            <a:r>
              <a:rPr dirty="0"/>
              <a:t>.</a:t>
            </a:r>
          </a:p>
          <a:p>
            <a:pPr lvl="0" algn="just">
              <a:lnSpc>
                <a:spcPct val="107000"/>
              </a:lnSpc>
              <a:spcAft>
                <a:spcPts val="800"/>
              </a:spcAft>
            </a:pPr>
            <a:endParaRPr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Diseño</a:t>
            </a:r>
            <a:r>
              <a:rPr b="1" dirty="0"/>
              <a:t> compatible con </a:t>
            </a:r>
            <a:r>
              <a:rPr b="1" dirty="0" err="1"/>
              <a:t>dispositivos</a:t>
            </a:r>
            <a:r>
              <a:rPr b="1" dirty="0"/>
              <a:t> </a:t>
            </a:r>
            <a:r>
              <a:rPr b="1" dirty="0" err="1"/>
              <a:t>móviles</a:t>
            </a:r>
            <a:r>
              <a:rPr dirty="0"/>
              <a:t>: </a:t>
            </a:r>
            <a:r>
              <a:rPr dirty="0" err="1"/>
              <a:t>En</a:t>
            </a:r>
            <a:r>
              <a:rPr dirty="0"/>
              <a:t> </a:t>
            </a:r>
            <a:r>
              <a:rPr dirty="0" err="1"/>
              <a:t>el</a:t>
            </a:r>
            <a:r>
              <a:rPr dirty="0"/>
              <a:t> </a:t>
            </a:r>
            <a:r>
              <a:rPr dirty="0" err="1"/>
              <a:t>mundo</a:t>
            </a:r>
            <a:r>
              <a:rPr dirty="0"/>
              <a:t> actual </a:t>
            </a:r>
            <a:r>
              <a:rPr dirty="0" err="1"/>
              <a:t>gobernado</a:t>
            </a:r>
            <a:r>
              <a:rPr dirty="0"/>
              <a:t> por </a:t>
            </a:r>
            <a:r>
              <a:rPr dirty="0" err="1"/>
              <a:t>dispositivos</a:t>
            </a:r>
            <a:r>
              <a:rPr dirty="0"/>
              <a:t> </a:t>
            </a:r>
            <a:r>
              <a:rPr dirty="0" err="1"/>
              <a:t>móviles</a:t>
            </a:r>
            <a:r>
              <a:rPr dirty="0"/>
              <a:t>, es fundamental que </a:t>
            </a:r>
            <a:r>
              <a:rPr lang="es-ES" b="1" dirty="0"/>
              <a:t>t</a:t>
            </a:r>
            <a:r>
              <a:rPr b="1" dirty="0"/>
              <a:t>u </a:t>
            </a:r>
            <a:r>
              <a:rPr lang="es-ES" b="1" dirty="0"/>
              <a:t>formación</a:t>
            </a:r>
            <a:r>
              <a:rPr b="1" dirty="0"/>
              <a:t> </a:t>
            </a:r>
            <a:r>
              <a:rPr lang="es-ES" b="1" dirty="0"/>
              <a:t>online</a:t>
            </a:r>
            <a:r>
              <a:rPr b="1" dirty="0"/>
              <a:t> </a:t>
            </a:r>
            <a:r>
              <a:rPr b="1" dirty="0" err="1"/>
              <a:t>esté</a:t>
            </a:r>
            <a:r>
              <a:rPr b="1" dirty="0"/>
              <a:t> </a:t>
            </a:r>
            <a:r>
              <a:rPr b="1" dirty="0" err="1"/>
              <a:t>optimizada</a:t>
            </a:r>
            <a:r>
              <a:rPr b="1" dirty="0"/>
              <a:t> para </a:t>
            </a:r>
            <a:r>
              <a:rPr b="1" dirty="0" err="1"/>
              <a:t>dispositivos</a:t>
            </a:r>
            <a:r>
              <a:rPr b="1" dirty="0"/>
              <a:t> </a:t>
            </a:r>
            <a:r>
              <a:rPr b="1" dirty="0" err="1"/>
              <a:t>móviles</a:t>
            </a:r>
            <a:r>
              <a:rPr dirty="0"/>
              <a:t>, </a:t>
            </a:r>
            <a:r>
              <a:rPr b="1" dirty="0"/>
              <a:t>con un </a:t>
            </a:r>
            <a:r>
              <a:rPr b="1" dirty="0" err="1"/>
              <a:t>diseño</a:t>
            </a:r>
            <a:r>
              <a:rPr b="1" dirty="0"/>
              <a:t> </a:t>
            </a:r>
            <a:r>
              <a:rPr lang="es-ES" b="1" dirty="0"/>
              <a:t>responsive</a:t>
            </a:r>
            <a:r>
              <a:rPr b="1" dirty="0"/>
              <a:t> que se </a:t>
            </a:r>
            <a:r>
              <a:rPr dirty="0" err="1"/>
              <a:t>ajusta</a:t>
            </a:r>
            <a:r>
              <a:rPr dirty="0"/>
              <a:t> a </a:t>
            </a:r>
            <a:r>
              <a:rPr dirty="0" err="1"/>
              <a:t>diferentes</a:t>
            </a:r>
            <a:r>
              <a:rPr dirty="0"/>
              <a:t> </a:t>
            </a:r>
            <a:r>
              <a:rPr dirty="0" err="1"/>
              <a:t>tamaños</a:t>
            </a:r>
            <a:r>
              <a:rPr dirty="0"/>
              <a:t> de </a:t>
            </a:r>
            <a:r>
              <a:rPr dirty="0" err="1"/>
              <a:t>pantalla</a:t>
            </a:r>
            <a:r>
              <a:rPr dirty="0"/>
              <a:t> y </a:t>
            </a:r>
            <a:r>
              <a:rPr dirty="0" err="1"/>
              <a:t>dispositivos</a:t>
            </a:r>
            <a:r>
              <a:rPr dirty="0"/>
              <a:t>, </a:t>
            </a:r>
            <a:r>
              <a:rPr dirty="0" err="1"/>
              <a:t>incluidos</a:t>
            </a:r>
            <a:r>
              <a:rPr dirty="0"/>
              <a:t> </a:t>
            </a:r>
            <a:r>
              <a:rPr dirty="0" err="1"/>
              <a:t>teléfonos</a:t>
            </a:r>
            <a:r>
              <a:rPr dirty="0"/>
              <a:t> </a:t>
            </a:r>
            <a:r>
              <a:rPr dirty="0" err="1"/>
              <a:t>inteligentes</a:t>
            </a:r>
            <a:r>
              <a:rPr dirty="0"/>
              <a:t> y </a:t>
            </a:r>
            <a:r>
              <a:rPr dirty="0" err="1"/>
              <a:t>tabletas</a:t>
            </a:r>
            <a:r>
              <a:rPr dirty="0"/>
              <a:t>. </a:t>
            </a:r>
            <a:r>
              <a:rPr b="1" dirty="0" err="1"/>
              <a:t>Esto</a:t>
            </a:r>
            <a:r>
              <a:rPr b="1" dirty="0"/>
              <a:t> </a:t>
            </a:r>
            <a:r>
              <a:rPr b="1" dirty="0" err="1"/>
              <a:t>garantiza</a:t>
            </a:r>
            <a:r>
              <a:rPr b="1" dirty="0"/>
              <a:t> la plena </a:t>
            </a:r>
            <a:r>
              <a:rPr b="1" dirty="0" err="1"/>
              <a:t>accesibilidad</a:t>
            </a:r>
            <a:r>
              <a:rPr b="1" dirty="0"/>
              <a:t> del </a:t>
            </a:r>
            <a:r>
              <a:rPr lang="es-ES" b="1" dirty="0"/>
              <a:t>estudiante</a:t>
            </a:r>
            <a:r>
              <a:rPr b="1" dirty="0"/>
              <a:t> y </a:t>
            </a:r>
            <a:r>
              <a:rPr b="1" dirty="0" err="1"/>
              <a:t>aumenta</a:t>
            </a:r>
            <a:r>
              <a:rPr b="1" dirty="0"/>
              <a:t> la </a:t>
            </a:r>
            <a:r>
              <a:rPr b="1" dirty="0" err="1"/>
              <a:t>flexibilidad</a:t>
            </a:r>
            <a:r>
              <a:rPr b="1" dirty="0"/>
              <a:t> de la </a:t>
            </a:r>
            <a:r>
              <a:rPr b="1" dirty="0" err="1"/>
              <a:t>formación</a:t>
            </a:r>
            <a:r>
              <a:rPr b="1" dirty="0"/>
              <a:t>. </a:t>
            </a:r>
            <a:r>
              <a:rPr dirty="0"/>
              <a:t>El </a:t>
            </a:r>
            <a:r>
              <a:rPr dirty="0" err="1"/>
              <a:t>diseño</a:t>
            </a:r>
            <a:r>
              <a:rPr dirty="0"/>
              <a:t> compatible con </a:t>
            </a:r>
            <a:r>
              <a:rPr dirty="0" err="1"/>
              <a:t>dispositivos</a:t>
            </a:r>
            <a:r>
              <a:rPr dirty="0"/>
              <a:t> </a:t>
            </a:r>
            <a:r>
              <a:rPr dirty="0" err="1"/>
              <a:t>móviles</a:t>
            </a:r>
            <a:r>
              <a:rPr dirty="0"/>
              <a:t> </a:t>
            </a:r>
            <a:r>
              <a:rPr dirty="0" err="1"/>
              <a:t>permite</a:t>
            </a:r>
            <a:r>
              <a:rPr dirty="0"/>
              <a:t> a los </a:t>
            </a:r>
            <a:r>
              <a:rPr dirty="0" err="1"/>
              <a:t>usuarios</a:t>
            </a:r>
            <a:r>
              <a:rPr dirty="0"/>
              <a:t> </a:t>
            </a:r>
            <a:r>
              <a:rPr dirty="0" err="1"/>
              <a:t>interactuar</a:t>
            </a:r>
            <a:r>
              <a:rPr dirty="0"/>
              <a:t> con </a:t>
            </a:r>
            <a:r>
              <a:rPr dirty="0" err="1"/>
              <a:t>el</a:t>
            </a:r>
            <a:r>
              <a:rPr dirty="0"/>
              <a:t> </a:t>
            </a:r>
            <a:r>
              <a:rPr dirty="0" err="1"/>
              <a:t>contenido</a:t>
            </a:r>
            <a:r>
              <a:rPr dirty="0"/>
              <a:t> </a:t>
            </a:r>
            <a:r>
              <a:rPr dirty="0" err="1"/>
              <a:t>en</a:t>
            </a:r>
            <a:r>
              <a:rPr dirty="0"/>
              <a:t> </a:t>
            </a:r>
            <a:r>
              <a:rPr dirty="0" err="1"/>
              <a:t>cualquier</a:t>
            </a:r>
            <a:r>
              <a:rPr dirty="0"/>
              <a:t> </a:t>
            </a:r>
            <a:r>
              <a:rPr dirty="0" err="1"/>
              <a:t>momento</a:t>
            </a:r>
            <a:r>
              <a:rPr dirty="0"/>
              <a:t> y </a:t>
            </a:r>
            <a:r>
              <a:rPr dirty="0" err="1"/>
              <a:t>en</a:t>
            </a:r>
            <a:r>
              <a:rPr dirty="0"/>
              <a:t> </a:t>
            </a:r>
            <a:r>
              <a:rPr dirty="0" err="1"/>
              <a:t>cualquier</a:t>
            </a:r>
            <a:r>
              <a:rPr dirty="0"/>
              <a:t> </a:t>
            </a:r>
            <a:r>
              <a:rPr dirty="0" err="1"/>
              <a:t>lugar</a:t>
            </a:r>
            <a:r>
              <a:rPr dirty="0"/>
              <a:t>, lo que </a:t>
            </a:r>
            <a:r>
              <a:rPr dirty="0" err="1"/>
              <a:t>aumenta</a:t>
            </a:r>
            <a:r>
              <a:rPr dirty="0"/>
              <a:t> la </a:t>
            </a:r>
            <a:r>
              <a:rPr dirty="0" err="1"/>
              <a:t>facilidad</a:t>
            </a:r>
            <a:r>
              <a:rPr dirty="0"/>
              <a:t> y la </a:t>
            </a:r>
            <a:r>
              <a:rPr dirty="0" err="1"/>
              <a:t>comodidad</a:t>
            </a:r>
            <a:r>
              <a:rPr dirty="0"/>
              <a:t>. La </a:t>
            </a:r>
            <a:r>
              <a:rPr lang="es-ES" dirty="0"/>
              <a:t>formación</a:t>
            </a:r>
            <a:r>
              <a:rPr dirty="0"/>
              <a:t> </a:t>
            </a:r>
            <a:r>
              <a:rPr lang="es-ES" dirty="0"/>
              <a:t>online</a:t>
            </a:r>
            <a:r>
              <a:rPr dirty="0"/>
              <a:t> para </a:t>
            </a:r>
            <a:r>
              <a:rPr dirty="0" err="1"/>
              <a:t>dispositivos</a:t>
            </a:r>
            <a:r>
              <a:rPr dirty="0"/>
              <a:t> </a:t>
            </a:r>
            <a:r>
              <a:rPr dirty="0" err="1"/>
              <a:t>móviles</a:t>
            </a:r>
            <a:r>
              <a:rPr dirty="0"/>
              <a:t> </a:t>
            </a:r>
            <a:r>
              <a:rPr dirty="0" err="1"/>
              <a:t>también</a:t>
            </a:r>
            <a:r>
              <a:rPr dirty="0"/>
              <a:t> </a:t>
            </a:r>
            <a:r>
              <a:rPr dirty="0" err="1"/>
              <a:t>puede</a:t>
            </a:r>
            <a:r>
              <a:rPr dirty="0"/>
              <a:t> </a:t>
            </a:r>
            <a:r>
              <a:rPr dirty="0" err="1"/>
              <a:t>incluir</a:t>
            </a:r>
            <a:r>
              <a:rPr dirty="0"/>
              <a:t> </a:t>
            </a:r>
            <a:r>
              <a:rPr dirty="0" err="1"/>
              <a:t>funciones</a:t>
            </a:r>
            <a:r>
              <a:rPr dirty="0"/>
              <a:t> </a:t>
            </a:r>
            <a:r>
              <a:rPr dirty="0" err="1"/>
              <a:t>específicas</a:t>
            </a:r>
            <a:r>
              <a:rPr dirty="0"/>
              <a:t> para </a:t>
            </a:r>
            <a:r>
              <a:rPr dirty="0" err="1"/>
              <a:t>dispositivos</a:t>
            </a:r>
            <a:r>
              <a:rPr dirty="0"/>
              <a:t> </a:t>
            </a:r>
            <a:r>
              <a:rPr dirty="0" err="1"/>
              <a:t>móviles</a:t>
            </a:r>
            <a:r>
              <a:rPr dirty="0"/>
              <a:t>, </a:t>
            </a:r>
            <a:r>
              <a:rPr dirty="0" err="1"/>
              <a:t>como</a:t>
            </a:r>
            <a:r>
              <a:rPr dirty="0"/>
              <a:t> la </a:t>
            </a:r>
            <a:r>
              <a:rPr dirty="0" err="1"/>
              <a:t>capacidad</a:t>
            </a:r>
            <a:r>
              <a:rPr dirty="0"/>
              <a:t> de </a:t>
            </a:r>
            <a:r>
              <a:rPr dirty="0" err="1"/>
              <a:t>deslizar</a:t>
            </a:r>
            <a:r>
              <a:rPr dirty="0"/>
              <a:t> o </a:t>
            </a:r>
            <a:r>
              <a:rPr dirty="0" err="1"/>
              <a:t>tocar</a:t>
            </a:r>
            <a:r>
              <a:rPr dirty="0"/>
              <a:t> para </a:t>
            </a:r>
            <a:r>
              <a:rPr dirty="0" err="1"/>
              <a:t>navegar</a:t>
            </a:r>
            <a:r>
              <a:rPr dirty="0"/>
              <a:t>, o usar </a:t>
            </a:r>
            <a:r>
              <a:rPr dirty="0" err="1"/>
              <a:t>interacciones</a:t>
            </a:r>
            <a:r>
              <a:rPr dirty="0"/>
              <a:t> </a:t>
            </a:r>
            <a:r>
              <a:rPr dirty="0" err="1"/>
              <a:t>activadas</a:t>
            </a:r>
            <a:r>
              <a:rPr dirty="0"/>
              <a:t> por </a:t>
            </a:r>
            <a:r>
              <a:rPr dirty="0" err="1"/>
              <a:t>voz</a:t>
            </a:r>
            <a:r>
              <a:rPr dirty="0"/>
              <a:t>. </a:t>
            </a:r>
            <a:r>
              <a:rPr b="1" dirty="0" err="1"/>
              <a:t>Diseñar</a:t>
            </a:r>
            <a:r>
              <a:rPr b="1" dirty="0"/>
              <a:t> </a:t>
            </a:r>
            <a:r>
              <a:rPr b="1" dirty="0" err="1"/>
              <a:t>cursos</a:t>
            </a:r>
            <a:r>
              <a:rPr b="1" dirty="0"/>
              <a:t> con un </a:t>
            </a:r>
            <a:r>
              <a:rPr b="1" dirty="0" err="1"/>
              <a:t>enfoque</a:t>
            </a:r>
            <a:r>
              <a:rPr b="1" dirty="0"/>
              <a:t> </a:t>
            </a:r>
            <a:r>
              <a:rPr b="1" dirty="0" err="1"/>
              <a:t>móvil</a:t>
            </a:r>
            <a:r>
              <a:rPr b="1" dirty="0"/>
              <a:t> </a:t>
            </a:r>
            <a:r>
              <a:rPr b="1" dirty="0" err="1"/>
              <a:t>puede</a:t>
            </a:r>
            <a:r>
              <a:rPr b="1" dirty="0"/>
              <a:t> </a:t>
            </a:r>
            <a:r>
              <a:rPr b="1" dirty="0" err="1"/>
              <a:t>mejorar</a:t>
            </a:r>
            <a:r>
              <a:rPr b="1" dirty="0"/>
              <a:t> la </a:t>
            </a:r>
            <a:r>
              <a:rPr b="1" dirty="0" err="1"/>
              <a:t>experiencia</a:t>
            </a:r>
            <a:r>
              <a:rPr b="1" dirty="0"/>
              <a:t> general del </a:t>
            </a:r>
            <a:r>
              <a:rPr b="1" dirty="0" err="1"/>
              <a:t>usuario</a:t>
            </a:r>
            <a:r>
              <a:rPr b="1" dirty="0"/>
              <a:t>, </a:t>
            </a:r>
            <a:r>
              <a:rPr b="1" dirty="0" err="1"/>
              <a:t>ya</a:t>
            </a:r>
            <a:r>
              <a:rPr b="1" dirty="0"/>
              <a:t> que </a:t>
            </a:r>
            <a:r>
              <a:rPr b="1" dirty="0" err="1"/>
              <a:t>simplifica</a:t>
            </a:r>
            <a:r>
              <a:rPr b="1" dirty="0"/>
              <a:t> los </a:t>
            </a:r>
            <a:r>
              <a:rPr b="1" dirty="0" err="1"/>
              <a:t>contenidos</a:t>
            </a:r>
            <a:r>
              <a:rPr b="1" dirty="0"/>
              <a:t> y se centra </a:t>
            </a:r>
            <a:r>
              <a:rPr b="1" dirty="0" err="1"/>
              <a:t>en</a:t>
            </a:r>
            <a:r>
              <a:rPr b="1" dirty="0"/>
              <a:t> la </a:t>
            </a:r>
            <a:r>
              <a:rPr b="1" dirty="0" err="1"/>
              <a:t>información</a:t>
            </a:r>
            <a:r>
              <a:rPr b="1" dirty="0"/>
              <a:t> </a:t>
            </a:r>
            <a:r>
              <a:rPr b="1" dirty="0" err="1"/>
              <a:t>más</a:t>
            </a:r>
            <a:r>
              <a:rPr b="1" dirty="0"/>
              <a:t> </a:t>
            </a:r>
            <a:r>
              <a:rPr b="1" dirty="0" err="1"/>
              <a:t>importante</a:t>
            </a:r>
            <a:r>
              <a:rPr dirty="0"/>
              <a:t>.</a:t>
            </a:r>
            <a:endParaRPr dirty="0">
              <a:effectLst/>
              <a:latin typeface="Arial MT"/>
              <a:ea typeface="Times New Roman" panose="02020603050405020304" pitchFamily="18" charset="0"/>
              <a:cs typeface="Times New Roman" panose="02020603050405020304" pitchFamily="18" charset="0"/>
            </a:endParaRPr>
          </a:p>
          <a:p>
            <a:endParaRPr sz="4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507968"/>
            <a:ext cx="3917223" cy="369332"/>
          </a:xfrm>
          <a:prstGeom prst="rect">
            <a:avLst/>
          </a:prstGeom>
          <a:noFill/>
        </p:spPr>
        <p:txBody>
          <a:bodyPr wrap="square">
            <a:spAutoFit/>
          </a:bodyPr>
          <a:lstStyle/>
          <a:p>
            <a:r>
              <a:t>Fuente de la imagen: Freepik.com</a:t>
            </a:r>
          </a:p>
        </p:txBody>
      </p:sp>
      <p:pic>
        <p:nvPicPr>
          <p:cNvPr id="4098" name="Picture 2" descr="Vector gratuito ilustración del concepto de datos de la aplicación">
            <a:extLst>
              <a:ext uri="{FF2B5EF4-FFF2-40B4-BE49-F238E27FC236}">
                <a16:creationId xmlns:a16="http://schemas.microsoft.com/office/drawing/2014/main" id="{7200AEF7-1515-42F8-8829-0C32A77A6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4521" y="3180439"/>
            <a:ext cx="4782461" cy="478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3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257300"/>
            <a:ext cx="15544800" cy="1200329"/>
          </a:xfrm>
          <a:prstGeom prst="rect">
            <a:avLst/>
          </a:prstGeom>
          <a:noFill/>
        </p:spPr>
        <p:txBody>
          <a:bodyPr wrap="square">
            <a:spAutoFit/>
          </a:bodyPr>
          <a:lstStyle/>
          <a:p>
            <a:pPr>
              <a:defRPr sz="40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3600"/>
              <a:t>1. Unidad 1: Participación e interacción con los usuarios en la formación </a:t>
            </a:r>
            <a:r>
              <a:rPr lang="es-ES" sz="3600"/>
              <a:t>online</a:t>
            </a:r>
            <a:endParaRPr sz="36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461665"/>
          </a:xfrm>
          <a:prstGeom prst="rect">
            <a:avLst/>
          </a:prstGeom>
          <a:noFill/>
        </p:spPr>
        <p:txBody>
          <a:bodyPr wrap="square">
            <a:spAutoFit/>
          </a:bodyPr>
          <a:lstStyle/>
          <a:p>
            <a:pPr>
              <a:defRPr sz="28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defRPr>
            </a:pPr>
            <a:r>
              <a:rPr sz="2400"/>
              <a:t>Sección 1.1: Estrategias para involucrar a los usuarios con contenido digital en la formación </a:t>
            </a:r>
            <a:r>
              <a:rPr lang="es-ES" sz="2400"/>
              <a:t>online</a:t>
            </a:r>
            <a:endParaRPr sz="240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78835" y="3180439"/>
            <a:ext cx="11811000" cy="7002943"/>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err="1"/>
              <a:t>Oportunidades</a:t>
            </a:r>
            <a:r>
              <a:rPr b="1" dirty="0"/>
              <a:t> de </a:t>
            </a:r>
            <a:r>
              <a:rPr b="1" dirty="0" err="1"/>
              <a:t>Aprendizaje</a:t>
            </a:r>
            <a:r>
              <a:rPr b="1" dirty="0"/>
              <a:t> Continuo</a:t>
            </a:r>
            <a:r>
              <a:rPr dirty="0"/>
              <a:t>: Es </a:t>
            </a:r>
            <a:r>
              <a:rPr dirty="0" err="1"/>
              <a:t>importante</a:t>
            </a:r>
            <a:r>
              <a:rPr dirty="0"/>
              <a:t> </a:t>
            </a:r>
            <a:r>
              <a:rPr dirty="0" err="1"/>
              <a:t>ofrecer</a:t>
            </a:r>
            <a:r>
              <a:rPr dirty="0"/>
              <a:t> </a:t>
            </a:r>
            <a:r>
              <a:rPr dirty="0" err="1"/>
              <a:t>recursos</a:t>
            </a:r>
            <a:r>
              <a:rPr dirty="0"/>
              <a:t> y </a:t>
            </a:r>
            <a:r>
              <a:rPr dirty="0" err="1"/>
              <a:t>oportunidades</a:t>
            </a:r>
            <a:r>
              <a:rPr dirty="0"/>
              <a:t> de </a:t>
            </a:r>
            <a:r>
              <a:rPr dirty="0" err="1"/>
              <a:t>aprendizaje</a:t>
            </a:r>
            <a:r>
              <a:rPr dirty="0"/>
              <a:t> </a:t>
            </a:r>
            <a:r>
              <a:rPr dirty="0" err="1"/>
              <a:t>continuos</a:t>
            </a:r>
            <a:r>
              <a:rPr dirty="0"/>
              <a:t> </a:t>
            </a:r>
            <a:r>
              <a:rPr dirty="0" err="1"/>
              <a:t>más</a:t>
            </a:r>
            <a:r>
              <a:rPr dirty="0"/>
              <a:t> </a:t>
            </a:r>
            <a:r>
              <a:rPr dirty="0" err="1"/>
              <a:t>allá</a:t>
            </a:r>
            <a:r>
              <a:rPr dirty="0"/>
              <a:t> de la </a:t>
            </a:r>
            <a:r>
              <a:rPr dirty="0" err="1"/>
              <a:t>formación</a:t>
            </a:r>
            <a:r>
              <a:rPr dirty="0"/>
              <a:t> </a:t>
            </a:r>
            <a:r>
              <a:rPr dirty="0" err="1"/>
              <a:t>inicial</a:t>
            </a:r>
            <a:r>
              <a:rPr dirty="0"/>
              <a:t>. </a:t>
            </a:r>
            <a:r>
              <a:rPr b="1" dirty="0" err="1"/>
              <a:t>Proporcionar</a:t>
            </a:r>
            <a:r>
              <a:rPr b="1" dirty="0"/>
              <a:t> </a:t>
            </a:r>
            <a:r>
              <a:rPr b="1" dirty="0" err="1"/>
              <a:t>materiales</a:t>
            </a:r>
            <a:r>
              <a:rPr b="1" dirty="0"/>
              <a:t> </a:t>
            </a:r>
            <a:r>
              <a:rPr b="1" dirty="0" err="1"/>
              <a:t>adicionales</a:t>
            </a:r>
            <a:r>
              <a:rPr dirty="0"/>
              <a:t>, </a:t>
            </a:r>
            <a:r>
              <a:rPr dirty="0" err="1"/>
              <a:t>lecturas</a:t>
            </a:r>
            <a:r>
              <a:rPr dirty="0"/>
              <a:t> </a:t>
            </a:r>
            <a:r>
              <a:rPr dirty="0" err="1"/>
              <a:t>recomendadas</a:t>
            </a:r>
            <a:r>
              <a:rPr dirty="0"/>
              <a:t> o </a:t>
            </a:r>
            <a:r>
              <a:rPr dirty="0" err="1"/>
              <a:t>acceso</a:t>
            </a:r>
            <a:r>
              <a:rPr dirty="0"/>
              <a:t> a </a:t>
            </a:r>
            <a:r>
              <a:rPr dirty="0" err="1"/>
              <a:t>seminarios</a:t>
            </a:r>
            <a:r>
              <a:rPr dirty="0"/>
              <a:t> web o </a:t>
            </a:r>
            <a:r>
              <a:rPr dirty="0" err="1"/>
              <a:t>talleres</a:t>
            </a:r>
            <a:r>
              <a:rPr dirty="0"/>
              <a:t> </a:t>
            </a:r>
            <a:r>
              <a:rPr dirty="0" err="1"/>
              <a:t>relevantes</a:t>
            </a:r>
            <a:r>
              <a:rPr dirty="0"/>
              <a:t> </a:t>
            </a:r>
            <a:r>
              <a:rPr dirty="0" err="1"/>
              <a:t>puede</a:t>
            </a:r>
            <a:r>
              <a:rPr dirty="0"/>
              <a:t> </a:t>
            </a:r>
            <a:r>
              <a:rPr dirty="0" err="1"/>
              <a:t>aumentar</a:t>
            </a:r>
            <a:r>
              <a:rPr dirty="0"/>
              <a:t> </a:t>
            </a:r>
            <a:r>
              <a:rPr dirty="0" err="1"/>
              <a:t>el</a:t>
            </a:r>
            <a:r>
              <a:rPr dirty="0"/>
              <a:t> </a:t>
            </a:r>
            <a:r>
              <a:rPr dirty="0" err="1"/>
              <a:t>compromiso</a:t>
            </a:r>
            <a:r>
              <a:rPr dirty="0"/>
              <a:t> de los </a:t>
            </a:r>
            <a:r>
              <a:rPr dirty="0" err="1"/>
              <a:t>estudiantes</a:t>
            </a:r>
            <a:r>
              <a:rPr dirty="0"/>
              <a:t> y </a:t>
            </a:r>
            <a:r>
              <a:rPr dirty="0" err="1"/>
              <a:t>motivar</a:t>
            </a:r>
            <a:r>
              <a:rPr dirty="0"/>
              <a:t> </a:t>
            </a:r>
            <a:r>
              <a:rPr dirty="0" err="1"/>
              <a:t>su</a:t>
            </a:r>
            <a:r>
              <a:rPr dirty="0"/>
              <a:t> </a:t>
            </a:r>
            <a:r>
              <a:rPr dirty="0" err="1"/>
              <a:t>aprendizaje</a:t>
            </a:r>
            <a:r>
              <a:rPr dirty="0"/>
              <a:t> posterior. </a:t>
            </a:r>
            <a:r>
              <a:rPr dirty="0" err="1"/>
              <a:t>Fomentar</a:t>
            </a:r>
            <a:r>
              <a:rPr dirty="0"/>
              <a:t> </a:t>
            </a:r>
            <a:r>
              <a:rPr dirty="0" err="1"/>
              <a:t>el</a:t>
            </a:r>
            <a:r>
              <a:rPr dirty="0"/>
              <a:t> </a:t>
            </a:r>
            <a:r>
              <a:rPr dirty="0" err="1"/>
              <a:t>aprendizaje</a:t>
            </a:r>
            <a:r>
              <a:rPr dirty="0"/>
              <a:t> continuo </a:t>
            </a:r>
            <a:r>
              <a:rPr dirty="0" err="1"/>
              <a:t>ayuda</a:t>
            </a:r>
            <a:r>
              <a:rPr dirty="0"/>
              <a:t> a </a:t>
            </a:r>
            <a:r>
              <a:rPr dirty="0" err="1"/>
              <a:t>mantener</a:t>
            </a:r>
            <a:r>
              <a:rPr dirty="0"/>
              <a:t> </a:t>
            </a:r>
            <a:r>
              <a:rPr dirty="0" err="1"/>
              <a:t>el</a:t>
            </a:r>
            <a:r>
              <a:rPr dirty="0"/>
              <a:t> </a:t>
            </a:r>
            <a:r>
              <a:rPr dirty="0" err="1"/>
              <a:t>compromiso</a:t>
            </a:r>
            <a:r>
              <a:rPr dirty="0"/>
              <a:t> del </a:t>
            </a:r>
            <a:r>
              <a:rPr dirty="0" err="1"/>
              <a:t>usuario</a:t>
            </a:r>
            <a:r>
              <a:rPr dirty="0"/>
              <a:t> y </a:t>
            </a:r>
            <a:r>
              <a:rPr dirty="0" err="1"/>
              <a:t>apoya</a:t>
            </a:r>
            <a:r>
              <a:rPr dirty="0"/>
              <a:t> la </a:t>
            </a:r>
            <a:r>
              <a:rPr dirty="0" err="1"/>
              <a:t>retención</a:t>
            </a:r>
            <a:r>
              <a:rPr dirty="0"/>
              <a:t> de </a:t>
            </a:r>
            <a:r>
              <a:rPr dirty="0" err="1"/>
              <a:t>conocimiento</a:t>
            </a:r>
            <a:r>
              <a:rPr dirty="0"/>
              <a:t> a largo </a:t>
            </a:r>
            <a:r>
              <a:rPr dirty="0" err="1"/>
              <a:t>plazo</a:t>
            </a:r>
            <a:r>
              <a:rPr dirty="0"/>
              <a:t>.</a:t>
            </a:r>
            <a:endParaRPr sz="2000" dirty="0">
              <a:effectLst/>
              <a:latin typeface="Arial MT"/>
              <a:ea typeface="Times New Roman" panose="02020603050405020304" pitchFamily="18" charset="0"/>
              <a:cs typeface="Times New Roman" panose="02020603050405020304" pitchFamily="18" charset="0"/>
            </a:endParaRPr>
          </a:p>
          <a:p>
            <a:pPr algn="just">
              <a:defRPr sz="2000">
                <a:effectLst/>
                <a:latin typeface="Calibri" panose="020F0502020204030204" pitchFamily="34" charset="0"/>
                <a:ea typeface="Arial MT"/>
                <a:cs typeface="Calibri" panose="020F0502020204030204" pitchFamily="34" charset="0"/>
              </a:defRPr>
            </a:pPr>
            <a:r>
              <a:rPr dirty="0"/>
              <a:t> </a:t>
            </a:r>
            <a:endParaRPr sz="2000" dirty="0">
              <a:effectLst/>
              <a:latin typeface="Arial MT"/>
              <a:ea typeface="Arial MT"/>
              <a:cs typeface="Arial MT"/>
            </a:endParaRPr>
          </a:p>
          <a:p>
            <a:pPr marL="342900" lvl="0" indent="-342900" algn="just">
              <a:lnSpc>
                <a:spcPct val="107000"/>
              </a:lnSpc>
              <a:buFont typeface="Wingdings" panose="05000000000000000000" pitchFamily="2" charset="2"/>
              <a:buChar char=""/>
              <a:defRPr sz="2000">
                <a:effectLst/>
                <a:latin typeface="Calibri" panose="020F0502020204030204" pitchFamily="34" charset="0"/>
                <a:ea typeface="Times New Roman" panose="02020603050405020304" pitchFamily="18" charset="0"/>
                <a:cs typeface="Calibri" panose="020F0502020204030204" pitchFamily="34" charset="0"/>
              </a:defRPr>
            </a:pPr>
            <a:r>
              <a:rPr b="1" dirty="0"/>
              <a:t>Webinars:</a:t>
            </a:r>
            <a:r>
              <a:rPr dirty="0"/>
              <a:t> </a:t>
            </a:r>
            <a:r>
              <a:rPr dirty="0" err="1"/>
              <a:t>Otra</a:t>
            </a:r>
            <a:r>
              <a:rPr dirty="0"/>
              <a:t> forma </a:t>
            </a:r>
            <a:r>
              <a:rPr dirty="0" err="1"/>
              <a:t>innovadora</a:t>
            </a:r>
            <a:r>
              <a:rPr dirty="0"/>
              <a:t> y </a:t>
            </a:r>
            <a:r>
              <a:rPr dirty="0" err="1"/>
              <a:t>efectiva</a:t>
            </a:r>
            <a:r>
              <a:rPr dirty="0"/>
              <a:t> de </a:t>
            </a:r>
            <a:r>
              <a:rPr dirty="0" err="1"/>
              <a:t>interactuar</a:t>
            </a:r>
            <a:r>
              <a:rPr dirty="0"/>
              <a:t> con </a:t>
            </a:r>
            <a:r>
              <a:rPr lang="es-ES" dirty="0"/>
              <a:t>t</a:t>
            </a:r>
            <a:r>
              <a:rPr dirty="0"/>
              <a:t>us </a:t>
            </a:r>
            <a:r>
              <a:rPr dirty="0" err="1"/>
              <a:t>estudiantes</a:t>
            </a:r>
            <a:r>
              <a:rPr dirty="0"/>
              <a:t> es </a:t>
            </a:r>
            <a:r>
              <a:rPr dirty="0" err="1"/>
              <a:t>organizar</a:t>
            </a:r>
            <a:r>
              <a:rPr dirty="0"/>
              <a:t> </a:t>
            </a:r>
            <a:r>
              <a:rPr b="1" dirty="0" err="1"/>
              <a:t>seminarios</a:t>
            </a:r>
            <a:r>
              <a:rPr b="1" dirty="0"/>
              <a:t> web que </a:t>
            </a:r>
            <a:r>
              <a:rPr b="1" dirty="0" err="1"/>
              <a:t>sean</a:t>
            </a:r>
            <a:r>
              <a:rPr b="1" dirty="0"/>
              <a:t> </a:t>
            </a:r>
            <a:r>
              <a:rPr b="1" dirty="0" err="1"/>
              <a:t>fáciles</a:t>
            </a:r>
            <a:r>
              <a:rPr b="1" dirty="0"/>
              <a:t> de usar e </a:t>
            </a:r>
            <a:r>
              <a:rPr b="1" dirty="0" err="1"/>
              <a:t>interactivos</a:t>
            </a:r>
            <a:r>
              <a:rPr dirty="0"/>
              <a:t>. </a:t>
            </a:r>
            <a:r>
              <a:rPr b="1" dirty="0"/>
              <a:t>A la </a:t>
            </a:r>
            <a:r>
              <a:rPr b="1" dirty="0" err="1"/>
              <a:t>gente</a:t>
            </a:r>
            <a:r>
              <a:rPr b="1" dirty="0"/>
              <a:t> le </a:t>
            </a:r>
            <a:r>
              <a:rPr b="1" dirty="0" err="1"/>
              <a:t>encanta</a:t>
            </a:r>
            <a:r>
              <a:rPr b="1" dirty="0"/>
              <a:t> </a:t>
            </a:r>
            <a:r>
              <a:rPr b="1" dirty="0" err="1"/>
              <a:t>el</a:t>
            </a:r>
            <a:r>
              <a:rPr b="1" dirty="0"/>
              <a:t> video </a:t>
            </a:r>
            <a:r>
              <a:rPr b="1" dirty="0" err="1"/>
              <a:t>en</a:t>
            </a:r>
            <a:r>
              <a:rPr b="1" dirty="0"/>
              <a:t> vivo, </a:t>
            </a:r>
            <a:r>
              <a:rPr lang="es-ES" b="1" dirty="0"/>
              <a:t>las </a:t>
            </a:r>
            <a:r>
              <a:rPr b="1" dirty="0" err="1"/>
              <a:t>diapositivas</a:t>
            </a:r>
            <a:r>
              <a:rPr b="1" dirty="0"/>
              <a:t>, </a:t>
            </a:r>
            <a:r>
              <a:rPr lang="es-ES" b="1" dirty="0"/>
              <a:t>los </a:t>
            </a:r>
            <a:r>
              <a:rPr b="1" dirty="0" err="1"/>
              <a:t>gráficos</a:t>
            </a:r>
            <a:r>
              <a:rPr b="1" dirty="0"/>
              <a:t> y </a:t>
            </a:r>
            <a:r>
              <a:rPr b="1" dirty="0" err="1"/>
              <a:t>otras</a:t>
            </a:r>
            <a:r>
              <a:rPr b="1" dirty="0"/>
              <a:t> </a:t>
            </a:r>
            <a:r>
              <a:rPr b="1" dirty="0" err="1"/>
              <a:t>opciones</a:t>
            </a:r>
            <a:r>
              <a:rPr b="1" dirty="0"/>
              <a:t> </a:t>
            </a:r>
            <a:r>
              <a:rPr b="1" dirty="0" err="1"/>
              <a:t>interactivas</a:t>
            </a:r>
            <a:r>
              <a:rPr b="1" dirty="0"/>
              <a:t> de </a:t>
            </a:r>
            <a:r>
              <a:rPr b="1" dirty="0" err="1"/>
              <a:t>seminarios</a:t>
            </a:r>
            <a:r>
              <a:rPr b="1" dirty="0"/>
              <a:t> web</a:t>
            </a:r>
            <a:r>
              <a:rPr dirty="0"/>
              <a:t>. </a:t>
            </a:r>
            <a:r>
              <a:rPr dirty="0" err="1"/>
              <a:t>Esta</a:t>
            </a:r>
            <a:r>
              <a:rPr dirty="0"/>
              <a:t> </a:t>
            </a:r>
            <a:r>
              <a:rPr dirty="0" err="1"/>
              <a:t>estrategia</a:t>
            </a:r>
            <a:r>
              <a:rPr dirty="0"/>
              <a:t> </a:t>
            </a:r>
            <a:r>
              <a:rPr dirty="0" err="1"/>
              <a:t>permite</a:t>
            </a:r>
            <a:r>
              <a:rPr dirty="0"/>
              <a:t> </a:t>
            </a:r>
            <a:r>
              <a:rPr b="1" dirty="0"/>
              <a:t>al </a:t>
            </a:r>
            <a:r>
              <a:rPr b="1" dirty="0" err="1"/>
              <a:t>profesor</a:t>
            </a:r>
            <a:r>
              <a:rPr b="1" dirty="0"/>
              <a:t> </a:t>
            </a:r>
            <a:r>
              <a:rPr b="1" dirty="0" err="1"/>
              <a:t>establecer</a:t>
            </a:r>
            <a:r>
              <a:rPr b="1" dirty="0"/>
              <a:t> una </a:t>
            </a:r>
            <a:r>
              <a:rPr b="1" dirty="0" err="1"/>
              <a:t>conexión</a:t>
            </a:r>
            <a:r>
              <a:rPr b="1" dirty="0"/>
              <a:t> </a:t>
            </a:r>
            <a:r>
              <a:rPr b="1" dirty="0" err="1"/>
              <a:t>muy</a:t>
            </a:r>
            <a:r>
              <a:rPr b="1" dirty="0"/>
              <a:t> personal con los </a:t>
            </a:r>
            <a:r>
              <a:rPr b="1" dirty="0" err="1"/>
              <a:t>estudiantes</a:t>
            </a:r>
            <a:r>
              <a:rPr b="1" dirty="0"/>
              <a:t> </a:t>
            </a:r>
            <a:r>
              <a:rPr dirty="0"/>
              <a:t>y </a:t>
            </a:r>
            <a:r>
              <a:rPr dirty="0" err="1"/>
              <a:t>el</a:t>
            </a:r>
            <a:r>
              <a:rPr dirty="0"/>
              <a:t> </a:t>
            </a:r>
            <a:r>
              <a:rPr dirty="0" err="1"/>
              <a:t>orador</a:t>
            </a:r>
            <a:r>
              <a:rPr dirty="0"/>
              <a:t> del webinar </a:t>
            </a:r>
            <a:r>
              <a:rPr dirty="0" err="1"/>
              <a:t>puede</a:t>
            </a:r>
            <a:r>
              <a:rPr dirty="0"/>
              <a:t> ser </a:t>
            </a:r>
            <a:r>
              <a:rPr dirty="0" err="1"/>
              <a:t>más</a:t>
            </a:r>
            <a:r>
              <a:rPr dirty="0"/>
              <a:t> </a:t>
            </a:r>
            <a:r>
              <a:rPr dirty="0" err="1"/>
              <a:t>apasionado</a:t>
            </a:r>
            <a:r>
              <a:rPr dirty="0"/>
              <a:t>, </a:t>
            </a:r>
            <a:r>
              <a:rPr dirty="0" err="1"/>
              <a:t>entretenido</a:t>
            </a:r>
            <a:r>
              <a:rPr dirty="0"/>
              <a:t> y </a:t>
            </a:r>
            <a:r>
              <a:rPr dirty="0" err="1"/>
              <a:t>atractivo</a:t>
            </a:r>
            <a:r>
              <a:rPr dirty="0"/>
              <a:t> que </a:t>
            </a:r>
            <a:r>
              <a:rPr lang="es-ES" dirty="0"/>
              <a:t>cuando </a:t>
            </a:r>
            <a:r>
              <a:rPr dirty="0"/>
              <a:t>solo lee un </a:t>
            </a:r>
            <a:r>
              <a:rPr dirty="0" err="1"/>
              <a:t>texto</a:t>
            </a:r>
            <a:r>
              <a:rPr dirty="0"/>
              <a:t>. </a:t>
            </a:r>
            <a:r>
              <a:rPr dirty="0" err="1"/>
              <a:t>También</a:t>
            </a:r>
            <a:r>
              <a:rPr dirty="0"/>
              <a:t> es </a:t>
            </a:r>
            <a:r>
              <a:rPr dirty="0" err="1"/>
              <a:t>interesante</a:t>
            </a:r>
            <a:r>
              <a:rPr dirty="0"/>
              <a:t> </a:t>
            </a:r>
            <a:r>
              <a:rPr b="1" dirty="0" err="1"/>
              <a:t>pedir</a:t>
            </a:r>
            <a:r>
              <a:rPr b="1" dirty="0"/>
              <a:t> a los </a:t>
            </a:r>
            <a:r>
              <a:rPr b="1" dirty="0" err="1"/>
              <a:t>estudiantes</a:t>
            </a:r>
            <a:r>
              <a:rPr b="1" dirty="0"/>
              <a:t> que </a:t>
            </a:r>
            <a:r>
              <a:rPr b="1" dirty="0" err="1"/>
              <a:t>participen</a:t>
            </a:r>
            <a:r>
              <a:rPr dirty="0"/>
              <a:t> </a:t>
            </a:r>
            <a:r>
              <a:rPr dirty="0" err="1"/>
              <a:t>permitiéndoles</a:t>
            </a:r>
            <a:r>
              <a:rPr dirty="0"/>
              <a:t> </a:t>
            </a:r>
            <a:r>
              <a:rPr dirty="0" err="1"/>
              <a:t>plantear</a:t>
            </a:r>
            <a:r>
              <a:rPr dirty="0"/>
              <a:t> </a:t>
            </a:r>
            <a:r>
              <a:rPr dirty="0" err="1"/>
              <a:t>comentarios</a:t>
            </a:r>
            <a:r>
              <a:rPr dirty="0"/>
              <a:t> o </a:t>
            </a:r>
            <a:r>
              <a:rPr dirty="0" err="1"/>
              <a:t>preguntas</a:t>
            </a:r>
            <a:r>
              <a:rPr dirty="0"/>
              <a:t> al </a:t>
            </a:r>
            <a:r>
              <a:rPr dirty="0" err="1"/>
              <a:t>profesor</a:t>
            </a:r>
            <a:r>
              <a:rPr dirty="0"/>
              <a:t> a </a:t>
            </a:r>
            <a:r>
              <a:rPr b="1" dirty="0" err="1"/>
              <a:t>través</a:t>
            </a:r>
            <a:r>
              <a:rPr b="1" dirty="0"/>
              <a:t> de chat o </a:t>
            </a:r>
            <a:r>
              <a:rPr b="1" dirty="0" err="1"/>
              <a:t>correo</a:t>
            </a:r>
            <a:r>
              <a:rPr b="1" dirty="0"/>
              <a:t> </a:t>
            </a:r>
            <a:r>
              <a:rPr b="1" dirty="0" err="1"/>
              <a:t>electrónico</a:t>
            </a:r>
            <a:r>
              <a:rPr dirty="0"/>
              <a:t> </a:t>
            </a:r>
            <a:r>
              <a:rPr b="1" dirty="0"/>
              <a:t>para </a:t>
            </a:r>
            <a:r>
              <a:rPr b="1" dirty="0" err="1"/>
              <a:t>aumentar</a:t>
            </a:r>
            <a:r>
              <a:rPr b="1" dirty="0"/>
              <a:t> </a:t>
            </a:r>
            <a:r>
              <a:rPr b="1" dirty="0" err="1"/>
              <a:t>el</a:t>
            </a:r>
            <a:r>
              <a:rPr b="1" dirty="0"/>
              <a:t> </a:t>
            </a:r>
            <a:r>
              <a:rPr b="1" dirty="0" err="1"/>
              <a:t>compromiso</a:t>
            </a:r>
            <a:r>
              <a:rPr dirty="0"/>
              <a:t> y la </a:t>
            </a:r>
            <a:r>
              <a:rPr dirty="0" err="1"/>
              <a:t>interacción</a:t>
            </a:r>
            <a:r>
              <a:rPr dirty="0"/>
              <a:t>. </a:t>
            </a:r>
            <a:r>
              <a:rPr dirty="0" err="1"/>
              <a:t>Esta</a:t>
            </a:r>
            <a:r>
              <a:rPr dirty="0"/>
              <a:t> </a:t>
            </a:r>
            <a:r>
              <a:rPr dirty="0" err="1"/>
              <a:t>interacción</a:t>
            </a:r>
            <a:r>
              <a:rPr dirty="0"/>
              <a:t> </a:t>
            </a:r>
            <a:r>
              <a:rPr dirty="0" err="1"/>
              <a:t>también</a:t>
            </a:r>
            <a:r>
              <a:rPr dirty="0"/>
              <a:t> </a:t>
            </a:r>
            <a:r>
              <a:rPr lang="es-ES" dirty="0"/>
              <a:t>t</a:t>
            </a:r>
            <a:r>
              <a:rPr dirty="0"/>
              <a:t>e </a:t>
            </a:r>
            <a:r>
              <a:rPr dirty="0" err="1"/>
              <a:t>permite</a:t>
            </a:r>
            <a:r>
              <a:rPr dirty="0"/>
              <a:t> </a:t>
            </a:r>
            <a:r>
              <a:rPr dirty="0" err="1"/>
              <a:t>hacer</a:t>
            </a:r>
            <a:r>
              <a:rPr dirty="0"/>
              <a:t> </a:t>
            </a:r>
            <a:r>
              <a:rPr b="1" dirty="0" err="1"/>
              <a:t>uso</a:t>
            </a:r>
            <a:r>
              <a:rPr b="1" dirty="0"/>
              <a:t> de </a:t>
            </a:r>
            <a:r>
              <a:rPr b="1" dirty="0" err="1"/>
              <a:t>estrategias</a:t>
            </a:r>
            <a:r>
              <a:rPr b="1" dirty="0"/>
              <a:t> de </a:t>
            </a:r>
            <a:r>
              <a:rPr b="1" dirty="0" err="1"/>
              <a:t>compromiso</a:t>
            </a:r>
            <a:r>
              <a:rPr b="1" dirty="0"/>
              <a:t> de co-</a:t>
            </a:r>
            <a:r>
              <a:rPr b="1" dirty="0" err="1"/>
              <a:t>creación</a:t>
            </a:r>
            <a:r>
              <a:rPr b="1" dirty="0"/>
              <a:t>,</a:t>
            </a:r>
            <a:r>
              <a:rPr dirty="0"/>
              <a:t> </a:t>
            </a:r>
            <a:r>
              <a:rPr dirty="0" err="1"/>
              <a:t>donde</a:t>
            </a:r>
            <a:r>
              <a:rPr dirty="0"/>
              <a:t> </a:t>
            </a:r>
            <a:r>
              <a:rPr lang="es-ES" dirty="0"/>
              <a:t>t</a:t>
            </a:r>
            <a:r>
              <a:rPr dirty="0"/>
              <a:t>u </a:t>
            </a:r>
            <a:r>
              <a:rPr dirty="0" err="1"/>
              <a:t>formación</a:t>
            </a:r>
            <a:r>
              <a:rPr dirty="0"/>
              <a:t> </a:t>
            </a:r>
            <a:r>
              <a:rPr lang="es-ES" dirty="0"/>
              <a:t>online</a:t>
            </a:r>
            <a:r>
              <a:rPr dirty="0"/>
              <a:t> se </a:t>
            </a:r>
            <a:r>
              <a:rPr b="1" dirty="0" err="1"/>
              <a:t>realiza</a:t>
            </a:r>
            <a:r>
              <a:rPr b="1" dirty="0"/>
              <a:t> </a:t>
            </a:r>
            <a:r>
              <a:rPr b="1" dirty="0" err="1"/>
              <a:t>realmente</a:t>
            </a:r>
            <a:r>
              <a:rPr b="1" dirty="0"/>
              <a:t> gracias a la </a:t>
            </a:r>
            <a:r>
              <a:rPr b="1" dirty="0" err="1"/>
              <a:t>interacción</a:t>
            </a:r>
            <a:r>
              <a:rPr b="1" dirty="0"/>
              <a:t> de los </a:t>
            </a:r>
            <a:r>
              <a:rPr b="1" dirty="0" err="1"/>
              <a:t>estudiantes</a:t>
            </a:r>
            <a:r>
              <a:rPr dirty="0"/>
              <a:t> y, por lo tanto, es </a:t>
            </a:r>
            <a:r>
              <a:rPr dirty="0" err="1"/>
              <a:t>mucho</a:t>
            </a:r>
            <a:r>
              <a:rPr dirty="0"/>
              <a:t> </a:t>
            </a:r>
            <a:r>
              <a:rPr dirty="0" err="1"/>
              <a:t>más</a:t>
            </a:r>
            <a:r>
              <a:rPr dirty="0"/>
              <a:t> </a:t>
            </a:r>
            <a:r>
              <a:rPr dirty="0" err="1"/>
              <a:t>atractiva</a:t>
            </a:r>
            <a:r>
              <a:rPr dirty="0"/>
              <a:t>. La co-</a:t>
            </a:r>
            <a:r>
              <a:rPr dirty="0" err="1"/>
              <a:t>creación</a:t>
            </a:r>
            <a:r>
              <a:rPr dirty="0"/>
              <a:t> </a:t>
            </a:r>
            <a:r>
              <a:rPr dirty="0" err="1"/>
              <a:t>ayuda</a:t>
            </a:r>
            <a:r>
              <a:rPr dirty="0"/>
              <a:t> a </a:t>
            </a:r>
            <a:r>
              <a:rPr dirty="0" err="1"/>
              <a:t>desarrollar</a:t>
            </a:r>
            <a:r>
              <a:rPr dirty="0"/>
              <a:t> un </a:t>
            </a:r>
            <a:r>
              <a:rPr dirty="0" err="1"/>
              <a:t>vínculo</a:t>
            </a:r>
            <a:r>
              <a:rPr dirty="0"/>
              <a:t> </a:t>
            </a:r>
            <a:r>
              <a:rPr dirty="0" err="1"/>
              <a:t>mucho</a:t>
            </a:r>
            <a:r>
              <a:rPr dirty="0"/>
              <a:t> </a:t>
            </a:r>
            <a:r>
              <a:rPr dirty="0" err="1"/>
              <a:t>más</a:t>
            </a:r>
            <a:r>
              <a:rPr dirty="0"/>
              <a:t> </a:t>
            </a:r>
            <a:r>
              <a:rPr dirty="0" err="1"/>
              <a:t>fuerte</a:t>
            </a:r>
            <a:r>
              <a:rPr dirty="0"/>
              <a:t>, los </a:t>
            </a:r>
            <a:r>
              <a:rPr dirty="0" err="1"/>
              <a:t>estudiantes</a:t>
            </a:r>
            <a:r>
              <a:rPr dirty="0"/>
              <a:t> </a:t>
            </a:r>
            <a:r>
              <a:rPr b="1" dirty="0"/>
              <a:t>se </a:t>
            </a:r>
            <a:r>
              <a:rPr b="1" dirty="0" err="1"/>
              <a:t>sienten</a:t>
            </a:r>
            <a:r>
              <a:rPr b="1" dirty="0"/>
              <a:t> </a:t>
            </a:r>
            <a:r>
              <a:rPr b="1" dirty="0" err="1"/>
              <a:t>orgullosos</a:t>
            </a:r>
            <a:r>
              <a:rPr b="1" dirty="0"/>
              <a:t> al </a:t>
            </a:r>
            <a:r>
              <a:rPr b="1" dirty="0" err="1"/>
              <a:t>convertirse</a:t>
            </a:r>
            <a:r>
              <a:rPr b="1" dirty="0"/>
              <a:t> </a:t>
            </a:r>
            <a:r>
              <a:rPr b="1" dirty="0" err="1"/>
              <a:t>en</a:t>
            </a:r>
            <a:r>
              <a:rPr b="1" dirty="0"/>
              <a:t> </a:t>
            </a:r>
            <a:r>
              <a:rPr b="1" dirty="0" err="1"/>
              <a:t>parte</a:t>
            </a:r>
            <a:r>
              <a:rPr b="1" dirty="0"/>
              <a:t> del </a:t>
            </a:r>
            <a:r>
              <a:rPr b="1" dirty="0" err="1"/>
              <a:t>proceso</a:t>
            </a:r>
            <a:r>
              <a:rPr b="1" dirty="0"/>
              <a:t> de </a:t>
            </a:r>
            <a:r>
              <a:rPr lang="es-ES" b="1" dirty="0"/>
              <a:t>formación</a:t>
            </a:r>
            <a:r>
              <a:rPr dirty="0"/>
              <a:t> y, </a:t>
            </a:r>
            <a:r>
              <a:rPr dirty="0" err="1"/>
              <a:t>en</a:t>
            </a:r>
            <a:r>
              <a:rPr dirty="0"/>
              <a:t> </a:t>
            </a:r>
            <a:r>
              <a:rPr dirty="0" err="1"/>
              <a:t>este</a:t>
            </a:r>
            <a:r>
              <a:rPr dirty="0"/>
              <a:t> </a:t>
            </a:r>
            <a:r>
              <a:rPr dirty="0" err="1"/>
              <a:t>sentido</a:t>
            </a:r>
            <a:r>
              <a:rPr dirty="0"/>
              <a:t>, es </a:t>
            </a:r>
            <a:r>
              <a:rPr dirty="0" err="1"/>
              <a:t>importante</a:t>
            </a:r>
            <a:r>
              <a:rPr dirty="0"/>
              <a:t> </a:t>
            </a:r>
            <a:r>
              <a:rPr b="1" dirty="0" err="1"/>
              <a:t>recompensar</a:t>
            </a:r>
            <a:r>
              <a:rPr b="1" dirty="0"/>
              <a:t> sus ideas, </a:t>
            </a:r>
            <a:r>
              <a:rPr b="1" dirty="0" err="1"/>
              <a:t>reconociendo</a:t>
            </a:r>
            <a:r>
              <a:rPr b="1" dirty="0"/>
              <a:t> </a:t>
            </a:r>
            <a:r>
              <a:rPr b="1" dirty="0" err="1"/>
              <a:t>su</a:t>
            </a:r>
            <a:r>
              <a:rPr b="1" dirty="0"/>
              <a:t> </a:t>
            </a:r>
            <a:r>
              <a:rPr b="1" dirty="0" err="1"/>
              <a:t>contribución</a:t>
            </a:r>
            <a:r>
              <a:rPr b="1" dirty="0"/>
              <a:t> </a:t>
            </a:r>
            <a:r>
              <a:rPr b="1" dirty="0" err="1"/>
              <a:t>en</a:t>
            </a:r>
            <a:r>
              <a:rPr b="1" dirty="0"/>
              <a:t> </a:t>
            </a:r>
            <a:r>
              <a:rPr b="1" dirty="0" err="1"/>
              <a:t>el</a:t>
            </a:r>
            <a:r>
              <a:rPr b="1" dirty="0"/>
              <a:t> </a:t>
            </a:r>
            <a:r>
              <a:rPr b="1" dirty="0" err="1"/>
              <a:t>proceso</a:t>
            </a:r>
            <a:r>
              <a:rPr dirty="0"/>
              <a:t>.</a:t>
            </a:r>
            <a:endParaRPr sz="2000" dirty="0">
              <a:effectLst/>
              <a:latin typeface="Arial MT"/>
              <a:ea typeface="Times New Roman" panose="02020603050405020304" pitchFamily="18" charset="0"/>
              <a:cs typeface="Times New Roman" panose="02020603050405020304" pitchFamily="18" charset="0"/>
            </a:endParaRPr>
          </a:p>
          <a:p>
            <a:endParaRPr sz="8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t>Fuente de la imagen: Freepik.com</a:t>
            </a:r>
          </a:p>
        </p:txBody>
      </p:sp>
      <p:pic>
        <p:nvPicPr>
          <p:cNvPr id="5122" name="Picture 2" descr="Vector gratuito ilustración de vector de concepto abstracto de encuentro en línea. llamada de conferencia, unirse al grupo de reunión, servicio en línea de videollamada, comunicación a distancia, reunión informal, metáfora abstracta de redes de miembros.">
            <a:extLst>
              <a:ext uri="{FF2B5EF4-FFF2-40B4-BE49-F238E27FC236}">
                <a16:creationId xmlns:a16="http://schemas.microsoft.com/office/drawing/2014/main" id="{063BC7E4-CAB5-46E2-9C77-CAB2A806D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9835" y="2975878"/>
            <a:ext cx="4520197" cy="452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27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TotalTime>
  <Words>4325</Words>
  <Application>Microsoft Office PowerPoint</Application>
  <PresentationFormat>Personalizado</PresentationFormat>
  <Paragraphs>160</Paragraphs>
  <Slides>23</Slides>
  <Notes>0</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23</vt:i4>
      </vt:variant>
    </vt:vector>
  </HeadingPairs>
  <TitlesOfParts>
    <vt:vector size="34" baseType="lpstr">
      <vt:lpstr>Arial</vt:lpstr>
      <vt:lpstr>Arial MT</vt:lpstr>
      <vt:lpstr>Calibri</vt:lpstr>
      <vt:lpstr>Calibri Light</vt:lpstr>
      <vt:lpstr>Cambria</vt:lpstr>
      <vt:lpstr>Century Gothic</vt:lpstr>
      <vt:lpstr>Microsoft Sans Serif</vt:lpstr>
      <vt:lpstr>Wingdings</vt:lpstr>
      <vt:lpstr>Office Theme</vt:lpstr>
      <vt:lpstr>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Javier Serón Molina</cp:lastModifiedBy>
  <cp:revision>75</cp:revision>
  <dcterms:created xsi:type="dcterms:W3CDTF">2022-02-01T14:11:31Z</dcterms:created>
  <dcterms:modified xsi:type="dcterms:W3CDTF">2023-07-20T10:02:03Z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