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256" r:id="rId3"/>
    <p:sldId id="258" r:id="rId4"/>
    <p:sldId id="261" r:id="rId5"/>
    <p:sldId id="257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60" r:id="rId22"/>
  </p:sldIdLst>
  <p:sldSz cx="18288000" cy="10287000"/>
  <p:notesSz cx="18288000" cy="10287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2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6" d="100"/>
          <a:sy n="76" d="100"/>
        </p:scale>
        <p:origin x="510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D6E2A1-FE81-4351-99E9-D87A141388BD}" type="doc">
      <dgm:prSet loTypeId="urn:microsoft.com/office/officeart/2005/8/layout/cycle8" loCatId="cycle" qsTypeId="urn:microsoft.com/office/officeart/2005/8/quickstyle/simple1" qsCatId="simple" csTypeId="urn:microsoft.com/office/officeart/2005/8/colors/accent3_2" csCatId="accent3" phldr="1"/>
      <dgm:spPr/>
    </dgm:pt>
    <dgm:pt modelId="{4F74615A-271C-4ECB-9DE8-DBDE59C07397}">
      <dgm:prSet phldrT="[Testo]" custT="1"/>
      <dgm:spPr/>
      <dgm:t>
        <a:bodyPr/>
        <a:lstStyle/>
        <a:p>
          <a:pPr>
            <a:defRPr sz="2000" b="1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defRPr>
          </a:pPr>
          <a:r>
            <a:rPr sz="2000" dirty="0" err="1"/>
            <a:t>Implementación</a:t>
          </a:r>
          <a:endParaRPr sz="2000" b="1" dirty="0">
            <a:latin typeface="Microsoft Sans Serif" panose="020B0604020202020204" pitchFamily="34" charset="0"/>
            <a:ea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22A39866-7080-4F50-80F7-3B281F5EFE82}" type="parTrans" cxnId="{331305AF-89DD-4B93-B205-02AA362D0B0E}">
      <dgm:prSet/>
      <dgm:spPr/>
      <dgm:t>
        <a:bodyPr/>
        <a:lstStyle/>
        <a:p>
          <a:endParaRPr>
            <a:latin typeface="Microsoft Sans Serif" panose="020B0604020202020204" pitchFamily="34" charset="0"/>
            <a:ea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E7AEE8F1-41DF-41C2-94C6-738A6B6262A8}" type="sibTrans" cxnId="{331305AF-89DD-4B93-B205-02AA362D0B0E}">
      <dgm:prSet/>
      <dgm:spPr/>
      <dgm:t>
        <a:bodyPr/>
        <a:lstStyle/>
        <a:p>
          <a:endParaRPr>
            <a:latin typeface="Microsoft Sans Serif" panose="020B0604020202020204" pitchFamily="34" charset="0"/>
            <a:ea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3E5F2FAE-4AF2-4004-956C-60B1C0F46F2A}">
      <dgm:prSet phldrT="[Testo]" custT="1"/>
      <dgm:spPr/>
      <dgm:t>
        <a:bodyPr/>
        <a:lstStyle/>
        <a:p>
          <a:pPr>
            <a:defRPr sz="2000" b="1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defRPr>
          </a:pPr>
          <a:r>
            <a:rPr sz="2000" dirty="0" err="1"/>
            <a:t>Evaluando</a:t>
          </a:r>
          <a:endParaRPr sz="2000" dirty="0"/>
        </a:p>
      </dgm:t>
    </dgm:pt>
    <dgm:pt modelId="{5C756A39-E58D-4441-9F38-EBBD5ABDD56A}" type="parTrans" cxnId="{029CAB2B-707E-4039-89F2-7C1718527150}">
      <dgm:prSet/>
      <dgm:spPr/>
      <dgm:t>
        <a:bodyPr/>
        <a:lstStyle/>
        <a:p>
          <a:endParaRPr>
            <a:latin typeface="Microsoft Sans Serif" panose="020B0604020202020204" pitchFamily="34" charset="0"/>
            <a:ea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A2E56EE1-B6E2-450F-BD44-AE14C20D297B}" type="sibTrans" cxnId="{029CAB2B-707E-4039-89F2-7C1718527150}">
      <dgm:prSet/>
      <dgm:spPr/>
      <dgm:t>
        <a:bodyPr/>
        <a:lstStyle/>
        <a:p>
          <a:endParaRPr>
            <a:latin typeface="Microsoft Sans Serif" panose="020B0604020202020204" pitchFamily="34" charset="0"/>
            <a:ea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C9536448-14F9-4019-8949-FBD2CC781498}">
      <dgm:prSet phldrT="[Testo]" custT="1"/>
      <dgm:spPr/>
      <dgm:t>
        <a:bodyPr/>
        <a:lstStyle/>
        <a:p>
          <a:pPr>
            <a:defRPr sz="2000" b="1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defRPr>
          </a:pPr>
          <a:r>
            <a:rPr sz="2000" dirty="0" err="1"/>
            <a:t>Revisión</a:t>
          </a:r>
          <a:endParaRPr sz="2000" dirty="0"/>
        </a:p>
      </dgm:t>
    </dgm:pt>
    <dgm:pt modelId="{16D98B8B-2C67-4B95-BA27-C7EC14AC3DCA}" type="parTrans" cxnId="{0EBAB05E-948C-4756-8D41-1BE95918C8A1}">
      <dgm:prSet/>
      <dgm:spPr/>
      <dgm:t>
        <a:bodyPr/>
        <a:lstStyle/>
        <a:p>
          <a:endParaRPr>
            <a:latin typeface="Microsoft Sans Serif" panose="020B0604020202020204" pitchFamily="34" charset="0"/>
            <a:ea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25372C47-BD2E-4E2A-9D12-ACA6E443CFBF}" type="sibTrans" cxnId="{0EBAB05E-948C-4756-8D41-1BE95918C8A1}">
      <dgm:prSet/>
      <dgm:spPr/>
      <dgm:t>
        <a:bodyPr/>
        <a:lstStyle/>
        <a:p>
          <a:endParaRPr>
            <a:latin typeface="Microsoft Sans Serif" panose="020B0604020202020204" pitchFamily="34" charset="0"/>
            <a:ea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678C774A-2E53-44F3-A0E0-97EB1C14F2E4}">
      <dgm:prSet phldrT="[Testo]" custT="1"/>
      <dgm:spPr/>
      <dgm:t>
        <a:bodyPr/>
        <a:lstStyle/>
        <a:p>
          <a:pPr>
            <a:defRPr sz="2000" b="1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defRPr>
          </a:pPr>
          <a:r>
            <a:rPr sz="2000" dirty="0" err="1"/>
            <a:t>Planificación</a:t>
          </a:r>
          <a:endParaRPr sz="2000" dirty="0"/>
        </a:p>
      </dgm:t>
    </dgm:pt>
    <dgm:pt modelId="{E443DA35-54AC-4D31-88D2-1F778A30EE57}" type="parTrans" cxnId="{A770CBEC-088A-431D-87B9-CFD7ED5CB520}">
      <dgm:prSet/>
      <dgm:spPr/>
      <dgm:t>
        <a:bodyPr/>
        <a:lstStyle/>
        <a:p>
          <a:endParaRPr>
            <a:latin typeface="Microsoft Sans Serif" panose="020B0604020202020204" pitchFamily="34" charset="0"/>
            <a:ea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B37621E6-A324-4CFC-BE0C-2D38546054CC}" type="sibTrans" cxnId="{A770CBEC-088A-431D-87B9-CFD7ED5CB520}">
      <dgm:prSet/>
      <dgm:spPr/>
      <dgm:t>
        <a:bodyPr/>
        <a:lstStyle/>
        <a:p>
          <a:endParaRPr>
            <a:latin typeface="Microsoft Sans Serif" panose="020B0604020202020204" pitchFamily="34" charset="0"/>
            <a:ea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EFB9F58E-A69D-467B-B9FF-1EC3430E6BE7}" type="pres">
      <dgm:prSet presAssocID="{87D6E2A1-FE81-4351-99E9-D87A141388BD}" presName="compositeShape" presStyleCnt="0">
        <dgm:presLayoutVars>
          <dgm:chMax val="7"/>
          <dgm:dir/>
          <dgm:resizeHandles val="exact"/>
        </dgm:presLayoutVars>
      </dgm:prSet>
      <dgm:spPr/>
    </dgm:pt>
    <dgm:pt modelId="{FA4DA7FC-C55F-4E5C-84F2-E24265A61651}" type="pres">
      <dgm:prSet presAssocID="{87D6E2A1-FE81-4351-99E9-D87A141388BD}" presName="wedge1" presStyleLbl="node1" presStyleIdx="0" presStyleCnt="4" custScaleX="118146" custScaleY="102004"/>
      <dgm:spPr/>
    </dgm:pt>
    <dgm:pt modelId="{AEB41BCF-118D-46E0-9F89-7F3D6799D74C}" type="pres">
      <dgm:prSet presAssocID="{87D6E2A1-FE81-4351-99E9-D87A141388BD}" presName="dummy1a" presStyleCnt="0"/>
      <dgm:spPr/>
    </dgm:pt>
    <dgm:pt modelId="{A175344A-9486-49A6-BDD9-AC9A83AC2AF8}" type="pres">
      <dgm:prSet presAssocID="{87D6E2A1-FE81-4351-99E9-D87A141388BD}" presName="dummy1b" presStyleCnt="0"/>
      <dgm:spPr/>
    </dgm:pt>
    <dgm:pt modelId="{4F7D51CB-D7E7-4B25-A9CD-D390E3C55BE7}" type="pres">
      <dgm:prSet presAssocID="{87D6E2A1-FE81-4351-99E9-D87A141388BD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E12034-DDE4-46F9-BC9D-8275251FD76C}" type="pres">
      <dgm:prSet presAssocID="{87D6E2A1-FE81-4351-99E9-D87A141388BD}" presName="wedge2" presStyleLbl="node1" presStyleIdx="1" presStyleCnt="4" custScaleX="112740" custScaleY="100760"/>
      <dgm:spPr/>
    </dgm:pt>
    <dgm:pt modelId="{78E3EB3F-4EF7-4CD1-90A8-C521DBAA8371}" type="pres">
      <dgm:prSet presAssocID="{87D6E2A1-FE81-4351-99E9-D87A141388BD}" presName="dummy2a" presStyleCnt="0"/>
      <dgm:spPr/>
    </dgm:pt>
    <dgm:pt modelId="{201C80FC-BE9F-4FC5-8643-4407F4220D3F}" type="pres">
      <dgm:prSet presAssocID="{87D6E2A1-FE81-4351-99E9-D87A141388BD}" presName="dummy2b" presStyleCnt="0"/>
      <dgm:spPr/>
    </dgm:pt>
    <dgm:pt modelId="{F64D0555-5F70-41C7-B06F-67CB6F7BE7FE}" type="pres">
      <dgm:prSet presAssocID="{87D6E2A1-FE81-4351-99E9-D87A141388BD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F8445B1-F598-450E-82A7-0770BE4ACCA0}" type="pres">
      <dgm:prSet presAssocID="{87D6E2A1-FE81-4351-99E9-D87A141388BD}" presName="wedge3" presStyleLbl="node1" presStyleIdx="2" presStyleCnt="4" custScaleX="98009" custScaleY="104823" custLinFactNeighborX="-497" custLinFactNeighborY="658"/>
      <dgm:spPr/>
    </dgm:pt>
    <dgm:pt modelId="{09654A80-859F-4A59-8D9A-469BA70748AD}" type="pres">
      <dgm:prSet presAssocID="{87D6E2A1-FE81-4351-99E9-D87A141388BD}" presName="dummy3a" presStyleCnt="0"/>
      <dgm:spPr/>
    </dgm:pt>
    <dgm:pt modelId="{7165FBE9-2359-47FA-88A2-32D437F9F94E}" type="pres">
      <dgm:prSet presAssocID="{87D6E2A1-FE81-4351-99E9-D87A141388BD}" presName="dummy3b" presStyleCnt="0"/>
      <dgm:spPr/>
    </dgm:pt>
    <dgm:pt modelId="{C5E62D21-0114-46CB-86C2-FCCAEA95CA1B}" type="pres">
      <dgm:prSet presAssocID="{87D6E2A1-FE81-4351-99E9-D87A141388BD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6CD9F9C-ABD0-462A-A0E7-F3B1BDE9B868}" type="pres">
      <dgm:prSet presAssocID="{87D6E2A1-FE81-4351-99E9-D87A141388BD}" presName="wedge4" presStyleLbl="node1" presStyleIdx="3" presStyleCnt="4" custScaleX="103860" custScaleY="105373"/>
      <dgm:spPr/>
    </dgm:pt>
    <dgm:pt modelId="{8C71DC7A-36CA-475F-ABB6-F024AB2A02B3}" type="pres">
      <dgm:prSet presAssocID="{87D6E2A1-FE81-4351-99E9-D87A141388BD}" presName="dummy4a" presStyleCnt="0"/>
      <dgm:spPr/>
    </dgm:pt>
    <dgm:pt modelId="{E440DD76-11E8-4DF5-9EAC-C74A970BDC68}" type="pres">
      <dgm:prSet presAssocID="{87D6E2A1-FE81-4351-99E9-D87A141388BD}" presName="dummy4b" presStyleCnt="0"/>
      <dgm:spPr/>
    </dgm:pt>
    <dgm:pt modelId="{07C77D7B-3643-41B1-A1A1-AC2A02E0753A}" type="pres">
      <dgm:prSet presAssocID="{87D6E2A1-FE81-4351-99E9-D87A141388BD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C4474685-AB9B-40C0-A09A-3C6DE9058AA2}" type="pres">
      <dgm:prSet presAssocID="{E7AEE8F1-41DF-41C2-94C6-738A6B6262A8}" presName="arrowWedge1" presStyleLbl="fgSibTrans2D1" presStyleIdx="0" presStyleCnt="4" custLinFactNeighborX="6081" custLinFactNeighborY="-2626"/>
      <dgm:spPr/>
    </dgm:pt>
    <dgm:pt modelId="{B0DABE49-EC8D-4745-8889-CFAD57094E78}" type="pres">
      <dgm:prSet presAssocID="{A2E56EE1-B6E2-450F-BD44-AE14C20D297B}" presName="arrowWedge2" presStyleLbl="fgSibTrans2D1" presStyleIdx="1" presStyleCnt="4" custLinFactNeighborX="5513" custLinFactNeighborY="876"/>
      <dgm:spPr/>
    </dgm:pt>
    <dgm:pt modelId="{19290F46-0F8F-4942-8654-B64B0F54C9A6}" type="pres">
      <dgm:prSet presAssocID="{25372C47-BD2E-4E2A-9D12-ACA6E443CFBF}" presName="arrowWedge3" presStyleLbl="fgSibTrans2D1" presStyleIdx="2" presStyleCnt="4"/>
      <dgm:spPr/>
    </dgm:pt>
    <dgm:pt modelId="{9FD16F66-8D7D-4D67-B0AF-8F839D1B3326}" type="pres">
      <dgm:prSet presAssocID="{B37621E6-A324-4CFC-BE0C-2D38546054CC}" presName="arrowWedge4" presStyleLbl="fgSibTrans2D1" presStyleIdx="3" presStyleCnt="4"/>
      <dgm:spPr/>
    </dgm:pt>
  </dgm:ptLst>
  <dgm:cxnLst>
    <dgm:cxn modelId="{029CAB2B-707E-4039-89F2-7C1718527150}" srcId="{87D6E2A1-FE81-4351-99E9-D87A141388BD}" destId="{3E5F2FAE-4AF2-4004-956C-60B1C0F46F2A}" srcOrd="1" destOrd="0" parTransId="{5C756A39-E58D-4441-9F38-EBBD5ABDD56A}" sibTransId="{A2E56EE1-B6E2-450F-BD44-AE14C20D297B}"/>
    <dgm:cxn modelId="{0EBAB05E-948C-4756-8D41-1BE95918C8A1}" srcId="{87D6E2A1-FE81-4351-99E9-D87A141388BD}" destId="{C9536448-14F9-4019-8949-FBD2CC781498}" srcOrd="2" destOrd="0" parTransId="{16D98B8B-2C67-4B95-BA27-C7EC14AC3DCA}" sibTransId="{25372C47-BD2E-4E2A-9D12-ACA6E443CFBF}"/>
    <dgm:cxn modelId="{AE699D63-87D2-4F17-B57B-D5C3CA229BDD}" type="presOf" srcId="{4F74615A-271C-4ECB-9DE8-DBDE59C07397}" destId="{4F7D51CB-D7E7-4B25-A9CD-D390E3C55BE7}" srcOrd="1" destOrd="0" presId="urn:microsoft.com/office/officeart/2005/8/layout/cycle8"/>
    <dgm:cxn modelId="{6E325150-4580-4563-ACC1-DD8C036D6E5A}" type="presOf" srcId="{4F74615A-271C-4ECB-9DE8-DBDE59C07397}" destId="{FA4DA7FC-C55F-4E5C-84F2-E24265A61651}" srcOrd="0" destOrd="0" presId="urn:microsoft.com/office/officeart/2005/8/layout/cycle8"/>
    <dgm:cxn modelId="{269FD488-58AA-404E-A88C-000F0B405362}" type="presOf" srcId="{678C774A-2E53-44F3-A0E0-97EB1C14F2E4}" destId="{07C77D7B-3643-41B1-A1A1-AC2A02E0753A}" srcOrd="1" destOrd="0" presId="urn:microsoft.com/office/officeart/2005/8/layout/cycle8"/>
    <dgm:cxn modelId="{3218E898-10FA-480F-B33A-A4D3803FEDB1}" type="presOf" srcId="{87D6E2A1-FE81-4351-99E9-D87A141388BD}" destId="{EFB9F58E-A69D-467B-B9FF-1EC3430E6BE7}" srcOrd="0" destOrd="0" presId="urn:microsoft.com/office/officeart/2005/8/layout/cycle8"/>
    <dgm:cxn modelId="{3BDFF3AC-59FE-49C4-A08B-243FC5C02BF6}" type="presOf" srcId="{C9536448-14F9-4019-8949-FBD2CC781498}" destId="{9F8445B1-F598-450E-82A7-0770BE4ACCA0}" srcOrd="0" destOrd="0" presId="urn:microsoft.com/office/officeart/2005/8/layout/cycle8"/>
    <dgm:cxn modelId="{331305AF-89DD-4B93-B205-02AA362D0B0E}" srcId="{87D6E2A1-FE81-4351-99E9-D87A141388BD}" destId="{4F74615A-271C-4ECB-9DE8-DBDE59C07397}" srcOrd="0" destOrd="0" parTransId="{22A39866-7080-4F50-80F7-3B281F5EFE82}" sibTransId="{E7AEE8F1-41DF-41C2-94C6-738A6B6262A8}"/>
    <dgm:cxn modelId="{B63088B8-DDE7-42D3-8AA9-A13DF3B8D7F7}" type="presOf" srcId="{3E5F2FAE-4AF2-4004-956C-60B1C0F46F2A}" destId="{F64D0555-5F70-41C7-B06F-67CB6F7BE7FE}" srcOrd="1" destOrd="0" presId="urn:microsoft.com/office/officeart/2005/8/layout/cycle8"/>
    <dgm:cxn modelId="{7A59ACE8-1BC7-4F1E-9768-857DDA055D00}" type="presOf" srcId="{C9536448-14F9-4019-8949-FBD2CC781498}" destId="{C5E62D21-0114-46CB-86C2-FCCAEA95CA1B}" srcOrd="1" destOrd="0" presId="urn:microsoft.com/office/officeart/2005/8/layout/cycle8"/>
    <dgm:cxn modelId="{A770CBEC-088A-431D-87B9-CFD7ED5CB520}" srcId="{87D6E2A1-FE81-4351-99E9-D87A141388BD}" destId="{678C774A-2E53-44F3-A0E0-97EB1C14F2E4}" srcOrd="3" destOrd="0" parTransId="{E443DA35-54AC-4D31-88D2-1F778A30EE57}" sibTransId="{B37621E6-A324-4CFC-BE0C-2D38546054CC}"/>
    <dgm:cxn modelId="{EC4813EF-3F8C-4C28-80FD-90980B7058B0}" type="presOf" srcId="{678C774A-2E53-44F3-A0E0-97EB1C14F2E4}" destId="{D6CD9F9C-ABD0-462A-A0E7-F3B1BDE9B868}" srcOrd="0" destOrd="0" presId="urn:microsoft.com/office/officeart/2005/8/layout/cycle8"/>
    <dgm:cxn modelId="{C3F5E3F5-901A-4D2B-9F1A-21D012BF4D53}" type="presOf" srcId="{3E5F2FAE-4AF2-4004-956C-60B1C0F46F2A}" destId="{A0E12034-DDE4-46F9-BC9D-8275251FD76C}" srcOrd="0" destOrd="0" presId="urn:microsoft.com/office/officeart/2005/8/layout/cycle8"/>
    <dgm:cxn modelId="{127E3ECD-41C6-4DE5-B36C-A34A4ECC85FF}" type="presParOf" srcId="{EFB9F58E-A69D-467B-B9FF-1EC3430E6BE7}" destId="{FA4DA7FC-C55F-4E5C-84F2-E24265A61651}" srcOrd="0" destOrd="0" presId="urn:microsoft.com/office/officeart/2005/8/layout/cycle8"/>
    <dgm:cxn modelId="{1CB9CD38-9E20-45FD-B1EF-58BDE98BA772}" type="presParOf" srcId="{EFB9F58E-A69D-467B-B9FF-1EC3430E6BE7}" destId="{AEB41BCF-118D-46E0-9F89-7F3D6799D74C}" srcOrd="1" destOrd="0" presId="urn:microsoft.com/office/officeart/2005/8/layout/cycle8"/>
    <dgm:cxn modelId="{09713C84-44D5-4611-87AC-3C8534755949}" type="presParOf" srcId="{EFB9F58E-A69D-467B-B9FF-1EC3430E6BE7}" destId="{A175344A-9486-49A6-BDD9-AC9A83AC2AF8}" srcOrd="2" destOrd="0" presId="urn:microsoft.com/office/officeart/2005/8/layout/cycle8"/>
    <dgm:cxn modelId="{C195720D-6DD7-483C-BA6D-DBCF2EE02442}" type="presParOf" srcId="{EFB9F58E-A69D-467B-B9FF-1EC3430E6BE7}" destId="{4F7D51CB-D7E7-4B25-A9CD-D390E3C55BE7}" srcOrd="3" destOrd="0" presId="urn:microsoft.com/office/officeart/2005/8/layout/cycle8"/>
    <dgm:cxn modelId="{7AB88578-AFB0-4AAC-8148-291BEAD07810}" type="presParOf" srcId="{EFB9F58E-A69D-467B-B9FF-1EC3430E6BE7}" destId="{A0E12034-DDE4-46F9-BC9D-8275251FD76C}" srcOrd="4" destOrd="0" presId="urn:microsoft.com/office/officeart/2005/8/layout/cycle8"/>
    <dgm:cxn modelId="{D1A13D1D-0C7B-43F0-9EE4-624104F4AD6B}" type="presParOf" srcId="{EFB9F58E-A69D-467B-B9FF-1EC3430E6BE7}" destId="{78E3EB3F-4EF7-4CD1-90A8-C521DBAA8371}" srcOrd="5" destOrd="0" presId="urn:microsoft.com/office/officeart/2005/8/layout/cycle8"/>
    <dgm:cxn modelId="{3C0C2D84-B6C8-433E-8D3F-30594D0A4801}" type="presParOf" srcId="{EFB9F58E-A69D-467B-B9FF-1EC3430E6BE7}" destId="{201C80FC-BE9F-4FC5-8643-4407F4220D3F}" srcOrd="6" destOrd="0" presId="urn:microsoft.com/office/officeart/2005/8/layout/cycle8"/>
    <dgm:cxn modelId="{B3E20B3B-B1F7-4F49-814B-8003D090C554}" type="presParOf" srcId="{EFB9F58E-A69D-467B-B9FF-1EC3430E6BE7}" destId="{F64D0555-5F70-41C7-B06F-67CB6F7BE7FE}" srcOrd="7" destOrd="0" presId="urn:microsoft.com/office/officeart/2005/8/layout/cycle8"/>
    <dgm:cxn modelId="{39003391-1333-4256-8E79-2BF9FB2DFB2D}" type="presParOf" srcId="{EFB9F58E-A69D-467B-B9FF-1EC3430E6BE7}" destId="{9F8445B1-F598-450E-82A7-0770BE4ACCA0}" srcOrd="8" destOrd="0" presId="urn:microsoft.com/office/officeart/2005/8/layout/cycle8"/>
    <dgm:cxn modelId="{F0476A6E-194A-410A-901A-EA69EB1B0960}" type="presParOf" srcId="{EFB9F58E-A69D-467B-B9FF-1EC3430E6BE7}" destId="{09654A80-859F-4A59-8D9A-469BA70748AD}" srcOrd="9" destOrd="0" presId="urn:microsoft.com/office/officeart/2005/8/layout/cycle8"/>
    <dgm:cxn modelId="{E3448CA7-ABF0-4546-9E0B-5EDAD8D74C9E}" type="presParOf" srcId="{EFB9F58E-A69D-467B-B9FF-1EC3430E6BE7}" destId="{7165FBE9-2359-47FA-88A2-32D437F9F94E}" srcOrd="10" destOrd="0" presId="urn:microsoft.com/office/officeart/2005/8/layout/cycle8"/>
    <dgm:cxn modelId="{512F94EE-A315-489C-847F-B2C9902AC07E}" type="presParOf" srcId="{EFB9F58E-A69D-467B-B9FF-1EC3430E6BE7}" destId="{C5E62D21-0114-46CB-86C2-FCCAEA95CA1B}" srcOrd="11" destOrd="0" presId="urn:microsoft.com/office/officeart/2005/8/layout/cycle8"/>
    <dgm:cxn modelId="{D3658FDD-D1C9-4878-B1CF-4B962BB27701}" type="presParOf" srcId="{EFB9F58E-A69D-467B-B9FF-1EC3430E6BE7}" destId="{D6CD9F9C-ABD0-462A-A0E7-F3B1BDE9B868}" srcOrd="12" destOrd="0" presId="urn:microsoft.com/office/officeart/2005/8/layout/cycle8"/>
    <dgm:cxn modelId="{461F0544-69B2-44A4-AEF1-B2927FC4C1B7}" type="presParOf" srcId="{EFB9F58E-A69D-467B-B9FF-1EC3430E6BE7}" destId="{8C71DC7A-36CA-475F-ABB6-F024AB2A02B3}" srcOrd="13" destOrd="0" presId="urn:microsoft.com/office/officeart/2005/8/layout/cycle8"/>
    <dgm:cxn modelId="{BE1643A3-9E90-473B-87C3-D3479011CA87}" type="presParOf" srcId="{EFB9F58E-A69D-467B-B9FF-1EC3430E6BE7}" destId="{E440DD76-11E8-4DF5-9EAC-C74A970BDC68}" srcOrd="14" destOrd="0" presId="urn:microsoft.com/office/officeart/2005/8/layout/cycle8"/>
    <dgm:cxn modelId="{45A5B6F3-A924-4FC4-B807-63278C267685}" type="presParOf" srcId="{EFB9F58E-A69D-467B-B9FF-1EC3430E6BE7}" destId="{07C77D7B-3643-41B1-A1A1-AC2A02E0753A}" srcOrd="15" destOrd="0" presId="urn:microsoft.com/office/officeart/2005/8/layout/cycle8"/>
    <dgm:cxn modelId="{6FF6FF2F-FD3F-4366-9126-E47FF84CBE40}" type="presParOf" srcId="{EFB9F58E-A69D-467B-B9FF-1EC3430E6BE7}" destId="{C4474685-AB9B-40C0-A09A-3C6DE9058AA2}" srcOrd="16" destOrd="0" presId="urn:microsoft.com/office/officeart/2005/8/layout/cycle8"/>
    <dgm:cxn modelId="{7CC9F6F7-EF47-479E-BB48-260C5C3BC4A1}" type="presParOf" srcId="{EFB9F58E-A69D-467B-B9FF-1EC3430E6BE7}" destId="{B0DABE49-EC8D-4745-8889-CFAD57094E78}" srcOrd="17" destOrd="0" presId="urn:microsoft.com/office/officeart/2005/8/layout/cycle8"/>
    <dgm:cxn modelId="{88EBA623-F099-4E39-BA16-9B6C56115338}" type="presParOf" srcId="{EFB9F58E-A69D-467B-B9FF-1EC3430E6BE7}" destId="{19290F46-0F8F-4942-8654-B64B0F54C9A6}" srcOrd="18" destOrd="0" presId="urn:microsoft.com/office/officeart/2005/8/layout/cycle8"/>
    <dgm:cxn modelId="{F8815CE5-35C2-49C3-8070-0B738C21EF98}" type="presParOf" srcId="{EFB9F58E-A69D-467B-B9FF-1EC3430E6BE7}" destId="{9FD16F66-8D7D-4D67-B0AF-8F839D1B3326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4DA7FC-C55F-4E5C-84F2-E24265A61651}">
      <dsp:nvSpPr>
        <dsp:cNvPr id="0" name=""/>
        <dsp:cNvSpPr/>
      </dsp:nvSpPr>
      <dsp:spPr>
        <a:xfrm>
          <a:off x="1569406" y="309797"/>
          <a:ext cx="5243187" cy="4526823"/>
        </a:xfrm>
        <a:prstGeom prst="pie">
          <a:avLst>
            <a:gd name="adj1" fmla="val 162000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sz="2000" b="1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defRPr>
          </a:pPr>
          <a:r>
            <a:rPr sz="2000" kern="1200" dirty="0" err="1"/>
            <a:t>Implementación</a:t>
          </a:r>
          <a:endParaRPr sz="2000" b="1" kern="1200" dirty="0">
            <a:latin typeface="Microsoft Sans Serif" panose="020B0604020202020204" pitchFamily="34" charset="0"/>
            <a:ea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4352664" y="1248035"/>
        <a:ext cx="1934985" cy="1239487"/>
      </dsp:txXfrm>
    </dsp:sp>
    <dsp:sp modelId="{A0E12034-DDE4-46F9-BC9D-8275251FD76C}">
      <dsp:nvSpPr>
        <dsp:cNvPr id="0" name=""/>
        <dsp:cNvSpPr/>
      </dsp:nvSpPr>
      <dsp:spPr>
        <a:xfrm>
          <a:off x="1689362" y="486387"/>
          <a:ext cx="5003274" cy="4471615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sz="2000" b="1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defRPr>
          </a:pPr>
          <a:r>
            <a:rPr sz="2000" kern="1200" dirty="0" err="1"/>
            <a:t>Evaluando</a:t>
          </a:r>
          <a:endParaRPr sz="2000" kern="1200" dirty="0"/>
        </a:p>
      </dsp:txBody>
      <dsp:txXfrm>
        <a:off x="4345267" y="2806836"/>
        <a:ext cx="1846446" cy="1224371"/>
      </dsp:txXfrm>
    </dsp:sp>
    <dsp:sp modelId="{9F8445B1-F598-450E-82A7-0770BE4ACCA0}">
      <dsp:nvSpPr>
        <dsp:cNvPr id="0" name=""/>
        <dsp:cNvSpPr/>
      </dsp:nvSpPr>
      <dsp:spPr>
        <a:xfrm>
          <a:off x="1845192" y="425432"/>
          <a:ext cx="4349529" cy="4651927"/>
        </a:xfrm>
        <a:prstGeom prst="pie">
          <a:avLst>
            <a:gd name="adj1" fmla="val 5400000"/>
            <a:gd name="adj2" fmla="val 108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sz="2000" b="1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defRPr>
          </a:pPr>
          <a:r>
            <a:rPr sz="2000" kern="1200" dirty="0" err="1"/>
            <a:t>Revisión</a:t>
          </a:r>
          <a:endParaRPr sz="2000" kern="1200" dirty="0"/>
        </a:p>
      </dsp:txBody>
      <dsp:txXfrm>
        <a:off x="2280663" y="2839450"/>
        <a:ext cx="1605183" cy="1273742"/>
      </dsp:txXfrm>
    </dsp:sp>
    <dsp:sp modelId="{D6CD9F9C-ABD0-462A-A0E7-F3B1BDE9B868}">
      <dsp:nvSpPr>
        <dsp:cNvPr id="0" name=""/>
        <dsp:cNvSpPr/>
      </dsp:nvSpPr>
      <dsp:spPr>
        <a:xfrm>
          <a:off x="1737418" y="235041"/>
          <a:ext cx="4609190" cy="4676335"/>
        </a:xfrm>
        <a:prstGeom prst="pie">
          <a:avLst>
            <a:gd name="adj1" fmla="val 108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sz="2000" b="1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defRPr>
          </a:pPr>
          <a:r>
            <a:rPr sz="2000" kern="1200" dirty="0" err="1"/>
            <a:t>Planificación</a:t>
          </a:r>
          <a:endParaRPr sz="2000" kern="1200" dirty="0"/>
        </a:p>
      </dsp:txBody>
      <dsp:txXfrm>
        <a:off x="2198886" y="1204267"/>
        <a:ext cx="1701010" cy="1280425"/>
      </dsp:txXfrm>
    </dsp:sp>
    <dsp:sp modelId="{C4474685-AB9B-40C0-A09A-3C6DE9058AA2}">
      <dsp:nvSpPr>
        <dsp:cNvPr id="0" name=""/>
        <dsp:cNvSpPr/>
      </dsp:nvSpPr>
      <dsp:spPr>
        <a:xfrm>
          <a:off x="1996750" y="-51796"/>
          <a:ext cx="4987340" cy="4987340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DABE49-EC8D-4745-8889-CFAD57094E78}">
      <dsp:nvSpPr>
        <dsp:cNvPr id="0" name=""/>
        <dsp:cNvSpPr/>
      </dsp:nvSpPr>
      <dsp:spPr>
        <a:xfrm>
          <a:off x="1969696" y="272076"/>
          <a:ext cx="4987340" cy="4987340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290F46-0F8F-4942-8654-B64B0F54C9A6}">
      <dsp:nvSpPr>
        <dsp:cNvPr id="0" name=""/>
        <dsp:cNvSpPr/>
      </dsp:nvSpPr>
      <dsp:spPr>
        <a:xfrm>
          <a:off x="1526638" y="256816"/>
          <a:ext cx="4987340" cy="4987340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16F66-8D7D-4D67-B0AF-8F839D1B3326}">
      <dsp:nvSpPr>
        <dsp:cNvPr id="0" name=""/>
        <dsp:cNvSpPr/>
      </dsp:nvSpPr>
      <dsp:spPr>
        <a:xfrm>
          <a:off x="1547621" y="78519"/>
          <a:ext cx="4987340" cy="4987340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379B4-1C07-4D15-932E-246E0F83C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8BE560-3A98-4572-9827-B2E8F640B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75" y="2522538"/>
            <a:ext cx="7735888" cy="1235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61C7A91-A759-4B54-8383-778893070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0475" y="3757613"/>
            <a:ext cx="7735888" cy="5527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778896C-AE94-4D4C-95DE-98EF0E648A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538"/>
            <a:ext cx="7775575" cy="1235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2C3D9E4-4EBA-496A-9DD1-8F7092446A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5575" cy="5527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E7790DB-D680-43FB-AF89-FCC2B633DD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300CC2D3-B9C5-4304-B818-BEC425202C3D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617222B-BE51-482B-BA2E-EB39AC5CF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DCE16C3-DA6D-41E3-AD39-8F32E97BA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25C1C10-2793-4141-82C1-BC102CE87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561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093A3F-9129-4451-83AB-A63F9CE1A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F0DF4D5-E289-4B98-88A1-45A89FCFED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300CC2D3-B9C5-4304-B818-BEC425202C3D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6208C41-13EF-4402-9187-E5BFB0DCF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9584DCE-CA46-4CDC-8DFB-D6B70D709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25C1C10-2793-4141-82C1-BC102CE87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737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240B059-6684-46D2-8430-107ADA6D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300CC2D3-B9C5-4304-B818-BEC425202C3D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C78B675-5858-4FDD-A471-FE91AE6C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57FF813-BE02-496F-99F0-B07A4132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25C1C10-2793-4141-82C1-BC102CE87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2925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0666AD-6CB7-4000-BF5F-0EC480068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CA4AD3-04B0-457C-8539-181B8CEF2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5575" y="1481138"/>
            <a:ext cx="9258300" cy="7310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FEFE05-0179-406A-915E-465CDD319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BF3DDC-FF30-461B-AF9A-FFD52D4C48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300CC2D3-B9C5-4304-B818-BEC425202C3D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32B3CC-CE5A-4375-80AD-F50A21FB8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BB358E-3631-4137-80DA-F1169735A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25C1C10-2793-4141-82C1-BC102CE87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3073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AC8F71-821B-4DDD-9A9E-2276A46F1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F30694-BDAB-4158-9F58-A816230CD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5575" y="1481138"/>
            <a:ext cx="9258300" cy="7310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61C7BC6-8AE8-4948-AC95-B4E586A94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72B5CB-458D-4FBF-B67D-CD384338AC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300CC2D3-B9C5-4304-B818-BEC425202C3D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D7EEA8-9033-4B45-B699-9D22F556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DC0DC3-857C-4636-9EF3-176A87D2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25C1C10-2793-4141-82C1-BC102CE87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5993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5D7254-0017-4063-8FFE-014AED9F7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9A3F45-2404-42BF-A3CB-475AC9F8A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50FDFF-2557-4C4E-ADA7-16C7E4AF07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300CC2D3-B9C5-4304-B818-BEC425202C3D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26823A-1E88-4D82-BE42-0D33555E9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0B1C89-968A-408A-8419-8AC375AC2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25C1C10-2793-4141-82C1-BC102CE87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8961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F78A8CC-23FC-4BF2-B5A2-A5518DA06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8550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28C344-1DCA-40CB-A46B-4EAA87979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77650" cy="87185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669FF-4B2F-4E91-98D6-A986053845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300CC2D3-B9C5-4304-B818-BEC425202C3D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58AB9B-993A-4EE5-BAB5-F4E797F51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525BFB-6BC5-416B-940E-3351575D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25C1C10-2793-4141-82C1-BC102CE87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0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971A2526-BB42-44A7-9BFA-739BA3875256}"/>
              </a:ext>
            </a:extLst>
          </p:cNvPr>
          <p:cNvSpPr txBox="1"/>
          <p:nvPr userDrawn="1"/>
        </p:nvSpPr>
        <p:spPr>
          <a:xfrm>
            <a:off x="4436660" y="9242612"/>
            <a:ext cx="1301314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 sz="1700">
                <a:solidFill>
                  <a:srgbClr val="000000"/>
                </a:solidFill>
                <a:effectLst/>
              </a:defRPr>
            </a:pPr>
            <a:r>
              <a:t>«El apoyo de la Comisión Europea a la producción de esta publicación no constituye una aprobación de los contenidos que reflejan únicamente los puntos de vista de los autores, y la Comisión no puede ser considerada responsable del uso que pueda hacerse de la información contenida en ella.»</a:t>
            </a:r>
            <a:endParaRPr sz="170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C4D580D-FCED-46CE-BDAF-687D96276B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860" y="9242612"/>
            <a:ext cx="3352800" cy="70408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8AAE7A4-C0ED-4F3B-BDD6-BC856696A33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296" y="647700"/>
            <a:ext cx="3295504" cy="615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0B98F2-BEDB-4281-A58E-69FBA4A6D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BD7875-FD6A-4BA9-81F5-04CB572F5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58FCA3-7355-42E6-82A8-A1A130D2FB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300CC2D3-B9C5-4304-B818-BEC425202C3D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64FD0A-4DAE-4F76-AC47-852A5E3DF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56F499-A829-43A7-9EDB-0514C0F95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25C1C10-2793-4141-82C1-BC102CE87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7074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2EBF64-7382-4B70-8EAF-D40744FB7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034208-54B0-473B-881D-D34B2BD76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ADF1CD-13DE-4849-9D7C-B397D5DFB7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300CC2D3-B9C5-4304-B818-BEC425202C3D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E59AAE-1950-401F-9AB2-84CC88185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687717-E9C2-4CE0-AED6-EE5BA7816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25C1C10-2793-4141-82C1-BC102CE87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652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0EBD07-13C2-48F7-9BDE-0F9895C53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522C64-162F-43E5-9B2B-10410DCCC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B5C9A9-8115-4934-AFD3-0420E5E515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300CC2D3-B9C5-4304-B818-BEC425202C3D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83A882-97DF-4225-8523-AD256D6F5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105E9D-5629-4048-A634-EA7D8375B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25C1C10-2793-4141-82C1-BC102CE87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688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C4495-5040-4BF3-AF0F-4DAD9B61E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00E858-2DAA-401C-809B-D1D0E73A7B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AAAA95-7460-4D7A-9CCE-A42C7A993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787C5E-0EF9-40A0-9903-3482FE527D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300CC2D3-B9C5-4304-B818-BEC425202C3D}" type="datetimeFigureOut">
              <a:rPr lang="es-ES" smtClean="0"/>
              <a:t>20/07/2023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D2B744-F62B-47F2-9E1E-D9D33BA17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FF26E6-11B4-44BA-94F8-BAC05D22D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F25C1C10-2793-4141-82C1-BC102CE87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617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06"/>
            <a:ext cx="342900" cy="10285730"/>
          </a:xfrm>
          <a:custGeom>
            <a:avLst/>
            <a:gdLst/>
            <a:ahLst/>
            <a:cxnLst/>
            <a:rect l="l" t="t" r="r" b="b"/>
            <a:pathLst>
              <a:path w="342900" h="10285730">
                <a:moveTo>
                  <a:pt x="342899" y="10285232"/>
                </a:moveTo>
                <a:lnTo>
                  <a:pt x="0" y="10285232"/>
                </a:lnTo>
                <a:lnTo>
                  <a:pt x="0" y="0"/>
                </a:lnTo>
                <a:lnTo>
                  <a:pt x="342899" y="0"/>
                </a:lnTo>
                <a:lnTo>
                  <a:pt x="342899" y="10285232"/>
                </a:lnTo>
                <a:close/>
              </a:path>
            </a:pathLst>
          </a:custGeom>
          <a:solidFill>
            <a:srgbClr val="74B138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25823" y="18804"/>
            <a:ext cx="9525" cy="10249535"/>
          </a:xfrm>
          <a:custGeom>
            <a:avLst/>
            <a:gdLst/>
            <a:ahLst/>
            <a:cxnLst/>
            <a:rect l="l" t="t" r="r" b="b"/>
            <a:pathLst>
              <a:path w="9525" h="10249535">
                <a:moveTo>
                  <a:pt x="9130" y="10249006"/>
                </a:moveTo>
                <a:lnTo>
                  <a:pt x="0" y="0"/>
                </a:lnTo>
              </a:path>
            </a:pathLst>
          </a:custGeom>
          <a:ln w="38100">
            <a:solidFill>
              <a:srgbClr val="74B138"/>
            </a:solidFill>
          </a:ln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7A40CEB-C860-46C0-9FC4-B7B3446FC83F}"/>
              </a:ext>
            </a:extLst>
          </p:cNvPr>
          <p:cNvSpPr txBox="1"/>
          <p:nvPr userDrawn="1"/>
        </p:nvSpPr>
        <p:spPr>
          <a:xfrm>
            <a:off x="4436660" y="9242612"/>
            <a:ext cx="1301314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 sz="1700">
                <a:solidFill>
                  <a:srgbClr val="000000"/>
                </a:solidFill>
                <a:effectLst/>
              </a:defRPr>
            </a:pPr>
            <a:r>
              <a:t>«El apoyo de la Comisión Europea a la producción de esta publicación no constituye una aprobación de los contenidos que reflejan únicamente los puntos de vista de los autores, y la Comisión no puede ser considerada responsable del uso que pueda hacerse de la información contenida en ella.»</a:t>
            </a:r>
            <a:endParaRPr sz="170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2BEF812-CEEA-4FDB-A982-FFFAD796BFA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860" y="9242612"/>
            <a:ext cx="3352800" cy="7040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ECA2F5EC-8223-4977-8D49-4EAE8F41115E}"/>
              </a:ext>
            </a:extLst>
          </p:cNvPr>
          <p:cNvSpPr txBox="1"/>
          <p:nvPr userDrawn="1"/>
        </p:nvSpPr>
        <p:spPr>
          <a:xfrm>
            <a:off x="4436660" y="9242612"/>
            <a:ext cx="1301314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 sz="1700">
                <a:solidFill>
                  <a:srgbClr val="000000"/>
                </a:solidFill>
                <a:effectLst/>
              </a:defRPr>
            </a:pPr>
            <a:r>
              <a:t>«El apoyo de la Comisión Europea a la producción de esta publicación no constituye una aprobación de los contenidos que reflejan únicamente los puntos de vista de los autores, y la Comisión no puede ser considerada responsable del uso que pueda hacerse de la información contenida en ella.»</a:t>
            </a:r>
            <a:endParaRPr sz="170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76DBB90-06CC-47F8-90E1-9C0D4C4039A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860" y="9242612"/>
            <a:ext cx="3352800" cy="704088"/>
          </a:xfrm>
          <a:prstGeom prst="rect">
            <a:avLst/>
          </a:prstGeom>
        </p:spPr>
      </p:pic>
      <p:sp>
        <p:nvSpPr>
          <p:cNvPr id="9" name="bg object 16">
            <a:extLst>
              <a:ext uri="{FF2B5EF4-FFF2-40B4-BE49-F238E27FC236}">
                <a16:creationId xmlns:a16="http://schemas.microsoft.com/office/drawing/2014/main" id="{6E0D0EE0-4BE0-4E74-A49D-EA1F919D42AC}"/>
              </a:ext>
            </a:extLst>
          </p:cNvPr>
          <p:cNvSpPr/>
          <p:nvPr userDrawn="1"/>
        </p:nvSpPr>
        <p:spPr>
          <a:xfrm>
            <a:off x="0" y="906"/>
            <a:ext cx="342900" cy="10285730"/>
          </a:xfrm>
          <a:custGeom>
            <a:avLst/>
            <a:gdLst/>
            <a:ahLst/>
            <a:cxnLst/>
            <a:rect l="l" t="t" r="r" b="b"/>
            <a:pathLst>
              <a:path w="342900" h="10285730">
                <a:moveTo>
                  <a:pt x="342899" y="10285232"/>
                </a:moveTo>
                <a:lnTo>
                  <a:pt x="0" y="10285232"/>
                </a:lnTo>
                <a:lnTo>
                  <a:pt x="0" y="0"/>
                </a:lnTo>
                <a:lnTo>
                  <a:pt x="342899" y="0"/>
                </a:lnTo>
                <a:lnTo>
                  <a:pt x="342899" y="10285232"/>
                </a:lnTo>
                <a:close/>
              </a:path>
            </a:pathLst>
          </a:custGeom>
          <a:solidFill>
            <a:srgbClr val="74B138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9A78C2F4-F608-4536-B6A9-CB535B264D12}"/>
              </a:ext>
            </a:extLst>
          </p:cNvPr>
          <p:cNvSpPr/>
          <p:nvPr userDrawn="1"/>
        </p:nvSpPr>
        <p:spPr>
          <a:xfrm>
            <a:off x="425823" y="18804"/>
            <a:ext cx="9525" cy="10249535"/>
          </a:xfrm>
          <a:custGeom>
            <a:avLst/>
            <a:gdLst/>
            <a:ahLst/>
            <a:cxnLst/>
            <a:rect l="l" t="t" r="r" b="b"/>
            <a:pathLst>
              <a:path w="9525" h="10249535">
                <a:moveTo>
                  <a:pt x="9130" y="10249006"/>
                </a:moveTo>
                <a:lnTo>
                  <a:pt x="0" y="0"/>
                </a:lnTo>
              </a:path>
            </a:pathLst>
          </a:custGeom>
          <a:ln w="38100">
            <a:solidFill>
              <a:srgbClr val="74B138"/>
            </a:solidFill>
          </a:ln>
        </p:spPr>
        <p:txBody>
          <a:bodyPr wrap="squar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972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ass/en/description-eight-eqf-levels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defop.europa.eu/en/themes" TargetMode="External"/><Relationship Id="rId2" Type="http://schemas.openxmlformats.org/officeDocument/2006/relationships/hyperlink" Target="https://www.cedefop.europa.eu/en/publications-and-reports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eur-lex.europa.eu/legal-content/EN/ALL/?uri=CELEX:32009H0708%2802%29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defop.europa.eu/en/online-tools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ures.ec.europa.eu/eures-services_en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ass/en/description-eight-eqf-levels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sco.ec.europa.eu/en/about-esco/what-esco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.ec.europa.eu/sites/default/files/document-library-docs/european-approach-micro-credentials-higher-education-consultation-group-output-final-report.pdf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unesdoc.unesco.org/in/documentViewer.xhtml?v=2.1.196&amp;id=p::usmarcdef_0000381668&amp;file=/in/rest/annotationSVC/DownloadWatermarkedAttachment/attach_import_2da68a70-ba6a-4af4-8381-bbef7425253c%3F_%3D381668eng.pdf&amp;locale=en&amp;multi=true&amp;ark=/ark:/48223/pf0000381668/PDF/381668eng.pdf#%5B%7B%22num%22%3A47%2C%22gen%22%3A0%7D%2C%7B%22name%22%3A%22XYZ%22%7D%2C67%2C771%2C0%5D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ec.europa.eu/social/main.jsp?catId=1546&amp;langId=en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social/BlobServlet?docId=25471&amp;langId=en" TargetMode="External"/><Relationship Id="rId2" Type="http://schemas.openxmlformats.org/officeDocument/2006/relationships/hyperlink" Target="https://ec.europa.eu/social/BlobServlet?docId=25470&amp;langId=en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ass/en/description-eight-eqf-levels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0"/>
            <a:ext cx="638175" cy="10286365"/>
          </a:xfrm>
          <a:custGeom>
            <a:avLst/>
            <a:gdLst/>
            <a:ahLst/>
            <a:cxnLst/>
            <a:rect l="l" t="t" r="r" b="b"/>
            <a:pathLst>
              <a:path w="638175" h="10286365">
                <a:moveTo>
                  <a:pt x="0" y="0"/>
                </a:moveTo>
                <a:lnTo>
                  <a:pt x="638175" y="0"/>
                </a:lnTo>
                <a:lnTo>
                  <a:pt x="638175" y="10286369"/>
                </a:lnTo>
                <a:lnTo>
                  <a:pt x="0" y="10286369"/>
                </a:lnTo>
                <a:lnTo>
                  <a:pt x="0" y="0"/>
                </a:lnTo>
                <a:close/>
              </a:path>
            </a:pathLst>
          </a:custGeom>
          <a:solidFill>
            <a:srgbClr val="74B138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1246" y="41306"/>
            <a:ext cx="85725" cy="10245725"/>
          </a:xfrm>
          <a:custGeom>
            <a:avLst/>
            <a:gdLst/>
            <a:ahLst/>
            <a:cxnLst/>
            <a:rect l="l" t="t" r="r" b="b"/>
            <a:pathLst>
              <a:path w="85725" h="10245725">
                <a:moveTo>
                  <a:pt x="85195" y="10245692"/>
                </a:moveTo>
                <a:lnTo>
                  <a:pt x="9127" y="10245692"/>
                </a:lnTo>
                <a:lnTo>
                  <a:pt x="0" y="67"/>
                </a:lnTo>
                <a:lnTo>
                  <a:pt x="76067" y="0"/>
                </a:lnTo>
                <a:lnTo>
                  <a:pt x="85195" y="10245692"/>
                </a:lnTo>
                <a:close/>
              </a:path>
            </a:pathLst>
          </a:custGeom>
          <a:solidFill>
            <a:srgbClr val="74B138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333D515-40D9-40AB-8BE9-86E3A1984B29}"/>
              </a:ext>
            </a:extLst>
          </p:cNvPr>
          <p:cNvSpPr txBox="1"/>
          <p:nvPr/>
        </p:nvSpPr>
        <p:spPr>
          <a:xfrm>
            <a:off x="1534562" y="6591300"/>
            <a:ext cx="1521887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44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Recursos</a:t>
            </a:r>
            <a:r>
              <a:rPr dirty="0"/>
              <a:t> para la </a:t>
            </a:r>
            <a:r>
              <a:rPr dirty="0" err="1"/>
              <a:t>enseñanza</a:t>
            </a:r>
            <a:r>
              <a:rPr dirty="0"/>
              <a:t> y </a:t>
            </a:r>
            <a:r>
              <a:rPr dirty="0" err="1"/>
              <a:t>formación</a:t>
            </a:r>
            <a:r>
              <a:rPr dirty="0"/>
              <a:t> </a:t>
            </a:r>
            <a:r>
              <a:rPr lang="es-ES" dirty="0"/>
              <a:t>en formación profesional</a:t>
            </a:r>
            <a:endParaRPr kumimoji="0" sz="4400" b="1" i="0" u="none" strike="noStrike" kern="1200" cap="none" normalizeH="0" baseline="0" dirty="0">
              <a:ln>
                <a:noFill/>
              </a:ln>
              <a:solidFill>
                <a:srgbClr val="75B239"/>
              </a:solidFill>
              <a:effectLst/>
              <a:uLnTx/>
              <a:uFillTx/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DAA2F93-7657-40AF-885B-4DEEA3034CDF}"/>
              </a:ext>
            </a:extLst>
          </p:cNvPr>
          <p:cNvSpPr txBox="1"/>
          <p:nvPr/>
        </p:nvSpPr>
        <p:spPr>
          <a:xfrm>
            <a:off x="4436660" y="9242612"/>
            <a:ext cx="1301314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 sz="1700">
                <a:solidFill>
                  <a:srgbClr val="000000"/>
                </a:solidFill>
                <a:effectLst/>
              </a:defRPr>
            </a:pPr>
            <a:r>
              <a:t>«El apoyo de la Comisión Europea a la producción de esta publicación no constituye una aprobación de los contenidos que reflejan únicamente los puntos de vista de los autores, y la Comisión no puede ser considerada responsable del uso que pueda hacerse de la información contenida en ella.»</a:t>
            </a:r>
            <a:endParaRPr sz="170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3D3CBD7-1C82-42C7-85C6-57C71E15EE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860" y="9242612"/>
            <a:ext cx="3352800" cy="70408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742D52D-8541-46C6-B7F3-79615794D6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251" y="2781300"/>
            <a:ext cx="13631498" cy="2546169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E10A5014-CA9D-B35B-E9D6-018A78961E2A}"/>
              </a:ext>
            </a:extLst>
          </p:cNvPr>
          <p:cNvSpPr txBox="1"/>
          <p:nvPr/>
        </p:nvSpPr>
        <p:spPr>
          <a:xfrm>
            <a:off x="1833562" y="7795224"/>
            <a:ext cx="146208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defRPr sz="2000" b="1"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CO-desarrollado por IDP European Consultants &amp; Institut de Haute Formation aux Politiques Communautaires asbl</a:t>
            </a:r>
            <a:endParaRPr sz="2000" b="1"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4046CD7-468F-9F8F-4F48-80F919664157}"/>
              </a:ext>
            </a:extLst>
          </p:cNvPr>
          <p:cNvSpPr txBox="1"/>
          <p:nvPr/>
        </p:nvSpPr>
        <p:spPr>
          <a:xfrm>
            <a:off x="1295400" y="8688421"/>
            <a:ext cx="60327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Fuente: </a:t>
            </a:r>
            <a:r>
              <a:rPr>
                <a:hlinkClick r:id="rId2"/>
              </a:rPr>
              <a:t>Unión Europea</a:t>
            </a:r>
            <a:r>
              <a:t> </a:t>
            </a: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1DD85156-367C-1A44-F786-201928F43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588050"/>
              </p:ext>
            </p:extLst>
          </p:nvPr>
        </p:nvGraphicFramePr>
        <p:xfrm>
          <a:off x="647700" y="1265072"/>
          <a:ext cx="16992600" cy="798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2193">
                  <a:extLst>
                    <a:ext uri="{9D8B030D-6E8A-4147-A177-3AD203B41FA5}">
                      <a16:colId xmlns:a16="http://schemas.microsoft.com/office/drawing/2014/main" val="2691060388"/>
                    </a:ext>
                  </a:extLst>
                </a:gridCol>
                <a:gridCol w="4870837">
                  <a:extLst>
                    <a:ext uri="{9D8B030D-6E8A-4147-A177-3AD203B41FA5}">
                      <a16:colId xmlns:a16="http://schemas.microsoft.com/office/drawing/2014/main" val="2530101303"/>
                    </a:ext>
                  </a:extLst>
                </a:gridCol>
                <a:gridCol w="5531288">
                  <a:extLst>
                    <a:ext uri="{9D8B030D-6E8A-4147-A177-3AD203B41FA5}">
                      <a16:colId xmlns:a16="http://schemas.microsoft.com/office/drawing/2014/main" val="2238254238"/>
                    </a:ext>
                  </a:extLst>
                </a:gridCol>
                <a:gridCol w="4788282">
                  <a:extLst>
                    <a:ext uri="{9D8B030D-6E8A-4147-A177-3AD203B41FA5}">
                      <a16:colId xmlns:a16="http://schemas.microsoft.com/office/drawing/2014/main" val="1588053952"/>
                    </a:ext>
                  </a:extLst>
                </a:gridCol>
              </a:tblGrid>
              <a:tr h="338733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Nivel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Conocimiento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dirty="0" err="1"/>
                        <a:t>Habilidades</a:t>
                      </a:r>
                      <a:r>
                        <a:rPr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Responsabilidad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374561"/>
                  </a:ext>
                </a:extLst>
              </a:tr>
              <a:tr h="47987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Conocimientos generales básicos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Habilidades básicas necesarias para llevar a cabo tareas sencillas</a:t>
                      </a:r>
                      <a:endParaRPr sz="1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Trabajo o estudio bajo supervisión directa en un contexto estructurado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621219"/>
                  </a:ext>
                </a:extLst>
              </a:tr>
              <a:tr h="73229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Conocimiento fáctico básico de un campo de trabajo o estudio</a:t>
                      </a:r>
                      <a:endParaRPr sz="1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Habilidades cognitivas y prácticas básicas necesarias para utilizar la información relevante con el fin de llevar a cabo tareas y resolver problemas rutinarios utilizando reglas y herramientas simples.</a:t>
                      </a:r>
                      <a:endParaRPr sz="1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Trabajar o estudiar bajo supervisión con cierta autonomía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507677"/>
                  </a:ext>
                </a:extLst>
              </a:tr>
              <a:tr h="73229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Conocimiento de hechos, principios, procesos y conceptos generales, en un campo de trabajo o estudio</a:t>
                      </a:r>
                      <a:endParaRPr sz="1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Una gama de habilidades cognitivas y prácticas necesarias para llevar a cabo tareas y resolver problemas mediante la selección y aplicación de métodos básicos, herramientas, materiales e información</a:t>
                      </a:r>
                      <a:endParaRPr sz="1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Asumir la responsabilidad de la realización de tareas en el trabajo o el estudio; adaptar su propio comportamiento a las circunstancias para resolver problemas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238576"/>
                  </a:ext>
                </a:extLst>
              </a:tr>
              <a:tr h="113697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rPr dirty="0" err="1"/>
                        <a:t>Conocimiento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fáctico</a:t>
                      </a:r>
                      <a:r>
                        <a:rPr dirty="0"/>
                        <a:t> y </a:t>
                      </a:r>
                      <a:r>
                        <a:rPr dirty="0" err="1"/>
                        <a:t>teórico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contextos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amplios</a:t>
                      </a:r>
                      <a:r>
                        <a:rPr dirty="0"/>
                        <a:t> dentro de un campo de </a:t>
                      </a:r>
                      <a:r>
                        <a:rPr dirty="0" err="1"/>
                        <a:t>trabajo</a:t>
                      </a:r>
                      <a:r>
                        <a:rPr dirty="0"/>
                        <a:t> o </a:t>
                      </a:r>
                      <a:r>
                        <a:rPr dirty="0" err="1"/>
                        <a:t>estudio</a:t>
                      </a:r>
                      <a:r>
                        <a:rPr dirty="0"/>
                        <a:t>	</a:t>
                      </a:r>
                      <a:endParaRPr sz="1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Una gama de habilidades cognitivas y prácticas necesarias para generar soluciones a problemas específicos en un campo de trabajo o estudio</a:t>
                      </a:r>
                      <a:endParaRPr sz="1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Ejercer la autogestión dentro de las directrices de trabajo o contextos de estudio que suelen ser predecibles, pero que están sujetos a cambios; supervisar el trabajo rutinario de los demás, asumiendo alguna responsabilidad en la evaluación y mejora del trabajo o las actividades de estudio.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914257"/>
                  </a:ext>
                </a:extLst>
              </a:tr>
              <a:tr h="87506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Conocimiento integral, especializado, fáctico y teórico dentro de un campo de trabajo o estudio y una conciencia de los límites de ese conocimiento</a:t>
                      </a:r>
                      <a:endParaRPr sz="1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Una amplia gama de habilidades cognitivas y prácticas necesarias para desarrollar soluciones creativas a problemas abstractos</a:t>
                      </a:r>
                      <a:endParaRPr sz="1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Ejercer la gestión y supervisión en contextos de trabajo o actividades de estudio en los que haya cambios impredecibles; revisar y desarrollar el desempeño de uno mismo y de los demás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188090"/>
                  </a:ext>
                </a:extLst>
              </a:tr>
              <a:tr h="107265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Conocimiento avanzado de un campo de trabajo o estudio, que implica una comprensión crítica de teorías y principios</a:t>
                      </a:r>
                      <a:endParaRPr sz="1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Habilidades avanzadas, demostrando dominio e innovación, necesarias para resolver problemas complejos e impredecibles en un campo especializado de trabajo o estudio.	</a:t>
                      </a:r>
                      <a:endParaRPr sz="1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Gestionar actividades o proyectos técnicos o profesionales complejos, asumiendo la responsabilidad de la toma de decisiones en contextos laborales o de estudio impredecibles; asumir la responsabilidad de gestionar el desarrollo profesional de individuos y grupos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197626"/>
                  </a:ext>
                </a:extLst>
              </a:tr>
              <a:tr h="127024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rPr dirty="0" err="1"/>
                        <a:t>Conocimientos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altamente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especializados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algunos</a:t>
                      </a:r>
                      <a:r>
                        <a:rPr dirty="0"/>
                        <a:t> de los </a:t>
                      </a:r>
                      <a:r>
                        <a:rPr dirty="0" err="1"/>
                        <a:t>cuales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están</a:t>
                      </a:r>
                      <a:r>
                        <a:rPr dirty="0"/>
                        <a:t> a la </a:t>
                      </a:r>
                      <a:r>
                        <a:rPr dirty="0" err="1"/>
                        <a:t>vanguardia</a:t>
                      </a:r>
                      <a:r>
                        <a:rPr dirty="0"/>
                        <a:t> del </a:t>
                      </a:r>
                      <a:r>
                        <a:rPr dirty="0" err="1"/>
                        <a:t>conocimiento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en</a:t>
                      </a:r>
                      <a:r>
                        <a:rPr dirty="0"/>
                        <a:t> un campo de </a:t>
                      </a:r>
                      <a:r>
                        <a:rPr dirty="0" err="1"/>
                        <a:t>trabajo</a:t>
                      </a:r>
                      <a:r>
                        <a:rPr dirty="0"/>
                        <a:t> o </a:t>
                      </a:r>
                      <a:r>
                        <a:rPr dirty="0" err="1"/>
                        <a:t>estudio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como</a:t>
                      </a:r>
                      <a:r>
                        <a:rPr dirty="0"/>
                        <a:t> base para </a:t>
                      </a:r>
                      <a:r>
                        <a:rPr dirty="0" err="1"/>
                        <a:t>el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pensamiento</a:t>
                      </a:r>
                      <a:r>
                        <a:rPr dirty="0"/>
                        <a:t> original o la </a:t>
                      </a:r>
                      <a:r>
                        <a:rPr dirty="0" err="1"/>
                        <a:t>investigación</a:t>
                      </a:r>
                      <a:r>
                        <a:rPr dirty="0"/>
                        <a:t>. </a:t>
                      </a:r>
                      <a:r>
                        <a:rPr dirty="0" err="1"/>
                        <a:t>Conciencia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crítica</a:t>
                      </a:r>
                      <a:r>
                        <a:rPr dirty="0"/>
                        <a:t> de los </a:t>
                      </a:r>
                      <a:r>
                        <a:rPr dirty="0" err="1"/>
                        <a:t>problemas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conocimiento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en</a:t>
                      </a:r>
                      <a:r>
                        <a:rPr dirty="0"/>
                        <a:t> un campo y </a:t>
                      </a:r>
                      <a:r>
                        <a:rPr dirty="0" err="1"/>
                        <a:t>en</a:t>
                      </a:r>
                      <a:r>
                        <a:rPr dirty="0"/>
                        <a:t> la </a:t>
                      </a:r>
                      <a:r>
                        <a:rPr dirty="0" err="1"/>
                        <a:t>interfaz</a:t>
                      </a:r>
                      <a:r>
                        <a:rPr dirty="0"/>
                        <a:t> entre los </a:t>
                      </a:r>
                      <a:r>
                        <a:rPr dirty="0" err="1"/>
                        <a:t>diferentes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campos</a:t>
                      </a:r>
                      <a:endParaRPr sz="1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Habilidades especializadas de resolución de problemas requeridas en investigación o innovación para desarrollar nuevos conocimientos y procedimientos e integrar conocimientos de diferentes campos.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Gestionar y transformar contextos de trabajo o estudio que sean complejos, impredecibles y requieran nuevos enfoques estratégicos; asumir la responsabilidad de contribuir al conocimiento y la práctica profesional o de revisar el desempeño estratégico de los equipos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048624"/>
                  </a:ext>
                </a:extLst>
              </a:tr>
              <a:tr h="100208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rPr dirty="0" err="1"/>
                        <a:t>Conocimiento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en</a:t>
                      </a:r>
                      <a:r>
                        <a:rPr dirty="0"/>
                        <a:t> la </a:t>
                      </a:r>
                      <a:r>
                        <a:rPr dirty="0" err="1"/>
                        <a:t>frontera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más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avanzada</a:t>
                      </a:r>
                      <a:r>
                        <a:rPr dirty="0"/>
                        <a:t> de un campo de </a:t>
                      </a:r>
                      <a:r>
                        <a:rPr dirty="0" err="1"/>
                        <a:t>trabajo</a:t>
                      </a:r>
                      <a:r>
                        <a:rPr dirty="0"/>
                        <a:t> o </a:t>
                      </a:r>
                      <a:r>
                        <a:rPr dirty="0" err="1"/>
                        <a:t>estudio</a:t>
                      </a:r>
                      <a:r>
                        <a:rPr dirty="0"/>
                        <a:t> y </a:t>
                      </a:r>
                      <a:r>
                        <a:rPr dirty="0" err="1"/>
                        <a:t>en</a:t>
                      </a:r>
                      <a:r>
                        <a:rPr dirty="0"/>
                        <a:t> la </a:t>
                      </a:r>
                      <a:r>
                        <a:rPr dirty="0" err="1"/>
                        <a:t>interfaz</a:t>
                      </a:r>
                      <a:r>
                        <a:rPr dirty="0"/>
                        <a:t> entre </a:t>
                      </a:r>
                      <a:r>
                        <a:rPr dirty="0" err="1"/>
                        <a:t>campos</a:t>
                      </a:r>
                      <a:endParaRPr sz="1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Las habilidades y técnicas más avanzadas y especializadas, incluidas la síntesis y la evaluación, necesarias para resolver problemas críticos en la investigación o la innovación y para ampliar y redefinir los conocimientos o la práctica profesional existentes.</a:t>
                      </a:r>
                      <a:endParaRPr sz="1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rPr dirty="0" err="1"/>
                        <a:t>Demostrar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autoridad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sustancial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innovación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autonomía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integridad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académica</a:t>
                      </a:r>
                      <a:r>
                        <a:rPr dirty="0"/>
                        <a:t> y </a:t>
                      </a:r>
                      <a:r>
                        <a:rPr dirty="0" err="1"/>
                        <a:t>profesional</a:t>
                      </a:r>
                      <a:r>
                        <a:rPr dirty="0"/>
                        <a:t> y un </a:t>
                      </a:r>
                      <a:r>
                        <a:rPr dirty="0" err="1"/>
                        <a:t>compromiso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sostenido</a:t>
                      </a:r>
                      <a:r>
                        <a:rPr dirty="0"/>
                        <a:t> con </a:t>
                      </a:r>
                      <a:r>
                        <a:rPr dirty="0" err="1"/>
                        <a:t>el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desarrollo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nuevas</a:t>
                      </a:r>
                      <a:r>
                        <a:rPr dirty="0"/>
                        <a:t> ideas o </a:t>
                      </a:r>
                      <a:r>
                        <a:rPr dirty="0" err="1"/>
                        <a:t>procesos</a:t>
                      </a:r>
                      <a:r>
                        <a:rPr dirty="0"/>
                        <a:t> a la </a:t>
                      </a:r>
                      <a:r>
                        <a:rPr dirty="0" err="1"/>
                        <a:t>vanguardia</a:t>
                      </a:r>
                      <a:r>
                        <a:rPr dirty="0"/>
                        <a:t> de los </a:t>
                      </a:r>
                      <a:r>
                        <a:rPr dirty="0" err="1"/>
                        <a:t>contextos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trabajo</a:t>
                      </a:r>
                      <a:r>
                        <a:rPr dirty="0"/>
                        <a:t> o </a:t>
                      </a:r>
                      <a:r>
                        <a:rPr dirty="0" err="1"/>
                        <a:t>estudio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incluida</a:t>
                      </a:r>
                      <a:r>
                        <a:rPr dirty="0"/>
                        <a:t> la </a:t>
                      </a:r>
                      <a:r>
                        <a:rPr dirty="0" err="1"/>
                        <a:t>investigación</a:t>
                      </a:r>
                      <a:r>
                        <a:rPr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507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501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76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Cedefop</a:t>
            </a:r>
            <a:r>
              <a:rPr dirty="0"/>
              <a:t> — Centro de la UE para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desarrollo</a:t>
            </a:r>
            <a:r>
              <a:rPr dirty="0"/>
              <a:t> de la FP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551689"/>
            <a:ext cx="15087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La base de </a:t>
            </a:r>
            <a:r>
              <a:rPr dirty="0" err="1"/>
              <a:t>datos</a:t>
            </a:r>
            <a:r>
              <a:rPr dirty="0"/>
              <a:t> de </a:t>
            </a:r>
            <a:r>
              <a:rPr dirty="0" err="1"/>
              <a:t>referencia</a:t>
            </a:r>
            <a:r>
              <a:rPr dirty="0"/>
              <a:t> para la </a:t>
            </a:r>
            <a:r>
              <a:rPr dirty="0" err="1"/>
              <a:t>educación</a:t>
            </a:r>
            <a:r>
              <a:rPr dirty="0"/>
              <a:t> y la </a:t>
            </a:r>
            <a:r>
              <a:rPr dirty="0" err="1"/>
              <a:t>formación</a:t>
            </a:r>
            <a:r>
              <a:rPr dirty="0"/>
              <a:t> </a:t>
            </a:r>
            <a:r>
              <a:rPr dirty="0" err="1"/>
              <a:t>profesionales</a:t>
            </a:r>
            <a:endParaRPr sz="2800" dirty="0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292713"/>
            <a:ext cx="1318260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El </a:t>
            </a:r>
            <a:r>
              <a:rPr dirty="0" err="1"/>
              <a:t>Cedefop</a:t>
            </a:r>
            <a:r>
              <a:rPr dirty="0"/>
              <a:t> es la </a:t>
            </a:r>
            <a:r>
              <a:rPr dirty="0" err="1"/>
              <a:t>agencia</a:t>
            </a:r>
            <a:r>
              <a:rPr dirty="0"/>
              <a:t> de la UE para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desarrollo</a:t>
            </a:r>
            <a:r>
              <a:rPr dirty="0"/>
              <a:t> de la </a:t>
            </a:r>
            <a:r>
              <a:rPr dirty="0" err="1"/>
              <a:t>educación</a:t>
            </a:r>
            <a:r>
              <a:rPr dirty="0"/>
              <a:t> y la </a:t>
            </a:r>
            <a:r>
              <a:rPr dirty="0" err="1"/>
              <a:t>formación</a:t>
            </a:r>
            <a:r>
              <a:rPr dirty="0"/>
              <a:t>. El sitio web oficial de la </a:t>
            </a:r>
            <a:r>
              <a:rPr dirty="0" err="1"/>
              <a:t>agencia</a:t>
            </a:r>
            <a:r>
              <a:rPr dirty="0"/>
              <a:t> </a:t>
            </a:r>
            <a:r>
              <a:rPr dirty="0" err="1"/>
              <a:t>proporciona</a:t>
            </a:r>
            <a:r>
              <a:rPr dirty="0"/>
              <a:t> </a:t>
            </a:r>
            <a:r>
              <a:rPr dirty="0" err="1"/>
              <a:t>varios</a:t>
            </a:r>
            <a:r>
              <a:rPr dirty="0"/>
              <a:t> </a:t>
            </a:r>
            <a:r>
              <a:rPr dirty="0" err="1"/>
              <a:t>recursos</a:t>
            </a:r>
            <a:r>
              <a:rPr dirty="0"/>
              <a:t> </a:t>
            </a:r>
            <a:r>
              <a:rPr dirty="0" err="1"/>
              <a:t>estratégicos</a:t>
            </a:r>
            <a:r>
              <a:rPr dirty="0"/>
              <a:t> para los </a:t>
            </a:r>
            <a:r>
              <a:rPr dirty="0" err="1"/>
              <a:t>proveedores</a:t>
            </a:r>
            <a:r>
              <a:rPr dirty="0"/>
              <a:t> de FP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toda</a:t>
            </a:r>
            <a:r>
              <a:rPr dirty="0"/>
              <a:t> Europa.</a:t>
            </a:r>
          </a:p>
          <a:p>
            <a:endParaRPr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Este </a:t>
            </a:r>
            <a:r>
              <a:rPr dirty="0" err="1"/>
              <a:t>tipo</a:t>
            </a:r>
            <a:r>
              <a:rPr dirty="0"/>
              <a:t> de </a:t>
            </a:r>
            <a:r>
              <a:rPr dirty="0" err="1"/>
              <a:t>recursos</a:t>
            </a:r>
            <a:r>
              <a:rPr dirty="0"/>
              <a:t> van </a:t>
            </a:r>
            <a:r>
              <a:rPr dirty="0" err="1"/>
              <a:t>desde</a:t>
            </a:r>
            <a:r>
              <a:rPr dirty="0"/>
              <a:t> </a:t>
            </a:r>
            <a:r>
              <a:rPr dirty="0" err="1">
                <a:hlinkClick r:id="rId2"/>
              </a:rPr>
              <a:t>publicaciones</a:t>
            </a:r>
            <a:r>
              <a:rPr dirty="0">
                <a:hlinkClick r:id="rId2"/>
              </a:rPr>
              <a:t> e </a:t>
            </a:r>
            <a:r>
              <a:rPr dirty="0" err="1">
                <a:hlinkClick r:id="rId2"/>
              </a:rPr>
              <a:t>informes</a:t>
            </a:r>
            <a:r>
              <a:rPr dirty="0"/>
              <a:t> hasta </a:t>
            </a:r>
            <a:r>
              <a:rPr dirty="0" err="1"/>
              <a:t>herramientas</a:t>
            </a:r>
            <a:r>
              <a:rPr dirty="0"/>
              <a:t> </a:t>
            </a:r>
            <a:r>
              <a:rPr dirty="0" err="1"/>
              <a:t>operativas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línea</a:t>
            </a:r>
            <a:r>
              <a:rPr dirty="0"/>
              <a:t> </a:t>
            </a:r>
            <a:r>
              <a:rPr dirty="0" err="1"/>
              <a:t>disponibles</a:t>
            </a:r>
            <a:r>
              <a:rPr dirty="0"/>
              <a:t> para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uso</a:t>
            </a:r>
            <a:r>
              <a:rPr dirty="0"/>
              <a:t> de </a:t>
            </a:r>
            <a:r>
              <a:rPr dirty="0" err="1"/>
              <a:t>profesionales</a:t>
            </a:r>
            <a:r>
              <a:rPr dirty="0"/>
              <a:t> de los </a:t>
            </a:r>
            <a:r>
              <a:rPr dirty="0" err="1">
                <a:hlinkClick r:id="rId3"/>
              </a:rPr>
              <a:t>temas</a:t>
            </a:r>
            <a:r>
              <a:rPr dirty="0">
                <a:hlinkClick r:id="rId3"/>
              </a:rPr>
              <a:t> </a:t>
            </a:r>
            <a:r>
              <a:rPr dirty="0" err="1">
                <a:hlinkClick r:id="rId3"/>
              </a:rPr>
              <a:t>más</a:t>
            </a:r>
            <a:r>
              <a:rPr dirty="0">
                <a:hlinkClick r:id="rId3"/>
              </a:rPr>
              <a:t> </a:t>
            </a:r>
            <a:r>
              <a:rPr dirty="0" err="1">
                <a:hlinkClick r:id="rId3"/>
              </a:rPr>
              <a:t>variados</a:t>
            </a:r>
            <a:r>
              <a:rPr dirty="0"/>
              <a:t>.</a:t>
            </a:r>
          </a:p>
          <a:p>
            <a:endParaRPr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Lo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importante</a:t>
            </a:r>
            <a:r>
              <a:rPr dirty="0"/>
              <a:t> es que,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cooperación</a:t>
            </a:r>
            <a:r>
              <a:rPr dirty="0"/>
              <a:t> con la </a:t>
            </a:r>
            <a:r>
              <a:rPr dirty="0" err="1"/>
              <a:t>Comisión</a:t>
            </a:r>
            <a:r>
              <a:rPr dirty="0"/>
              <a:t> </a:t>
            </a:r>
            <a:r>
              <a:rPr dirty="0" err="1"/>
              <a:t>Europea</a:t>
            </a:r>
            <a:r>
              <a:rPr dirty="0"/>
              <a:t>,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Cedefops</a:t>
            </a:r>
            <a:r>
              <a:rPr dirty="0"/>
              <a:t> opera de </a:t>
            </a:r>
            <a:r>
              <a:rPr dirty="0" err="1"/>
              <a:t>manera</a:t>
            </a:r>
            <a:r>
              <a:rPr dirty="0"/>
              <a:t> </a:t>
            </a:r>
            <a:r>
              <a:rPr dirty="0" err="1"/>
              <a:t>proactiva</a:t>
            </a:r>
            <a:r>
              <a:rPr dirty="0"/>
              <a:t> para </a:t>
            </a:r>
            <a:r>
              <a:rPr dirty="0" err="1"/>
              <a:t>dar</a:t>
            </a:r>
            <a:r>
              <a:rPr dirty="0"/>
              <a:t> una </a:t>
            </a:r>
            <a:r>
              <a:rPr dirty="0" err="1"/>
              <a:t>aplicación</a:t>
            </a:r>
            <a:r>
              <a:rPr dirty="0"/>
              <a:t> </a:t>
            </a:r>
            <a:r>
              <a:rPr dirty="0" err="1"/>
              <a:t>concreta</a:t>
            </a:r>
            <a:r>
              <a:rPr dirty="0"/>
              <a:t> a la </a:t>
            </a:r>
            <a:r>
              <a:rPr dirty="0" err="1">
                <a:hlinkClick r:id="rId4"/>
              </a:rPr>
              <a:t>Recomendación</a:t>
            </a:r>
            <a:r>
              <a:rPr dirty="0">
                <a:hlinkClick r:id="rId4"/>
              </a:rPr>
              <a:t> ECVET de 2009</a:t>
            </a:r>
            <a:r>
              <a:rPr dirty="0"/>
              <a:t> del </a:t>
            </a:r>
            <a:r>
              <a:rPr dirty="0" err="1"/>
              <a:t>Parlamento</a:t>
            </a:r>
            <a:r>
              <a:rPr dirty="0"/>
              <a:t> </a:t>
            </a:r>
            <a:r>
              <a:rPr dirty="0" err="1"/>
              <a:t>Europeo</a:t>
            </a:r>
            <a:r>
              <a:rPr dirty="0"/>
              <a:t> y del </a:t>
            </a:r>
            <a:r>
              <a:rPr dirty="0" err="1"/>
              <a:t>Consejo</a:t>
            </a:r>
            <a:r>
              <a:rPr dirty="0"/>
              <a:t>, un </a:t>
            </a:r>
            <a:r>
              <a:rPr dirty="0" err="1"/>
              <a:t>instrumento</a:t>
            </a:r>
            <a:r>
              <a:rPr dirty="0"/>
              <a:t> </a:t>
            </a:r>
            <a:r>
              <a:rPr dirty="0" err="1"/>
              <a:t>común</a:t>
            </a:r>
            <a:r>
              <a:rPr dirty="0"/>
              <a:t> de la UE para </a:t>
            </a:r>
            <a:r>
              <a:rPr dirty="0" err="1"/>
              <a:t>ayudar</a:t>
            </a:r>
            <a:r>
              <a:rPr dirty="0"/>
              <a:t> a las personas a </a:t>
            </a:r>
            <a:r>
              <a:rPr dirty="0" err="1"/>
              <a:t>transferir</a:t>
            </a:r>
            <a:r>
              <a:rPr dirty="0"/>
              <a:t> y </a:t>
            </a:r>
            <a:r>
              <a:rPr dirty="0" err="1"/>
              <a:t>acumular</a:t>
            </a:r>
            <a:r>
              <a:rPr dirty="0"/>
              <a:t> sus </a:t>
            </a:r>
            <a:r>
              <a:rPr dirty="0" err="1"/>
              <a:t>resultados</a:t>
            </a:r>
            <a:r>
              <a:rPr dirty="0"/>
              <a:t> de </a:t>
            </a:r>
            <a:r>
              <a:rPr dirty="0" err="1"/>
              <a:t>aprendizaje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toda</a:t>
            </a:r>
            <a:r>
              <a:rPr dirty="0"/>
              <a:t> la UE.</a:t>
            </a:r>
          </a:p>
        </p:txBody>
      </p:sp>
    </p:spTree>
    <p:extLst>
      <p:ext uri="{BB962C8B-B14F-4D97-AF65-F5344CB8AC3E}">
        <p14:creationId xmlns:p14="http://schemas.microsoft.com/office/powerpoint/2010/main" val="1806269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76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Cedefop</a:t>
            </a:r>
            <a:r>
              <a:rPr dirty="0"/>
              <a:t> — Centro de la UE para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desarrollo</a:t>
            </a:r>
            <a:r>
              <a:rPr dirty="0"/>
              <a:t> de la FP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551689"/>
            <a:ext cx="12115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Herramientas en línea</a:t>
            </a:r>
            <a:endParaRPr sz="2800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41864F5E-279A-7C10-8045-A2824375C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332170"/>
              </p:ext>
            </p:extLst>
          </p:nvPr>
        </p:nvGraphicFramePr>
        <p:xfrm>
          <a:off x="1295400" y="3333958"/>
          <a:ext cx="16014972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3743">
                  <a:extLst>
                    <a:ext uri="{9D8B030D-6E8A-4147-A177-3AD203B41FA5}">
                      <a16:colId xmlns:a16="http://schemas.microsoft.com/office/drawing/2014/main" val="2429657558"/>
                    </a:ext>
                  </a:extLst>
                </a:gridCol>
                <a:gridCol w="4003743">
                  <a:extLst>
                    <a:ext uri="{9D8B030D-6E8A-4147-A177-3AD203B41FA5}">
                      <a16:colId xmlns:a16="http://schemas.microsoft.com/office/drawing/2014/main" val="422068623"/>
                    </a:ext>
                  </a:extLst>
                </a:gridCol>
                <a:gridCol w="4003743">
                  <a:extLst>
                    <a:ext uri="{9D8B030D-6E8A-4147-A177-3AD203B41FA5}">
                      <a16:colId xmlns:a16="http://schemas.microsoft.com/office/drawing/2014/main" val="984131545"/>
                    </a:ext>
                  </a:extLst>
                </a:gridCol>
                <a:gridCol w="4003743">
                  <a:extLst>
                    <a:ext uri="{9D8B030D-6E8A-4147-A177-3AD203B41FA5}">
                      <a16:colId xmlns:a16="http://schemas.microsoft.com/office/drawing/2014/main" val="4170603486"/>
                    </a:ext>
                  </a:extLst>
                </a:gridCol>
              </a:tblGrid>
              <a:tr h="395236">
                <a:tc>
                  <a:txBody>
                    <a:bodyPr/>
                    <a:lstStyle/>
                    <a:p>
                      <a:pPr>
                        <a:defRPr sz="220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defRPr>
                      </a:pPr>
                      <a:r>
                        <a:t>Base de datos europea del Cedefop sobre sistemas de aprendizaje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defRPr>
                      </a:pPr>
                      <a:r>
                        <a:t>Financiación de la Base de Datos de Aprendizaje de Adultos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defRPr>
                      </a:pPr>
                      <a:r>
                        <a:t>Herramientas en línea de los marcos nacionales de cualificación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defRPr>
                      </a:pPr>
                      <a:r>
                        <a:t>Habilidades-OVATE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0477595"/>
                  </a:ext>
                </a:extLst>
              </a:tr>
              <a:tr h="39523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defRPr>
                      </a:pPr>
                      <a:r>
                        <a:rPr sz="22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</a:rPr>
                        <a:t>Base de </a:t>
                      </a:r>
                      <a:r>
                        <a:rPr sz="2200" dirty="0" err="1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</a:rPr>
                        <a:t>datos</a:t>
                      </a:r>
                      <a:r>
                        <a:rPr sz="22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</a:rPr>
                        <a:t> </a:t>
                      </a:r>
                      <a:r>
                        <a:rPr sz="2200" dirty="0" err="1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</a:rPr>
                        <a:t>europea</a:t>
                      </a:r>
                      <a:r>
                        <a:rPr sz="22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</a:rPr>
                        <a:t> </a:t>
                      </a:r>
                      <a:r>
                        <a:rPr sz="2200" dirty="0" err="1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</a:rPr>
                        <a:t>sobre</a:t>
                      </a:r>
                      <a:r>
                        <a:rPr sz="22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</a:rPr>
                        <a:t> </a:t>
                      </a:r>
                      <a:r>
                        <a:rPr sz="2200" dirty="0" err="1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</a:rPr>
                        <a:t>validación</a:t>
                      </a:r>
                      <a:r>
                        <a:rPr sz="22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</a:rPr>
                        <a:t> 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</a:rPr>
                        <a:t>de</a:t>
                      </a:r>
                      <a:r>
                        <a:rPr lang="es-ES" sz="20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</a:rPr>
                        <a:t> </a:t>
                      </a:r>
                      <a:r>
                        <a:rPr sz="2000" b="1" dirty="0" err="1">
                          <a:solidFill>
                            <a:srgbClr val="75B239"/>
                          </a:solidFill>
                          <a:latin typeface="Century Gothic" panose="020B0502020202020204" pitchFamily="34" charset="0"/>
                        </a:rPr>
                        <a:t>herramientas</a:t>
                      </a:r>
                      <a:r>
                        <a:rPr sz="2000" b="1" dirty="0">
                          <a:solidFill>
                            <a:srgbClr val="75B239"/>
                          </a:solidFill>
                          <a:latin typeface="Century Gothic" panose="020B0502020202020204" pitchFamily="34" charset="0"/>
                        </a:rPr>
                        <a:t> no </a:t>
                      </a:r>
                      <a:r>
                        <a:rPr sz="2000" b="1" dirty="0" err="1">
                          <a:solidFill>
                            <a:srgbClr val="75B239"/>
                          </a:solidFill>
                          <a:latin typeface="Century Gothic" panose="020B0502020202020204" pitchFamily="34" charset="0"/>
                        </a:rPr>
                        <a:t>formales</a:t>
                      </a:r>
                      <a:r>
                        <a:rPr sz="2000" b="1" dirty="0">
                          <a:solidFill>
                            <a:srgbClr val="75B239"/>
                          </a:solidFill>
                          <a:latin typeface="Century Gothic" panose="020B0502020202020204" pitchFamily="34" charset="0"/>
                        </a:rPr>
                        <a:t> e </a:t>
                      </a:r>
                      <a:r>
                        <a:rPr sz="2000" b="1" dirty="0" err="1">
                          <a:solidFill>
                            <a:srgbClr val="75B239"/>
                          </a:solidFill>
                          <a:latin typeface="Century Gothic" panose="020B0502020202020204" pitchFamily="34" charset="0"/>
                        </a:rPr>
                        <a:t>informales</a:t>
                      </a:r>
                      <a:r>
                        <a:rPr sz="2000" b="1" dirty="0">
                          <a:solidFill>
                            <a:srgbClr val="75B239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2000" b="1" dirty="0" err="1">
                          <a:solidFill>
                            <a:srgbClr val="75B239"/>
                          </a:solidFill>
                          <a:latin typeface="Century Gothic" panose="020B0502020202020204" pitchFamily="34" charset="0"/>
                        </a:rPr>
                        <a:t>en</a:t>
                      </a:r>
                      <a:r>
                        <a:rPr sz="2000" b="1" dirty="0">
                          <a:solidFill>
                            <a:srgbClr val="75B239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2000" b="1" dirty="0" err="1">
                          <a:solidFill>
                            <a:srgbClr val="75B239"/>
                          </a:solidFill>
                          <a:latin typeface="Century Gothic" panose="020B0502020202020204" pitchFamily="34" charset="0"/>
                        </a:rPr>
                        <a:t>línea</a:t>
                      </a:r>
                      <a:endParaRPr sz="2000" dirty="0">
                        <a:solidFill>
                          <a:srgbClr val="75B239"/>
                        </a:solidFill>
                        <a:latin typeface="Century Gothic" panose="020B0502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defRPr>
                      </a:pPr>
                      <a:r>
                        <a:t>Financiación de la base de datos de formación de aprendices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defRPr>
                      </a:pPr>
                      <a:r>
                        <a:rPr dirty="0" err="1"/>
                        <a:t>Encuesta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opinión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sobre</a:t>
                      </a:r>
                      <a:r>
                        <a:rPr dirty="0"/>
                        <a:t> FP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defRPr>
                      </a:pPr>
                      <a:r>
                        <a:t>Terminología de la política europea de educación y formación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7733687"/>
                  </a:ext>
                </a:extLst>
              </a:tr>
              <a:tr h="395236">
                <a:tc>
                  <a:txBody>
                    <a:bodyPr/>
                    <a:lstStyle/>
                    <a:p>
                      <a:pPr>
                        <a:defRPr sz="220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defRPr>
                      </a:pPr>
                      <a:r>
                        <a:t>Encuesta Europea de Capacidades y Empleo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defRPr>
                      </a:pPr>
                      <a:r>
                        <a:rPr dirty="0" err="1"/>
                        <a:t>Indicadores</a:t>
                      </a:r>
                      <a:r>
                        <a:rPr dirty="0"/>
                        <a:t> clave </a:t>
                      </a:r>
                      <a:r>
                        <a:rPr dirty="0" err="1"/>
                        <a:t>sobre</a:t>
                      </a:r>
                      <a:r>
                        <a:rPr dirty="0"/>
                        <a:t> la FP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defRPr>
                      </a:pPr>
                      <a:r>
                        <a:rPr dirty="0" err="1"/>
                        <a:t>Recurso</a:t>
                      </a:r>
                      <a:r>
                        <a:rPr lang="es-ES" dirty="0"/>
                        <a:t>s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orientación</a:t>
                      </a:r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defRPr>
                      </a:pPr>
                      <a:r>
                        <a:rPr dirty="0"/>
                        <a:t>Base de </a:t>
                      </a:r>
                      <a:r>
                        <a:rPr dirty="0" err="1"/>
                        <a:t>datos</a:t>
                      </a:r>
                      <a:r>
                        <a:rPr dirty="0"/>
                        <a:t> de FP </a:t>
                      </a:r>
                      <a:r>
                        <a:rPr dirty="0" err="1"/>
                        <a:t>en</a:t>
                      </a:r>
                      <a:r>
                        <a:rPr dirty="0"/>
                        <a:t> Europa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132848"/>
                  </a:ext>
                </a:extLst>
              </a:tr>
              <a:tr h="395236">
                <a:tc>
                  <a:txBody>
                    <a:bodyPr/>
                    <a:lstStyle/>
                    <a:p>
                      <a:pPr>
                        <a:defRPr sz="220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defRPr>
                      </a:pPr>
                      <a:r>
                        <a:t>Índice Europeo de Capacidades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defRPr>
                      </a:pPr>
                      <a:r>
                        <a:t>Emparejamiento de habilidades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defRPr>
                      </a:pPr>
                      <a:r>
                        <a:t>Previsión de competencias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defRPr>
                      </a:pPr>
                      <a:r>
                        <a:rPr dirty="0"/>
                        <a:t>Kit de </a:t>
                      </a:r>
                      <a:r>
                        <a:rPr dirty="0" err="1"/>
                        <a:t>herramientas</a:t>
                      </a:r>
                      <a:r>
                        <a:rPr dirty="0"/>
                        <a:t> de FP para </a:t>
                      </a:r>
                      <a:r>
                        <a:rPr dirty="0" err="1"/>
                        <a:t>empoderar</a:t>
                      </a:r>
                      <a:r>
                        <a:rPr dirty="0"/>
                        <a:t> a los </a:t>
                      </a:r>
                      <a:r>
                        <a:rPr dirty="0" err="1"/>
                        <a:t>ninis</a:t>
                      </a:r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8359420"/>
                  </a:ext>
                </a:extLst>
              </a:tr>
              <a:tr h="395236">
                <a:tc>
                  <a:txBody>
                    <a:bodyPr/>
                    <a:lstStyle/>
                    <a:p>
                      <a:pPr>
                        <a:defRPr sz="220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defRPr>
                      </a:pPr>
                      <a:r>
                        <a:rPr dirty="0" err="1"/>
                        <a:t>Cuadro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indicadores</a:t>
                      </a:r>
                      <a:r>
                        <a:rPr dirty="0"/>
                        <a:t> de la </a:t>
                      </a:r>
                      <a:r>
                        <a:rPr dirty="0" err="1"/>
                        <a:t>política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europea</a:t>
                      </a:r>
                      <a:r>
                        <a:rPr dirty="0"/>
                        <a:t> de FP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defRPr>
                      </a:pPr>
                      <a:r>
                        <a:t>Base de datos del Cuadro de Indicadores de Movilidad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defRPr>
                      </a:pPr>
                      <a:r>
                        <a:t>Inteligencia de habilidades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defRPr>
                      </a:pPr>
                      <a:r>
                        <a:rPr dirty="0"/>
                        <a:t>Conjunto de </a:t>
                      </a:r>
                      <a:r>
                        <a:rPr dirty="0" err="1"/>
                        <a:t>herramientas</a:t>
                      </a:r>
                      <a:r>
                        <a:rPr dirty="0"/>
                        <a:t> de FP para </a:t>
                      </a:r>
                      <a:r>
                        <a:rPr dirty="0" err="1"/>
                        <a:t>hacer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frente</a:t>
                      </a:r>
                      <a:r>
                        <a:rPr dirty="0"/>
                        <a:t> a las </a:t>
                      </a:r>
                      <a:r>
                        <a:rPr dirty="0" err="1"/>
                        <a:t>salidas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anticipadas</a:t>
                      </a:r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139093"/>
                  </a:ext>
                </a:extLst>
              </a:tr>
            </a:tbl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2ED07C71-9B16-FB4F-C278-2699D485D067}"/>
              </a:ext>
            </a:extLst>
          </p:cNvPr>
          <p:cNvSpPr txBox="1"/>
          <p:nvPr/>
        </p:nvSpPr>
        <p:spPr>
          <a:xfrm>
            <a:off x="1295400" y="8688421"/>
            <a:ext cx="60327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Fuente: </a:t>
            </a:r>
            <a:r>
              <a:rPr>
                <a:hlinkClick r:id="rId2"/>
              </a:rPr>
              <a:t>CEDEFOP</a:t>
            </a:r>
            <a: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5740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76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EURES — Red de cooperación de la UE para el empleo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551689"/>
            <a:ext cx="12115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Facilitar la libre circulación de los trabajadores</a:t>
            </a:r>
            <a:endParaRPr sz="2800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8E0C101-E662-F6B1-3E3E-0AAF73E825D4}"/>
              </a:ext>
            </a:extLst>
          </p:cNvPr>
          <p:cNvSpPr txBox="1"/>
          <p:nvPr/>
        </p:nvSpPr>
        <p:spPr>
          <a:xfrm>
            <a:off x="1219200" y="5169556"/>
            <a:ext cx="15849600" cy="305006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endParaRPr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292714"/>
            <a:ext cx="15163800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400" dirty="0"/>
              <a:t>EURES </a:t>
            </a:r>
            <a:r>
              <a:rPr sz="2400" dirty="0" err="1"/>
              <a:t>ayuda</a:t>
            </a:r>
            <a:r>
              <a:rPr sz="2400" dirty="0"/>
              <a:t> a los </a:t>
            </a:r>
            <a:r>
              <a:rPr sz="2400" dirty="0" err="1"/>
              <a:t>trabajadores</a:t>
            </a:r>
            <a:r>
              <a:rPr sz="2400" dirty="0"/>
              <a:t> y </a:t>
            </a:r>
            <a:r>
              <a:rPr sz="2400" dirty="0" err="1"/>
              <a:t>solicitantes</a:t>
            </a:r>
            <a:r>
              <a:rPr sz="2400" dirty="0"/>
              <a:t> de </a:t>
            </a:r>
            <a:r>
              <a:rPr sz="2400" dirty="0" err="1"/>
              <a:t>empleo</a:t>
            </a:r>
            <a:r>
              <a:rPr sz="2400" dirty="0"/>
              <a:t> de </a:t>
            </a:r>
            <a:r>
              <a:rPr sz="2400" dirty="0" err="1"/>
              <a:t>toda</a:t>
            </a:r>
            <a:r>
              <a:rPr sz="2400" dirty="0"/>
              <a:t> Europa a </a:t>
            </a:r>
            <a:r>
              <a:rPr sz="2400" dirty="0" err="1"/>
              <a:t>encontrar</a:t>
            </a:r>
            <a:r>
              <a:rPr sz="2400" dirty="0"/>
              <a:t> </a:t>
            </a:r>
            <a:r>
              <a:rPr sz="2400" dirty="0" err="1"/>
              <a:t>su</a:t>
            </a:r>
            <a:r>
              <a:rPr sz="2400" dirty="0"/>
              <a:t> </a:t>
            </a:r>
            <a:r>
              <a:rPr sz="2400" dirty="0" err="1"/>
              <a:t>trabajo</a:t>
            </a:r>
            <a:r>
              <a:rPr sz="2400" dirty="0"/>
              <a:t> ideal, y a los </a:t>
            </a:r>
            <a:r>
              <a:rPr sz="2400" dirty="0" err="1"/>
              <a:t>empleadores</a:t>
            </a:r>
            <a:r>
              <a:rPr sz="2400" dirty="0"/>
              <a:t> a </a:t>
            </a:r>
            <a:r>
              <a:rPr sz="2400" dirty="0" err="1"/>
              <a:t>encontrar</a:t>
            </a:r>
            <a:r>
              <a:rPr sz="2400" dirty="0"/>
              <a:t> a sus </a:t>
            </a:r>
            <a:r>
              <a:rPr sz="2400" dirty="0" err="1"/>
              <a:t>candidatos</a:t>
            </a:r>
            <a:r>
              <a:rPr sz="2400" dirty="0"/>
              <a:t> </a:t>
            </a:r>
            <a:r>
              <a:rPr sz="2400" dirty="0" err="1"/>
              <a:t>ideales</a:t>
            </a:r>
            <a:r>
              <a:rPr sz="2400" dirty="0"/>
              <a:t>. Los </a:t>
            </a:r>
            <a:r>
              <a:rPr sz="2400" dirty="0" err="1"/>
              <a:t>proveedores</a:t>
            </a:r>
            <a:r>
              <a:rPr sz="2400" dirty="0"/>
              <a:t> de FP </a:t>
            </a:r>
            <a:r>
              <a:rPr sz="2400" dirty="0" err="1"/>
              <a:t>pueden</a:t>
            </a:r>
            <a:r>
              <a:rPr sz="2400" dirty="0"/>
              <a:t> </a:t>
            </a:r>
            <a:r>
              <a:rPr sz="2400" dirty="0" err="1"/>
              <a:t>aprovechar</a:t>
            </a:r>
            <a:r>
              <a:rPr sz="2400" dirty="0"/>
              <a:t> </a:t>
            </a:r>
            <a:r>
              <a:rPr sz="2400" dirty="0" err="1"/>
              <a:t>el</a:t>
            </a:r>
            <a:r>
              <a:rPr sz="2400" dirty="0"/>
              <a:t> portal EURES para </a:t>
            </a:r>
            <a:r>
              <a:rPr sz="2400" dirty="0" err="1"/>
              <a:t>facilitar</a:t>
            </a:r>
            <a:r>
              <a:rPr sz="2400" dirty="0"/>
              <a:t> la </a:t>
            </a:r>
            <a:r>
              <a:rPr sz="2400" dirty="0" err="1"/>
              <a:t>adecuación</a:t>
            </a:r>
            <a:r>
              <a:rPr sz="2400" dirty="0"/>
              <a:t> de la </a:t>
            </a:r>
            <a:r>
              <a:rPr sz="2400" dirty="0" err="1"/>
              <a:t>demanda</a:t>
            </a:r>
            <a:r>
              <a:rPr sz="2400" dirty="0"/>
              <a:t> y la </a:t>
            </a:r>
            <a:r>
              <a:rPr sz="2400" dirty="0" err="1"/>
              <a:t>oferta</a:t>
            </a:r>
            <a:r>
              <a:rPr sz="2400" dirty="0"/>
              <a:t>, y </a:t>
            </a:r>
            <a:r>
              <a:rPr sz="2400" dirty="0" err="1"/>
              <a:t>facilitar</a:t>
            </a:r>
            <a:r>
              <a:rPr sz="2400" dirty="0"/>
              <a:t> la </a:t>
            </a:r>
            <a:r>
              <a:rPr sz="2400" dirty="0" err="1"/>
              <a:t>transición</a:t>
            </a:r>
            <a:r>
              <a:rPr sz="2400" dirty="0"/>
              <a:t> al mercado </a:t>
            </a:r>
            <a:r>
              <a:rPr sz="2400" dirty="0" err="1"/>
              <a:t>laboral</a:t>
            </a:r>
            <a:r>
              <a:rPr sz="2400" dirty="0"/>
              <a:t> de sus </a:t>
            </a:r>
            <a:r>
              <a:rPr sz="2400" dirty="0" err="1"/>
              <a:t>estudiantes</a:t>
            </a:r>
            <a:r>
              <a:rPr sz="2400" dirty="0"/>
              <a:t>. Más </a:t>
            </a:r>
            <a:r>
              <a:rPr sz="2400" dirty="0" err="1"/>
              <a:t>concretamente</a:t>
            </a:r>
            <a:r>
              <a:rPr sz="2400" dirty="0"/>
              <a:t>, los </a:t>
            </a:r>
            <a:r>
              <a:rPr sz="2400" dirty="0" err="1"/>
              <a:t>servicios</a:t>
            </a:r>
            <a:r>
              <a:rPr sz="2400" dirty="0"/>
              <a:t> de EURES se </a:t>
            </a:r>
            <a:r>
              <a:rPr sz="2400" dirty="0" err="1"/>
              <a:t>centran</a:t>
            </a:r>
            <a:r>
              <a:rPr sz="2400" dirty="0"/>
              <a:t> </a:t>
            </a:r>
            <a:r>
              <a:rPr sz="2400" dirty="0" err="1"/>
              <a:t>en</a:t>
            </a:r>
            <a:r>
              <a:rPr sz="2400" dirty="0"/>
              <a:t> lo </a:t>
            </a:r>
            <a:r>
              <a:rPr sz="2400" dirty="0" err="1"/>
              <a:t>siguiente</a:t>
            </a:r>
            <a:r>
              <a:rPr sz="2400" dirty="0"/>
              <a:t>:</a:t>
            </a:r>
            <a:endParaRPr lang="en-US" sz="2400" dirty="0"/>
          </a:p>
          <a:p>
            <a:endParaRPr lang="en-US"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Correspondencia</a:t>
            </a:r>
            <a:r>
              <a:rPr dirty="0"/>
              <a:t> de </a:t>
            </a:r>
            <a:r>
              <a:rPr dirty="0" err="1"/>
              <a:t>ofertas</a:t>
            </a:r>
            <a:r>
              <a:rPr dirty="0"/>
              <a:t> de </a:t>
            </a:r>
            <a:r>
              <a:rPr dirty="0" err="1"/>
              <a:t>empleo</a:t>
            </a:r>
            <a:r>
              <a:rPr dirty="0"/>
              <a:t> y </a:t>
            </a:r>
            <a:r>
              <a:rPr dirty="0" err="1"/>
              <a:t>currículum</a:t>
            </a:r>
            <a:r>
              <a:rPr dirty="0"/>
              <a:t> vitae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portal EURES</a:t>
            </a:r>
          </a:p>
          <a:p>
            <a:pPr marL="285750" indent="-28575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Servicios</a:t>
            </a:r>
            <a:r>
              <a:rPr dirty="0"/>
              <a:t> de </a:t>
            </a:r>
            <a:r>
              <a:rPr dirty="0" err="1"/>
              <a:t>información</a:t>
            </a:r>
            <a:r>
              <a:rPr dirty="0"/>
              <a:t> y </a:t>
            </a:r>
            <a:r>
              <a:rPr dirty="0" err="1"/>
              <a:t>orientación</a:t>
            </a:r>
            <a:r>
              <a:rPr dirty="0"/>
              <a:t> y </a:t>
            </a:r>
            <a:r>
              <a:rPr dirty="0" err="1"/>
              <a:t>otros</a:t>
            </a:r>
            <a:r>
              <a:rPr dirty="0"/>
              <a:t> </a:t>
            </a:r>
            <a:r>
              <a:rPr dirty="0" err="1"/>
              <a:t>servicios</a:t>
            </a:r>
            <a:r>
              <a:rPr dirty="0"/>
              <a:t> de </a:t>
            </a:r>
            <a:r>
              <a:rPr dirty="0" err="1"/>
              <a:t>apoyo</a:t>
            </a:r>
            <a:r>
              <a:rPr dirty="0"/>
              <a:t> para </a:t>
            </a:r>
            <a:r>
              <a:rPr dirty="0" err="1"/>
              <a:t>trabajadores</a:t>
            </a:r>
            <a:r>
              <a:rPr dirty="0"/>
              <a:t> y </a:t>
            </a:r>
            <a:r>
              <a:rPr dirty="0" err="1"/>
              <a:t>empleadores</a:t>
            </a:r>
            <a:endParaRPr dirty="0"/>
          </a:p>
          <a:p>
            <a:pPr marL="285750" indent="-28575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Acceso</a:t>
            </a:r>
            <a:r>
              <a:rPr dirty="0"/>
              <a:t> a la </a:t>
            </a:r>
            <a:r>
              <a:rPr dirty="0" err="1"/>
              <a:t>información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las </a:t>
            </a:r>
            <a:r>
              <a:rPr dirty="0" err="1"/>
              <a:t>condiciones</a:t>
            </a:r>
            <a:r>
              <a:rPr dirty="0"/>
              <a:t> de </a:t>
            </a:r>
            <a:r>
              <a:rPr dirty="0" err="1"/>
              <a:t>vida</a:t>
            </a:r>
            <a:r>
              <a:rPr dirty="0"/>
              <a:t> y de </a:t>
            </a:r>
            <a:r>
              <a:rPr dirty="0" err="1"/>
              <a:t>trabajo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los </a:t>
            </a:r>
            <a:r>
              <a:rPr dirty="0" err="1"/>
              <a:t>Estados</a:t>
            </a:r>
            <a:r>
              <a:rPr dirty="0"/>
              <a:t> </a:t>
            </a:r>
            <a:r>
              <a:rPr dirty="0" err="1"/>
              <a:t>miembros</a:t>
            </a:r>
            <a:r>
              <a:rPr dirty="0"/>
              <a:t> de la UE, </a:t>
            </a:r>
            <a:r>
              <a:rPr dirty="0" err="1"/>
              <a:t>como</a:t>
            </a:r>
            <a:r>
              <a:rPr dirty="0"/>
              <a:t> la </a:t>
            </a:r>
            <a:r>
              <a:rPr dirty="0" err="1"/>
              <a:t>fiscalidad</a:t>
            </a:r>
            <a:r>
              <a:rPr dirty="0"/>
              <a:t>, las </a:t>
            </a:r>
            <a:r>
              <a:rPr dirty="0" err="1"/>
              <a:t>pensiones</a:t>
            </a:r>
            <a:r>
              <a:rPr dirty="0"/>
              <a:t>,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seguro</a:t>
            </a:r>
            <a:r>
              <a:rPr dirty="0"/>
              <a:t> de </a:t>
            </a:r>
            <a:r>
              <a:rPr dirty="0" err="1"/>
              <a:t>enfermedad</a:t>
            </a:r>
            <a:r>
              <a:rPr dirty="0"/>
              <a:t> y la </a:t>
            </a:r>
            <a:r>
              <a:rPr dirty="0" err="1"/>
              <a:t>seguridad</a:t>
            </a:r>
            <a:r>
              <a:rPr dirty="0"/>
              <a:t> social</a:t>
            </a:r>
          </a:p>
          <a:p>
            <a:pPr marL="285750" indent="-28575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Servicios</a:t>
            </a:r>
            <a:r>
              <a:rPr dirty="0"/>
              <a:t> </a:t>
            </a:r>
            <a:r>
              <a:rPr dirty="0" err="1"/>
              <a:t>específicos</a:t>
            </a:r>
            <a:r>
              <a:rPr dirty="0"/>
              <a:t> de </a:t>
            </a:r>
            <a:r>
              <a:rPr dirty="0" err="1"/>
              <a:t>apoyo</a:t>
            </a:r>
            <a:r>
              <a:rPr dirty="0"/>
              <a:t> a los </a:t>
            </a:r>
            <a:r>
              <a:rPr dirty="0" err="1"/>
              <a:t>trabajadores</a:t>
            </a:r>
            <a:r>
              <a:rPr dirty="0"/>
              <a:t> </a:t>
            </a:r>
            <a:r>
              <a:rPr dirty="0" err="1"/>
              <a:t>fronterizos</a:t>
            </a:r>
            <a:r>
              <a:rPr dirty="0"/>
              <a:t> y a los </a:t>
            </a:r>
            <a:r>
              <a:rPr dirty="0" err="1"/>
              <a:t>empleadores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las </a:t>
            </a:r>
            <a:r>
              <a:rPr dirty="0" err="1"/>
              <a:t>regiones</a:t>
            </a:r>
            <a:r>
              <a:rPr dirty="0"/>
              <a:t> </a:t>
            </a:r>
            <a:r>
              <a:rPr dirty="0" err="1"/>
              <a:t>transfronterizas</a:t>
            </a:r>
            <a:endParaRPr dirty="0"/>
          </a:p>
          <a:p>
            <a:pPr marL="285750" indent="-28575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Apoyo</a:t>
            </a:r>
            <a:r>
              <a:rPr dirty="0"/>
              <a:t> a </a:t>
            </a:r>
            <a:r>
              <a:rPr dirty="0" err="1"/>
              <a:t>eventos</a:t>
            </a:r>
            <a:r>
              <a:rPr dirty="0"/>
              <a:t> </a:t>
            </a:r>
            <a:r>
              <a:rPr dirty="0" err="1"/>
              <a:t>dinámicos</a:t>
            </a:r>
            <a:r>
              <a:rPr dirty="0"/>
              <a:t> de </a:t>
            </a:r>
            <a:r>
              <a:rPr dirty="0" err="1"/>
              <a:t>contratación</a:t>
            </a:r>
            <a:r>
              <a:rPr dirty="0"/>
              <a:t> a </a:t>
            </a:r>
            <a:r>
              <a:rPr dirty="0" err="1"/>
              <a:t>través</a:t>
            </a:r>
            <a:r>
              <a:rPr dirty="0"/>
              <a:t> de la </a:t>
            </a:r>
            <a:r>
              <a:rPr dirty="0" err="1"/>
              <a:t>plataforma</a:t>
            </a:r>
            <a:r>
              <a:rPr dirty="0"/>
              <a:t> </a:t>
            </a:r>
            <a:r>
              <a:rPr dirty="0" err="1"/>
              <a:t>Europea</a:t>
            </a:r>
            <a:r>
              <a:rPr dirty="0"/>
              <a:t> (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línea</a:t>
            </a:r>
            <a:r>
              <a:rPr dirty="0"/>
              <a:t>) Job Days</a:t>
            </a:r>
          </a:p>
          <a:p>
            <a:pPr marL="285750" indent="-28575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lang="es-ES" dirty="0"/>
              <a:t>Apoyo a grupos específicos en el contexto de los regímenes de movilidad específicos de EURES</a:t>
            </a:r>
          </a:p>
          <a:p>
            <a:pPr marL="285750" indent="-28575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Información</a:t>
            </a:r>
            <a:r>
              <a:rPr dirty="0"/>
              <a:t> y </a:t>
            </a:r>
            <a:r>
              <a:rPr dirty="0" err="1"/>
              <a:t>acceso</a:t>
            </a:r>
            <a:r>
              <a:rPr dirty="0"/>
              <a:t> a la </a:t>
            </a:r>
            <a:r>
              <a:rPr dirty="0" err="1"/>
              <a:t>asistencia</a:t>
            </a:r>
            <a:r>
              <a:rPr dirty="0"/>
              <a:t> posterior a la </a:t>
            </a:r>
            <a:r>
              <a:rPr dirty="0" err="1"/>
              <a:t>contratación</a:t>
            </a:r>
            <a:r>
              <a:rPr dirty="0"/>
              <a:t>, </a:t>
            </a:r>
            <a:r>
              <a:rPr dirty="0" err="1"/>
              <a:t>como</a:t>
            </a:r>
            <a:r>
              <a:rPr dirty="0"/>
              <a:t> la </a:t>
            </a:r>
            <a:r>
              <a:rPr dirty="0" err="1"/>
              <a:t>formación</a:t>
            </a:r>
            <a:r>
              <a:rPr dirty="0"/>
              <a:t> </a:t>
            </a:r>
            <a:r>
              <a:rPr dirty="0" err="1"/>
              <a:t>lingüística</a:t>
            </a:r>
            <a:r>
              <a:rPr dirty="0"/>
              <a:t> y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apoyo</a:t>
            </a:r>
            <a:r>
              <a:rPr dirty="0"/>
              <a:t> a la </a:t>
            </a:r>
            <a:r>
              <a:rPr dirty="0" err="1"/>
              <a:t>integración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país</a:t>
            </a:r>
            <a:r>
              <a:rPr dirty="0"/>
              <a:t> de </a:t>
            </a:r>
            <a:r>
              <a:rPr dirty="0" err="1"/>
              <a:t>destino</a:t>
            </a:r>
            <a:endParaRPr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113FD9A-7002-BCF1-583C-012FF44C7752}"/>
              </a:ext>
            </a:extLst>
          </p:cNvPr>
          <p:cNvSpPr txBox="1"/>
          <p:nvPr/>
        </p:nvSpPr>
        <p:spPr>
          <a:xfrm>
            <a:off x="1333500" y="8773496"/>
            <a:ext cx="60327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Fuente: </a:t>
            </a:r>
            <a:r>
              <a:rPr>
                <a:hlinkClick r:id="rId2"/>
              </a:rPr>
              <a:t>EURES</a:t>
            </a:r>
            <a: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8411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76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Europass — Aprender y trabajar en la UE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551689"/>
            <a:ext cx="12115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El </a:t>
            </a:r>
            <a:r>
              <a:rPr dirty="0" err="1"/>
              <a:t>uso</a:t>
            </a:r>
            <a:r>
              <a:rPr dirty="0"/>
              <a:t> de EUROPASS para los </a:t>
            </a:r>
            <a:r>
              <a:rPr dirty="0" err="1"/>
              <a:t>proveedores</a:t>
            </a:r>
            <a:r>
              <a:rPr dirty="0"/>
              <a:t> de FP</a:t>
            </a:r>
            <a:endParaRPr sz="2800" dirty="0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292713"/>
            <a:ext cx="131826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Como </a:t>
            </a:r>
            <a:r>
              <a:rPr dirty="0" err="1"/>
              <a:t>vimos</a:t>
            </a:r>
            <a:r>
              <a:rPr dirty="0"/>
              <a:t> para EURES, EUROPASS es </a:t>
            </a:r>
            <a:r>
              <a:rPr dirty="0" err="1"/>
              <a:t>también</a:t>
            </a:r>
            <a:r>
              <a:rPr dirty="0"/>
              <a:t> </a:t>
            </a:r>
            <a:r>
              <a:rPr dirty="0" err="1"/>
              <a:t>otro</a:t>
            </a:r>
            <a:r>
              <a:rPr dirty="0"/>
              <a:t> </a:t>
            </a:r>
            <a:r>
              <a:rPr dirty="0" err="1"/>
              <a:t>recurso</a:t>
            </a:r>
            <a:r>
              <a:rPr dirty="0"/>
              <a:t> </a:t>
            </a:r>
            <a:r>
              <a:rPr dirty="0" err="1"/>
              <a:t>puesto</a:t>
            </a:r>
            <a:r>
              <a:rPr dirty="0"/>
              <a:t> a </a:t>
            </a:r>
            <a:r>
              <a:rPr dirty="0" err="1"/>
              <a:t>disposición</a:t>
            </a:r>
            <a:r>
              <a:rPr dirty="0"/>
              <a:t> por la UE para </a:t>
            </a:r>
            <a:r>
              <a:rPr dirty="0" err="1"/>
              <a:t>facilitar</a:t>
            </a:r>
            <a:r>
              <a:rPr dirty="0"/>
              <a:t> la </a:t>
            </a:r>
            <a:r>
              <a:rPr dirty="0" err="1"/>
              <a:t>transición</a:t>
            </a:r>
            <a:r>
              <a:rPr dirty="0"/>
              <a:t> y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movimiento</a:t>
            </a:r>
            <a:r>
              <a:rPr dirty="0"/>
              <a:t> de </a:t>
            </a:r>
            <a:r>
              <a:rPr dirty="0" err="1"/>
              <a:t>trabajadores</a:t>
            </a:r>
            <a:r>
              <a:rPr dirty="0"/>
              <a:t> y </a:t>
            </a:r>
            <a:r>
              <a:rPr dirty="0" err="1"/>
              <a:t>solicitantes</a:t>
            </a:r>
            <a:r>
              <a:rPr dirty="0"/>
              <a:t> de </a:t>
            </a:r>
            <a:r>
              <a:rPr dirty="0" err="1"/>
              <a:t>empleo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mercado </a:t>
            </a:r>
            <a:r>
              <a:rPr dirty="0" err="1"/>
              <a:t>laboral</a:t>
            </a:r>
            <a:r>
              <a:rPr dirty="0"/>
              <a:t>.</a:t>
            </a:r>
          </a:p>
          <a:p>
            <a:endParaRPr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Europass</a:t>
            </a:r>
            <a:r>
              <a:rPr dirty="0"/>
              <a:t> </a:t>
            </a:r>
            <a:r>
              <a:rPr lang="es-ES" dirty="0"/>
              <a:t>ofrece </a:t>
            </a:r>
            <a:r>
              <a:rPr dirty="0"/>
              <a:t>un</a:t>
            </a:r>
            <a:r>
              <a:rPr lang="es-ES" dirty="0"/>
              <a:t>a serie </a:t>
            </a:r>
            <a:r>
              <a:rPr dirty="0"/>
              <a:t>de </a:t>
            </a:r>
            <a:r>
              <a:rPr dirty="0" err="1"/>
              <a:t>servicios</a:t>
            </a:r>
            <a:r>
              <a:rPr dirty="0"/>
              <a:t> y </a:t>
            </a:r>
            <a:r>
              <a:rPr dirty="0" err="1"/>
              <a:t>recursos</a:t>
            </a:r>
            <a:r>
              <a:rPr dirty="0"/>
              <a:t> que las personas </a:t>
            </a:r>
            <a:r>
              <a:rPr dirty="0" err="1"/>
              <a:t>pueden</a:t>
            </a:r>
            <a:r>
              <a:rPr dirty="0"/>
              <a:t> </a:t>
            </a:r>
            <a:r>
              <a:rPr lang="es-ES" dirty="0"/>
              <a:t>consultar</a:t>
            </a:r>
            <a:r>
              <a:rPr dirty="0"/>
              <a:t> para </a:t>
            </a:r>
            <a:r>
              <a:rPr dirty="0" err="1"/>
              <a:t>prepararse</a:t>
            </a:r>
            <a:r>
              <a:rPr dirty="0"/>
              <a:t> para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próximo</a:t>
            </a:r>
            <a:r>
              <a:rPr dirty="0"/>
              <a:t> gran paso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vida</a:t>
            </a:r>
            <a:r>
              <a:rPr dirty="0"/>
              <a:t>.</a:t>
            </a:r>
          </a:p>
          <a:p>
            <a:endParaRPr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Por lo tanto, los </a:t>
            </a:r>
            <a:r>
              <a:rPr dirty="0" err="1"/>
              <a:t>propios</a:t>
            </a:r>
            <a:r>
              <a:rPr dirty="0"/>
              <a:t> </a:t>
            </a:r>
            <a:r>
              <a:rPr dirty="0" err="1"/>
              <a:t>proveedores</a:t>
            </a:r>
            <a:r>
              <a:rPr dirty="0"/>
              <a:t> de FP </a:t>
            </a:r>
            <a:r>
              <a:rPr dirty="0" err="1"/>
              <a:t>deben</a:t>
            </a:r>
            <a:r>
              <a:rPr dirty="0"/>
              <a:t> ser </a:t>
            </a:r>
            <a:r>
              <a:rPr dirty="0" err="1"/>
              <a:t>muy</a:t>
            </a:r>
            <a:r>
              <a:rPr dirty="0"/>
              <a:t> </a:t>
            </a:r>
            <a:r>
              <a:rPr dirty="0" err="1"/>
              <a:t>competentes</a:t>
            </a:r>
            <a:r>
              <a:rPr dirty="0"/>
              <a:t> y </a:t>
            </a:r>
            <a:r>
              <a:rPr dirty="0" err="1"/>
              <a:t>estar</a:t>
            </a:r>
            <a:r>
              <a:rPr dirty="0"/>
              <a:t> </a:t>
            </a:r>
            <a:r>
              <a:rPr dirty="0" err="1"/>
              <a:t>familiarizados</a:t>
            </a:r>
            <a:r>
              <a:rPr dirty="0"/>
              <a:t> con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tipo</a:t>
            </a:r>
            <a:r>
              <a:rPr dirty="0"/>
              <a:t> de </a:t>
            </a:r>
            <a:r>
              <a:rPr dirty="0" err="1"/>
              <a:t>escala</a:t>
            </a:r>
            <a:r>
              <a:rPr dirty="0"/>
              <a:t> y </a:t>
            </a:r>
            <a:r>
              <a:rPr dirty="0" err="1"/>
              <a:t>alcance</a:t>
            </a:r>
            <a:r>
              <a:rPr dirty="0"/>
              <a:t> de </a:t>
            </a:r>
            <a:r>
              <a:rPr dirty="0" err="1"/>
              <a:t>dichos</a:t>
            </a:r>
            <a:r>
              <a:rPr dirty="0"/>
              <a:t> </a:t>
            </a:r>
            <a:r>
              <a:rPr dirty="0" err="1"/>
              <a:t>recursos</a:t>
            </a:r>
            <a:r>
              <a:rPr dirty="0"/>
              <a:t> para </a:t>
            </a:r>
            <a:r>
              <a:rPr dirty="0" err="1"/>
              <a:t>transferir</a:t>
            </a:r>
            <a:r>
              <a:rPr dirty="0"/>
              <a:t> sus </a:t>
            </a:r>
            <a:r>
              <a:rPr dirty="0" err="1"/>
              <a:t>conocimientos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mejor</a:t>
            </a:r>
            <a:r>
              <a:rPr dirty="0"/>
              <a:t> de los </a:t>
            </a:r>
            <a:r>
              <a:rPr dirty="0" err="1"/>
              <a:t>casos</a:t>
            </a:r>
            <a:r>
              <a:rPr dirty="0"/>
              <a:t> a sus </a:t>
            </a:r>
            <a:r>
              <a:rPr dirty="0" err="1"/>
              <a:t>estudiantes</a:t>
            </a:r>
            <a:r>
              <a:rPr dirty="0"/>
              <a:t>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F24C978-BB80-4232-533E-B7616B2F2668}"/>
              </a:ext>
            </a:extLst>
          </p:cNvPr>
          <p:cNvSpPr txBox="1"/>
          <p:nvPr/>
        </p:nvSpPr>
        <p:spPr>
          <a:xfrm>
            <a:off x="1295400" y="8688421"/>
            <a:ext cx="60327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Fuente: </a:t>
            </a:r>
            <a:r>
              <a:rPr>
                <a:hlinkClick r:id="rId2"/>
              </a:rPr>
              <a:t>Europass</a:t>
            </a:r>
            <a: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5328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181100"/>
            <a:ext cx="1676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Capacidades</a:t>
            </a:r>
            <a:r>
              <a:rPr dirty="0"/>
              <a:t>, </a:t>
            </a:r>
            <a:r>
              <a:rPr dirty="0" err="1"/>
              <a:t>competencias</a:t>
            </a:r>
            <a:r>
              <a:rPr dirty="0"/>
              <a:t>, </a:t>
            </a:r>
            <a:r>
              <a:rPr dirty="0" err="1"/>
              <a:t>cualificaciones</a:t>
            </a:r>
            <a:r>
              <a:rPr dirty="0"/>
              <a:t> y </a:t>
            </a:r>
            <a:r>
              <a:rPr dirty="0" err="1"/>
              <a:t>ocupaciones</a:t>
            </a:r>
            <a:r>
              <a:rPr dirty="0"/>
              <a:t> de la UE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551689"/>
            <a:ext cx="12115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El marco de la ESCO</a:t>
            </a:r>
            <a:endParaRPr sz="2800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292713"/>
            <a:ext cx="1318260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ESCO es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marco</a:t>
            </a:r>
            <a:r>
              <a:rPr dirty="0"/>
              <a:t> oficial de la UE para la </a:t>
            </a:r>
            <a:r>
              <a:rPr dirty="0" err="1"/>
              <a:t>clasificación</a:t>
            </a:r>
            <a:r>
              <a:rPr dirty="0"/>
              <a:t> de </a:t>
            </a:r>
            <a:r>
              <a:rPr dirty="0" err="1"/>
              <a:t>capacidades</a:t>
            </a:r>
            <a:r>
              <a:rPr dirty="0"/>
              <a:t>, </a:t>
            </a:r>
            <a:r>
              <a:rPr dirty="0" err="1"/>
              <a:t>competencias</a:t>
            </a:r>
            <a:r>
              <a:rPr dirty="0"/>
              <a:t> y </a:t>
            </a:r>
            <a:r>
              <a:rPr dirty="0" err="1"/>
              <a:t>ocupaciones</a:t>
            </a:r>
            <a:r>
              <a:rPr dirty="0"/>
              <a:t>.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términos</a:t>
            </a:r>
            <a:r>
              <a:rPr dirty="0"/>
              <a:t> </a:t>
            </a:r>
            <a:r>
              <a:rPr dirty="0" err="1"/>
              <a:t>prácticos</a:t>
            </a:r>
            <a:r>
              <a:rPr dirty="0"/>
              <a:t>, ESCO se </a:t>
            </a:r>
            <a:r>
              <a:rPr dirty="0" err="1"/>
              <a:t>utiliza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glosario</a:t>
            </a:r>
            <a:r>
              <a:rPr dirty="0"/>
              <a:t> oficial para </a:t>
            </a:r>
            <a:r>
              <a:rPr dirty="0" err="1"/>
              <a:t>describir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detalle</a:t>
            </a:r>
            <a:r>
              <a:rPr dirty="0"/>
              <a:t> </a:t>
            </a:r>
            <a:r>
              <a:rPr dirty="0" err="1"/>
              <a:t>todas</a:t>
            </a:r>
            <a:r>
              <a:rPr dirty="0"/>
              <a:t> las </a:t>
            </a:r>
            <a:r>
              <a:rPr dirty="0" err="1"/>
              <a:t>posibles</a:t>
            </a:r>
            <a:r>
              <a:rPr dirty="0"/>
              <a:t> </a:t>
            </a:r>
            <a:r>
              <a:rPr dirty="0" err="1"/>
              <a:t>ocupaciones</a:t>
            </a:r>
            <a:r>
              <a:rPr dirty="0"/>
              <a:t> </a:t>
            </a:r>
            <a:r>
              <a:rPr dirty="0" err="1"/>
              <a:t>profesionales</a:t>
            </a:r>
            <a:r>
              <a:rPr dirty="0"/>
              <a:t> y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tipo</a:t>
            </a:r>
            <a:r>
              <a:rPr dirty="0"/>
              <a:t> de </a:t>
            </a:r>
            <a:r>
              <a:rPr dirty="0" err="1"/>
              <a:t>habilidades</a:t>
            </a:r>
            <a:r>
              <a:rPr dirty="0"/>
              <a:t> y </a:t>
            </a:r>
            <a:r>
              <a:rPr dirty="0" err="1"/>
              <a:t>competencias</a:t>
            </a:r>
            <a:r>
              <a:rPr dirty="0"/>
              <a:t> </a:t>
            </a:r>
            <a:r>
              <a:rPr dirty="0" err="1"/>
              <a:t>asociadas</a:t>
            </a:r>
            <a:r>
              <a:rPr dirty="0"/>
              <a:t> a </a:t>
            </a:r>
            <a:r>
              <a:rPr dirty="0" err="1"/>
              <a:t>ellas</a:t>
            </a:r>
            <a:r>
              <a:rPr dirty="0"/>
              <a:t> y que </a:t>
            </a:r>
            <a:r>
              <a:rPr dirty="0" err="1"/>
              <a:t>deben</a:t>
            </a:r>
            <a:r>
              <a:rPr dirty="0"/>
              <a:t> ser </a:t>
            </a:r>
            <a:r>
              <a:rPr dirty="0" err="1"/>
              <a:t>detenidas</a:t>
            </a:r>
            <a:r>
              <a:rPr dirty="0"/>
              <a:t> por los </a:t>
            </a:r>
            <a:r>
              <a:rPr dirty="0" err="1"/>
              <a:t>trabajadores</a:t>
            </a:r>
            <a:r>
              <a:rPr dirty="0"/>
              <a:t>.</a:t>
            </a:r>
          </a:p>
          <a:p>
            <a:endParaRPr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Los </a:t>
            </a:r>
            <a:r>
              <a:rPr dirty="0" err="1"/>
              <a:t>objetivos</a:t>
            </a:r>
            <a:r>
              <a:rPr dirty="0"/>
              <a:t> de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normalización</a:t>
            </a:r>
            <a:r>
              <a:rPr dirty="0"/>
              <a:t> son </a:t>
            </a:r>
            <a:r>
              <a:rPr dirty="0" err="1"/>
              <a:t>facilitar</a:t>
            </a:r>
            <a:r>
              <a:rPr dirty="0"/>
              <a:t> la </a:t>
            </a:r>
            <a:r>
              <a:rPr dirty="0" err="1"/>
              <a:t>movilidad</a:t>
            </a:r>
            <a:r>
              <a:rPr dirty="0"/>
              <a:t> de los </a:t>
            </a:r>
            <a:r>
              <a:rPr dirty="0" err="1"/>
              <a:t>trabajadores</a:t>
            </a:r>
            <a:r>
              <a:rPr dirty="0"/>
              <a:t> y los </a:t>
            </a:r>
            <a:r>
              <a:rPr dirty="0" err="1"/>
              <a:t>solicitantes</a:t>
            </a:r>
            <a:r>
              <a:rPr dirty="0"/>
              <a:t> de </a:t>
            </a:r>
            <a:r>
              <a:rPr dirty="0" err="1"/>
              <a:t>empleo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toda</a:t>
            </a:r>
            <a:r>
              <a:rPr dirty="0"/>
              <a:t> la UE y, al </a:t>
            </a:r>
            <a:r>
              <a:rPr dirty="0" err="1"/>
              <a:t>mismo</a:t>
            </a:r>
            <a:r>
              <a:rPr dirty="0"/>
              <a:t> </a:t>
            </a:r>
            <a:r>
              <a:rPr dirty="0" err="1"/>
              <a:t>tiempo</a:t>
            </a:r>
            <a:r>
              <a:rPr dirty="0"/>
              <a:t>, </a:t>
            </a:r>
            <a:r>
              <a:rPr dirty="0" err="1"/>
              <a:t>apoyar</a:t>
            </a:r>
            <a:r>
              <a:rPr dirty="0"/>
              <a:t> un mercado </a:t>
            </a:r>
            <a:r>
              <a:rPr dirty="0" err="1"/>
              <a:t>laboral</a:t>
            </a:r>
            <a:r>
              <a:rPr dirty="0"/>
              <a:t> </a:t>
            </a:r>
            <a:r>
              <a:rPr dirty="0" err="1"/>
              <a:t>internacional</a:t>
            </a:r>
            <a:r>
              <a:rPr dirty="0"/>
              <a:t> </a:t>
            </a:r>
            <a:r>
              <a:rPr dirty="0" err="1"/>
              <a:t>mucho</a:t>
            </a:r>
            <a:r>
              <a:rPr dirty="0"/>
              <a:t> </a:t>
            </a:r>
            <a:r>
              <a:rPr dirty="0" err="1"/>
              <a:t>mejor</a:t>
            </a:r>
            <a:r>
              <a:rPr dirty="0"/>
              <a:t> e </a:t>
            </a:r>
            <a:r>
              <a:rPr dirty="0" err="1"/>
              <a:t>integrado</a:t>
            </a:r>
            <a:r>
              <a:rPr dirty="0"/>
              <a:t>.</a:t>
            </a:r>
          </a:p>
          <a:p>
            <a:endParaRPr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Para los </a:t>
            </a:r>
            <a:r>
              <a:rPr dirty="0" err="1"/>
              <a:t>proveedores</a:t>
            </a:r>
            <a:r>
              <a:rPr dirty="0"/>
              <a:t> de FP,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uso</a:t>
            </a:r>
            <a:r>
              <a:rPr dirty="0"/>
              <a:t> de ESCO es </a:t>
            </a:r>
            <a:r>
              <a:rPr dirty="0" err="1"/>
              <a:t>estratégicamente</a:t>
            </a:r>
            <a:r>
              <a:rPr dirty="0"/>
              <a:t> </a:t>
            </a:r>
            <a:r>
              <a:rPr dirty="0" err="1"/>
              <a:t>relevante</a:t>
            </a:r>
            <a:r>
              <a:rPr dirty="0"/>
              <a:t>, </a:t>
            </a:r>
            <a:r>
              <a:rPr dirty="0" err="1"/>
              <a:t>ya</a:t>
            </a:r>
            <a:r>
              <a:rPr dirty="0"/>
              <a:t> que </a:t>
            </a:r>
            <a:r>
              <a:rPr dirty="0" err="1"/>
              <a:t>contribuye</a:t>
            </a:r>
            <a:r>
              <a:rPr dirty="0"/>
              <a:t> a </a:t>
            </a:r>
            <a:r>
              <a:rPr dirty="0" err="1"/>
              <a:t>enmarcar</a:t>
            </a:r>
            <a:r>
              <a:rPr dirty="0"/>
              <a:t> </a:t>
            </a:r>
            <a:r>
              <a:rPr dirty="0" err="1"/>
              <a:t>mejor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tipo</a:t>
            </a:r>
            <a:r>
              <a:rPr dirty="0"/>
              <a:t> de </a:t>
            </a:r>
            <a:r>
              <a:rPr dirty="0" err="1"/>
              <a:t>resultados</a:t>
            </a:r>
            <a:r>
              <a:rPr dirty="0"/>
              <a:t> de </a:t>
            </a:r>
            <a:r>
              <a:rPr dirty="0" err="1"/>
              <a:t>aprendizaje</a:t>
            </a:r>
            <a:r>
              <a:rPr dirty="0"/>
              <a:t> que </a:t>
            </a:r>
            <a:r>
              <a:rPr dirty="0" err="1"/>
              <a:t>necesitan</a:t>
            </a:r>
            <a:r>
              <a:rPr dirty="0"/>
              <a:t> los </a:t>
            </a:r>
            <a:r>
              <a:rPr dirty="0" err="1"/>
              <a:t>trabajadores</a:t>
            </a:r>
            <a:r>
              <a:rPr dirty="0"/>
              <a:t> para acceder a </a:t>
            </a:r>
            <a:r>
              <a:rPr dirty="0" err="1"/>
              <a:t>esa</a:t>
            </a:r>
            <a:r>
              <a:rPr dirty="0"/>
              <a:t> </a:t>
            </a:r>
            <a:r>
              <a:rPr dirty="0" err="1"/>
              <a:t>oportunidad</a:t>
            </a:r>
            <a:r>
              <a:rPr dirty="0"/>
              <a:t> de </a:t>
            </a:r>
            <a:r>
              <a:rPr dirty="0" err="1"/>
              <a:t>empleo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7594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181100"/>
            <a:ext cx="1676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Capacidades</a:t>
            </a:r>
            <a:r>
              <a:rPr dirty="0"/>
              <a:t>, </a:t>
            </a:r>
            <a:r>
              <a:rPr dirty="0" err="1"/>
              <a:t>competencias</a:t>
            </a:r>
            <a:r>
              <a:rPr dirty="0"/>
              <a:t>, </a:t>
            </a:r>
            <a:r>
              <a:rPr dirty="0" err="1"/>
              <a:t>cualificaciones</a:t>
            </a:r>
            <a:r>
              <a:rPr dirty="0"/>
              <a:t> y </a:t>
            </a:r>
            <a:r>
              <a:rPr dirty="0" err="1"/>
              <a:t>ocupaciones</a:t>
            </a:r>
            <a:r>
              <a:rPr dirty="0"/>
              <a:t> de la UE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551689"/>
            <a:ext cx="12115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¿Por qué se necesita ESCO y cuál es su uso?</a:t>
            </a:r>
            <a:endParaRPr sz="2800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F24C978-BB80-4232-533E-B7616B2F2668}"/>
              </a:ext>
            </a:extLst>
          </p:cNvPr>
          <p:cNvSpPr txBox="1"/>
          <p:nvPr/>
        </p:nvSpPr>
        <p:spPr>
          <a:xfrm>
            <a:off x="1295400" y="8888968"/>
            <a:ext cx="60327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Fuente: </a:t>
            </a:r>
            <a:r>
              <a:rPr dirty="0">
                <a:hlinkClick r:id="rId2"/>
              </a:rPr>
              <a:t>ESCO</a:t>
            </a:r>
            <a:r>
              <a:rPr dirty="0"/>
              <a:t> </a:t>
            </a:r>
          </a:p>
        </p:txBody>
      </p:sp>
      <p:sp>
        <p:nvSpPr>
          <p:cNvPr id="5" name="CuadroTexto 3">
            <a:extLst>
              <a:ext uri="{FF2B5EF4-FFF2-40B4-BE49-F238E27FC236}">
                <a16:creationId xmlns:a16="http://schemas.microsoft.com/office/drawing/2014/main" id="{F2807C5C-3A26-C873-590D-E7F5C358BC32}"/>
              </a:ext>
            </a:extLst>
          </p:cNvPr>
          <p:cNvSpPr txBox="1"/>
          <p:nvPr/>
        </p:nvSpPr>
        <p:spPr>
          <a:xfrm>
            <a:off x="1295400" y="3292713"/>
            <a:ext cx="75438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 u="sng">
                <a:solidFill>
                  <a:srgbClr val="75B239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Las </a:t>
            </a:r>
            <a:r>
              <a:rPr dirty="0" err="1"/>
              <a:t>clasificaciones</a:t>
            </a:r>
            <a:r>
              <a:rPr dirty="0"/>
              <a:t> ESCO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ayudar</a:t>
            </a:r>
            <a:r>
              <a:rPr dirty="0"/>
              <a:t> a las personas a </a:t>
            </a:r>
            <a:r>
              <a:rPr dirty="0" err="1"/>
              <a:t>entender</a:t>
            </a:r>
            <a:r>
              <a:rPr dirty="0"/>
              <a:t> con </a:t>
            </a:r>
            <a:r>
              <a:rPr dirty="0" err="1"/>
              <a:t>precisión</a:t>
            </a:r>
            <a:r>
              <a:rPr dirty="0"/>
              <a:t>:</a:t>
            </a:r>
          </a:p>
          <a:p>
            <a:endParaRPr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...</a:t>
            </a:r>
            <a:r>
              <a:rPr dirty="0" err="1"/>
              <a:t>qué</a:t>
            </a:r>
            <a:r>
              <a:rPr dirty="0"/>
              <a:t> </a:t>
            </a:r>
            <a:r>
              <a:rPr dirty="0" err="1"/>
              <a:t>conocimientos</a:t>
            </a:r>
            <a:r>
              <a:rPr dirty="0"/>
              <a:t> y </a:t>
            </a:r>
            <a:r>
              <a:rPr dirty="0" err="1"/>
              <a:t>habilidades</a:t>
            </a:r>
            <a:r>
              <a:rPr dirty="0"/>
              <a:t> se </a:t>
            </a:r>
            <a:r>
              <a:rPr dirty="0" err="1"/>
              <a:t>requieren</a:t>
            </a:r>
            <a:r>
              <a:rPr dirty="0"/>
              <a:t> </a:t>
            </a:r>
            <a:r>
              <a:rPr dirty="0" err="1"/>
              <a:t>generalmente</a:t>
            </a:r>
            <a:r>
              <a:rPr dirty="0"/>
              <a:t> </a:t>
            </a:r>
            <a:r>
              <a:rPr dirty="0" err="1"/>
              <a:t>cuando</a:t>
            </a:r>
            <a:r>
              <a:rPr dirty="0"/>
              <a:t> se </a:t>
            </a:r>
            <a:r>
              <a:rPr dirty="0" err="1"/>
              <a:t>trabaja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una </a:t>
            </a:r>
            <a:r>
              <a:rPr dirty="0" err="1"/>
              <a:t>ocupación</a:t>
            </a:r>
            <a:r>
              <a:rPr dirty="0"/>
              <a:t> </a:t>
            </a:r>
            <a:r>
              <a:rPr dirty="0" err="1"/>
              <a:t>específica</a:t>
            </a:r>
            <a:r>
              <a:rPr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...</a:t>
            </a:r>
            <a:r>
              <a:rPr dirty="0" err="1"/>
              <a:t>qué</a:t>
            </a:r>
            <a:r>
              <a:rPr dirty="0"/>
              <a:t> </a:t>
            </a:r>
            <a:r>
              <a:rPr dirty="0" err="1"/>
              <a:t>conocimientos</a:t>
            </a:r>
            <a:r>
              <a:rPr dirty="0"/>
              <a:t>, </a:t>
            </a:r>
            <a:r>
              <a:rPr dirty="0" err="1"/>
              <a:t>habilidades</a:t>
            </a:r>
            <a:r>
              <a:rPr dirty="0"/>
              <a:t> y </a:t>
            </a:r>
            <a:r>
              <a:rPr dirty="0" err="1"/>
              <a:t>competencias</a:t>
            </a:r>
            <a:r>
              <a:rPr dirty="0"/>
              <a:t> se </a:t>
            </a:r>
            <a:r>
              <a:rPr dirty="0" err="1"/>
              <a:t>obtienen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resultado</a:t>
            </a:r>
            <a:r>
              <a:rPr dirty="0"/>
              <a:t> de una </a:t>
            </a:r>
            <a:r>
              <a:rPr dirty="0" err="1"/>
              <a:t>cualificación</a:t>
            </a:r>
            <a:r>
              <a:rPr dirty="0"/>
              <a:t> </a:t>
            </a:r>
            <a:r>
              <a:rPr dirty="0" err="1"/>
              <a:t>específica</a:t>
            </a:r>
            <a:r>
              <a:rPr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...</a:t>
            </a:r>
            <a:r>
              <a:rPr dirty="0" err="1"/>
              <a:t>qué</a:t>
            </a:r>
            <a:r>
              <a:rPr dirty="0"/>
              <a:t> </a:t>
            </a:r>
            <a:r>
              <a:rPr dirty="0" err="1"/>
              <a:t>cualificaciones</a:t>
            </a:r>
            <a:r>
              <a:rPr dirty="0"/>
              <a:t> son </a:t>
            </a:r>
            <a:r>
              <a:rPr dirty="0" err="1"/>
              <a:t>exigidas</a:t>
            </a:r>
            <a:r>
              <a:rPr dirty="0"/>
              <a:t> o a menudo </a:t>
            </a:r>
            <a:r>
              <a:rPr dirty="0" err="1"/>
              <a:t>solicitadas</a:t>
            </a:r>
            <a:r>
              <a:rPr dirty="0"/>
              <a:t> por los </a:t>
            </a:r>
            <a:r>
              <a:rPr dirty="0" err="1"/>
              <a:t>empleadores</a:t>
            </a:r>
            <a:r>
              <a:rPr dirty="0"/>
              <a:t> de </a:t>
            </a:r>
            <a:r>
              <a:rPr dirty="0" err="1"/>
              <a:t>aquellos</a:t>
            </a:r>
            <a:r>
              <a:rPr dirty="0"/>
              <a:t> que </a:t>
            </a:r>
            <a:r>
              <a:rPr dirty="0" err="1"/>
              <a:t>buscan</a:t>
            </a:r>
            <a:r>
              <a:rPr dirty="0"/>
              <a:t> </a:t>
            </a:r>
            <a:r>
              <a:rPr dirty="0" err="1"/>
              <a:t>trabajo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una </a:t>
            </a:r>
            <a:r>
              <a:rPr dirty="0" err="1"/>
              <a:t>ocupación</a:t>
            </a:r>
            <a:r>
              <a:rPr dirty="0"/>
              <a:t> </a:t>
            </a:r>
            <a:r>
              <a:rPr dirty="0" err="1"/>
              <a:t>específica</a:t>
            </a:r>
            <a:r>
              <a:rPr dirty="0"/>
              <a:t>.</a:t>
            </a:r>
          </a:p>
        </p:txBody>
      </p:sp>
      <p:sp>
        <p:nvSpPr>
          <p:cNvPr id="6" name="CuadroTexto 3">
            <a:extLst>
              <a:ext uri="{FF2B5EF4-FFF2-40B4-BE49-F238E27FC236}">
                <a16:creationId xmlns:a16="http://schemas.microsoft.com/office/drawing/2014/main" id="{2EF981D0-4FAA-82B0-59A1-6660ED884C73}"/>
              </a:ext>
            </a:extLst>
          </p:cNvPr>
          <p:cNvSpPr txBox="1"/>
          <p:nvPr/>
        </p:nvSpPr>
        <p:spPr>
          <a:xfrm>
            <a:off x="8991600" y="3292713"/>
            <a:ext cx="754380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 u="sng">
                <a:solidFill>
                  <a:srgbClr val="75B239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ESCO </a:t>
            </a:r>
            <a:r>
              <a:rPr dirty="0" err="1"/>
              <a:t>contribuye</a:t>
            </a:r>
            <a:r>
              <a:rPr dirty="0"/>
              <a:t> a </a:t>
            </a:r>
            <a:r>
              <a:rPr dirty="0" err="1"/>
              <a:t>generar</a:t>
            </a:r>
            <a:r>
              <a:rPr dirty="0"/>
              <a:t> </a:t>
            </a:r>
            <a:r>
              <a:rPr dirty="0" err="1"/>
              <a:t>varias</a:t>
            </a:r>
            <a:r>
              <a:rPr dirty="0"/>
              <a:t> </a:t>
            </a:r>
            <a:r>
              <a:rPr dirty="0" err="1"/>
              <a:t>oportunidades</a:t>
            </a:r>
            <a:r>
              <a:rPr dirty="0"/>
              <a:t>:</a:t>
            </a:r>
          </a:p>
          <a:p>
            <a:endParaRPr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...</a:t>
            </a:r>
            <a:r>
              <a:rPr dirty="0" err="1"/>
              <a:t>conecta</a:t>
            </a:r>
            <a:r>
              <a:rPr dirty="0"/>
              <a:t> a las personas y los </a:t>
            </a:r>
            <a:r>
              <a:rPr dirty="0" err="1"/>
              <a:t>puestos</a:t>
            </a:r>
            <a:r>
              <a:rPr dirty="0"/>
              <a:t> de </a:t>
            </a:r>
            <a:r>
              <a:rPr dirty="0" err="1"/>
              <a:t>trabajo</a:t>
            </a:r>
            <a:r>
              <a:rPr dirty="0"/>
              <a:t>, al </a:t>
            </a:r>
            <a:r>
              <a:rPr dirty="0" err="1"/>
              <a:t>proporcionar</a:t>
            </a:r>
            <a:r>
              <a:rPr dirty="0"/>
              <a:t> </a:t>
            </a:r>
            <a:r>
              <a:rPr dirty="0" err="1"/>
              <a:t>esas</a:t>
            </a:r>
            <a:r>
              <a:rPr dirty="0"/>
              <a:t> palabras clave que </a:t>
            </a:r>
            <a:r>
              <a:rPr dirty="0" err="1"/>
              <a:t>ayudan</a:t>
            </a:r>
            <a:r>
              <a:rPr dirty="0"/>
              <a:t> a los CV a </a:t>
            </a:r>
            <a:r>
              <a:rPr dirty="0" err="1"/>
              <a:t>destacarse</a:t>
            </a:r>
            <a:endParaRPr dirty="0"/>
          </a:p>
          <a:p>
            <a:pPr marL="457200" indent="-457200">
              <a:buFont typeface="Arial" panose="020B0604020202020204" pitchFamily="34" charset="0"/>
              <a:buChar char="•"/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 ...</a:t>
            </a:r>
            <a:r>
              <a:rPr dirty="0" err="1"/>
              <a:t>conecta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empleo</a:t>
            </a:r>
            <a:r>
              <a:rPr dirty="0"/>
              <a:t> con la </a:t>
            </a:r>
            <a:r>
              <a:rPr dirty="0" err="1"/>
              <a:t>educación</a:t>
            </a:r>
            <a:r>
              <a:rPr dirty="0"/>
              <a:t>, </a:t>
            </a:r>
            <a:r>
              <a:rPr dirty="0" err="1"/>
              <a:t>ayudando</a:t>
            </a:r>
            <a:r>
              <a:rPr dirty="0"/>
              <a:t> a los </a:t>
            </a:r>
            <a:r>
              <a:rPr lang="es-ES" dirty="0"/>
              <a:t>formadores</a:t>
            </a:r>
            <a:r>
              <a:rPr dirty="0"/>
              <a:t> a </a:t>
            </a:r>
            <a:r>
              <a:rPr dirty="0" err="1"/>
              <a:t>obtener</a:t>
            </a:r>
            <a:r>
              <a:rPr dirty="0"/>
              <a:t> </a:t>
            </a:r>
            <a:r>
              <a:rPr dirty="0" err="1"/>
              <a:t>información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las </a:t>
            </a:r>
            <a:r>
              <a:rPr dirty="0" err="1"/>
              <a:t>habilidades</a:t>
            </a:r>
            <a:r>
              <a:rPr dirty="0"/>
              <a:t> y </a:t>
            </a:r>
            <a:r>
              <a:rPr dirty="0" err="1"/>
              <a:t>competencias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demandadas</a:t>
            </a:r>
            <a:endParaRPr dirty="0"/>
          </a:p>
          <a:p>
            <a:pPr marL="457200" indent="-457200">
              <a:buFont typeface="Arial" panose="020B0604020202020204" pitchFamily="34" charset="0"/>
              <a:buChar char="•"/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...</a:t>
            </a:r>
            <a:r>
              <a:rPr dirty="0" err="1"/>
              <a:t>conecta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mercado </a:t>
            </a:r>
            <a:r>
              <a:rPr dirty="0" err="1"/>
              <a:t>laboral</a:t>
            </a:r>
            <a:r>
              <a:rPr dirty="0"/>
              <a:t> </a:t>
            </a:r>
            <a:r>
              <a:rPr dirty="0" err="1"/>
              <a:t>internacional</a:t>
            </a:r>
            <a:r>
              <a:rPr dirty="0"/>
              <a:t> y </a:t>
            </a:r>
            <a:r>
              <a:rPr dirty="0" err="1"/>
              <a:t>aumenta</a:t>
            </a:r>
            <a:r>
              <a:rPr dirty="0"/>
              <a:t> las </a:t>
            </a:r>
            <a:r>
              <a:rPr dirty="0" err="1"/>
              <a:t>oportunidades</a:t>
            </a:r>
            <a:r>
              <a:rPr dirty="0"/>
              <a:t> de </a:t>
            </a:r>
            <a:r>
              <a:rPr dirty="0" err="1"/>
              <a:t>movilidad</a:t>
            </a:r>
            <a:r>
              <a:rPr dirty="0"/>
              <a:t> de los </a:t>
            </a:r>
            <a:r>
              <a:rPr dirty="0" err="1"/>
              <a:t>solicitantes</a:t>
            </a:r>
            <a:r>
              <a:rPr dirty="0"/>
              <a:t> de </a:t>
            </a:r>
            <a:r>
              <a:rPr dirty="0" err="1"/>
              <a:t>empleo</a:t>
            </a:r>
            <a:r>
              <a:rPr dirty="0"/>
              <a:t> y los </a:t>
            </a:r>
            <a:r>
              <a:rPr dirty="0" err="1"/>
              <a:t>trabajadores</a:t>
            </a:r>
            <a:endParaRPr dirty="0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5F2DA2D4-6BE3-7715-468B-FCB36C8820BD}"/>
              </a:ext>
            </a:extLst>
          </p:cNvPr>
          <p:cNvCxnSpPr/>
          <p:nvPr/>
        </p:nvCxnSpPr>
        <p:spPr>
          <a:xfrm>
            <a:off x="8915400" y="3162300"/>
            <a:ext cx="0" cy="59655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854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76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Microcredenciales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551689"/>
            <a:ext cx="12115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La </a:t>
            </a:r>
            <a:r>
              <a:rPr dirty="0" err="1"/>
              <a:t>nueva</a:t>
            </a:r>
            <a:r>
              <a:rPr dirty="0"/>
              <a:t> «gran </a:t>
            </a:r>
            <a:r>
              <a:rPr lang="es-ES" dirty="0"/>
              <a:t>apuesta</a:t>
            </a:r>
            <a:r>
              <a:rPr dirty="0"/>
              <a:t>» del </a:t>
            </a:r>
            <a:r>
              <a:rPr dirty="0" err="1"/>
              <a:t>ecosistema</a:t>
            </a:r>
            <a:r>
              <a:rPr dirty="0"/>
              <a:t> de </a:t>
            </a:r>
            <a:r>
              <a:rPr dirty="0" err="1"/>
              <a:t>educación</a:t>
            </a:r>
            <a:r>
              <a:rPr dirty="0"/>
              <a:t> y </a:t>
            </a:r>
            <a:r>
              <a:rPr dirty="0" err="1"/>
              <a:t>formación</a:t>
            </a:r>
            <a:endParaRPr sz="2800" dirty="0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292713"/>
            <a:ext cx="1440180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Desde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comienzo</a:t>
            </a:r>
            <a:r>
              <a:rPr dirty="0"/>
              <a:t> </a:t>
            </a:r>
            <a:r>
              <a:rPr dirty="0" err="1"/>
              <a:t>tardío</a:t>
            </a:r>
            <a:r>
              <a:rPr dirty="0"/>
              <a:t> de la </a:t>
            </a:r>
            <a:r>
              <a:rPr dirty="0" err="1"/>
              <a:t>nueva</a:t>
            </a:r>
            <a:r>
              <a:rPr dirty="0"/>
              <a:t> </a:t>
            </a:r>
            <a:r>
              <a:rPr dirty="0" err="1"/>
              <a:t>década</a:t>
            </a:r>
            <a:r>
              <a:rPr dirty="0"/>
              <a:t>, la UE ha </a:t>
            </a:r>
            <a:r>
              <a:rPr dirty="0" err="1"/>
              <a:t>expresado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particular un </a:t>
            </a:r>
            <a:r>
              <a:rPr dirty="0" err="1">
                <a:hlinkClick r:id="rId2"/>
              </a:rPr>
              <a:t>enfoque</a:t>
            </a:r>
            <a:r>
              <a:rPr dirty="0">
                <a:hlinkClick r:id="rId2"/>
              </a:rPr>
              <a:t> </a:t>
            </a:r>
            <a:r>
              <a:rPr dirty="0" err="1">
                <a:hlinkClick r:id="rId2"/>
              </a:rPr>
              <a:t>renovado</a:t>
            </a:r>
            <a:r>
              <a:rPr dirty="0">
                <a:hlinkClick r:id="rId2"/>
              </a:rPr>
              <a:t> </a:t>
            </a:r>
            <a:r>
              <a:rPr dirty="0"/>
              <a:t>de la </a:t>
            </a:r>
            <a:r>
              <a:rPr dirty="0" err="1"/>
              <a:t>educación</a:t>
            </a:r>
            <a:r>
              <a:rPr dirty="0"/>
              <a:t> y la </a:t>
            </a:r>
            <a:r>
              <a:rPr dirty="0" err="1"/>
              <a:t>formación</a:t>
            </a:r>
            <a:r>
              <a:rPr dirty="0"/>
              <a:t> </a:t>
            </a:r>
            <a:r>
              <a:rPr dirty="0" err="1"/>
              <a:t>apoyado</a:t>
            </a:r>
            <a:r>
              <a:rPr dirty="0"/>
              <a:t> por la </a:t>
            </a:r>
            <a:r>
              <a:rPr dirty="0" err="1"/>
              <a:t>aplicación</a:t>
            </a:r>
            <a:r>
              <a:rPr dirty="0"/>
              <a:t> y la </a:t>
            </a:r>
            <a:r>
              <a:rPr dirty="0" err="1"/>
              <a:t>puesta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práctica</a:t>
            </a:r>
            <a:r>
              <a:rPr dirty="0"/>
              <a:t> de las </a:t>
            </a:r>
            <a:r>
              <a:rPr dirty="0" err="1"/>
              <a:t>microcredenciales</a:t>
            </a:r>
            <a:r>
              <a:rPr dirty="0"/>
              <a:t>. </a:t>
            </a:r>
          </a:p>
          <a:p>
            <a:endParaRPr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A </a:t>
            </a:r>
            <a:r>
              <a:rPr dirty="0" err="1"/>
              <a:t>diferencia</a:t>
            </a:r>
            <a:r>
              <a:rPr dirty="0"/>
              <a:t> de los </a:t>
            </a:r>
            <a:r>
              <a:rPr dirty="0" err="1"/>
              <a:t>programas</a:t>
            </a:r>
            <a:r>
              <a:rPr dirty="0"/>
              <a:t> de </a:t>
            </a:r>
            <a:r>
              <a:rPr dirty="0" err="1"/>
              <a:t>formación</a:t>
            </a:r>
            <a:r>
              <a:rPr dirty="0"/>
              <a:t> </a:t>
            </a:r>
            <a:r>
              <a:rPr dirty="0" err="1"/>
              <a:t>tradicionales</a:t>
            </a:r>
            <a:r>
              <a:rPr dirty="0"/>
              <a:t> (por </a:t>
            </a:r>
            <a:r>
              <a:rPr dirty="0" err="1"/>
              <a:t>ejemplo</a:t>
            </a:r>
            <a:r>
              <a:rPr dirty="0"/>
              <a:t>, diplomas y </a:t>
            </a:r>
            <a:r>
              <a:rPr dirty="0" err="1"/>
              <a:t>títulos</a:t>
            </a:r>
            <a:r>
              <a:rPr dirty="0"/>
              <a:t>, etc.), las </a:t>
            </a:r>
            <a:r>
              <a:rPr dirty="0" err="1"/>
              <a:t>iniciativas</a:t>
            </a:r>
            <a:r>
              <a:rPr dirty="0"/>
              <a:t> de </a:t>
            </a:r>
            <a:r>
              <a:rPr dirty="0" err="1"/>
              <a:t>formación</a:t>
            </a:r>
            <a:r>
              <a:rPr dirty="0"/>
              <a:t> y </a:t>
            </a:r>
            <a:r>
              <a:rPr dirty="0" err="1"/>
              <a:t>educación</a:t>
            </a:r>
            <a:r>
              <a:rPr dirty="0"/>
              <a:t> </a:t>
            </a:r>
            <a:r>
              <a:rPr dirty="0" err="1"/>
              <a:t>basadas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microcredenciales</a:t>
            </a:r>
            <a:r>
              <a:rPr dirty="0"/>
              <a:t> </a:t>
            </a:r>
            <a:r>
              <a:rPr dirty="0" err="1"/>
              <a:t>trabajan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un </a:t>
            </a:r>
            <a:r>
              <a:rPr lang="es-ES" dirty="0"/>
              <a:t>campo</a:t>
            </a:r>
            <a:r>
              <a:rPr dirty="0"/>
              <a:t> </a:t>
            </a:r>
            <a:r>
              <a:rPr dirty="0" err="1"/>
              <a:t>muy</a:t>
            </a:r>
            <a:r>
              <a:rPr dirty="0"/>
              <a:t> </a:t>
            </a:r>
            <a:r>
              <a:rPr dirty="0" err="1"/>
              <a:t>específico</a:t>
            </a:r>
            <a:r>
              <a:rPr dirty="0"/>
              <a:t> de </a:t>
            </a:r>
            <a:r>
              <a:rPr dirty="0" err="1"/>
              <a:t>aprendizaje</a:t>
            </a:r>
            <a:r>
              <a:rPr dirty="0"/>
              <a:t> y los </a:t>
            </a:r>
            <a:r>
              <a:rPr dirty="0" err="1"/>
              <a:t>resultados</a:t>
            </a:r>
            <a:r>
              <a:rPr dirty="0"/>
              <a:t> de </a:t>
            </a:r>
            <a:r>
              <a:rPr dirty="0" err="1"/>
              <a:t>aprendizaje</a:t>
            </a:r>
            <a:r>
              <a:rPr dirty="0"/>
              <a:t> </a:t>
            </a:r>
            <a:r>
              <a:rPr dirty="0" err="1"/>
              <a:t>asociados</a:t>
            </a:r>
            <a:r>
              <a:rPr dirty="0"/>
              <a:t> a </a:t>
            </a:r>
            <a:r>
              <a:rPr dirty="0" err="1"/>
              <a:t>él</a:t>
            </a:r>
            <a:r>
              <a:rPr dirty="0"/>
              <a:t>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lograrse</a:t>
            </a:r>
            <a:r>
              <a:rPr dirty="0"/>
              <a:t> </a:t>
            </a:r>
            <a:r>
              <a:rPr dirty="0" err="1"/>
              <a:t>durante</a:t>
            </a:r>
            <a:r>
              <a:rPr dirty="0"/>
              <a:t> un </a:t>
            </a:r>
            <a:r>
              <a:rPr dirty="0" err="1"/>
              <a:t>período</a:t>
            </a:r>
            <a:r>
              <a:rPr dirty="0"/>
              <a:t> de </a:t>
            </a:r>
            <a:r>
              <a:rPr dirty="0" err="1"/>
              <a:t>tiempo</a:t>
            </a:r>
            <a:r>
              <a:rPr dirty="0"/>
              <a:t> </a:t>
            </a:r>
            <a:r>
              <a:rPr dirty="0" err="1"/>
              <a:t>sensiblemente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corto</a:t>
            </a:r>
            <a:r>
              <a:rPr dirty="0"/>
              <a:t>. </a:t>
            </a:r>
          </a:p>
          <a:p>
            <a:endParaRPr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Las </a:t>
            </a:r>
            <a:r>
              <a:rPr dirty="0" err="1"/>
              <a:t>microcredenciales</a:t>
            </a:r>
            <a:r>
              <a:rPr dirty="0"/>
              <a:t> son </a:t>
            </a:r>
            <a:r>
              <a:rPr dirty="0" err="1"/>
              <a:t>cada</a:t>
            </a:r>
            <a:r>
              <a:rPr dirty="0"/>
              <a:t> </a:t>
            </a:r>
            <a:r>
              <a:rPr dirty="0" err="1"/>
              <a:t>vez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populares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UE y a </a:t>
            </a:r>
            <a:r>
              <a:rPr dirty="0" err="1"/>
              <a:t>nivel</a:t>
            </a:r>
            <a:r>
              <a:rPr dirty="0"/>
              <a:t> </a:t>
            </a:r>
            <a:r>
              <a:rPr dirty="0" err="1"/>
              <a:t>internacional</a:t>
            </a:r>
            <a:r>
              <a:rPr dirty="0"/>
              <a:t> </a:t>
            </a:r>
            <a:r>
              <a:rPr dirty="0" err="1"/>
              <a:t>debido</a:t>
            </a:r>
            <a:r>
              <a:rPr dirty="0"/>
              <a:t> al mayor </a:t>
            </a:r>
            <a:r>
              <a:rPr dirty="0" err="1"/>
              <a:t>grado</a:t>
            </a:r>
            <a:r>
              <a:rPr dirty="0"/>
              <a:t> de </a:t>
            </a:r>
            <a:r>
              <a:rPr dirty="0" err="1"/>
              <a:t>flexibilidad</a:t>
            </a:r>
            <a:r>
              <a:rPr dirty="0"/>
              <a:t> que </a:t>
            </a:r>
            <a:r>
              <a:rPr dirty="0" err="1"/>
              <a:t>parecen</a:t>
            </a:r>
            <a:r>
              <a:rPr dirty="0"/>
              <a:t> </a:t>
            </a:r>
            <a:r>
              <a:rPr dirty="0" err="1"/>
              <a:t>garantizar</a:t>
            </a:r>
            <a:r>
              <a:rPr dirty="0"/>
              <a:t> y a los </a:t>
            </a:r>
            <a:r>
              <a:rPr dirty="0" err="1"/>
              <a:t>beneficios</a:t>
            </a:r>
            <a:r>
              <a:rPr dirty="0"/>
              <a:t> de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uso</a:t>
            </a:r>
            <a:r>
              <a:rPr dirty="0"/>
              <a:t> </a:t>
            </a:r>
            <a:r>
              <a:rPr dirty="0" err="1"/>
              <a:t>práctico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campos</a:t>
            </a:r>
            <a:r>
              <a:rPr dirty="0"/>
              <a:t> </a:t>
            </a:r>
            <a:r>
              <a:rPr dirty="0" err="1"/>
              <a:t>educativos</a:t>
            </a:r>
            <a:r>
              <a:rPr dirty="0"/>
              <a:t> </a:t>
            </a:r>
            <a:r>
              <a:rPr dirty="0" err="1"/>
              <a:t>muy</a:t>
            </a:r>
            <a:r>
              <a:rPr dirty="0"/>
              <a:t> </a:t>
            </a:r>
            <a:r>
              <a:rPr dirty="0" err="1"/>
              <a:t>limitados</a:t>
            </a:r>
            <a:r>
              <a:rPr dirty="0"/>
              <a:t> no </a:t>
            </a:r>
            <a:r>
              <a:rPr dirty="0" err="1"/>
              <a:t>requieren</a:t>
            </a:r>
            <a:r>
              <a:rPr dirty="0"/>
              <a:t> </a:t>
            </a:r>
            <a:r>
              <a:rPr dirty="0" err="1"/>
              <a:t>programas</a:t>
            </a:r>
            <a:r>
              <a:rPr dirty="0"/>
              <a:t> de </a:t>
            </a:r>
            <a:r>
              <a:rPr dirty="0" err="1"/>
              <a:t>formación</a:t>
            </a:r>
            <a:r>
              <a:rPr dirty="0"/>
              <a:t> </a:t>
            </a:r>
            <a:r>
              <a:rPr dirty="0" err="1"/>
              <a:t>extensos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9524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76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Microcredenciales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551689"/>
            <a:ext cx="12115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Todavía es un concepto recién nacido</a:t>
            </a:r>
            <a:endParaRPr sz="2800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086100"/>
            <a:ext cx="131826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El </a:t>
            </a:r>
            <a:r>
              <a:rPr dirty="0" err="1"/>
              <a:t>concepto</a:t>
            </a:r>
            <a:r>
              <a:rPr dirty="0"/>
              <a:t> de </a:t>
            </a:r>
            <a:r>
              <a:rPr dirty="0" err="1"/>
              <a:t>microcredencial</a:t>
            </a:r>
            <a:r>
              <a:rPr dirty="0"/>
              <a:t> se </a:t>
            </a:r>
            <a:r>
              <a:rPr dirty="0" err="1"/>
              <a:t>encuentra</a:t>
            </a:r>
            <a:r>
              <a:rPr dirty="0"/>
              <a:t> </a:t>
            </a:r>
            <a:r>
              <a:rPr dirty="0" err="1"/>
              <a:t>todavía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una </a:t>
            </a:r>
            <a:r>
              <a:rPr dirty="0" err="1"/>
              <a:t>etapa</a:t>
            </a:r>
            <a:r>
              <a:rPr dirty="0"/>
              <a:t> </a:t>
            </a:r>
            <a:r>
              <a:rPr dirty="0" err="1"/>
              <a:t>muy</a:t>
            </a:r>
            <a:r>
              <a:rPr dirty="0"/>
              <a:t> </a:t>
            </a:r>
            <a:r>
              <a:rPr dirty="0" err="1"/>
              <a:t>temprana</a:t>
            </a:r>
            <a:r>
              <a:rPr dirty="0"/>
              <a:t> de </a:t>
            </a:r>
            <a:r>
              <a:rPr dirty="0" err="1"/>
              <a:t>desarrollo</a:t>
            </a:r>
            <a:r>
              <a:rPr dirty="0"/>
              <a:t> y </a:t>
            </a:r>
            <a:r>
              <a:rPr dirty="0" err="1"/>
              <a:t>todavía</a:t>
            </a:r>
            <a:r>
              <a:rPr dirty="0"/>
              <a:t> no </a:t>
            </a:r>
            <a:r>
              <a:rPr dirty="0" err="1"/>
              <a:t>existe</a:t>
            </a:r>
            <a:r>
              <a:rPr dirty="0"/>
              <a:t> </a:t>
            </a:r>
            <a:r>
              <a:rPr dirty="0" err="1"/>
              <a:t>consenso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la </a:t>
            </a:r>
            <a:r>
              <a:rPr dirty="0" err="1"/>
              <a:t>definición</a:t>
            </a:r>
            <a:r>
              <a:rPr dirty="0"/>
              <a:t> </a:t>
            </a:r>
            <a:r>
              <a:rPr dirty="0" err="1"/>
              <a:t>misma</a:t>
            </a:r>
            <a:r>
              <a:rPr dirty="0"/>
              <a:t> de </a:t>
            </a:r>
            <a:r>
              <a:rPr dirty="0" err="1"/>
              <a:t>microcredencial</a:t>
            </a:r>
            <a:r>
              <a:rPr dirty="0"/>
              <a:t>.</a:t>
            </a:r>
          </a:p>
          <a:p>
            <a:endParaRPr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La </a:t>
            </a:r>
            <a:r>
              <a:rPr dirty="0" err="1"/>
              <a:t>mejor</a:t>
            </a:r>
            <a:r>
              <a:rPr dirty="0"/>
              <a:t> </a:t>
            </a:r>
            <a:r>
              <a:rPr dirty="0" err="1"/>
              <a:t>referencia</a:t>
            </a:r>
            <a:r>
              <a:rPr dirty="0"/>
              <a:t> disponible a </a:t>
            </a:r>
            <a:r>
              <a:rPr dirty="0" err="1"/>
              <a:t>partir</a:t>
            </a:r>
            <a:r>
              <a:rPr dirty="0"/>
              <a:t> de 2023 </a:t>
            </a:r>
            <a:r>
              <a:rPr dirty="0" err="1"/>
              <a:t>proviene</a:t>
            </a:r>
            <a:r>
              <a:rPr dirty="0"/>
              <a:t> de </a:t>
            </a:r>
            <a:r>
              <a:rPr dirty="0">
                <a:hlinkClick r:id="rId2"/>
              </a:rPr>
              <a:t>la UNESCO</a:t>
            </a:r>
            <a:r>
              <a:rPr dirty="0"/>
              <a:t>, </a:t>
            </a:r>
            <a:r>
              <a:rPr dirty="0" err="1"/>
              <a:t>según</a:t>
            </a:r>
            <a:r>
              <a:rPr dirty="0"/>
              <a:t> la </a:t>
            </a:r>
            <a:r>
              <a:rPr dirty="0" err="1"/>
              <a:t>cual</a:t>
            </a:r>
            <a:r>
              <a:rPr dirty="0"/>
              <a:t> una </a:t>
            </a:r>
            <a:r>
              <a:rPr dirty="0" err="1"/>
              <a:t>microcredencial</a:t>
            </a:r>
            <a:r>
              <a:rPr dirty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Es un </a:t>
            </a:r>
            <a:r>
              <a:rPr dirty="0" err="1"/>
              <a:t>registro</a:t>
            </a:r>
            <a:r>
              <a:rPr dirty="0"/>
              <a:t> de </a:t>
            </a:r>
            <a:r>
              <a:rPr dirty="0" err="1"/>
              <a:t>logros</a:t>
            </a:r>
            <a:r>
              <a:rPr dirty="0"/>
              <a:t> de </a:t>
            </a:r>
            <a:r>
              <a:rPr dirty="0" err="1"/>
              <a:t>aprendizaje</a:t>
            </a:r>
            <a:r>
              <a:rPr dirty="0"/>
              <a:t> </a:t>
            </a:r>
            <a:r>
              <a:rPr dirty="0" err="1"/>
              <a:t>enfocados</a:t>
            </a:r>
            <a:r>
              <a:rPr dirty="0"/>
              <a:t> que </a:t>
            </a:r>
            <a:r>
              <a:rPr dirty="0" err="1"/>
              <a:t>verifican</a:t>
            </a:r>
            <a:r>
              <a:rPr dirty="0"/>
              <a:t> lo que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alumno</a:t>
            </a:r>
            <a:r>
              <a:rPr dirty="0"/>
              <a:t> sabe, </a:t>
            </a:r>
            <a:r>
              <a:rPr dirty="0" err="1"/>
              <a:t>entiende</a:t>
            </a:r>
            <a:r>
              <a:rPr dirty="0"/>
              <a:t> o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hacer</a:t>
            </a:r>
            <a:endParaRPr dirty="0"/>
          </a:p>
          <a:p>
            <a:pPr marL="457200" indent="-457200">
              <a:buFont typeface="Arial" panose="020B0604020202020204" pitchFamily="34" charset="0"/>
              <a:buChar char="•"/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Incluye</a:t>
            </a:r>
            <a:r>
              <a:rPr dirty="0"/>
              <a:t> una </a:t>
            </a:r>
            <a:r>
              <a:rPr dirty="0" err="1"/>
              <a:t>evaluación</a:t>
            </a:r>
            <a:r>
              <a:rPr dirty="0"/>
              <a:t> </a:t>
            </a:r>
            <a:r>
              <a:rPr dirty="0" err="1"/>
              <a:t>basada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estándares</a:t>
            </a:r>
            <a:r>
              <a:rPr dirty="0"/>
              <a:t> </a:t>
            </a:r>
            <a:r>
              <a:rPr dirty="0" err="1"/>
              <a:t>claramente</a:t>
            </a:r>
            <a:r>
              <a:rPr dirty="0"/>
              <a:t> </a:t>
            </a:r>
            <a:r>
              <a:rPr dirty="0" err="1"/>
              <a:t>definidos</a:t>
            </a:r>
            <a:r>
              <a:rPr dirty="0"/>
              <a:t> y es </a:t>
            </a:r>
            <a:r>
              <a:rPr dirty="0" err="1"/>
              <a:t>otorgada</a:t>
            </a:r>
            <a:r>
              <a:rPr dirty="0"/>
              <a:t> por un </a:t>
            </a:r>
            <a:r>
              <a:rPr dirty="0" err="1"/>
              <a:t>proveedor</a:t>
            </a:r>
            <a:r>
              <a:rPr dirty="0"/>
              <a:t> de </a:t>
            </a:r>
            <a:r>
              <a:rPr dirty="0" err="1"/>
              <a:t>confianza</a:t>
            </a:r>
            <a:endParaRPr dirty="0"/>
          </a:p>
          <a:p>
            <a:pPr marL="457200" indent="-457200">
              <a:buFont typeface="Arial" panose="020B0604020202020204" pitchFamily="34" charset="0"/>
              <a:buChar char="•"/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Tiene un valor </a:t>
            </a:r>
            <a:r>
              <a:rPr dirty="0" err="1"/>
              <a:t>independiente</a:t>
            </a:r>
            <a:r>
              <a:rPr dirty="0"/>
              <a:t> y </a:t>
            </a:r>
            <a:r>
              <a:rPr dirty="0" err="1"/>
              <a:t>también</a:t>
            </a:r>
            <a:r>
              <a:rPr dirty="0"/>
              <a:t>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contribuir</a:t>
            </a:r>
            <a:r>
              <a:rPr dirty="0"/>
              <a:t> o </a:t>
            </a:r>
            <a:r>
              <a:rPr dirty="0" err="1"/>
              <a:t>complementar</a:t>
            </a:r>
            <a:r>
              <a:rPr dirty="0"/>
              <a:t> </a:t>
            </a:r>
            <a:r>
              <a:rPr dirty="0" err="1"/>
              <a:t>otras</a:t>
            </a:r>
            <a:r>
              <a:rPr dirty="0"/>
              <a:t> </a:t>
            </a:r>
            <a:r>
              <a:rPr dirty="0" err="1"/>
              <a:t>microcredenciales</a:t>
            </a:r>
            <a:r>
              <a:rPr dirty="0"/>
              <a:t> o </a:t>
            </a:r>
            <a:r>
              <a:rPr dirty="0" err="1"/>
              <a:t>macrocredenciales</a:t>
            </a:r>
            <a:r>
              <a:rPr dirty="0"/>
              <a:t>, </a:t>
            </a:r>
            <a:r>
              <a:rPr dirty="0" err="1"/>
              <a:t>incluso</a:t>
            </a:r>
            <a:r>
              <a:rPr dirty="0"/>
              <a:t> </a:t>
            </a:r>
            <a:r>
              <a:rPr dirty="0" err="1"/>
              <a:t>mediante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reconocimiento</a:t>
            </a:r>
            <a:r>
              <a:rPr dirty="0"/>
              <a:t> del </a:t>
            </a:r>
            <a:r>
              <a:rPr dirty="0" err="1"/>
              <a:t>aprendizaje</a:t>
            </a:r>
            <a:r>
              <a:rPr dirty="0"/>
              <a:t> </a:t>
            </a:r>
            <a:r>
              <a:rPr dirty="0" err="1"/>
              <a:t>previo</a:t>
            </a:r>
            <a:r>
              <a:rPr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Cumple</a:t>
            </a:r>
            <a:r>
              <a:rPr dirty="0"/>
              <a:t> con los </a:t>
            </a:r>
            <a:r>
              <a:rPr dirty="0" err="1"/>
              <a:t>estándares</a:t>
            </a:r>
            <a:r>
              <a:rPr dirty="0"/>
              <a:t> </a:t>
            </a:r>
            <a:r>
              <a:rPr dirty="0" err="1"/>
              <a:t>requeridos</a:t>
            </a:r>
            <a:r>
              <a:rPr dirty="0"/>
              <a:t> por la </a:t>
            </a:r>
            <a:r>
              <a:rPr dirty="0" err="1"/>
              <a:t>garantía</a:t>
            </a:r>
            <a:r>
              <a:rPr dirty="0"/>
              <a:t> de </a:t>
            </a:r>
            <a:r>
              <a:rPr dirty="0" err="1"/>
              <a:t>calidad</a:t>
            </a:r>
            <a:r>
              <a:rPr dirty="0"/>
              <a:t> </a:t>
            </a:r>
            <a:r>
              <a:rPr dirty="0" err="1"/>
              <a:t>pertinente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5878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804C2A2-A1FA-1808-ECAE-1A63FD7A6D23}"/>
              </a:ext>
            </a:extLst>
          </p:cNvPr>
          <p:cNvSpPr txBox="1"/>
          <p:nvPr/>
        </p:nvSpPr>
        <p:spPr>
          <a:xfrm>
            <a:off x="1524000" y="419100"/>
            <a:ext cx="94626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Resumiendo</a:t>
            </a:r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B071CC5C-B22E-F2E8-4AA7-D82865B354AE}"/>
              </a:ext>
            </a:extLst>
          </p:cNvPr>
          <p:cNvGrpSpPr/>
          <p:nvPr/>
        </p:nvGrpSpPr>
        <p:grpSpPr>
          <a:xfrm>
            <a:off x="1676402" y="1485900"/>
            <a:ext cx="15697198" cy="1075556"/>
            <a:chOff x="1676402" y="2476500"/>
            <a:chExt cx="15697198" cy="107555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D3361825-8B1B-08E5-DA1C-487C1C05F0E8}"/>
                </a:ext>
              </a:extLst>
            </p:cNvPr>
            <p:cNvGrpSpPr/>
            <p:nvPr/>
          </p:nvGrpSpPr>
          <p:grpSpPr>
            <a:xfrm>
              <a:off x="2438400" y="2476500"/>
              <a:ext cx="14935200" cy="1075556"/>
              <a:chOff x="6420992" y="1321255"/>
              <a:chExt cx="14935200" cy="1075556"/>
            </a:xfrm>
          </p:grpSpPr>
          <p:sp>
            <p:nvSpPr>
              <p:cNvPr id="6" name="TextBox 7">
                <a:extLst>
                  <a:ext uri="{FF2B5EF4-FFF2-40B4-BE49-F238E27FC236}">
                    <a16:creationId xmlns:a16="http://schemas.microsoft.com/office/drawing/2014/main" id="{5CAEF54C-C895-D771-7062-4E4546BAFC59}"/>
                  </a:ext>
                </a:extLst>
              </p:cNvPr>
              <p:cNvSpPr txBox="1"/>
              <p:nvPr/>
            </p:nvSpPr>
            <p:spPr>
              <a:xfrm>
                <a:off x="6420994" y="1750480"/>
                <a:ext cx="1493519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rPr dirty="0"/>
                  <a:t>El Marco de </a:t>
                </a:r>
                <a:r>
                  <a:rPr dirty="0" err="1"/>
                  <a:t>Referencia</a:t>
                </a:r>
                <a:r>
                  <a:rPr dirty="0"/>
                  <a:t> </a:t>
                </a:r>
                <a:r>
                  <a:rPr dirty="0" err="1"/>
                  <a:t>Europeo</a:t>
                </a:r>
                <a:r>
                  <a:rPr dirty="0"/>
                  <a:t> de </a:t>
                </a:r>
                <a:r>
                  <a:rPr dirty="0" err="1"/>
                  <a:t>Garantía</a:t>
                </a:r>
                <a:r>
                  <a:rPr dirty="0"/>
                  <a:t> de la Calidad para la </a:t>
                </a:r>
                <a:r>
                  <a:rPr dirty="0" err="1"/>
                  <a:t>Educación</a:t>
                </a:r>
                <a:r>
                  <a:rPr dirty="0"/>
                  <a:t> y la </a:t>
                </a:r>
                <a:r>
                  <a:rPr dirty="0" err="1"/>
                  <a:t>Formación</a:t>
                </a:r>
                <a:r>
                  <a:rPr dirty="0"/>
                  <a:t> </a:t>
                </a:r>
                <a:r>
                  <a:rPr dirty="0" err="1"/>
                  <a:t>Profesionales</a:t>
                </a:r>
                <a:r>
                  <a:rPr dirty="0"/>
                  <a:t> (EQAVET) es </a:t>
                </a:r>
                <a:r>
                  <a:rPr dirty="0" err="1"/>
                  <a:t>el</a:t>
                </a:r>
                <a:r>
                  <a:rPr dirty="0"/>
                  <a:t> </a:t>
                </a:r>
                <a:r>
                  <a:rPr dirty="0" err="1"/>
                  <a:t>marco</a:t>
                </a:r>
                <a:r>
                  <a:rPr dirty="0"/>
                  <a:t> </a:t>
                </a:r>
                <a:r>
                  <a:rPr dirty="0" err="1"/>
                  <a:t>estándar</a:t>
                </a:r>
                <a:r>
                  <a:rPr dirty="0"/>
                  <a:t> a </a:t>
                </a:r>
                <a:r>
                  <a:rPr dirty="0" err="1"/>
                  <a:t>escala</a:t>
                </a:r>
                <a:r>
                  <a:rPr dirty="0"/>
                  <a:t> de la UE para </a:t>
                </a:r>
                <a:r>
                  <a:rPr dirty="0" err="1"/>
                  <a:t>apoyar</a:t>
                </a:r>
                <a:r>
                  <a:rPr dirty="0"/>
                  <a:t> y </a:t>
                </a:r>
                <a:r>
                  <a:rPr dirty="0" err="1"/>
                  <a:t>reforzar</a:t>
                </a:r>
                <a:r>
                  <a:rPr dirty="0"/>
                  <a:t> los </a:t>
                </a:r>
                <a:r>
                  <a:rPr dirty="0" err="1"/>
                  <a:t>mecanismos</a:t>
                </a:r>
                <a:r>
                  <a:rPr dirty="0"/>
                  <a:t> de control de </a:t>
                </a:r>
                <a:r>
                  <a:rPr dirty="0" err="1"/>
                  <a:t>calidad</a:t>
                </a:r>
                <a:r>
                  <a:rPr dirty="0"/>
                  <a:t> </a:t>
                </a:r>
                <a:r>
                  <a:rPr dirty="0" err="1"/>
                  <a:t>en</a:t>
                </a:r>
                <a:r>
                  <a:rPr dirty="0"/>
                  <a:t> la </a:t>
                </a:r>
                <a:r>
                  <a:rPr dirty="0" err="1"/>
                  <a:t>oferta</a:t>
                </a:r>
                <a:r>
                  <a:rPr dirty="0"/>
                  <a:t> de FP.</a:t>
                </a:r>
              </a:p>
            </p:txBody>
          </p:sp>
          <p:sp>
            <p:nvSpPr>
              <p:cNvPr id="7" name="TextBox 8">
                <a:extLst>
                  <a:ext uri="{FF2B5EF4-FFF2-40B4-BE49-F238E27FC236}">
                    <a16:creationId xmlns:a16="http://schemas.microsoft.com/office/drawing/2014/main" id="{C3FCEDDE-2061-C319-6B6A-16A18E214717}"/>
                  </a:ext>
                </a:extLst>
              </p:cNvPr>
              <p:cNvSpPr txBox="1"/>
              <p:nvPr/>
            </p:nvSpPr>
            <p:spPr>
              <a:xfrm>
                <a:off x="6420992" y="1321255"/>
                <a:ext cx="5124925" cy="400110"/>
              </a:xfrm>
              <a:prstGeom prst="rect">
                <a:avLst/>
              </a:prstGeom>
              <a:noFill/>
            </p:spPr>
            <p:txBody>
              <a:bodyPr wrap="square" lIns="108000" rIns="108000">
                <a:spAutoFit/>
              </a:bodyPr>
              <a:lstStyle/>
              <a:p>
                <a:pPr>
                  <a:defRPr sz="2000" b="1"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t>EQAVET</a:t>
                </a:r>
                <a:endParaRPr sz="2000" b="1">
                  <a:latin typeface="Century Gothic" panose="020B0502020202020204" pitchFamily="34" charset="0"/>
                  <a:cs typeface="Microsoft Sans Serif" panose="020B0604020202020204" pitchFamily="34" charset="0"/>
                </a:endParaRPr>
              </a:p>
            </p:txBody>
          </p:sp>
        </p:grpSp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DB9743E2-D353-D1BD-A755-08F6E82190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79077" b="-1435"/>
            <a:stretch/>
          </p:blipFill>
          <p:spPr>
            <a:xfrm>
              <a:off x="1676402" y="2613337"/>
              <a:ext cx="577776" cy="523220"/>
            </a:xfrm>
            <a:prstGeom prst="rect">
              <a:avLst/>
            </a:prstGeom>
          </p:spPr>
        </p:pic>
      </p:grp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873E16A3-F2FC-B5FA-122C-04060C068DF7}"/>
              </a:ext>
            </a:extLst>
          </p:cNvPr>
          <p:cNvGrpSpPr/>
          <p:nvPr/>
        </p:nvGrpSpPr>
        <p:grpSpPr>
          <a:xfrm>
            <a:off x="1676402" y="2561728"/>
            <a:ext cx="15697197" cy="1060437"/>
            <a:chOff x="1676402" y="3954535"/>
            <a:chExt cx="15697197" cy="1060437"/>
          </a:xfrm>
        </p:grpSpPr>
        <p:grpSp>
          <p:nvGrpSpPr>
            <p:cNvPr id="8" name="Group 3">
              <a:extLst>
                <a:ext uri="{FF2B5EF4-FFF2-40B4-BE49-F238E27FC236}">
                  <a16:creationId xmlns:a16="http://schemas.microsoft.com/office/drawing/2014/main" id="{C7E2AC99-4D31-4CA6-4F32-B108052440D9}"/>
                </a:ext>
              </a:extLst>
            </p:cNvPr>
            <p:cNvGrpSpPr/>
            <p:nvPr/>
          </p:nvGrpSpPr>
          <p:grpSpPr>
            <a:xfrm>
              <a:off x="2438400" y="3954535"/>
              <a:ext cx="14935199" cy="1060437"/>
              <a:chOff x="6420993" y="1336374"/>
              <a:chExt cx="14935199" cy="1060437"/>
            </a:xfrm>
          </p:grpSpPr>
          <p:sp>
            <p:nvSpPr>
              <p:cNvPr id="9" name="TextBox 7">
                <a:extLst>
                  <a:ext uri="{FF2B5EF4-FFF2-40B4-BE49-F238E27FC236}">
                    <a16:creationId xmlns:a16="http://schemas.microsoft.com/office/drawing/2014/main" id="{5D5D6B3D-3614-181A-8C34-CCE1A3E84452}"/>
                  </a:ext>
                </a:extLst>
              </p:cNvPr>
              <p:cNvSpPr txBox="1"/>
              <p:nvPr/>
            </p:nvSpPr>
            <p:spPr>
              <a:xfrm>
                <a:off x="6420994" y="1750480"/>
                <a:ext cx="1493519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t>El MEC es un marco transnacional utilizado para aumentar la comparabilidad, la transparencia y la transferibilidad internacional de las cualificaciones de las personas a nivel internacional. </a:t>
                </a:r>
                <a:endParaRPr>
                  <a:latin typeface="Century Gothic" panose="020B0502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8AA6509C-A3E0-6E43-834B-752F6269495E}"/>
                  </a:ext>
                </a:extLst>
              </p:cNvPr>
              <p:cNvSpPr txBox="1"/>
              <p:nvPr/>
            </p:nvSpPr>
            <p:spPr>
              <a:xfrm>
                <a:off x="6420993" y="1336374"/>
                <a:ext cx="5124925" cy="400110"/>
              </a:xfrm>
              <a:prstGeom prst="rect">
                <a:avLst/>
              </a:prstGeom>
              <a:noFill/>
            </p:spPr>
            <p:txBody>
              <a:bodyPr wrap="square" lIns="108000" rIns="108000">
                <a:spAutoFit/>
              </a:bodyPr>
              <a:lstStyle/>
              <a:p>
                <a:pPr>
                  <a:defRPr sz="2000" b="1"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t>MEC</a:t>
                </a:r>
                <a:endParaRPr sz="2000" b="1">
                  <a:latin typeface="Century Gothic" panose="020B0502020202020204" pitchFamily="34" charset="0"/>
                  <a:cs typeface="Microsoft Sans Serif" panose="020B0604020202020204" pitchFamily="34" charset="0"/>
                </a:endParaRPr>
              </a:p>
            </p:txBody>
          </p:sp>
        </p:grpSp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DD5D2EFD-F789-58E4-D1D3-5BCD63746BC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79077" b="-1435"/>
            <a:stretch/>
          </p:blipFill>
          <p:spPr>
            <a:xfrm>
              <a:off x="1676402" y="4101236"/>
              <a:ext cx="577776" cy="523220"/>
            </a:xfrm>
            <a:prstGeom prst="rect">
              <a:avLst/>
            </a:prstGeom>
          </p:spPr>
        </p:pic>
      </p:grpSp>
      <p:grpSp>
        <p:nvGrpSpPr>
          <p:cNvPr id="25" name="Gruppo 24">
            <a:extLst>
              <a:ext uri="{FF2B5EF4-FFF2-40B4-BE49-F238E27FC236}">
                <a16:creationId xmlns:a16="http://schemas.microsoft.com/office/drawing/2014/main" id="{B28F6EC1-4AB7-C5BF-A161-00A0D9AA860E}"/>
              </a:ext>
            </a:extLst>
          </p:cNvPr>
          <p:cNvGrpSpPr/>
          <p:nvPr/>
        </p:nvGrpSpPr>
        <p:grpSpPr>
          <a:xfrm>
            <a:off x="1676402" y="3622437"/>
            <a:ext cx="15697197" cy="1370998"/>
            <a:chOff x="1676402" y="5386283"/>
            <a:chExt cx="15697197" cy="1370998"/>
          </a:xfrm>
        </p:grpSpPr>
        <p:grpSp>
          <p:nvGrpSpPr>
            <p:cNvPr id="11" name="Group 3">
              <a:extLst>
                <a:ext uri="{FF2B5EF4-FFF2-40B4-BE49-F238E27FC236}">
                  <a16:creationId xmlns:a16="http://schemas.microsoft.com/office/drawing/2014/main" id="{F105584E-7C67-4E78-3577-6D70D2441EE0}"/>
                </a:ext>
              </a:extLst>
            </p:cNvPr>
            <p:cNvGrpSpPr/>
            <p:nvPr/>
          </p:nvGrpSpPr>
          <p:grpSpPr>
            <a:xfrm>
              <a:off x="2438400" y="5386283"/>
              <a:ext cx="14935199" cy="1370998"/>
              <a:chOff x="6420993" y="1302812"/>
              <a:chExt cx="14935199" cy="1370998"/>
            </a:xfrm>
          </p:grpSpPr>
          <p:sp>
            <p:nvSpPr>
              <p:cNvPr id="12" name="TextBox 7">
                <a:extLst>
                  <a:ext uri="{FF2B5EF4-FFF2-40B4-BE49-F238E27FC236}">
                    <a16:creationId xmlns:a16="http://schemas.microsoft.com/office/drawing/2014/main" id="{AC55E695-0A0D-7F0E-AD01-A7E41CA308E1}"/>
                  </a:ext>
                </a:extLst>
              </p:cNvPr>
              <p:cNvSpPr txBox="1"/>
              <p:nvPr/>
            </p:nvSpPr>
            <p:spPr>
              <a:xfrm>
                <a:off x="6420994" y="1750480"/>
                <a:ext cx="14935198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rPr dirty="0"/>
                  <a:t>El </a:t>
                </a:r>
                <a:r>
                  <a:rPr dirty="0" err="1"/>
                  <a:t>Cedefop</a:t>
                </a:r>
                <a:r>
                  <a:rPr dirty="0"/>
                  <a:t> es la </a:t>
                </a:r>
                <a:r>
                  <a:rPr dirty="0" err="1"/>
                  <a:t>agencia</a:t>
                </a:r>
                <a:r>
                  <a:rPr dirty="0"/>
                  <a:t> de la UE para </a:t>
                </a:r>
                <a:r>
                  <a:rPr dirty="0" err="1"/>
                  <a:t>el</a:t>
                </a:r>
                <a:r>
                  <a:rPr dirty="0"/>
                  <a:t> </a:t>
                </a:r>
                <a:r>
                  <a:rPr dirty="0" err="1"/>
                  <a:t>desarrollo</a:t>
                </a:r>
                <a:r>
                  <a:rPr dirty="0"/>
                  <a:t> de la </a:t>
                </a:r>
                <a:r>
                  <a:rPr dirty="0" err="1"/>
                  <a:t>educación</a:t>
                </a:r>
                <a:r>
                  <a:rPr dirty="0"/>
                  <a:t> y la </a:t>
                </a:r>
                <a:r>
                  <a:rPr dirty="0" err="1"/>
                  <a:t>formación</a:t>
                </a:r>
                <a:r>
                  <a:rPr dirty="0"/>
                  <a:t>. El sitio web oficial de la </a:t>
                </a:r>
                <a:r>
                  <a:rPr dirty="0" err="1"/>
                  <a:t>agencia</a:t>
                </a:r>
                <a:r>
                  <a:rPr dirty="0"/>
                  <a:t> </a:t>
                </a:r>
                <a:r>
                  <a:rPr dirty="0" err="1"/>
                  <a:t>proporciona</a:t>
                </a:r>
                <a:r>
                  <a:rPr dirty="0"/>
                  <a:t> </a:t>
                </a:r>
                <a:r>
                  <a:rPr dirty="0" err="1"/>
                  <a:t>varios</a:t>
                </a:r>
                <a:r>
                  <a:rPr dirty="0"/>
                  <a:t> </a:t>
                </a:r>
                <a:r>
                  <a:rPr dirty="0" err="1"/>
                  <a:t>recursos</a:t>
                </a:r>
                <a:r>
                  <a:rPr dirty="0"/>
                  <a:t> </a:t>
                </a:r>
                <a:r>
                  <a:rPr dirty="0" err="1"/>
                  <a:t>estratégicos</a:t>
                </a:r>
                <a:r>
                  <a:rPr dirty="0"/>
                  <a:t> para los </a:t>
                </a:r>
                <a:r>
                  <a:rPr dirty="0" err="1"/>
                  <a:t>proveedores</a:t>
                </a:r>
                <a:r>
                  <a:rPr dirty="0"/>
                  <a:t> de FP </a:t>
                </a:r>
                <a:r>
                  <a:rPr dirty="0" err="1"/>
                  <a:t>en</a:t>
                </a:r>
                <a:r>
                  <a:rPr dirty="0"/>
                  <a:t> </a:t>
                </a:r>
                <a:r>
                  <a:rPr dirty="0" err="1"/>
                  <a:t>toda</a:t>
                </a:r>
                <a:r>
                  <a:rPr dirty="0"/>
                  <a:t> Europa.</a:t>
                </a:r>
              </a:p>
              <a:p>
                <a:endParaRPr dirty="0">
                  <a:latin typeface="Century Gothic" panose="020B0502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13" name="TextBox 8">
                <a:extLst>
                  <a:ext uri="{FF2B5EF4-FFF2-40B4-BE49-F238E27FC236}">
                    <a16:creationId xmlns:a16="http://schemas.microsoft.com/office/drawing/2014/main" id="{CE9B3B11-9146-352A-9F6A-D66CAA439541}"/>
                  </a:ext>
                </a:extLst>
              </p:cNvPr>
              <p:cNvSpPr txBox="1"/>
              <p:nvPr/>
            </p:nvSpPr>
            <p:spPr>
              <a:xfrm>
                <a:off x="6420993" y="1302812"/>
                <a:ext cx="8915399" cy="400110"/>
              </a:xfrm>
              <a:prstGeom prst="rect">
                <a:avLst/>
              </a:prstGeom>
              <a:noFill/>
            </p:spPr>
            <p:txBody>
              <a:bodyPr wrap="square" lIns="108000" rIns="108000">
                <a:spAutoFit/>
              </a:bodyPr>
              <a:lstStyle/>
              <a:p>
                <a:pPr>
                  <a:defRPr sz="2000" b="1"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rPr dirty="0" err="1"/>
                  <a:t>Cedefop</a:t>
                </a:r>
                <a:r>
                  <a:rPr dirty="0"/>
                  <a:t> — Centro de la UE para </a:t>
                </a:r>
                <a:r>
                  <a:rPr dirty="0" err="1"/>
                  <a:t>el</a:t>
                </a:r>
                <a:r>
                  <a:rPr dirty="0"/>
                  <a:t> </a:t>
                </a:r>
                <a:r>
                  <a:rPr dirty="0" err="1"/>
                  <a:t>desarrollo</a:t>
                </a:r>
                <a:r>
                  <a:rPr dirty="0"/>
                  <a:t> de la FP</a:t>
                </a:r>
              </a:p>
            </p:txBody>
          </p:sp>
        </p:grpSp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9F63B8EC-8B76-B562-00FA-D959F8F733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79077" b="-1435"/>
            <a:stretch/>
          </p:blipFill>
          <p:spPr>
            <a:xfrm>
              <a:off x="1676402" y="5513657"/>
              <a:ext cx="577776" cy="523220"/>
            </a:xfrm>
            <a:prstGeom prst="rect">
              <a:avLst/>
            </a:prstGeom>
          </p:spPr>
        </p:pic>
      </p:grp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F3D0CE51-C705-301C-6467-9589772EC9B9}"/>
              </a:ext>
            </a:extLst>
          </p:cNvPr>
          <p:cNvGrpSpPr/>
          <p:nvPr/>
        </p:nvGrpSpPr>
        <p:grpSpPr>
          <a:xfrm>
            <a:off x="1676402" y="4716708"/>
            <a:ext cx="15697197" cy="1273922"/>
            <a:chOff x="1679645" y="6678421"/>
            <a:chExt cx="15697197" cy="1273922"/>
          </a:xfrm>
        </p:grpSpPr>
        <p:grpSp>
          <p:nvGrpSpPr>
            <p:cNvPr id="2" name="Group 3">
              <a:extLst>
                <a:ext uri="{FF2B5EF4-FFF2-40B4-BE49-F238E27FC236}">
                  <a16:creationId xmlns:a16="http://schemas.microsoft.com/office/drawing/2014/main" id="{A940A922-4FCD-DC8C-172F-4E2C65CDF92F}"/>
                </a:ext>
              </a:extLst>
            </p:cNvPr>
            <p:cNvGrpSpPr/>
            <p:nvPr/>
          </p:nvGrpSpPr>
          <p:grpSpPr>
            <a:xfrm>
              <a:off x="2441643" y="6678421"/>
              <a:ext cx="14935199" cy="1273922"/>
              <a:chOff x="6420993" y="1302812"/>
              <a:chExt cx="14935199" cy="1273922"/>
            </a:xfrm>
          </p:grpSpPr>
          <p:sp>
            <p:nvSpPr>
              <p:cNvPr id="3" name="TextBox 7">
                <a:extLst>
                  <a:ext uri="{FF2B5EF4-FFF2-40B4-BE49-F238E27FC236}">
                    <a16:creationId xmlns:a16="http://schemas.microsoft.com/office/drawing/2014/main" id="{19D130D2-39A7-973A-BCFC-10331401C0FD}"/>
                  </a:ext>
                </a:extLst>
              </p:cNvPr>
              <p:cNvSpPr txBox="1"/>
              <p:nvPr/>
            </p:nvSpPr>
            <p:spPr>
              <a:xfrm>
                <a:off x="6420994" y="1653404"/>
                <a:ext cx="14935198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rPr dirty="0"/>
                  <a:t>EURES </a:t>
                </a:r>
                <a:r>
                  <a:rPr dirty="0" err="1"/>
                  <a:t>ayuda</a:t>
                </a:r>
                <a:r>
                  <a:rPr dirty="0"/>
                  <a:t> a los </a:t>
                </a:r>
                <a:r>
                  <a:rPr dirty="0" err="1"/>
                  <a:t>trabajadores</a:t>
                </a:r>
                <a:r>
                  <a:rPr dirty="0"/>
                  <a:t> y </a:t>
                </a:r>
                <a:r>
                  <a:rPr dirty="0" err="1"/>
                  <a:t>solicitantes</a:t>
                </a:r>
                <a:r>
                  <a:rPr dirty="0"/>
                  <a:t> de </a:t>
                </a:r>
                <a:r>
                  <a:rPr dirty="0" err="1"/>
                  <a:t>empleo</a:t>
                </a:r>
                <a:r>
                  <a:rPr dirty="0"/>
                  <a:t> de </a:t>
                </a:r>
                <a:r>
                  <a:rPr dirty="0" err="1"/>
                  <a:t>toda</a:t>
                </a:r>
                <a:r>
                  <a:rPr dirty="0"/>
                  <a:t> Europa a </a:t>
                </a:r>
                <a:r>
                  <a:rPr dirty="0" err="1"/>
                  <a:t>encontrar</a:t>
                </a:r>
                <a:r>
                  <a:rPr dirty="0"/>
                  <a:t> </a:t>
                </a:r>
                <a:r>
                  <a:rPr dirty="0" err="1"/>
                  <a:t>su</a:t>
                </a:r>
                <a:r>
                  <a:rPr dirty="0"/>
                  <a:t> </a:t>
                </a:r>
                <a:r>
                  <a:rPr dirty="0" err="1"/>
                  <a:t>trabajo</a:t>
                </a:r>
                <a:r>
                  <a:rPr dirty="0"/>
                  <a:t> ideal, y a los </a:t>
                </a:r>
                <a:r>
                  <a:rPr dirty="0" err="1"/>
                  <a:t>empleadores</a:t>
                </a:r>
                <a:r>
                  <a:rPr dirty="0"/>
                  <a:t> a </a:t>
                </a:r>
                <a:r>
                  <a:rPr dirty="0" err="1"/>
                  <a:t>encontrar</a:t>
                </a:r>
                <a:r>
                  <a:rPr dirty="0"/>
                  <a:t> a sus </a:t>
                </a:r>
                <a:r>
                  <a:rPr dirty="0" err="1"/>
                  <a:t>candidatos</a:t>
                </a:r>
                <a:r>
                  <a:rPr dirty="0"/>
                  <a:t> </a:t>
                </a:r>
                <a:r>
                  <a:rPr dirty="0" err="1"/>
                  <a:t>ideales</a:t>
                </a:r>
                <a:r>
                  <a:rPr dirty="0"/>
                  <a:t>. Los </a:t>
                </a:r>
                <a:r>
                  <a:rPr dirty="0" err="1"/>
                  <a:t>proveedores</a:t>
                </a:r>
                <a:r>
                  <a:rPr dirty="0"/>
                  <a:t> de FP </a:t>
                </a:r>
                <a:r>
                  <a:rPr dirty="0" err="1"/>
                  <a:t>pueden</a:t>
                </a:r>
                <a:r>
                  <a:rPr dirty="0"/>
                  <a:t> </a:t>
                </a:r>
                <a:r>
                  <a:rPr dirty="0" err="1"/>
                  <a:t>aprovechar</a:t>
                </a:r>
                <a:r>
                  <a:rPr dirty="0"/>
                  <a:t> </a:t>
                </a:r>
                <a:r>
                  <a:rPr dirty="0" err="1"/>
                  <a:t>el</a:t>
                </a:r>
                <a:r>
                  <a:rPr dirty="0"/>
                  <a:t> portal EURES para </a:t>
                </a:r>
                <a:r>
                  <a:rPr dirty="0" err="1"/>
                  <a:t>facilitar</a:t>
                </a:r>
                <a:r>
                  <a:rPr dirty="0"/>
                  <a:t> la </a:t>
                </a:r>
                <a:r>
                  <a:rPr dirty="0" err="1"/>
                  <a:t>adecuación</a:t>
                </a:r>
                <a:r>
                  <a:rPr dirty="0"/>
                  <a:t> de la </a:t>
                </a:r>
                <a:r>
                  <a:rPr dirty="0" err="1"/>
                  <a:t>demanda</a:t>
                </a:r>
                <a:r>
                  <a:rPr dirty="0"/>
                  <a:t> y la </a:t>
                </a:r>
                <a:r>
                  <a:rPr dirty="0" err="1"/>
                  <a:t>oferta</a:t>
                </a:r>
                <a:r>
                  <a:rPr dirty="0"/>
                  <a:t> de mano de </a:t>
                </a:r>
                <a:r>
                  <a:rPr dirty="0" err="1"/>
                  <a:t>obra</a:t>
                </a:r>
                <a:r>
                  <a:rPr dirty="0"/>
                  <a:t>.</a:t>
                </a:r>
                <a:endParaRPr dirty="0">
                  <a:latin typeface="Century Gothic" panose="020B0502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17" name="TextBox 8">
                <a:extLst>
                  <a:ext uri="{FF2B5EF4-FFF2-40B4-BE49-F238E27FC236}">
                    <a16:creationId xmlns:a16="http://schemas.microsoft.com/office/drawing/2014/main" id="{15C3BCF9-AD06-3A84-5D46-269D2986E7C7}"/>
                  </a:ext>
                </a:extLst>
              </p:cNvPr>
              <p:cNvSpPr txBox="1"/>
              <p:nvPr/>
            </p:nvSpPr>
            <p:spPr>
              <a:xfrm>
                <a:off x="6420993" y="1302812"/>
                <a:ext cx="11960157" cy="400110"/>
              </a:xfrm>
              <a:prstGeom prst="rect">
                <a:avLst/>
              </a:prstGeom>
              <a:noFill/>
            </p:spPr>
            <p:txBody>
              <a:bodyPr wrap="square" lIns="108000" rIns="108000">
                <a:spAutoFit/>
              </a:bodyPr>
              <a:lstStyle/>
              <a:p>
                <a:pPr>
                  <a:defRPr sz="2000" b="1"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t>EURES — Red de cooperación de la UE para el empleo</a:t>
                </a:r>
              </a:p>
            </p:txBody>
          </p:sp>
        </p:grpSp>
        <p:pic>
          <p:nvPicPr>
            <p:cNvPr id="18" name="Imagen 15">
              <a:extLst>
                <a:ext uri="{FF2B5EF4-FFF2-40B4-BE49-F238E27FC236}">
                  <a16:creationId xmlns:a16="http://schemas.microsoft.com/office/drawing/2014/main" id="{55C5F9C2-CF4E-3C4F-1F1B-FE45E74EE3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79077" b="-1435"/>
            <a:stretch/>
          </p:blipFill>
          <p:spPr>
            <a:xfrm>
              <a:off x="1679645" y="6805795"/>
              <a:ext cx="577776" cy="523220"/>
            </a:xfrm>
            <a:prstGeom prst="rect">
              <a:avLst/>
            </a:prstGeom>
          </p:spPr>
        </p:pic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522C429E-D69F-3F5B-6828-24352EBD1433}"/>
              </a:ext>
            </a:extLst>
          </p:cNvPr>
          <p:cNvGrpSpPr/>
          <p:nvPr/>
        </p:nvGrpSpPr>
        <p:grpSpPr>
          <a:xfrm>
            <a:off x="1676402" y="5938353"/>
            <a:ext cx="15544798" cy="1033947"/>
            <a:chOff x="1676402" y="7932194"/>
            <a:chExt cx="15544798" cy="1033947"/>
          </a:xfrm>
        </p:grpSpPr>
        <p:grpSp>
          <p:nvGrpSpPr>
            <p:cNvPr id="19" name="Group 3">
              <a:extLst>
                <a:ext uri="{FF2B5EF4-FFF2-40B4-BE49-F238E27FC236}">
                  <a16:creationId xmlns:a16="http://schemas.microsoft.com/office/drawing/2014/main" id="{B9B67927-B48C-AD93-117A-9C5C633ACEAA}"/>
                </a:ext>
              </a:extLst>
            </p:cNvPr>
            <p:cNvGrpSpPr/>
            <p:nvPr/>
          </p:nvGrpSpPr>
          <p:grpSpPr>
            <a:xfrm>
              <a:off x="2438400" y="7956431"/>
              <a:ext cx="14782800" cy="1009710"/>
              <a:chOff x="6420993" y="1454423"/>
              <a:chExt cx="14782800" cy="1009710"/>
            </a:xfrm>
          </p:grpSpPr>
          <p:sp>
            <p:nvSpPr>
              <p:cNvPr id="20" name="TextBox 7">
                <a:extLst>
                  <a:ext uri="{FF2B5EF4-FFF2-40B4-BE49-F238E27FC236}">
                    <a16:creationId xmlns:a16="http://schemas.microsoft.com/office/drawing/2014/main" id="{9367DCE7-354F-1CF6-A01F-68723FF2E914}"/>
                  </a:ext>
                </a:extLst>
              </p:cNvPr>
              <p:cNvSpPr txBox="1"/>
              <p:nvPr/>
            </p:nvSpPr>
            <p:spPr>
              <a:xfrm>
                <a:off x="6420994" y="1817802"/>
                <a:ext cx="1478279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rPr dirty="0" err="1"/>
                  <a:t>Europass</a:t>
                </a:r>
                <a:r>
                  <a:rPr dirty="0"/>
                  <a:t> pone a </a:t>
                </a:r>
                <a:r>
                  <a:rPr dirty="0" err="1"/>
                  <a:t>disposición</a:t>
                </a:r>
                <a:r>
                  <a:rPr dirty="0"/>
                  <a:t> un gran </a:t>
                </a:r>
                <a:r>
                  <a:rPr dirty="0" err="1"/>
                  <a:t>grupo</a:t>
                </a:r>
                <a:r>
                  <a:rPr dirty="0"/>
                  <a:t> de </a:t>
                </a:r>
                <a:r>
                  <a:rPr dirty="0" err="1"/>
                  <a:t>servicios</a:t>
                </a:r>
                <a:r>
                  <a:rPr dirty="0"/>
                  <a:t> y </a:t>
                </a:r>
                <a:r>
                  <a:rPr dirty="0" err="1"/>
                  <a:t>recursos</a:t>
                </a:r>
                <a:r>
                  <a:rPr dirty="0"/>
                  <a:t> que las personas </a:t>
                </a:r>
                <a:r>
                  <a:rPr dirty="0" err="1"/>
                  <a:t>pueden</a:t>
                </a:r>
                <a:r>
                  <a:rPr dirty="0"/>
                  <a:t> </a:t>
                </a:r>
                <a:r>
                  <a:rPr dirty="0" err="1"/>
                  <a:t>buscar</a:t>
                </a:r>
                <a:r>
                  <a:rPr dirty="0"/>
                  <a:t> para </a:t>
                </a:r>
                <a:r>
                  <a:rPr dirty="0" err="1"/>
                  <a:t>prepararse</a:t>
                </a:r>
                <a:r>
                  <a:rPr dirty="0"/>
                  <a:t> para </a:t>
                </a:r>
                <a:r>
                  <a:rPr dirty="0" err="1"/>
                  <a:t>su</a:t>
                </a:r>
                <a:r>
                  <a:rPr dirty="0"/>
                  <a:t> </a:t>
                </a:r>
                <a:r>
                  <a:rPr dirty="0" err="1"/>
                  <a:t>próximo</a:t>
                </a:r>
                <a:r>
                  <a:rPr dirty="0"/>
                  <a:t> gran paso </a:t>
                </a:r>
                <a:r>
                  <a:rPr dirty="0" err="1"/>
                  <a:t>en</a:t>
                </a:r>
                <a:r>
                  <a:rPr dirty="0"/>
                  <a:t> la </a:t>
                </a:r>
                <a:r>
                  <a:rPr dirty="0" err="1"/>
                  <a:t>vida</a:t>
                </a:r>
                <a:r>
                  <a:rPr dirty="0"/>
                  <a:t>. </a:t>
                </a:r>
                <a:endParaRPr dirty="0">
                  <a:latin typeface="Century Gothic" panose="020B0502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21" name="TextBox 8">
                <a:extLst>
                  <a:ext uri="{FF2B5EF4-FFF2-40B4-BE49-F238E27FC236}">
                    <a16:creationId xmlns:a16="http://schemas.microsoft.com/office/drawing/2014/main" id="{F07A5552-7558-3F5D-CA74-76358D228895}"/>
                  </a:ext>
                </a:extLst>
              </p:cNvPr>
              <p:cNvSpPr txBox="1"/>
              <p:nvPr/>
            </p:nvSpPr>
            <p:spPr>
              <a:xfrm>
                <a:off x="6420993" y="1454423"/>
                <a:ext cx="11960157" cy="400110"/>
              </a:xfrm>
              <a:prstGeom prst="rect">
                <a:avLst/>
              </a:prstGeom>
              <a:noFill/>
            </p:spPr>
            <p:txBody>
              <a:bodyPr wrap="square" lIns="108000" rIns="108000">
                <a:spAutoFit/>
              </a:bodyPr>
              <a:lstStyle/>
              <a:p>
                <a:pPr>
                  <a:defRPr sz="2000" b="1"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rPr dirty="0" err="1"/>
                  <a:t>Europass</a:t>
                </a:r>
                <a:r>
                  <a:rPr dirty="0"/>
                  <a:t> — </a:t>
                </a:r>
                <a:r>
                  <a:rPr lang="es-ES" dirty="0"/>
                  <a:t>aprender </a:t>
                </a:r>
                <a:r>
                  <a:rPr dirty="0"/>
                  <a:t>y </a:t>
                </a:r>
                <a:r>
                  <a:rPr dirty="0" err="1"/>
                  <a:t>trabajar</a:t>
                </a:r>
                <a:r>
                  <a:rPr dirty="0"/>
                  <a:t> </a:t>
                </a:r>
                <a:r>
                  <a:rPr dirty="0" err="1"/>
                  <a:t>en</a:t>
                </a:r>
                <a:r>
                  <a:rPr dirty="0"/>
                  <a:t> la UE</a:t>
                </a:r>
              </a:p>
            </p:txBody>
          </p:sp>
        </p:grpSp>
        <p:pic>
          <p:nvPicPr>
            <p:cNvPr id="22" name="Imagen 15">
              <a:extLst>
                <a:ext uri="{FF2B5EF4-FFF2-40B4-BE49-F238E27FC236}">
                  <a16:creationId xmlns:a16="http://schemas.microsoft.com/office/drawing/2014/main" id="{1E647202-47D1-BE02-EF92-0609A52CC3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79077" b="-1435"/>
            <a:stretch/>
          </p:blipFill>
          <p:spPr>
            <a:xfrm>
              <a:off x="1676402" y="7932194"/>
              <a:ext cx="577776" cy="523220"/>
            </a:xfrm>
            <a:prstGeom prst="rect">
              <a:avLst/>
            </a:prstGeom>
          </p:spPr>
        </p:pic>
      </p:grp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A30ABFC9-863D-EC67-397E-9AE074713B6C}"/>
              </a:ext>
            </a:extLst>
          </p:cNvPr>
          <p:cNvGrpSpPr/>
          <p:nvPr/>
        </p:nvGrpSpPr>
        <p:grpSpPr>
          <a:xfrm>
            <a:off x="1676402" y="6905250"/>
            <a:ext cx="15544798" cy="1093999"/>
            <a:chOff x="1676402" y="7804820"/>
            <a:chExt cx="15544798" cy="1093999"/>
          </a:xfrm>
        </p:grpSpPr>
        <p:grpSp>
          <p:nvGrpSpPr>
            <p:cNvPr id="29" name="Group 3">
              <a:extLst>
                <a:ext uri="{FF2B5EF4-FFF2-40B4-BE49-F238E27FC236}">
                  <a16:creationId xmlns:a16="http://schemas.microsoft.com/office/drawing/2014/main" id="{E208E423-0F04-15B7-3593-6CC9B8426FEB}"/>
                </a:ext>
              </a:extLst>
            </p:cNvPr>
            <p:cNvGrpSpPr/>
            <p:nvPr/>
          </p:nvGrpSpPr>
          <p:grpSpPr>
            <a:xfrm>
              <a:off x="2438400" y="7804820"/>
              <a:ext cx="14782800" cy="1093999"/>
              <a:chOff x="6420993" y="1302812"/>
              <a:chExt cx="14782800" cy="1093999"/>
            </a:xfrm>
          </p:grpSpPr>
          <p:sp>
            <p:nvSpPr>
              <p:cNvPr id="31" name="TextBox 7">
                <a:extLst>
                  <a:ext uri="{FF2B5EF4-FFF2-40B4-BE49-F238E27FC236}">
                    <a16:creationId xmlns:a16="http://schemas.microsoft.com/office/drawing/2014/main" id="{19599A69-DBE8-367A-1693-86F821EA6C7F}"/>
                  </a:ext>
                </a:extLst>
              </p:cNvPr>
              <p:cNvSpPr txBox="1"/>
              <p:nvPr/>
            </p:nvSpPr>
            <p:spPr>
              <a:xfrm>
                <a:off x="6420994" y="1750480"/>
                <a:ext cx="1478279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t>ESCO es el marco oficial de la UE para la clasificación de capacidades, competencias y ocupaciones. Los objetivos de esta normalización son facilitar la movilidad de los trabajadores y los solicitantes de empleo en toda la UE.</a:t>
                </a:r>
                <a:endParaRPr>
                  <a:latin typeface="Century Gothic" panose="020B0502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32" name="TextBox 8">
                <a:extLst>
                  <a:ext uri="{FF2B5EF4-FFF2-40B4-BE49-F238E27FC236}">
                    <a16:creationId xmlns:a16="http://schemas.microsoft.com/office/drawing/2014/main" id="{DA5B99AD-312A-61AF-90FA-4CA59DC7EF93}"/>
                  </a:ext>
                </a:extLst>
              </p:cNvPr>
              <p:cNvSpPr txBox="1"/>
              <p:nvPr/>
            </p:nvSpPr>
            <p:spPr>
              <a:xfrm>
                <a:off x="6420993" y="1302812"/>
                <a:ext cx="11960157" cy="400110"/>
              </a:xfrm>
              <a:prstGeom prst="rect">
                <a:avLst/>
              </a:prstGeom>
              <a:noFill/>
            </p:spPr>
            <p:txBody>
              <a:bodyPr wrap="square" lIns="108000" rIns="108000">
                <a:spAutoFit/>
              </a:bodyPr>
              <a:lstStyle/>
              <a:p>
                <a:pPr>
                  <a:defRPr sz="2000" b="1"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t>Capacidades, competencias, cualificaciones y ocupaciones de la UE</a:t>
                </a:r>
              </a:p>
            </p:txBody>
          </p:sp>
        </p:grpSp>
        <p:pic>
          <p:nvPicPr>
            <p:cNvPr id="30" name="Imagen 15">
              <a:extLst>
                <a:ext uri="{FF2B5EF4-FFF2-40B4-BE49-F238E27FC236}">
                  <a16:creationId xmlns:a16="http://schemas.microsoft.com/office/drawing/2014/main" id="{26ACCD31-0516-5CE3-AF67-534714A563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79077" b="-1435"/>
            <a:stretch/>
          </p:blipFill>
          <p:spPr>
            <a:xfrm>
              <a:off x="1676402" y="7932194"/>
              <a:ext cx="577776" cy="523220"/>
            </a:xfrm>
            <a:prstGeom prst="rect">
              <a:avLst/>
            </a:prstGeom>
          </p:spPr>
        </p:pic>
      </p:grp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DB61C7B3-BBD4-2CAB-0F27-E217FBE2D1DF}"/>
              </a:ext>
            </a:extLst>
          </p:cNvPr>
          <p:cNvGrpSpPr/>
          <p:nvPr/>
        </p:nvGrpSpPr>
        <p:grpSpPr>
          <a:xfrm>
            <a:off x="1676402" y="7999522"/>
            <a:ext cx="15697197" cy="1093999"/>
            <a:chOff x="1676402" y="7804820"/>
            <a:chExt cx="15697197" cy="1093999"/>
          </a:xfrm>
        </p:grpSpPr>
        <p:grpSp>
          <p:nvGrpSpPr>
            <p:cNvPr id="34" name="Group 3">
              <a:extLst>
                <a:ext uri="{FF2B5EF4-FFF2-40B4-BE49-F238E27FC236}">
                  <a16:creationId xmlns:a16="http://schemas.microsoft.com/office/drawing/2014/main" id="{709FD3D8-3D17-036D-5620-1C279DE75FB1}"/>
                </a:ext>
              </a:extLst>
            </p:cNvPr>
            <p:cNvGrpSpPr/>
            <p:nvPr/>
          </p:nvGrpSpPr>
          <p:grpSpPr>
            <a:xfrm>
              <a:off x="2438400" y="7804820"/>
              <a:ext cx="14935199" cy="1093999"/>
              <a:chOff x="6420993" y="1302812"/>
              <a:chExt cx="14935199" cy="1093999"/>
            </a:xfrm>
          </p:grpSpPr>
          <p:sp>
            <p:nvSpPr>
              <p:cNvPr id="36" name="TextBox 7">
                <a:extLst>
                  <a:ext uri="{FF2B5EF4-FFF2-40B4-BE49-F238E27FC236}">
                    <a16:creationId xmlns:a16="http://schemas.microsoft.com/office/drawing/2014/main" id="{C67DB796-835E-D9DE-ED48-B70BC065D6C5}"/>
                  </a:ext>
                </a:extLst>
              </p:cNvPr>
              <p:cNvSpPr txBox="1"/>
              <p:nvPr/>
            </p:nvSpPr>
            <p:spPr>
              <a:xfrm>
                <a:off x="6420994" y="1750480"/>
                <a:ext cx="1493519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t>las iniciativas de capacitación y educación basadas en microcredenciales funcionan en un archivo muy específico de aprendizaje y los resultados de aprendizaje asociados a él pueden lograrse durante un período de tiempo sensatamente corto. </a:t>
                </a:r>
              </a:p>
            </p:txBody>
          </p:sp>
          <p:sp>
            <p:nvSpPr>
              <p:cNvPr id="37" name="TextBox 8">
                <a:extLst>
                  <a:ext uri="{FF2B5EF4-FFF2-40B4-BE49-F238E27FC236}">
                    <a16:creationId xmlns:a16="http://schemas.microsoft.com/office/drawing/2014/main" id="{DA90813B-48A3-163F-5EF9-AF54797AB4F5}"/>
                  </a:ext>
                </a:extLst>
              </p:cNvPr>
              <p:cNvSpPr txBox="1"/>
              <p:nvPr/>
            </p:nvSpPr>
            <p:spPr>
              <a:xfrm>
                <a:off x="6420993" y="1302812"/>
                <a:ext cx="11960157" cy="400110"/>
              </a:xfrm>
              <a:prstGeom prst="rect">
                <a:avLst/>
              </a:prstGeom>
              <a:noFill/>
            </p:spPr>
            <p:txBody>
              <a:bodyPr wrap="square" lIns="108000" rIns="108000">
                <a:spAutoFit/>
              </a:bodyPr>
              <a:lstStyle/>
              <a:p>
                <a:pPr>
                  <a:defRPr sz="2000" b="1"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t>Microcredenciales </a:t>
                </a:r>
              </a:p>
            </p:txBody>
          </p:sp>
        </p:grpSp>
        <p:pic>
          <p:nvPicPr>
            <p:cNvPr id="35" name="Imagen 15">
              <a:extLst>
                <a:ext uri="{FF2B5EF4-FFF2-40B4-BE49-F238E27FC236}">
                  <a16:creationId xmlns:a16="http://schemas.microsoft.com/office/drawing/2014/main" id="{5053C0A4-9EA6-A40B-14E0-6FD48A2538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79077" b="-1435"/>
            <a:stretch/>
          </p:blipFill>
          <p:spPr>
            <a:xfrm>
              <a:off x="1676402" y="7932194"/>
              <a:ext cx="577776" cy="5232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1287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4495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Resumen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292713"/>
            <a:ext cx="131826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Las </a:t>
            </a:r>
            <a:r>
              <a:rPr dirty="0" err="1"/>
              <a:t>instituciones</a:t>
            </a:r>
            <a:r>
              <a:rPr dirty="0"/>
              <a:t> de la UE </a:t>
            </a:r>
            <a:r>
              <a:rPr lang="es-ES" dirty="0"/>
              <a:t>ofrecen </a:t>
            </a:r>
            <a:r>
              <a:rPr dirty="0" err="1"/>
              <a:t>varios</a:t>
            </a:r>
            <a:r>
              <a:rPr dirty="0"/>
              <a:t> </a:t>
            </a:r>
            <a:r>
              <a:rPr dirty="0" err="1"/>
              <a:t>recursos</a:t>
            </a:r>
            <a:r>
              <a:rPr dirty="0"/>
              <a:t> para </a:t>
            </a:r>
            <a:r>
              <a:rPr dirty="0" err="1"/>
              <a:t>ayudar</a:t>
            </a:r>
            <a:r>
              <a:rPr dirty="0"/>
              <a:t> y </a:t>
            </a:r>
            <a:r>
              <a:rPr dirty="0" err="1"/>
              <a:t>mantener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despliegue</a:t>
            </a:r>
            <a:r>
              <a:rPr dirty="0"/>
              <a:t> de </a:t>
            </a:r>
            <a:r>
              <a:rPr dirty="0" err="1"/>
              <a:t>programas</a:t>
            </a:r>
            <a:r>
              <a:rPr dirty="0"/>
              <a:t> de </a:t>
            </a:r>
            <a:r>
              <a:rPr dirty="0" err="1"/>
              <a:t>educación</a:t>
            </a:r>
            <a:r>
              <a:rPr dirty="0"/>
              <a:t> y </a:t>
            </a:r>
            <a:r>
              <a:rPr dirty="0" err="1"/>
              <a:t>formación</a:t>
            </a:r>
            <a:r>
              <a:rPr dirty="0"/>
              <a:t> </a:t>
            </a:r>
            <a:r>
              <a:rPr dirty="0" err="1"/>
              <a:t>profesionales</a:t>
            </a:r>
            <a:r>
              <a:rPr dirty="0"/>
              <a:t> (FP) </a:t>
            </a:r>
            <a:r>
              <a:rPr dirty="0" err="1"/>
              <a:t>eficaces</a:t>
            </a:r>
            <a:r>
              <a:rPr dirty="0"/>
              <a:t> </a:t>
            </a:r>
            <a:r>
              <a:rPr lang="es-ES" dirty="0"/>
              <a:t>y con efecto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toda</a:t>
            </a:r>
            <a:r>
              <a:rPr dirty="0"/>
              <a:t> la UE y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entornos</a:t>
            </a:r>
            <a:r>
              <a:rPr dirty="0"/>
              <a:t> de </a:t>
            </a:r>
            <a:r>
              <a:rPr dirty="0" err="1"/>
              <a:t>aprendizaje</a:t>
            </a:r>
            <a:r>
              <a:rPr dirty="0"/>
              <a:t> </a:t>
            </a:r>
            <a:r>
              <a:rPr dirty="0" err="1"/>
              <a:t>formales</a:t>
            </a:r>
            <a:r>
              <a:rPr dirty="0"/>
              <a:t>, no </a:t>
            </a:r>
            <a:r>
              <a:rPr dirty="0" err="1"/>
              <a:t>formales</a:t>
            </a:r>
            <a:r>
              <a:rPr dirty="0"/>
              <a:t> e </a:t>
            </a:r>
            <a:r>
              <a:rPr dirty="0" err="1"/>
              <a:t>informales</a:t>
            </a:r>
            <a:r>
              <a:rPr dirty="0"/>
              <a:t>. </a:t>
            </a:r>
          </a:p>
          <a:p>
            <a:endParaRPr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El </a:t>
            </a:r>
            <a:r>
              <a:rPr dirty="0" err="1"/>
              <a:t>contenido</a:t>
            </a:r>
            <a:r>
              <a:rPr dirty="0"/>
              <a:t> disponible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estas</a:t>
            </a:r>
            <a:r>
              <a:rPr dirty="0"/>
              <a:t> </a:t>
            </a:r>
            <a:r>
              <a:rPr dirty="0" err="1"/>
              <a:t>unidades</a:t>
            </a:r>
            <a:r>
              <a:rPr dirty="0"/>
              <a:t> de </a:t>
            </a:r>
            <a:r>
              <a:rPr dirty="0" err="1"/>
              <a:t>formación</a:t>
            </a:r>
            <a:r>
              <a:rPr dirty="0"/>
              <a:t> </a:t>
            </a:r>
            <a:r>
              <a:rPr dirty="0" err="1"/>
              <a:t>proporciona</a:t>
            </a:r>
            <a:r>
              <a:rPr dirty="0"/>
              <a:t> a los </a:t>
            </a:r>
            <a:r>
              <a:rPr dirty="0" err="1"/>
              <a:t>profesionales</a:t>
            </a:r>
            <a:r>
              <a:rPr dirty="0"/>
              <a:t> de la FP </a:t>
            </a:r>
            <a:r>
              <a:rPr dirty="0" err="1"/>
              <a:t>algunos</a:t>
            </a:r>
            <a:r>
              <a:rPr dirty="0"/>
              <a:t> </a:t>
            </a:r>
            <a:r>
              <a:rPr dirty="0" err="1"/>
              <a:t>elementos</a:t>
            </a:r>
            <a:r>
              <a:rPr dirty="0"/>
              <a:t> </a:t>
            </a:r>
            <a:r>
              <a:rPr dirty="0" err="1"/>
              <a:t>esenciales</a:t>
            </a:r>
            <a:r>
              <a:rPr dirty="0"/>
              <a:t> que </a:t>
            </a:r>
            <a:r>
              <a:rPr dirty="0" err="1"/>
              <a:t>deben</a:t>
            </a:r>
            <a:r>
              <a:rPr dirty="0"/>
              <a:t> </a:t>
            </a:r>
            <a:r>
              <a:rPr dirty="0" err="1"/>
              <a:t>aplicar</a:t>
            </a:r>
            <a:r>
              <a:rPr dirty="0"/>
              <a:t> </a:t>
            </a:r>
            <a:r>
              <a:rPr lang="es-ES" dirty="0"/>
              <a:t>en</a:t>
            </a:r>
            <a:r>
              <a:rPr dirty="0"/>
              <a:t> sus </a:t>
            </a:r>
            <a:r>
              <a:rPr dirty="0" err="1"/>
              <a:t>prácticas</a:t>
            </a:r>
            <a:r>
              <a:rPr dirty="0"/>
              <a:t> </a:t>
            </a:r>
            <a:r>
              <a:rPr dirty="0" err="1"/>
              <a:t>cotidianas</a:t>
            </a:r>
            <a:r>
              <a:rPr dirty="0"/>
              <a:t>, y de </a:t>
            </a:r>
            <a:r>
              <a:rPr dirty="0" err="1"/>
              <a:t>acuerdo</a:t>
            </a:r>
            <a:r>
              <a:rPr dirty="0"/>
              <a:t> con los </a:t>
            </a:r>
            <a:r>
              <a:rPr dirty="0" err="1"/>
              <a:t>últimos</a:t>
            </a:r>
            <a:r>
              <a:rPr dirty="0"/>
              <a:t> </a:t>
            </a:r>
            <a:r>
              <a:rPr dirty="0" err="1"/>
              <a:t>avances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materia</a:t>
            </a:r>
            <a:r>
              <a:rPr dirty="0"/>
              <a:t> de </a:t>
            </a:r>
            <a:r>
              <a:rPr dirty="0" err="1"/>
              <a:t>educación</a:t>
            </a:r>
            <a:r>
              <a:rPr dirty="0"/>
              <a:t> y </a:t>
            </a:r>
            <a:r>
              <a:rPr dirty="0" err="1"/>
              <a:t>formación</a:t>
            </a:r>
            <a:r>
              <a:rPr dirty="0"/>
              <a:t>, </a:t>
            </a:r>
            <a:r>
              <a:rPr dirty="0" err="1"/>
              <a:t>enseñanza</a:t>
            </a:r>
            <a:r>
              <a:rPr dirty="0"/>
              <a:t>, </a:t>
            </a:r>
            <a:r>
              <a:rPr dirty="0" err="1"/>
              <a:t>mejora</a:t>
            </a:r>
            <a:r>
              <a:rPr dirty="0"/>
              <a:t> de las </a:t>
            </a:r>
            <a:r>
              <a:rPr dirty="0" err="1"/>
              <a:t>capacidades</a:t>
            </a:r>
            <a:r>
              <a:rPr dirty="0"/>
              <a:t> y </a:t>
            </a:r>
            <a:r>
              <a:rPr dirty="0" err="1"/>
              <a:t>reciclaje</a:t>
            </a:r>
            <a:r>
              <a:rPr dirty="0"/>
              <a:t> de las personas. </a:t>
            </a:r>
          </a:p>
          <a:p>
            <a:endParaRPr sz="28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0"/>
            <a:ext cx="638175" cy="10286365"/>
          </a:xfrm>
          <a:custGeom>
            <a:avLst/>
            <a:gdLst/>
            <a:ahLst/>
            <a:cxnLst/>
            <a:rect l="l" t="t" r="r" b="b"/>
            <a:pathLst>
              <a:path w="638175" h="10286365">
                <a:moveTo>
                  <a:pt x="0" y="0"/>
                </a:moveTo>
                <a:lnTo>
                  <a:pt x="638175" y="0"/>
                </a:lnTo>
                <a:lnTo>
                  <a:pt x="638175" y="10286369"/>
                </a:lnTo>
                <a:lnTo>
                  <a:pt x="0" y="10286369"/>
                </a:lnTo>
                <a:lnTo>
                  <a:pt x="0" y="0"/>
                </a:lnTo>
                <a:close/>
              </a:path>
            </a:pathLst>
          </a:custGeom>
          <a:solidFill>
            <a:srgbClr val="74B138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1246" y="41306"/>
            <a:ext cx="85725" cy="10245725"/>
          </a:xfrm>
          <a:custGeom>
            <a:avLst/>
            <a:gdLst/>
            <a:ahLst/>
            <a:cxnLst/>
            <a:rect l="l" t="t" r="r" b="b"/>
            <a:pathLst>
              <a:path w="85725" h="10245725">
                <a:moveTo>
                  <a:pt x="85195" y="10245692"/>
                </a:moveTo>
                <a:lnTo>
                  <a:pt x="9127" y="10245692"/>
                </a:lnTo>
                <a:lnTo>
                  <a:pt x="0" y="67"/>
                </a:lnTo>
                <a:lnTo>
                  <a:pt x="76067" y="0"/>
                </a:lnTo>
                <a:lnTo>
                  <a:pt x="85195" y="10245692"/>
                </a:lnTo>
                <a:close/>
              </a:path>
            </a:pathLst>
          </a:custGeom>
          <a:solidFill>
            <a:srgbClr val="74B138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70FEDC1-F472-4558-867A-C3B677E86823}"/>
              </a:ext>
            </a:extLst>
          </p:cNvPr>
          <p:cNvSpPr txBox="1"/>
          <p:nvPr/>
        </p:nvSpPr>
        <p:spPr>
          <a:xfrm>
            <a:off x="5295900" y="3848100"/>
            <a:ext cx="7696200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11500" b="1">
                <a:solidFill>
                  <a:srgbClr val="75B239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>
                <a:latin typeface="Century Gothic" panose="020B0502020202020204" pitchFamily="34" charset="0"/>
              </a:rPr>
              <a:t>¡</a:t>
            </a:r>
            <a:r>
              <a:rPr>
                <a:latin typeface="Microsoft Sans Serif" panose="020B0604020202020204" pitchFamily="34" charset="0"/>
              </a:rPr>
              <a:t> Gracias!</a:t>
            </a:r>
            <a:endParaRPr kumimoji="0" sz="11500" b="1" i="0" u="none" strike="noStrike" kern="1200" cap="none" normalizeH="0" baseline="0">
              <a:ln>
                <a:noFill/>
              </a:ln>
              <a:solidFill>
                <a:srgbClr val="75B239"/>
              </a:solidFill>
              <a:effectLst/>
              <a:uLnTx/>
              <a:uFillTx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B8B90EC-E8ED-40F1-B252-7A5B8AB04DD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9077" b="-1435"/>
          <a:stretch/>
        </p:blipFill>
        <p:spPr>
          <a:xfrm>
            <a:off x="12801601" y="4229100"/>
            <a:ext cx="1371600" cy="124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352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804C2A2-A1FA-1808-ECAE-1A63FD7A6D23}"/>
              </a:ext>
            </a:extLst>
          </p:cNvPr>
          <p:cNvSpPr txBox="1"/>
          <p:nvPr/>
        </p:nvSpPr>
        <p:spPr>
          <a:xfrm>
            <a:off x="1524000" y="419100"/>
            <a:ext cx="94626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Índice</a:t>
            </a:r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B071CC5C-B22E-F2E8-4AA7-D82865B354AE}"/>
              </a:ext>
            </a:extLst>
          </p:cNvPr>
          <p:cNvGrpSpPr/>
          <p:nvPr/>
        </p:nvGrpSpPr>
        <p:grpSpPr>
          <a:xfrm>
            <a:off x="1676402" y="1485900"/>
            <a:ext cx="9982198" cy="829335"/>
            <a:chOff x="1676402" y="2476500"/>
            <a:chExt cx="9982198" cy="82933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D3361825-8B1B-08E5-DA1C-487C1C05F0E8}"/>
                </a:ext>
              </a:extLst>
            </p:cNvPr>
            <p:cNvGrpSpPr/>
            <p:nvPr/>
          </p:nvGrpSpPr>
          <p:grpSpPr>
            <a:xfrm>
              <a:off x="2438400" y="2476500"/>
              <a:ext cx="9220200" cy="829335"/>
              <a:chOff x="6420992" y="1321255"/>
              <a:chExt cx="9220200" cy="829335"/>
            </a:xfrm>
          </p:grpSpPr>
          <p:sp>
            <p:nvSpPr>
              <p:cNvPr id="6" name="TextBox 7">
                <a:extLst>
                  <a:ext uri="{FF2B5EF4-FFF2-40B4-BE49-F238E27FC236}">
                    <a16:creationId xmlns:a16="http://schemas.microsoft.com/office/drawing/2014/main" id="{5CAEF54C-C895-D771-7062-4E4546BAFC59}"/>
                  </a:ext>
                </a:extLst>
              </p:cNvPr>
              <p:cNvSpPr txBox="1"/>
              <p:nvPr/>
            </p:nvSpPr>
            <p:spPr>
              <a:xfrm>
                <a:off x="6420994" y="1750480"/>
                <a:ext cx="922019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 sz="2000"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rPr dirty="0"/>
                  <a:t>Marco de </a:t>
                </a:r>
                <a:r>
                  <a:rPr dirty="0" err="1"/>
                  <a:t>garantía</a:t>
                </a:r>
                <a:r>
                  <a:rPr dirty="0"/>
                  <a:t> de </a:t>
                </a:r>
                <a:r>
                  <a:rPr dirty="0" err="1"/>
                  <a:t>calidad</a:t>
                </a:r>
                <a:r>
                  <a:rPr dirty="0"/>
                  <a:t> para la </a:t>
                </a:r>
                <a:r>
                  <a:rPr dirty="0" err="1"/>
                  <a:t>prestación</a:t>
                </a:r>
                <a:r>
                  <a:rPr dirty="0"/>
                  <a:t> de FP</a:t>
                </a:r>
                <a:endParaRPr sz="2000" dirty="0">
                  <a:latin typeface="Century Gothic" panose="020B0502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7" name="TextBox 8">
                <a:extLst>
                  <a:ext uri="{FF2B5EF4-FFF2-40B4-BE49-F238E27FC236}">
                    <a16:creationId xmlns:a16="http://schemas.microsoft.com/office/drawing/2014/main" id="{C3FCEDDE-2061-C319-6B6A-16A18E214717}"/>
                  </a:ext>
                </a:extLst>
              </p:cNvPr>
              <p:cNvSpPr txBox="1"/>
              <p:nvPr/>
            </p:nvSpPr>
            <p:spPr>
              <a:xfrm>
                <a:off x="6420992" y="1321255"/>
                <a:ext cx="5124925" cy="400110"/>
              </a:xfrm>
              <a:prstGeom prst="rect">
                <a:avLst/>
              </a:prstGeom>
              <a:noFill/>
            </p:spPr>
            <p:txBody>
              <a:bodyPr wrap="square" lIns="108000" rIns="108000">
                <a:spAutoFit/>
              </a:bodyPr>
              <a:lstStyle/>
              <a:p>
                <a:pPr>
                  <a:defRPr sz="2000"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t>EQAVET</a:t>
                </a:r>
                <a:endParaRPr sz="2000">
                  <a:latin typeface="Century Gothic" panose="020B0502020202020204" pitchFamily="34" charset="0"/>
                  <a:cs typeface="Microsoft Sans Serif" panose="020B0604020202020204" pitchFamily="34" charset="0"/>
                </a:endParaRPr>
              </a:p>
            </p:txBody>
          </p:sp>
        </p:grpSp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DB9743E2-D353-D1BD-A755-08F6E82190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79077" b="-1435"/>
            <a:stretch/>
          </p:blipFill>
          <p:spPr>
            <a:xfrm>
              <a:off x="1676402" y="2613337"/>
              <a:ext cx="577776" cy="523220"/>
            </a:xfrm>
            <a:prstGeom prst="rect">
              <a:avLst/>
            </a:prstGeom>
          </p:spPr>
        </p:pic>
      </p:grp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873E16A3-F2FC-B5FA-122C-04060C068DF7}"/>
              </a:ext>
            </a:extLst>
          </p:cNvPr>
          <p:cNvGrpSpPr/>
          <p:nvPr/>
        </p:nvGrpSpPr>
        <p:grpSpPr>
          <a:xfrm>
            <a:off x="1676402" y="2561728"/>
            <a:ext cx="9677398" cy="814216"/>
            <a:chOff x="1676402" y="3954535"/>
            <a:chExt cx="9677398" cy="814216"/>
          </a:xfrm>
        </p:grpSpPr>
        <p:grpSp>
          <p:nvGrpSpPr>
            <p:cNvPr id="8" name="Group 3">
              <a:extLst>
                <a:ext uri="{FF2B5EF4-FFF2-40B4-BE49-F238E27FC236}">
                  <a16:creationId xmlns:a16="http://schemas.microsoft.com/office/drawing/2014/main" id="{C7E2AC99-4D31-4CA6-4F32-B108052440D9}"/>
                </a:ext>
              </a:extLst>
            </p:cNvPr>
            <p:cNvGrpSpPr/>
            <p:nvPr/>
          </p:nvGrpSpPr>
          <p:grpSpPr>
            <a:xfrm>
              <a:off x="2438400" y="3954535"/>
              <a:ext cx="8915400" cy="814216"/>
              <a:chOff x="6420993" y="1336374"/>
              <a:chExt cx="8915400" cy="814216"/>
            </a:xfrm>
          </p:grpSpPr>
          <p:sp>
            <p:nvSpPr>
              <p:cNvPr id="9" name="TextBox 7">
                <a:extLst>
                  <a:ext uri="{FF2B5EF4-FFF2-40B4-BE49-F238E27FC236}">
                    <a16:creationId xmlns:a16="http://schemas.microsoft.com/office/drawing/2014/main" id="{5D5D6B3D-3614-181A-8C34-CCE1A3E84452}"/>
                  </a:ext>
                </a:extLst>
              </p:cNvPr>
              <p:cNvSpPr txBox="1"/>
              <p:nvPr/>
            </p:nvSpPr>
            <p:spPr>
              <a:xfrm>
                <a:off x="6420994" y="1750480"/>
                <a:ext cx="891539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 sz="2000"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t>Marco Europeo de Cualificación</a:t>
                </a:r>
                <a:endParaRPr sz="2000">
                  <a:latin typeface="Century Gothic" panose="020B0502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8AA6509C-A3E0-6E43-834B-752F6269495E}"/>
                  </a:ext>
                </a:extLst>
              </p:cNvPr>
              <p:cNvSpPr txBox="1"/>
              <p:nvPr/>
            </p:nvSpPr>
            <p:spPr>
              <a:xfrm>
                <a:off x="6420993" y="1336374"/>
                <a:ext cx="5124925" cy="400110"/>
              </a:xfrm>
              <a:prstGeom prst="rect">
                <a:avLst/>
              </a:prstGeom>
              <a:noFill/>
            </p:spPr>
            <p:txBody>
              <a:bodyPr wrap="square" lIns="108000" rIns="108000">
                <a:spAutoFit/>
              </a:bodyPr>
              <a:lstStyle/>
              <a:p>
                <a:pPr>
                  <a:defRPr sz="2000"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t>MEC</a:t>
                </a:r>
                <a:endParaRPr sz="2000">
                  <a:latin typeface="Century Gothic" panose="020B0502020202020204" pitchFamily="34" charset="0"/>
                  <a:cs typeface="Microsoft Sans Serif" panose="020B0604020202020204" pitchFamily="34" charset="0"/>
                </a:endParaRPr>
              </a:p>
            </p:txBody>
          </p:sp>
        </p:grpSp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DD5D2EFD-F789-58E4-D1D3-5BCD63746BC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79077" b="-1435"/>
            <a:stretch/>
          </p:blipFill>
          <p:spPr>
            <a:xfrm>
              <a:off x="1676402" y="4101236"/>
              <a:ext cx="577776" cy="523220"/>
            </a:xfrm>
            <a:prstGeom prst="rect">
              <a:avLst/>
            </a:prstGeom>
          </p:spPr>
        </p:pic>
      </p:grpSp>
      <p:grpSp>
        <p:nvGrpSpPr>
          <p:cNvPr id="25" name="Gruppo 24">
            <a:extLst>
              <a:ext uri="{FF2B5EF4-FFF2-40B4-BE49-F238E27FC236}">
                <a16:creationId xmlns:a16="http://schemas.microsoft.com/office/drawing/2014/main" id="{B28F6EC1-4AB7-C5BF-A161-00A0D9AA860E}"/>
              </a:ext>
            </a:extLst>
          </p:cNvPr>
          <p:cNvGrpSpPr/>
          <p:nvPr/>
        </p:nvGrpSpPr>
        <p:grpSpPr>
          <a:xfrm>
            <a:off x="1676402" y="3622437"/>
            <a:ext cx="12344398" cy="847778"/>
            <a:chOff x="1676402" y="5386283"/>
            <a:chExt cx="12344398" cy="847778"/>
          </a:xfrm>
        </p:grpSpPr>
        <p:grpSp>
          <p:nvGrpSpPr>
            <p:cNvPr id="11" name="Group 3">
              <a:extLst>
                <a:ext uri="{FF2B5EF4-FFF2-40B4-BE49-F238E27FC236}">
                  <a16:creationId xmlns:a16="http://schemas.microsoft.com/office/drawing/2014/main" id="{F105584E-7C67-4E78-3577-6D70D2441EE0}"/>
                </a:ext>
              </a:extLst>
            </p:cNvPr>
            <p:cNvGrpSpPr/>
            <p:nvPr/>
          </p:nvGrpSpPr>
          <p:grpSpPr>
            <a:xfrm>
              <a:off x="2438400" y="5386283"/>
              <a:ext cx="11582400" cy="847778"/>
              <a:chOff x="6420993" y="1302812"/>
              <a:chExt cx="11582400" cy="847778"/>
            </a:xfrm>
          </p:grpSpPr>
          <p:sp>
            <p:nvSpPr>
              <p:cNvPr id="12" name="TextBox 7">
                <a:extLst>
                  <a:ext uri="{FF2B5EF4-FFF2-40B4-BE49-F238E27FC236}">
                    <a16:creationId xmlns:a16="http://schemas.microsoft.com/office/drawing/2014/main" id="{AC55E695-0A0D-7F0E-AD01-A7E41CA308E1}"/>
                  </a:ext>
                </a:extLst>
              </p:cNvPr>
              <p:cNvSpPr txBox="1"/>
              <p:nvPr/>
            </p:nvSpPr>
            <p:spPr>
              <a:xfrm>
                <a:off x="6420994" y="1750480"/>
                <a:ext cx="1158239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 sz="2000"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rPr dirty="0"/>
                  <a:t>La base de </a:t>
                </a:r>
                <a:r>
                  <a:rPr dirty="0" err="1"/>
                  <a:t>datos</a:t>
                </a:r>
                <a:r>
                  <a:rPr dirty="0"/>
                  <a:t> de </a:t>
                </a:r>
                <a:r>
                  <a:rPr dirty="0" err="1"/>
                  <a:t>referencia</a:t>
                </a:r>
                <a:r>
                  <a:rPr dirty="0"/>
                  <a:t> para la </a:t>
                </a:r>
                <a:r>
                  <a:rPr dirty="0" err="1"/>
                  <a:t>educación</a:t>
                </a:r>
                <a:r>
                  <a:rPr dirty="0"/>
                  <a:t> y la </a:t>
                </a:r>
                <a:r>
                  <a:rPr dirty="0" err="1"/>
                  <a:t>formación</a:t>
                </a:r>
                <a:r>
                  <a:rPr dirty="0"/>
                  <a:t> </a:t>
                </a:r>
                <a:r>
                  <a:rPr dirty="0" err="1"/>
                  <a:t>profesionales</a:t>
                </a:r>
                <a:endParaRPr sz="2000" dirty="0">
                  <a:latin typeface="Century Gothic" panose="020B0502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13" name="TextBox 8">
                <a:extLst>
                  <a:ext uri="{FF2B5EF4-FFF2-40B4-BE49-F238E27FC236}">
                    <a16:creationId xmlns:a16="http://schemas.microsoft.com/office/drawing/2014/main" id="{CE9B3B11-9146-352A-9F6A-D66CAA439541}"/>
                  </a:ext>
                </a:extLst>
              </p:cNvPr>
              <p:cNvSpPr txBox="1"/>
              <p:nvPr/>
            </p:nvSpPr>
            <p:spPr>
              <a:xfrm>
                <a:off x="6420993" y="1302812"/>
                <a:ext cx="8915399" cy="400110"/>
              </a:xfrm>
              <a:prstGeom prst="rect">
                <a:avLst/>
              </a:prstGeom>
              <a:noFill/>
            </p:spPr>
            <p:txBody>
              <a:bodyPr wrap="square" lIns="108000" rIns="108000">
                <a:spAutoFit/>
              </a:bodyPr>
              <a:lstStyle/>
              <a:p>
                <a:pPr>
                  <a:defRPr sz="2000"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rPr dirty="0" err="1"/>
                  <a:t>Cedefop</a:t>
                </a:r>
                <a:r>
                  <a:rPr dirty="0"/>
                  <a:t> — Centro de la UE para </a:t>
                </a:r>
                <a:r>
                  <a:rPr dirty="0" err="1"/>
                  <a:t>el</a:t>
                </a:r>
                <a:r>
                  <a:rPr dirty="0"/>
                  <a:t> </a:t>
                </a:r>
                <a:r>
                  <a:rPr dirty="0" err="1"/>
                  <a:t>desarrollo</a:t>
                </a:r>
                <a:r>
                  <a:rPr dirty="0"/>
                  <a:t> de la FP</a:t>
                </a:r>
              </a:p>
            </p:txBody>
          </p:sp>
        </p:grpSp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9F63B8EC-8B76-B562-00FA-D959F8F733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79077" b="-1435"/>
            <a:stretch/>
          </p:blipFill>
          <p:spPr>
            <a:xfrm>
              <a:off x="1676402" y="5513657"/>
              <a:ext cx="577776" cy="523220"/>
            </a:xfrm>
            <a:prstGeom prst="rect">
              <a:avLst/>
            </a:prstGeom>
          </p:spPr>
        </p:pic>
      </p:grp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F3D0CE51-C705-301C-6467-9589772EC9B9}"/>
              </a:ext>
            </a:extLst>
          </p:cNvPr>
          <p:cNvGrpSpPr/>
          <p:nvPr/>
        </p:nvGrpSpPr>
        <p:grpSpPr>
          <a:xfrm>
            <a:off x="1676402" y="4716708"/>
            <a:ext cx="12722155" cy="847778"/>
            <a:chOff x="1679645" y="6678421"/>
            <a:chExt cx="12722155" cy="847778"/>
          </a:xfrm>
        </p:grpSpPr>
        <p:grpSp>
          <p:nvGrpSpPr>
            <p:cNvPr id="2" name="Group 3">
              <a:extLst>
                <a:ext uri="{FF2B5EF4-FFF2-40B4-BE49-F238E27FC236}">
                  <a16:creationId xmlns:a16="http://schemas.microsoft.com/office/drawing/2014/main" id="{A940A922-4FCD-DC8C-172F-4E2C65CDF92F}"/>
                </a:ext>
              </a:extLst>
            </p:cNvPr>
            <p:cNvGrpSpPr/>
            <p:nvPr/>
          </p:nvGrpSpPr>
          <p:grpSpPr>
            <a:xfrm>
              <a:off x="2441643" y="6678421"/>
              <a:ext cx="11960157" cy="847778"/>
              <a:chOff x="6420993" y="1302812"/>
              <a:chExt cx="11960157" cy="847778"/>
            </a:xfrm>
          </p:grpSpPr>
          <p:sp>
            <p:nvSpPr>
              <p:cNvPr id="3" name="TextBox 7">
                <a:extLst>
                  <a:ext uri="{FF2B5EF4-FFF2-40B4-BE49-F238E27FC236}">
                    <a16:creationId xmlns:a16="http://schemas.microsoft.com/office/drawing/2014/main" id="{19D130D2-39A7-973A-BCFC-10331401C0FD}"/>
                  </a:ext>
                </a:extLst>
              </p:cNvPr>
              <p:cNvSpPr txBox="1"/>
              <p:nvPr/>
            </p:nvSpPr>
            <p:spPr>
              <a:xfrm>
                <a:off x="6420994" y="1750480"/>
                <a:ext cx="1158239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 sz="2000"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t>Facilitar la libre circulación de los trabajadores</a:t>
                </a:r>
                <a:endParaRPr sz="2000">
                  <a:latin typeface="Century Gothic" panose="020B0502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17" name="TextBox 8">
                <a:extLst>
                  <a:ext uri="{FF2B5EF4-FFF2-40B4-BE49-F238E27FC236}">
                    <a16:creationId xmlns:a16="http://schemas.microsoft.com/office/drawing/2014/main" id="{15C3BCF9-AD06-3A84-5D46-269D2986E7C7}"/>
                  </a:ext>
                </a:extLst>
              </p:cNvPr>
              <p:cNvSpPr txBox="1"/>
              <p:nvPr/>
            </p:nvSpPr>
            <p:spPr>
              <a:xfrm>
                <a:off x="6420993" y="1302812"/>
                <a:ext cx="11960157" cy="400110"/>
              </a:xfrm>
              <a:prstGeom prst="rect">
                <a:avLst/>
              </a:prstGeom>
              <a:noFill/>
            </p:spPr>
            <p:txBody>
              <a:bodyPr wrap="square" lIns="108000" rIns="108000">
                <a:spAutoFit/>
              </a:bodyPr>
              <a:lstStyle/>
              <a:p>
                <a:pPr>
                  <a:defRPr sz="2000"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t>EURES — Red de cooperación de la UE para el empleo</a:t>
                </a:r>
              </a:p>
            </p:txBody>
          </p:sp>
        </p:grpSp>
        <p:pic>
          <p:nvPicPr>
            <p:cNvPr id="18" name="Imagen 15">
              <a:extLst>
                <a:ext uri="{FF2B5EF4-FFF2-40B4-BE49-F238E27FC236}">
                  <a16:creationId xmlns:a16="http://schemas.microsoft.com/office/drawing/2014/main" id="{55C5F9C2-CF4E-3C4F-1F1B-FE45E74EE3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79077" b="-1435"/>
            <a:stretch/>
          </p:blipFill>
          <p:spPr>
            <a:xfrm>
              <a:off x="1679645" y="6805795"/>
              <a:ext cx="577776" cy="523220"/>
            </a:xfrm>
            <a:prstGeom prst="rect">
              <a:avLst/>
            </a:prstGeom>
          </p:spPr>
        </p:pic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522C429E-D69F-3F5B-6828-24352EBD1433}"/>
              </a:ext>
            </a:extLst>
          </p:cNvPr>
          <p:cNvGrpSpPr/>
          <p:nvPr/>
        </p:nvGrpSpPr>
        <p:grpSpPr>
          <a:xfrm>
            <a:off x="1676402" y="5810979"/>
            <a:ext cx="12722155" cy="847778"/>
            <a:chOff x="1676402" y="7804820"/>
            <a:chExt cx="12722155" cy="847778"/>
          </a:xfrm>
        </p:grpSpPr>
        <p:grpSp>
          <p:nvGrpSpPr>
            <p:cNvPr id="19" name="Group 3">
              <a:extLst>
                <a:ext uri="{FF2B5EF4-FFF2-40B4-BE49-F238E27FC236}">
                  <a16:creationId xmlns:a16="http://schemas.microsoft.com/office/drawing/2014/main" id="{B9B67927-B48C-AD93-117A-9C5C633ACEAA}"/>
                </a:ext>
              </a:extLst>
            </p:cNvPr>
            <p:cNvGrpSpPr/>
            <p:nvPr/>
          </p:nvGrpSpPr>
          <p:grpSpPr>
            <a:xfrm>
              <a:off x="2438400" y="7804820"/>
              <a:ext cx="11960157" cy="847778"/>
              <a:chOff x="6420993" y="1302812"/>
              <a:chExt cx="11960157" cy="847778"/>
            </a:xfrm>
          </p:grpSpPr>
          <p:sp>
            <p:nvSpPr>
              <p:cNvPr id="20" name="TextBox 7">
                <a:extLst>
                  <a:ext uri="{FF2B5EF4-FFF2-40B4-BE49-F238E27FC236}">
                    <a16:creationId xmlns:a16="http://schemas.microsoft.com/office/drawing/2014/main" id="{9367DCE7-354F-1CF6-A01F-68723FF2E914}"/>
                  </a:ext>
                </a:extLst>
              </p:cNvPr>
              <p:cNvSpPr txBox="1"/>
              <p:nvPr/>
            </p:nvSpPr>
            <p:spPr>
              <a:xfrm>
                <a:off x="6420994" y="1750480"/>
                <a:ext cx="1158239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 sz="2000"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rPr dirty="0"/>
                  <a:t>El </a:t>
                </a:r>
                <a:r>
                  <a:rPr dirty="0" err="1"/>
                  <a:t>uso</a:t>
                </a:r>
                <a:r>
                  <a:rPr dirty="0"/>
                  <a:t> de EUROPASS para los </a:t>
                </a:r>
                <a:r>
                  <a:rPr dirty="0" err="1"/>
                  <a:t>proveedores</a:t>
                </a:r>
                <a:r>
                  <a:rPr dirty="0"/>
                  <a:t> de FP</a:t>
                </a:r>
                <a:endParaRPr sz="2000" dirty="0">
                  <a:latin typeface="Century Gothic" panose="020B0502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21" name="TextBox 8">
                <a:extLst>
                  <a:ext uri="{FF2B5EF4-FFF2-40B4-BE49-F238E27FC236}">
                    <a16:creationId xmlns:a16="http://schemas.microsoft.com/office/drawing/2014/main" id="{F07A5552-7558-3F5D-CA74-76358D228895}"/>
                  </a:ext>
                </a:extLst>
              </p:cNvPr>
              <p:cNvSpPr txBox="1"/>
              <p:nvPr/>
            </p:nvSpPr>
            <p:spPr>
              <a:xfrm>
                <a:off x="6420993" y="1302812"/>
                <a:ext cx="11960157" cy="400110"/>
              </a:xfrm>
              <a:prstGeom prst="rect">
                <a:avLst/>
              </a:prstGeom>
              <a:noFill/>
            </p:spPr>
            <p:txBody>
              <a:bodyPr wrap="square" lIns="108000" rIns="108000">
                <a:spAutoFit/>
              </a:bodyPr>
              <a:lstStyle/>
              <a:p>
                <a:pPr>
                  <a:defRPr sz="2000"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t>Europass — Aprender y trabajar en la UE</a:t>
                </a:r>
              </a:p>
            </p:txBody>
          </p:sp>
        </p:grpSp>
        <p:pic>
          <p:nvPicPr>
            <p:cNvPr id="22" name="Imagen 15">
              <a:extLst>
                <a:ext uri="{FF2B5EF4-FFF2-40B4-BE49-F238E27FC236}">
                  <a16:creationId xmlns:a16="http://schemas.microsoft.com/office/drawing/2014/main" id="{1E647202-47D1-BE02-EF92-0609A52CC3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79077" b="-1435"/>
            <a:stretch/>
          </p:blipFill>
          <p:spPr>
            <a:xfrm>
              <a:off x="1676402" y="7932194"/>
              <a:ext cx="577776" cy="523220"/>
            </a:xfrm>
            <a:prstGeom prst="rect">
              <a:avLst/>
            </a:prstGeom>
          </p:spPr>
        </p:pic>
      </p:grp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A30ABFC9-863D-EC67-397E-9AE074713B6C}"/>
              </a:ext>
            </a:extLst>
          </p:cNvPr>
          <p:cNvGrpSpPr/>
          <p:nvPr/>
        </p:nvGrpSpPr>
        <p:grpSpPr>
          <a:xfrm>
            <a:off x="1676402" y="6905250"/>
            <a:ext cx="12722155" cy="847778"/>
            <a:chOff x="1676402" y="7804820"/>
            <a:chExt cx="12722155" cy="847778"/>
          </a:xfrm>
        </p:grpSpPr>
        <p:grpSp>
          <p:nvGrpSpPr>
            <p:cNvPr id="29" name="Group 3">
              <a:extLst>
                <a:ext uri="{FF2B5EF4-FFF2-40B4-BE49-F238E27FC236}">
                  <a16:creationId xmlns:a16="http://schemas.microsoft.com/office/drawing/2014/main" id="{E208E423-0F04-15B7-3593-6CC9B8426FEB}"/>
                </a:ext>
              </a:extLst>
            </p:cNvPr>
            <p:cNvGrpSpPr/>
            <p:nvPr/>
          </p:nvGrpSpPr>
          <p:grpSpPr>
            <a:xfrm>
              <a:off x="2438400" y="7804820"/>
              <a:ext cx="11960157" cy="847778"/>
              <a:chOff x="6420993" y="1302812"/>
              <a:chExt cx="11960157" cy="847778"/>
            </a:xfrm>
          </p:grpSpPr>
          <p:sp>
            <p:nvSpPr>
              <p:cNvPr id="31" name="TextBox 7">
                <a:extLst>
                  <a:ext uri="{FF2B5EF4-FFF2-40B4-BE49-F238E27FC236}">
                    <a16:creationId xmlns:a16="http://schemas.microsoft.com/office/drawing/2014/main" id="{19599A69-DBE8-367A-1693-86F821EA6C7F}"/>
                  </a:ext>
                </a:extLst>
              </p:cNvPr>
              <p:cNvSpPr txBox="1"/>
              <p:nvPr/>
            </p:nvSpPr>
            <p:spPr>
              <a:xfrm>
                <a:off x="6420994" y="1750480"/>
                <a:ext cx="1158239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 sz="2000"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t>El marco de la ESCO</a:t>
                </a:r>
                <a:endParaRPr sz="2000">
                  <a:latin typeface="Century Gothic" panose="020B0502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32" name="TextBox 8">
                <a:extLst>
                  <a:ext uri="{FF2B5EF4-FFF2-40B4-BE49-F238E27FC236}">
                    <a16:creationId xmlns:a16="http://schemas.microsoft.com/office/drawing/2014/main" id="{DA5B99AD-312A-61AF-90FA-4CA59DC7EF93}"/>
                  </a:ext>
                </a:extLst>
              </p:cNvPr>
              <p:cNvSpPr txBox="1"/>
              <p:nvPr/>
            </p:nvSpPr>
            <p:spPr>
              <a:xfrm>
                <a:off x="6420993" y="1302812"/>
                <a:ext cx="11960157" cy="400110"/>
              </a:xfrm>
              <a:prstGeom prst="rect">
                <a:avLst/>
              </a:prstGeom>
              <a:noFill/>
            </p:spPr>
            <p:txBody>
              <a:bodyPr wrap="square" lIns="108000" rIns="108000">
                <a:spAutoFit/>
              </a:bodyPr>
              <a:lstStyle/>
              <a:p>
                <a:pPr>
                  <a:defRPr sz="2000"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t>Capacidades, competencias, cualificaciones y ocupaciones de la UE</a:t>
                </a:r>
              </a:p>
            </p:txBody>
          </p:sp>
        </p:grpSp>
        <p:pic>
          <p:nvPicPr>
            <p:cNvPr id="30" name="Imagen 15">
              <a:extLst>
                <a:ext uri="{FF2B5EF4-FFF2-40B4-BE49-F238E27FC236}">
                  <a16:creationId xmlns:a16="http://schemas.microsoft.com/office/drawing/2014/main" id="{26ACCD31-0516-5CE3-AF67-534714A563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79077" b="-1435"/>
            <a:stretch/>
          </p:blipFill>
          <p:spPr>
            <a:xfrm>
              <a:off x="1676402" y="7932194"/>
              <a:ext cx="577776" cy="523220"/>
            </a:xfrm>
            <a:prstGeom prst="rect">
              <a:avLst/>
            </a:prstGeom>
          </p:spPr>
        </p:pic>
      </p:grp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DB61C7B3-BBD4-2CAB-0F27-E217FBE2D1DF}"/>
              </a:ext>
            </a:extLst>
          </p:cNvPr>
          <p:cNvGrpSpPr/>
          <p:nvPr/>
        </p:nvGrpSpPr>
        <p:grpSpPr>
          <a:xfrm>
            <a:off x="1676402" y="7999522"/>
            <a:ext cx="12722155" cy="847778"/>
            <a:chOff x="1676402" y="7804820"/>
            <a:chExt cx="12722155" cy="847778"/>
          </a:xfrm>
        </p:grpSpPr>
        <p:grpSp>
          <p:nvGrpSpPr>
            <p:cNvPr id="34" name="Group 3">
              <a:extLst>
                <a:ext uri="{FF2B5EF4-FFF2-40B4-BE49-F238E27FC236}">
                  <a16:creationId xmlns:a16="http://schemas.microsoft.com/office/drawing/2014/main" id="{709FD3D8-3D17-036D-5620-1C279DE75FB1}"/>
                </a:ext>
              </a:extLst>
            </p:cNvPr>
            <p:cNvGrpSpPr/>
            <p:nvPr/>
          </p:nvGrpSpPr>
          <p:grpSpPr>
            <a:xfrm>
              <a:off x="2438400" y="7804820"/>
              <a:ext cx="11960157" cy="847778"/>
              <a:chOff x="6420993" y="1302812"/>
              <a:chExt cx="11960157" cy="847778"/>
            </a:xfrm>
          </p:grpSpPr>
          <p:sp>
            <p:nvSpPr>
              <p:cNvPr id="36" name="TextBox 7">
                <a:extLst>
                  <a:ext uri="{FF2B5EF4-FFF2-40B4-BE49-F238E27FC236}">
                    <a16:creationId xmlns:a16="http://schemas.microsoft.com/office/drawing/2014/main" id="{C67DB796-835E-D9DE-ED48-B70BC065D6C5}"/>
                  </a:ext>
                </a:extLst>
              </p:cNvPr>
              <p:cNvSpPr txBox="1"/>
              <p:nvPr/>
            </p:nvSpPr>
            <p:spPr>
              <a:xfrm>
                <a:off x="6420994" y="1750480"/>
                <a:ext cx="1158239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 sz="2000"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rPr dirty="0"/>
                  <a:t>La </a:t>
                </a:r>
                <a:r>
                  <a:rPr dirty="0" err="1"/>
                  <a:t>nueva</a:t>
                </a:r>
                <a:r>
                  <a:rPr dirty="0"/>
                  <a:t> «gran </a:t>
                </a:r>
                <a:r>
                  <a:rPr lang="es-ES" dirty="0"/>
                  <a:t>apuesta</a:t>
                </a:r>
                <a:r>
                  <a:rPr dirty="0"/>
                  <a:t>» del </a:t>
                </a:r>
                <a:r>
                  <a:rPr dirty="0" err="1"/>
                  <a:t>ecosistema</a:t>
                </a:r>
                <a:r>
                  <a:rPr dirty="0"/>
                  <a:t> de </a:t>
                </a:r>
                <a:r>
                  <a:rPr dirty="0" err="1"/>
                  <a:t>educación</a:t>
                </a:r>
                <a:r>
                  <a:rPr dirty="0"/>
                  <a:t> y </a:t>
                </a:r>
                <a:r>
                  <a:rPr dirty="0" err="1"/>
                  <a:t>formación</a:t>
                </a:r>
                <a:endParaRPr dirty="0"/>
              </a:p>
            </p:txBody>
          </p:sp>
          <p:sp>
            <p:nvSpPr>
              <p:cNvPr id="37" name="TextBox 8">
                <a:extLst>
                  <a:ext uri="{FF2B5EF4-FFF2-40B4-BE49-F238E27FC236}">
                    <a16:creationId xmlns:a16="http://schemas.microsoft.com/office/drawing/2014/main" id="{DA90813B-48A3-163F-5EF9-AF54797AB4F5}"/>
                  </a:ext>
                </a:extLst>
              </p:cNvPr>
              <p:cNvSpPr txBox="1"/>
              <p:nvPr/>
            </p:nvSpPr>
            <p:spPr>
              <a:xfrm>
                <a:off x="6420993" y="1302812"/>
                <a:ext cx="11960157" cy="400110"/>
              </a:xfrm>
              <a:prstGeom prst="rect">
                <a:avLst/>
              </a:prstGeom>
              <a:noFill/>
            </p:spPr>
            <p:txBody>
              <a:bodyPr wrap="square" lIns="108000" rIns="108000">
                <a:spAutoFit/>
              </a:bodyPr>
              <a:lstStyle/>
              <a:p>
                <a:pPr>
                  <a:defRPr sz="2000">
                    <a:latin typeface="Century Gothic" panose="020B0502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t>Microcredenciales </a:t>
                </a:r>
              </a:p>
            </p:txBody>
          </p:sp>
        </p:grpSp>
        <p:pic>
          <p:nvPicPr>
            <p:cNvPr id="35" name="Imagen 15">
              <a:extLst>
                <a:ext uri="{FF2B5EF4-FFF2-40B4-BE49-F238E27FC236}">
                  <a16:creationId xmlns:a16="http://schemas.microsoft.com/office/drawing/2014/main" id="{5053C0A4-9EA6-A40B-14E0-6FD48A2538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79077" b="-1435"/>
            <a:stretch/>
          </p:blipFill>
          <p:spPr>
            <a:xfrm>
              <a:off x="1676402" y="7932194"/>
              <a:ext cx="577776" cy="523220"/>
            </a:xfrm>
            <a:prstGeom prst="rect">
              <a:avLst/>
            </a:prstGeom>
          </p:spPr>
        </p:pic>
      </p:grp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547E4DD5-0186-B73F-9265-BEE23FF1F07F}"/>
              </a:ext>
            </a:extLst>
          </p:cNvPr>
          <p:cNvCxnSpPr>
            <a:cxnSpLocks/>
          </p:cNvCxnSpPr>
          <p:nvPr/>
        </p:nvCxnSpPr>
        <p:spPr>
          <a:xfrm>
            <a:off x="2438400" y="7886700"/>
            <a:ext cx="6477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04D59C1B-0D59-A600-B15A-A60B8C131AFA}"/>
              </a:ext>
            </a:extLst>
          </p:cNvPr>
          <p:cNvCxnSpPr>
            <a:cxnSpLocks/>
          </p:cNvCxnSpPr>
          <p:nvPr/>
        </p:nvCxnSpPr>
        <p:spPr>
          <a:xfrm>
            <a:off x="2438400" y="5709820"/>
            <a:ext cx="6477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79A13DF-9D33-FACC-4A3A-6F0FDADA6808}"/>
              </a:ext>
            </a:extLst>
          </p:cNvPr>
          <p:cNvCxnSpPr>
            <a:cxnSpLocks/>
          </p:cNvCxnSpPr>
          <p:nvPr/>
        </p:nvCxnSpPr>
        <p:spPr>
          <a:xfrm>
            <a:off x="2438400" y="4621380"/>
            <a:ext cx="6477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F20419F9-4417-ED62-D085-CDCE3970518E}"/>
              </a:ext>
            </a:extLst>
          </p:cNvPr>
          <p:cNvCxnSpPr>
            <a:cxnSpLocks/>
          </p:cNvCxnSpPr>
          <p:nvPr/>
        </p:nvCxnSpPr>
        <p:spPr>
          <a:xfrm>
            <a:off x="2438400" y="3532940"/>
            <a:ext cx="6477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70949F9C-F0CD-668D-B5FC-F31E0A2461E9}"/>
              </a:ext>
            </a:extLst>
          </p:cNvPr>
          <p:cNvCxnSpPr>
            <a:cxnSpLocks/>
          </p:cNvCxnSpPr>
          <p:nvPr/>
        </p:nvCxnSpPr>
        <p:spPr>
          <a:xfrm>
            <a:off x="2438400" y="2444500"/>
            <a:ext cx="6477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F9B1BC00-D495-B472-0925-5DE6D037233C}"/>
              </a:ext>
            </a:extLst>
          </p:cNvPr>
          <p:cNvCxnSpPr>
            <a:cxnSpLocks/>
          </p:cNvCxnSpPr>
          <p:nvPr/>
        </p:nvCxnSpPr>
        <p:spPr>
          <a:xfrm>
            <a:off x="2438400" y="6798260"/>
            <a:ext cx="6477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21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835E2D6-EA23-4312-A54C-03AD2E73DACE}"/>
              </a:ext>
            </a:extLst>
          </p:cNvPr>
          <p:cNvSpPr txBox="1"/>
          <p:nvPr/>
        </p:nvSpPr>
        <p:spPr>
          <a:xfrm>
            <a:off x="1229590" y="1571938"/>
            <a:ext cx="90574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Objetivos</a:t>
            </a:r>
            <a:r>
              <a:rPr dirty="0"/>
              <a:t> y </a:t>
            </a:r>
            <a:r>
              <a:rPr lang="es-ES" dirty="0"/>
              <a:t>Metas</a:t>
            </a:r>
            <a:r>
              <a:rPr dirty="0"/>
              <a:t>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7869811-73F4-4578-94E4-A5B3320749D8}"/>
              </a:ext>
            </a:extLst>
          </p:cNvPr>
          <p:cNvSpPr txBox="1"/>
          <p:nvPr/>
        </p:nvSpPr>
        <p:spPr>
          <a:xfrm>
            <a:off x="1229590" y="2556723"/>
            <a:ext cx="1362940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400">
                <a:effectLst/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Al </a:t>
            </a:r>
            <a:r>
              <a:rPr dirty="0" err="1"/>
              <a:t>incorporar</a:t>
            </a:r>
            <a:r>
              <a:rPr dirty="0"/>
              <a:t> los </a:t>
            </a:r>
            <a:r>
              <a:rPr dirty="0" err="1"/>
              <a:t>recursos</a:t>
            </a:r>
            <a:r>
              <a:rPr dirty="0"/>
              <a:t> </a:t>
            </a:r>
            <a:r>
              <a:rPr dirty="0" err="1"/>
              <a:t>recomendados</a:t>
            </a:r>
            <a:r>
              <a:rPr dirty="0"/>
              <a:t> </a:t>
            </a:r>
            <a:r>
              <a:rPr dirty="0" err="1"/>
              <a:t>enumerados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estas</a:t>
            </a:r>
            <a:r>
              <a:rPr dirty="0"/>
              <a:t> </a:t>
            </a:r>
            <a:r>
              <a:rPr dirty="0" err="1"/>
              <a:t>unidades</a:t>
            </a:r>
            <a:r>
              <a:rPr dirty="0"/>
              <a:t> de </a:t>
            </a:r>
            <a:r>
              <a:rPr dirty="0" err="1"/>
              <a:t>formación</a:t>
            </a:r>
            <a:r>
              <a:rPr dirty="0"/>
              <a:t>, los </a:t>
            </a:r>
            <a:r>
              <a:rPr dirty="0" err="1"/>
              <a:t>profesionales</a:t>
            </a:r>
            <a:r>
              <a:rPr dirty="0"/>
              <a:t> (</a:t>
            </a:r>
            <a:r>
              <a:rPr dirty="0" err="1"/>
              <a:t>profesores</a:t>
            </a:r>
            <a:r>
              <a:rPr dirty="0"/>
              <a:t> y </a:t>
            </a:r>
            <a:r>
              <a:rPr dirty="0" err="1"/>
              <a:t>educadores</a:t>
            </a:r>
            <a:r>
              <a:rPr dirty="0"/>
              <a:t> que </a:t>
            </a:r>
            <a:r>
              <a:rPr dirty="0" err="1"/>
              <a:t>operan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ecosistema</a:t>
            </a:r>
            <a:r>
              <a:rPr dirty="0"/>
              <a:t> de la FP) </a:t>
            </a:r>
            <a:r>
              <a:rPr dirty="0" err="1"/>
              <a:t>estarán</a:t>
            </a:r>
            <a:r>
              <a:rPr dirty="0"/>
              <a:t> </a:t>
            </a:r>
            <a:r>
              <a:rPr dirty="0" err="1"/>
              <a:t>mejor</a:t>
            </a:r>
            <a:r>
              <a:rPr dirty="0"/>
              <a:t> </a:t>
            </a:r>
            <a:r>
              <a:rPr dirty="0" err="1"/>
              <a:t>posicionados</a:t>
            </a:r>
            <a:r>
              <a:rPr dirty="0"/>
              <a:t> para </a:t>
            </a:r>
            <a:r>
              <a:rPr dirty="0" err="1"/>
              <a:t>proporcionar</a:t>
            </a:r>
            <a:r>
              <a:rPr dirty="0"/>
              <a:t> una </a:t>
            </a:r>
            <a:r>
              <a:rPr dirty="0" err="1"/>
              <a:t>formación</a:t>
            </a:r>
            <a:r>
              <a:rPr dirty="0"/>
              <a:t> de </a:t>
            </a:r>
            <a:r>
              <a:rPr dirty="0" err="1"/>
              <a:t>alta</a:t>
            </a:r>
            <a:r>
              <a:rPr dirty="0"/>
              <a:t> </a:t>
            </a:r>
            <a:r>
              <a:rPr dirty="0" err="1"/>
              <a:t>calidad</a:t>
            </a:r>
            <a:r>
              <a:rPr dirty="0"/>
              <a:t>, </a:t>
            </a:r>
            <a:r>
              <a:rPr dirty="0" err="1"/>
              <a:t>ofrecer</a:t>
            </a:r>
            <a:r>
              <a:rPr dirty="0"/>
              <a:t> una </a:t>
            </a:r>
            <a:r>
              <a:rPr dirty="0" err="1"/>
              <a:t>mejor</a:t>
            </a:r>
            <a:r>
              <a:rPr dirty="0"/>
              <a:t> </a:t>
            </a:r>
            <a:r>
              <a:rPr dirty="0" err="1"/>
              <a:t>experiencia</a:t>
            </a:r>
            <a:r>
              <a:rPr dirty="0"/>
              <a:t> de </a:t>
            </a:r>
            <a:r>
              <a:rPr dirty="0" err="1"/>
              <a:t>aprendizaje</a:t>
            </a:r>
            <a:r>
              <a:rPr dirty="0"/>
              <a:t> a los </a:t>
            </a:r>
            <a:r>
              <a:rPr dirty="0" err="1"/>
              <a:t>estudiantes</a:t>
            </a:r>
            <a:r>
              <a:rPr dirty="0"/>
              <a:t> y </a:t>
            </a:r>
            <a:r>
              <a:rPr dirty="0" err="1"/>
              <a:t>aumentar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impacto</a:t>
            </a:r>
            <a:r>
              <a:rPr dirty="0"/>
              <a:t> general de la </a:t>
            </a:r>
            <a:r>
              <a:rPr dirty="0" err="1"/>
              <a:t>sesión</a:t>
            </a:r>
            <a:r>
              <a:rPr dirty="0"/>
              <a:t> de </a:t>
            </a:r>
            <a:r>
              <a:rPr dirty="0" err="1"/>
              <a:t>formación</a:t>
            </a:r>
            <a:r>
              <a:rPr dirty="0"/>
              <a:t> y </a:t>
            </a:r>
            <a:r>
              <a:rPr dirty="0" err="1"/>
              <a:t>educación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general.</a:t>
            </a:r>
          </a:p>
          <a:p>
            <a:endParaRPr sz="2400" dirty="0"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400">
                <a:effectLst/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Las directrices y </a:t>
            </a:r>
            <a:r>
              <a:rPr dirty="0" err="1"/>
              <a:t>principios</a:t>
            </a:r>
            <a:r>
              <a:rPr dirty="0"/>
              <a:t> </a:t>
            </a:r>
            <a:r>
              <a:rPr dirty="0" err="1"/>
              <a:t>aquí</a:t>
            </a:r>
            <a:r>
              <a:rPr dirty="0"/>
              <a:t> </a:t>
            </a:r>
            <a:r>
              <a:rPr dirty="0" err="1"/>
              <a:t>recomendados</a:t>
            </a:r>
            <a:r>
              <a:rPr dirty="0"/>
              <a:t> se </a:t>
            </a:r>
            <a:r>
              <a:rPr dirty="0" err="1"/>
              <a:t>aplican</a:t>
            </a:r>
            <a:r>
              <a:rPr dirty="0"/>
              <a:t> de forma </a:t>
            </a:r>
            <a:r>
              <a:rPr dirty="0" err="1"/>
              <a:t>independiente</a:t>
            </a:r>
            <a:r>
              <a:rPr dirty="0"/>
              <a:t> al </a:t>
            </a:r>
            <a:r>
              <a:rPr dirty="0" err="1"/>
              <a:t>contenido</a:t>
            </a:r>
            <a:r>
              <a:rPr dirty="0"/>
              <a:t> </a:t>
            </a:r>
            <a:r>
              <a:rPr dirty="0" err="1"/>
              <a:t>específico</a:t>
            </a:r>
            <a:r>
              <a:rPr dirty="0"/>
              <a:t> y </a:t>
            </a:r>
            <a:r>
              <a:rPr dirty="0" err="1"/>
              <a:t>técnico</a:t>
            </a:r>
            <a:r>
              <a:rPr dirty="0"/>
              <a:t> de la </a:t>
            </a:r>
            <a:r>
              <a:rPr dirty="0" err="1"/>
              <a:t>formación</a:t>
            </a:r>
            <a:r>
              <a:rPr dirty="0"/>
              <a:t>, y se </a:t>
            </a:r>
            <a:r>
              <a:rPr dirty="0" err="1"/>
              <a:t>aplican</a:t>
            </a:r>
            <a:r>
              <a:rPr dirty="0"/>
              <a:t> </a:t>
            </a:r>
            <a:r>
              <a:rPr dirty="0" err="1"/>
              <a:t>transversalmente</a:t>
            </a:r>
            <a:r>
              <a:rPr dirty="0"/>
              <a:t> para </a:t>
            </a:r>
            <a:r>
              <a:rPr dirty="0" err="1"/>
              <a:t>alcanzar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nivel</a:t>
            </a:r>
            <a:r>
              <a:rPr dirty="0"/>
              <a:t> </a:t>
            </a:r>
            <a:r>
              <a:rPr dirty="0" err="1"/>
              <a:t>normalizado</a:t>
            </a:r>
            <a:r>
              <a:rPr dirty="0"/>
              <a:t> de </a:t>
            </a:r>
            <a:r>
              <a:rPr dirty="0" err="1"/>
              <a:t>normas</a:t>
            </a:r>
            <a:r>
              <a:rPr dirty="0"/>
              <a:t> </a:t>
            </a:r>
            <a:r>
              <a:rPr dirty="0" err="1"/>
              <a:t>educativas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toda</a:t>
            </a:r>
            <a:r>
              <a:rPr dirty="0"/>
              <a:t> Europa y los </a:t>
            </a:r>
            <a:r>
              <a:rPr dirty="0" err="1"/>
              <a:t>campos</a:t>
            </a:r>
            <a:r>
              <a:rPr dirty="0"/>
              <a:t> de </a:t>
            </a:r>
            <a:r>
              <a:rPr dirty="0" err="1"/>
              <a:t>formación</a:t>
            </a:r>
            <a:r>
              <a:rPr dirty="0"/>
              <a:t>.</a:t>
            </a:r>
          </a:p>
          <a:p>
            <a:endParaRPr sz="2400" dirty="0"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400">
                <a:effectLst/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lang="es-ES" dirty="0"/>
              <a:t>Los usuarios pueden obtener grandes beneficios de su aplicación, y sin duda pueden replicar su despliegue y puesta en práctica independientemente del contexto subyacente.</a:t>
            </a:r>
            <a:endParaRPr sz="2400" dirty="0"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76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EQAVET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551689"/>
            <a:ext cx="100401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Marco de </a:t>
            </a:r>
            <a:r>
              <a:rPr dirty="0" err="1"/>
              <a:t>garantía</a:t>
            </a:r>
            <a:r>
              <a:rPr dirty="0"/>
              <a:t> de </a:t>
            </a:r>
            <a:r>
              <a:rPr dirty="0" err="1"/>
              <a:t>calidad</a:t>
            </a:r>
            <a:r>
              <a:rPr dirty="0"/>
              <a:t> para la </a:t>
            </a:r>
            <a:r>
              <a:rPr dirty="0" err="1"/>
              <a:t>oferta</a:t>
            </a:r>
            <a:r>
              <a:rPr dirty="0"/>
              <a:t> de FP</a:t>
            </a:r>
            <a:endParaRPr sz="2800" dirty="0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292713"/>
            <a:ext cx="1318260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El Marco de </a:t>
            </a:r>
            <a:r>
              <a:rPr dirty="0" err="1"/>
              <a:t>Referencia</a:t>
            </a:r>
            <a:r>
              <a:rPr dirty="0"/>
              <a:t> </a:t>
            </a:r>
            <a:r>
              <a:rPr dirty="0" err="1"/>
              <a:t>Europeo</a:t>
            </a:r>
            <a:r>
              <a:rPr dirty="0"/>
              <a:t> de </a:t>
            </a:r>
            <a:r>
              <a:rPr dirty="0" err="1"/>
              <a:t>Garantía</a:t>
            </a:r>
            <a:r>
              <a:rPr dirty="0"/>
              <a:t> de la Calidad para la </a:t>
            </a:r>
            <a:r>
              <a:rPr dirty="0" err="1"/>
              <a:t>Educación</a:t>
            </a:r>
            <a:r>
              <a:rPr dirty="0"/>
              <a:t> y la </a:t>
            </a:r>
            <a:r>
              <a:rPr dirty="0" err="1"/>
              <a:t>Formación</a:t>
            </a:r>
            <a:r>
              <a:rPr dirty="0"/>
              <a:t> </a:t>
            </a:r>
            <a:r>
              <a:rPr dirty="0" err="1"/>
              <a:t>Profesionales</a:t>
            </a:r>
            <a:r>
              <a:rPr dirty="0"/>
              <a:t> (EQAVET) es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marco</a:t>
            </a:r>
            <a:r>
              <a:rPr dirty="0"/>
              <a:t> </a:t>
            </a:r>
            <a:r>
              <a:rPr dirty="0" err="1"/>
              <a:t>estándar</a:t>
            </a:r>
            <a:r>
              <a:rPr dirty="0"/>
              <a:t> a </a:t>
            </a:r>
            <a:r>
              <a:rPr dirty="0" err="1"/>
              <a:t>escala</a:t>
            </a:r>
            <a:r>
              <a:rPr dirty="0"/>
              <a:t> de la UE para </a:t>
            </a:r>
            <a:r>
              <a:rPr dirty="0" err="1"/>
              <a:t>apoyar</a:t>
            </a:r>
            <a:r>
              <a:rPr dirty="0"/>
              <a:t> y </a:t>
            </a:r>
            <a:r>
              <a:rPr dirty="0" err="1"/>
              <a:t>reforzar</a:t>
            </a:r>
            <a:r>
              <a:rPr dirty="0"/>
              <a:t> los </a:t>
            </a:r>
            <a:r>
              <a:rPr dirty="0" err="1"/>
              <a:t>mecanismos</a:t>
            </a:r>
            <a:r>
              <a:rPr dirty="0"/>
              <a:t> de control de </a:t>
            </a:r>
            <a:r>
              <a:rPr dirty="0" err="1"/>
              <a:t>calidad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oferta</a:t>
            </a:r>
            <a:r>
              <a:rPr dirty="0"/>
              <a:t> de FP.</a:t>
            </a:r>
          </a:p>
          <a:p>
            <a:endParaRPr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El </a:t>
            </a:r>
            <a:r>
              <a:rPr dirty="0" err="1"/>
              <a:t>marco</a:t>
            </a:r>
            <a:r>
              <a:rPr dirty="0"/>
              <a:t> EQAVET se </a:t>
            </a:r>
            <a:r>
              <a:rPr dirty="0" err="1"/>
              <a:t>inspira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ciclo</a:t>
            </a:r>
            <a:r>
              <a:rPr dirty="0"/>
              <a:t> </a:t>
            </a:r>
            <a:r>
              <a:rPr dirty="0" err="1"/>
              <a:t>tradicional</a:t>
            </a:r>
            <a:r>
              <a:rPr dirty="0"/>
              <a:t> DEMING (</a:t>
            </a:r>
            <a:r>
              <a:rPr dirty="0" err="1"/>
              <a:t>planificación</a:t>
            </a:r>
            <a:r>
              <a:rPr dirty="0"/>
              <a:t> → </a:t>
            </a:r>
            <a:r>
              <a:rPr dirty="0" err="1"/>
              <a:t>implementación</a:t>
            </a:r>
            <a:r>
              <a:rPr dirty="0"/>
              <a:t> → </a:t>
            </a:r>
            <a:r>
              <a:rPr dirty="0" err="1"/>
              <a:t>comprobación</a:t>
            </a:r>
            <a:r>
              <a:rPr dirty="0"/>
              <a:t> → </a:t>
            </a:r>
            <a:r>
              <a:rPr dirty="0" err="1"/>
              <a:t>revisión</a:t>
            </a:r>
            <a:r>
              <a:rPr dirty="0"/>
              <a:t> → </a:t>
            </a:r>
            <a:r>
              <a:rPr dirty="0" err="1"/>
              <a:t>planificación</a:t>
            </a:r>
            <a:r>
              <a:rPr dirty="0"/>
              <a:t> → etc.).</a:t>
            </a:r>
          </a:p>
          <a:p>
            <a:endParaRPr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Los </a:t>
            </a:r>
            <a:r>
              <a:rPr dirty="0" err="1"/>
              <a:t>usos</a:t>
            </a:r>
            <a:r>
              <a:rPr dirty="0"/>
              <a:t> y la </a:t>
            </a:r>
            <a:r>
              <a:rPr dirty="0" err="1"/>
              <a:t>aplicación</a:t>
            </a:r>
            <a:r>
              <a:rPr dirty="0"/>
              <a:t> del EQAVET son </a:t>
            </a:r>
            <a:r>
              <a:rPr dirty="0" err="1"/>
              <a:t>muchos</a:t>
            </a:r>
            <a:r>
              <a:rPr dirty="0"/>
              <a:t> y </a:t>
            </a:r>
            <a:r>
              <a:rPr dirty="0" err="1"/>
              <a:t>diversos</a:t>
            </a:r>
            <a:r>
              <a:rPr dirty="0"/>
              <a:t>,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marco</a:t>
            </a:r>
            <a:r>
              <a:rPr dirty="0"/>
              <a:t> </a:t>
            </a:r>
            <a:r>
              <a:rPr dirty="0" err="1"/>
              <a:t>mantiene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relevancia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todos</a:t>
            </a:r>
            <a:r>
              <a:rPr dirty="0"/>
              <a:t> los </a:t>
            </a:r>
            <a:r>
              <a:rPr dirty="0" err="1"/>
              <a:t>entornos</a:t>
            </a:r>
            <a:r>
              <a:rPr dirty="0"/>
              <a:t> </a:t>
            </a:r>
            <a:r>
              <a:rPr dirty="0" err="1"/>
              <a:t>típicos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los que:</a:t>
            </a:r>
          </a:p>
          <a:p>
            <a:pPr marL="457200" indent="-457200">
              <a:buFont typeface="Arial" panose="020B0604020202020204" pitchFamily="34" charset="0"/>
              <a:buChar char="•"/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Se </a:t>
            </a:r>
            <a:r>
              <a:rPr dirty="0" err="1"/>
              <a:t>diseñan</a:t>
            </a:r>
            <a:r>
              <a:rPr dirty="0"/>
              <a:t> </a:t>
            </a:r>
            <a:r>
              <a:rPr dirty="0" err="1"/>
              <a:t>nuevos</a:t>
            </a:r>
            <a:r>
              <a:rPr dirty="0"/>
              <a:t> </a:t>
            </a:r>
            <a:r>
              <a:rPr dirty="0" err="1"/>
              <a:t>programas</a:t>
            </a:r>
            <a:r>
              <a:rPr dirty="0"/>
              <a:t>/</a:t>
            </a:r>
            <a:r>
              <a:rPr dirty="0" err="1"/>
              <a:t>procedimientos</a:t>
            </a:r>
            <a:r>
              <a:rPr dirty="0"/>
              <a:t> de FP</a:t>
            </a:r>
          </a:p>
          <a:p>
            <a:pPr marL="457200" indent="-457200">
              <a:buFont typeface="Arial" panose="020B0604020202020204" pitchFamily="34" charset="0"/>
              <a:buChar char="•"/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Se </a:t>
            </a:r>
            <a:r>
              <a:rPr dirty="0" err="1"/>
              <a:t>revisan</a:t>
            </a:r>
            <a:r>
              <a:rPr dirty="0"/>
              <a:t> o </a:t>
            </a:r>
            <a:r>
              <a:rPr dirty="0" err="1"/>
              <a:t>actualizan</a:t>
            </a:r>
            <a:r>
              <a:rPr dirty="0"/>
              <a:t> los </a:t>
            </a:r>
            <a:r>
              <a:rPr dirty="0" err="1"/>
              <a:t>programas</a:t>
            </a:r>
            <a:r>
              <a:rPr dirty="0"/>
              <a:t>/</a:t>
            </a:r>
            <a:r>
              <a:rPr dirty="0" err="1"/>
              <a:t>procedimientos</a:t>
            </a:r>
            <a:r>
              <a:rPr dirty="0"/>
              <a:t> de FP </a:t>
            </a:r>
            <a:r>
              <a:rPr dirty="0" err="1"/>
              <a:t>existentes</a:t>
            </a:r>
            <a:endParaRPr dirty="0"/>
          </a:p>
          <a:p>
            <a:pPr marL="457200" indent="-457200">
              <a:buFont typeface="Arial" panose="020B0604020202020204" pitchFamily="34" charset="0"/>
              <a:buChar char="•"/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Los </a:t>
            </a:r>
            <a:r>
              <a:rPr dirty="0" err="1"/>
              <a:t>programas</a:t>
            </a:r>
            <a:r>
              <a:rPr dirty="0"/>
              <a:t>/</a:t>
            </a:r>
            <a:r>
              <a:rPr dirty="0" err="1"/>
              <a:t>procedimientos</a:t>
            </a:r>
            <a:r>
              <a:rPr dirty="0"/>
              <a:t> de FP bien </a:t>
            </a:r>
            <a:r>
              <a:rPr dirty="0" err="1"/>
              <a:t>establecidos</a:t>
            </a:r>
            <a:r>
              <a:rPr dirty="0"/>
              <a:t> son </a:t>
            </a:r>
            <a:r>
              <a:rPr dirty="0" err="1"/>
              <a:t>monitoreados</a:t>
            </a:r>
            <a:r>
              <a:rPr dirty="0"/>
              <a:t> y </a:t>
            </a:r>
            <a:r>
              <a:rPr dirty="0" err="1"/>
              <a:t>evaluados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lo que </a:t>
            </a:r>
            <a:r>
              <a:rPr dirty="0" err="1"/>
              <a:t>respecta</a:t>
            </a:r>
            <a:r>
              <a:rPr dirty="0"/>
              <a:t> a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eficacia</a:t>
            </a:r>
            <a:r>
              <a:rPr dirty="0"/>
              <a:t> y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impacto</a:t>
            </a:r>
            <a:r>
              <a:rPr dirty="0"/>
              <a:t> </a:t>
            </a:r>
            <a:r>
              <a:rPr dirty="0" err="1"/>
              <a:t>logrado</a:t>
            </a:r>
            <a:r>
              <a:rPr dirty="0"/>
              <a:t> hasta ese </a:t>
            </a:r>
            <a:r>
              <a:rPr dirty="0" err="1"/>
              <a:t>momento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3939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76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EQAVET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551689"/>
            <a:ext cx="100401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Una representación visual</a:t>
            </a:r>
            <a:endParaRPr sz="2800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2357AD6A-0AE5-02F0-1C6A-0A01C00951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081569"/>
              </p:ext>
            </p:extLst>
          </p:nvPr>
        </p:nvGraphicFramePr>
        <p:xfrm>
          <a:off x="4800600" y="3233501"/>
          <a:ext cx="8382000" cy="528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600D86CF-FC80-05EE-3E72-982CCDDE28F6}"/>
              </a:ext>
            </a:extLst>
          </p:cNvPr>
          <p:cNvSpPr txBox="1"/>
          <p:nvPr/>
        </p:nvSpPr>
        <p:spPr>
          <a:xfrm>
            <a:off x="1793131" y="5904284"/>
            <a:ext cx="4388797" cy="2554545"/>
          </a:xfrm>
          <a:prstGeom prst="rect">
            <a:avLst/>
          </a:prstGeom>
          <a:solidFill>
            <a:srgbClr val="00B050"/>
          </a:solidFill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defRPr sz="200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Desarrollar</a:t>
            </a:r>
            <a:r>
              <a:rPr dirty="0"/>
              <a:t> </a:t>
            </a:r>
            <a:r>
              <a:rPr dirty="0" err="1"/>
              <a:t>procedimientos</a:t>
            </a:r>
            <a:r>
              <a:rPr dirty="0"/>
              <a:t> para </a:t>
            </a:r>
            <a:r>
              <a:rPr dirty="0" err="1"/>
              <a:t>lograr</a:t>
            </a:r>
            <a:r>
              <a:rPr dirty="0"/>
              <a:t> los </a:t>
            </a:r>
            <a:r>
              <a:rPr dirty="0" err="1"/>
              <a:t>resultados</a:t>
            </a:r>
            <a:r>
              <a:rPr dirty="0"/>
              <a:t> </a:t>
            </a:r>
            <a:r>
              <a:rPr dirty="0" err="1"/>
              <a:t>específicos</a:t>
            </a:r>
            <a:r>
              <a:rPr dirty="0"/>
              <a:t> o </a:t>
            </a:r>
            <a:r>
              <a:rPr dirty="0" err="1"/>
              <a:t>nuevos</a:t>
            </a:r>
            <a:r>
              <a:rPr dirty="0"/>
              <a:t> </a:t>
            </a:r>
            <a:r>
              <a:rPr dirty="0" err="1"/>
              <a:t>objetivos</a:t>
            </a:r>
            <a:r>
              <a:rPr dirty="0"/>
              <a:t>: </a:t>
            </a:r>
            <a:r>
              <a:rPr dirty="0" err="1"/>
              <a:t>después</a:t>
            </a:r>
            <a:r>
              <a:rPr dirty="0"/>
              <a:t> del </a:t>
            </a:r>
            <a:r>
              <a:rPr dirty="0" err="1"/>
              <a:t>procesamiento</a:t>
            </a:r>
            <a:r>
              <a:rPr dirty="0"/>
              <a:t> de la </a:t>
            </a:r>
            <a:r>
              <a:rPr dirty="0" err="1"/>
              <a:t>retroalimentación</a:t>
            </a:r>
            <a:r>
              <a:rPr dirty="0"/>
              <a:t>, </a:t>
            </a:r>
            <a:r>
              <a:rPr lang="es-ES" dirty="0"/>
              <a:t>representantes </a:t>
            </a:r>
            <a:r>
              <a:rPr dirty="0"/>
              <a:t>clave </a:t>
            </a:r>
            <a:r>
              <a:rPr dirty="0" err="1"/>
              <a:t>participan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debates y </a:t>
            </a:r>
            <a:r>
              <a:rPr dirty="0" err="1"/>
              <a:t>análisis</a:t>
            </a:r>
            <a:r>
              <a:rPr dirty="0"/>
              <a:t> con </a:t>
            </a:r>
            <a:r>
              <a:rPr dirty="0" err="1"/>
              <a:t>el</a:t>
            </a:r>
            <a:r>
              <a:rPr dirty="0"/>
              <a:t> fin de </a:t>
            </a:r>
            <a:r>
              <a:rPr dirty="0" err="1"/>
              <a:t>diseñar</a:t>
            </a:r>
            <a:r>
              <a:rPr dirty="0"/>
              <a:t> </a:t>
            </a:r>
            <a:r>
              <a:rPr dirty="0" err="1"/>
              <a:t>procedimientos</a:t>
            </a:r>
            <a:r>
              <a:rPr dirty="0"/>
              <a:t> de </a:t>
            </a:r>
            <a:r>
              <a:rPr dirty="0" err="1"/>
              <a:t>cambio</a:t>
            </a:r>
            <a:r>
              <a:rPr dirty="0"/>
              <a:t>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B24FD55-7817-2C53-FD14-892D007593DA}"/>
              </a:ext>
            </a:extLst>
          </p:cNvPr>
          <p:cNvSpPr txBox="1"/>
          <p:nvPr/>
        </p:nvSpPr>
        <p:spPr>
          <a:xfrm>
            <a:off x="1793131" y="3201531"/>
            <a:ext cx="4607669" cy="2246769"/>
          </a:xfrm>
          <a:prstGeom prst="rect">
            <a:avLst/>
          </a:prstGeom>
          <a:solidFill>
            <a:srgbClr val="00B050"/>
          </a:solidFill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defRPr sz="200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Establecer</a:t>
            </a:r>
            <a:r>
              <a:rPr dirty="0"/>
              <a:t> </a:t>
            </a:r>
            <a:r>
              <a:rPr dirty="0" err="1"/>
              <a:t>metas</a:t>
            </a:r>
            <a:r>
              <a:rPr dirty="0"/>
              <a:t> y </a:t>
            </a:r>
            <a:r>
              <a:rPr dirty="0" err="1"/>
              <a:t>objetivos</a:t>
            </a:r>
            <a:r>
              <a:rPr dirty="0"/>
              <a:t> claros, </a:t>
            </a:r>
            <a:r>
              <a:rPr dirty="0" err="1"/>
              <a:t>apropiados</a:t>
            </a:r>
            <a:r>
              <a:rPr dirty="0"/>
              <a:t> y </a:t>
            </a:r>
            <a:r>
              <a:rPr dirty="0" err="1"/>
              <a:t>mensurables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términos</a:t>
            </a:r>
            <a:r>
              <a:rPr dirty="0"/>
              <a:t> de </a:t>
            </a:r>
            <a:r>
              <a:rPr dirty="0" err="1"/>
              <a:t>políticas</a:t>
            </a:r>
            <a:r>
              <a:rPr dirty="0"/>
              <a:t>, </a:t>
            </a:r>
            <a:r>
              <a:rPr dirty="0" err="1"/>
              <a:t>procedimientos</a:t>
            </a:r>
            <a:r>
              <a:rPr dirty="0"/>
              <a:t>, </a:t>
            </a:r>
            <a:r>
              <a:rPr dirty="0" err="1"/>
              <a:t>tareas</a:t>
            </a:r>
            <a:r>
              <a:rPr dirty="0"/>
              <a:t> y </a:t>
            </a:r>
            <a:r>
              <a:rPr dirty="0" err="1"/>
              <a:t>recursos</a:t>
            </a:r>
            <a:r>
              <a:rPr dirty="0"/>
              <a:t> </a:t>
            </a:r>
            <a:r>
              <a:rPr dirty="0" err="1"/>
              <a:t>humanos</a:t>
            </a:r>
            <a:r>
              <a:rPr dirty="0"/>
              <a:t>, </a:t>
            </a:r>
            <a:r>
              <a:rPr dirty="0" err="1"/>
              <a:t>incluidos</a:t>
            </a:r>
            <a:r>
              <a:rPr dirty="0"/>
              <a:t> </a:t>
            </a:r>
            <a:r>
              <a:rPr dirty="0" err="1"/>
              <a:t>otros</a:t>
            </a:r>
            <a:r>
              <a:rPr dirty="0"/>
              <a:t> </a:t>
            </a:r>
            <a:r>
              <a:rPr dirty="0" err="1"/>
              <a:t>requisitos</a:t>
            </a:r>
            <a:r>
              <a:rPr dirty="0"/>
              <a:t> </a:t>
            </a:r>
            <a:r>
              <a:rPr dirty="0" err="1"/>
              <a:t>específicos</a:t>
            </a:r>
            <a:r>
              <a:rPr dirty="0"/>
              <a:t> para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buen</a:t>
            </a:r>
            <a:r>
              <a:rPr dirty="0"/>
              <a:t> </a:t>
            </a:r>
            <a:r>
              <a:rPr dirty="0" err="1"/>
              <a:t>funcionamiento</a:t>
            </a:r>
            <a:r>
              <a:rPr dirty="0"/>
              <a:t> de la </a:t>
            </a:r>
            <a:r>
              <a:rPr dirty="0" err="1"/>
              <a:t>oferta</a:t>
            </a:r>
            <a:r>
              <a:rPr dirty="0"/>
              <a:t>, por </a:t>
            </a:r>
            <a:r>
              <a:rPr dirty="0" err="1"/>
              <a:t>ejemplo</a:t>
            </a:r>
            <a:r>
              <a:rPr dirty="0"/>
              <a:t>,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presupuesto</a:t>
            </a:r>
            <a:endParaRPr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AA4511B-EE73-FB23-64A4-849646B87022}"/>
              </a:ext>
            </a:extLst>
          </p:cNvPr>
          <p:cNvSpPr txBox="1"/>
          <p:nvPr/>
        </p:nvSpPr>
        <p:spPr>
          <a:xfrm>
            <a:off x="11765603" y="6407884"/>
            <a:ext cx="4388797" cy="1631216"/>
          </a:xfrm>
          <a:prstGeom prst="rect">
            <a:avLst/>
          </a:prstGeom>
          <a:solidFill>
            <a:srgbClr val="00B050"/>
          </a:solidFill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defRPr sz="200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Diseñar</a:t>
            </a:r>
            <a:r>
              <a:rPr dirty="0"/>
              <a:t> un </a:t>
            </a:r>
            <a:r>
              <a:rPr dirty="0" err="1"/>
              <a:t>mecanismo</a:t>
            </a:r>
            <a:r>
              <a:rPr dirty="0"/>
              <a:t> para la </a:t>
            </a:r>
            <a:r>
              <a:rPr dirty="0" err="1"/>
              <a:t>evaluación</a:t>
            </a:r>
            <a:r>
              <a:rPr dirty="0"/>
              <a:t> de los </a:t>
            </a:r>
            <a:r>
              <a:rPr dirty="0" err="1"/>
              <a:t>logros</a:t>
            </a:r>
            <a:r>
              <a:rPr dirty="0"/>
              <a:t> y los </a:t>
            </a:r>
            <a:r>
              <a:rPr dirty="0" err="1"/>
              <a:t>resultados</a:t>
            </a:r>
            <a:r>
              <a:rPr dirty="0"/>
              <a:t> </a:t>
            </a:r>
            <a:r>
              <a:rPr dirty="0" err="1"/>
              <a:t>mediante</a:t>
            </a:r>
            <a:r>
              <a:rPr dirty="0"/>
              <a:t> la </a:t>
            </a:r>
            <a:r>
              <a:rPr dirty="0" err="1"/>
              <a:t>recopilación</a:t>
            </a:r>
            <a:r>
              <a:rPr dirty="0"/>
              <a:t> y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procesamiento</a:t>
            </a:r>
            <a:r>
              <a:rPr dirty="0"/>
              <a:t> de </a:t>
            </a:r>
            <a:r>
              <a:rPr dirty="0" err="1"/>
              <a:t>datos</a:t>
            </a:r>
            <a:r>
              <a:rPr dirty="0"/>
              <a:t> con </a:t>
            </a:r>
            <a:r>
              <a:rPr dirty="0" err="1"/>
              <a:t>el</a:t>
            </a:r>
            <a:r>
              <a:rPr dirty="0"/>
              <a:t> fin de </a:t>
            </a:r>
            <a:r>
              <a:rPr dirty="0" err="1"/>
              <a:t>realizar</a:t>
            </a:r>
            <a:r>
              <a:rPr dirty="0"/>
              <a:t> una </a:t>
            </a:r>
            <a:r>
              <a:rPr dirty="0" err="1"/>
              <a:t>evaluación</a:t>
            </a:r>
            <a:r>
              <a:rPr dirty="0"/>
              <a:t> </a:t>
            </a:r>
            <a:r>
              <a:rPr dirty="0" err="1"/>
              <a:t>informada</a:t>
            </a:r>
            <a:endParaRPr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EB3CD37-3A3A-1371-481D-943F956A8B15}"/>
              </a:ext>
            </a:extLst>
          </p:cNvPr>
          <p:cNvSpPr txBox="1"/>
          <p:nvPr/>
        </p:nvSpPr>
        <p:spPr>
          <a:xfrm>
            <a:off x="11851532" y="3277731"/>
            <a:ext cx="4607668" cy="2246769"/>
          </a:xfrm>
          <a:prstGeom prst="rect">
            <a:avLst/>
          </a:prstGeom>
          <a:solidFill>
            <a:srgbClr val="00B050"/>
          </a:solidFill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defRPr sz="200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Establecer</a:t>
            </a:r>
            <a:r>
              <a:rPr dirty="0"/>
              <a:t> </a:t>
            </a:r>
            <a:r>
              <a:rPr dirty="0" err="1"/>
              <a:t>procedimientos</a:t>
            </a:r>
            <a:r>
              <a:rPr dirty="0"/>
              <a:t> para </a:t>
            </a:r>
            <a:r>
              <a:rPr dirty="0" err="1"/>
              <a:t>garantizar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logro</a:t>
            </a:r>
            <a:r>
              <a:rPr dirty="0"/>
              <a:t> de </a:t>
            </a:r>
            <a:r>
              <a:rPr dirty="0" err="1"/>
              <a:t>metas</a:t>
            </a:r>
            <a:r>
              <a:rPr dirty="0"/>
              <a:t> y </a:t>
            </a:r>
            <a:r>
              <a:rPr dirty="0" err="1"/>
              <a:t>objetivos</a:t>
            </a:r>
            <a:r>
              <a:rPr dirty="0"/>
              <a:t>, por </a:t>
            </a:r>
            <a:r>
              <a:rPr dirty="0" err="1"/>
              <a:t>ejemplo</a:t>
            </a:r>
            <a:r>
              <a:rPr dirty="0"/>
              <a:t>,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desarrollo</a:t>
            </a:r>
            <a:r>
              <a:rPr dirty="0"/>
              <a:t> de </a:t>
            </a:r>
            <a:r>
              <a:rPr dirty="0" err="1"/>
              <a:t>asociaciones</a:t>
            </a:r>
            <a:r>
              <a:rPr dirty="0"/>
              <a:t>, la </a:t>
            </a:r>
            <a:r>
              <a:rPr dirty="0" err="1"/>
              <a:t>participación</a:t>
            </a:r>
            <a:r>
              <a:rPr dirty="0"/>
              <a:t> de las </a:t>
            </a:r>
            <a:r>
              <a:rPr dirty="0" err="1"/>
              <a:t>partes</a:t>
            </a:r>
            <a:r>
              <a:rPr dirty="0"/>
              <a:t> </a:t>
            </a:r>
            <a:r>
              <a:rPr dirty="0" err="1"/>
              <a:t>interesadas</a:t>
            </a:r>
            <a:r>
              <a:rPr dirty="0"/>
              <a:t>, la </a:t>
            </a:r>
            <a:r>
              <a:rPr dirty="0" err="1"/>
              <a:t>asignación</a:t>
            </a:r>
            <a:r>
              <a:rPr dirty="0"/>
              <a:t> de </a:t>
            </a:r>
            <a:r>
              <a:rPr dirty="0" err="1"/>
              <a:t>recursos</a:t>
            </a:r>
            <a:r>
              <a:rPr dirty="0"/>
              <a:t> y los </a:t>
            </a:r>
            <a:r>
              <a:rPr dirty="0" err="1"/>
              <a:t>procedimientos</a:t>
            </a:r>
            <a:r>
              <a:rPr dirty="0"/>
              <a:t> </a:t>
            </a:r>
            <a:r>
              <a:rPr dirty="0" err="1"/>
              <a:t>organizativos</a:t>
            </a:r>
            <a:r>
              <a:rPr dirty="0"/>
              <a:t> u </a:t>
            </a:r>
            <a:r>
              <a:rPr dirty="0" err="1"/>
              <a:t>operacionales</a:t>
            </a:r>
            <a:r>
              <a:rPr dirty="0"/>
              <a:t>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08EB67C-7878-75BC-D2EE-B882E5345B9E}"/>
              </a:ext>
            </a:extLst>
          </p:cNvPr>
          <p:cNvSpPr txBox="1"/>
          <p:nvPr/>
        </p:nvSpPr>
        <p:spPr>
          <a:xfrm>
            <a:off x="1295400" y="8688421"/>
            <a:ext cx="60327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Fuente: </a:t>
            </a:r>
            <a:r>
              <a:rPr>
                <a:hlinkClick r:id="rId7"/>
              </a:rPr>
              <a:t>Comisión Europea</a:t>
            </a:r>
            <a:endParaRPr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763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76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EQAVET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551689"/>
            <a:ext cx="100401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Una dimensión de aplicación doble</a:t>
            </a:r>
            <a:endParaRPr sz="2800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292713"/>
            <a:ext cx="75438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 u="sng">
                <a:solidFill>
                  <a:srgbClr val="75B239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Nivel del </a:t>
            </a:r>
            <a:r>
              <a:rPr dirty="0" err="1"/>
              <a:t>sistema</a:t>
            </a:r>
            <a:endParaRPr dirty="0"/>
          </a:p>
          <a:p>
            <a:endParaRPr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La </a:t>
            </a:r>
            <a:r>
              <a:rPr dirty="0" err="1"/>
              <a:t>aplicación</a:t>
            </a:r>
            <a:r>
              <a:rPr dirty="0"/>
              <a:t> a </a:t>
            </a:r>
            <a:r>
              <a:rPr dirty="0" err="1"/>
              <a:t>nivel</a:t>
            </a:r>
            <a:r>
              <a:rPr dirty="0"/>
              <a:t> del </a:t>
            </a:r>
            <a:r>
              <a:rPr dirty="0" err="1"/>
              <a:t>sistema</a:t>
            </a:r>
            <a:r>
              <a:rPr dirty="0"/>
              <a:t> del </a:t>
            </a:r>
            <a:r>
              <a:rPr dirty="0" err="1"/>
              <a:t>marco</a:t>
            </a:r>
            <a:r>
              <a:rPr dirty="0"/>
              <a:t> EQAVET </a:t>
            </a:r>
            <a:r>
              <a:rPr dirty="0" err="1"/>
              <a:t>ayuda</a:t>
            </a:r>
            <a:r>
              <a:rPr dirty="0"/>
              <a:t> a los </a:t>
            </a:r>
            <a:r>
              <a:rPr dirty="0" err="1"/>
              <a:t>Estados</a:t>
            </a:r>
            <a:r>
              <a:rPr dirty="0"/>
              <a:t> </a:t>
            </a:r>
            <a:r>
              <a:rPr dirty="0" err="1"/>
              <a:t>miembros</a:t>
            </a:r>
            <a:r>
              <a:rPr dirty="0"/>
              <a:t> y a las </a:t>
            </a:r>
            <a:r>
              <a:rPr dirty="0" err="1"/>
              <a:t>autoridades</a:t>
            </a:r>
            <a:r>
              <a:rPr dirty="0"/>
              <a:t> </a:t>
            </a:r>
            <a:r>
              <a:rPr dirty="0" err="1"/>
              <a:t>regionales</a:t>
            </a:r>
            <a:r>
              <a:rPr dirty="0"/>
              <a:t> a </a:t>
            </a:r>
            <a:r>
              <a:rPr dirty="0" err="1"/>
              <a:t>comprender</a:t>
            </a:r>
            <a:r>
              <a:rPr dirty="0"/>
              <a:t> </a:t>
            </a:r>
            <a:r>
              <a:rPr dirty="0" err="1"/>
              <a:t>mejor</a:t>
            </a:r>
            <a:r>
              <a:rPr dirty="0"/>
              <a:t> la </a:t>
            </a:r>
            <a:r>
              <a:rPr dirty="0" err="1"/>
              <a:t>calidad</a:t>
            </a:r>
            <a:r>
              <a:rPr dirty="0"/>
              <a:t> y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impacto</a:t>
            </a:r>
            <a:r>
              <a:rPr dirty="0"/>
              <a:t> </a:t>
            </a:r>
            <a:r>
              <a:rPr dirty="0" err="1"/>
              <a:t>efectivos</a:t>
            </a:r>
            <a:r>
              <a:rPr dirty="0"/>
              <a:t> de sus </a:t>
            </a:r>
            <a:r>
              <a:rPr dirty="0" err="1"/>
              <a:t>sistemas</a:t>
            </a:r>
            <a:r>
              <a:rPr dirty="0"/>
              <a:t> de FP. </a:t>
            </a:r>
          </a:p>
          <a:p>
            <a:endParaRPr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Existen</a:t>
            </a:r>
            <a:r>
              <a:rPr dirty="0"/>
              <a:t> </a:t>
            </a:r>
            <a:r>
              <a:rPr dirty="0" err="1">
                <a:hlinkClick r:id="rId2"/>
              </a:rPr>
              <a:t>indicadores</a:t>
            </a:r>
            <a:r>
              <a:rPr dirty="0"/>
              <a:t> </a:t>
            </a:r>
            <a:r>
              <a:rPr dirty="0" err="1"/>
              <a:t>específicos</a:t>
            </a:r>
            <a:r>
              <a:rPr dirty="0"/>
              <a:t> </a:t>
            </a:r>
            <a:r>
              <a:rPr dirty="0" err="1"/>
              <a:t>según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ciclo</a:t>
            </a:r>
            <a:r>
              <a:rPr dirty="0"/>
              <a:t> de </a:t>
            </a:r>
            <a:r>
              <a:rPr dirty="0" err="1"/>
              <a:t>cada</a:t>
            </a:r>
            <a:r>
              <a:rPr dirty="0"/>
              <a:t> </a:t>
            </a:r>
            <a:r>
              <a:rPr dirty="0" err="1"/>
              <a:t>marco</a:t>
            </a:r>
            <a:r>
              <a:rPr dirty="0"/>
              <a:t> para </a:t>
            </a:r>
            <a:r>
              <a:rPr dirty="0" err="1"/>
              <a:t>apoyar</a:t>
            </a:r>
            <a:r>
              <a:rPr dirty="0"/>
              <a:t> la </a:t>
            </a:r>
            <a:r>
              <a:rPr dirty="0" err="1"/>
              <a:t>mejora</a:t>
            </a:r>
            <a:r>
              <a:rPr dirty="0"/>
              <a:t> a largo </a:t>
            </a:r>
            <a:r>
              <a:rPr dirty="0" err="1"/>
              <a:t>plazo</a:t>
            </a:r>
            <a:r>
              <a:rPr dirty="0"/>
              <a:t> del </a:t>
            </a:r>
            <a:r>
              <a:rPr dirty="0" err="1"/>
              <a:t>ecosistema</a:t>
            </a:r>
            <a:r>
              <a:rPr dirty="0"/>
              <a:t> de FP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conjunto.</a:t>
            </a:r>
          </a:p>
        </p:txBody>
      </p:sp>
      <p:sp>
        <p:nvSpPr>
          <p:cNvPr id="5" name="CuadroTexto 3">
            <a:extLst>
              <a:ext uri="{FF2B5EF4-FFF2-40B4-BE49-F238E27FC236}">
                <a16:creationId xmlns:a16="http://schemas.microsoft.com/office/drawing/2014/main" id="{D5737F8A-536C-D977-5AB4-6928D1E7C36F}"/>
              </a:ext>
            </a:extLst>
          </p:cNvPr>
          <p:cNvSpPr txBox="1"/>
          <p:nvPr/>
        </p:nvSpPr>
        <p:spPr>
          <a:xfrm>
            <a:off x="8991600" y="3292713"/>
            <a:ext cx="75438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 u="sng">
                <a:solidFill>
                  <a:srgbClr val="75B239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Nivel de </a:t>
            </a:r>
            <a:r>
              <a:rPr dirty="0" err="1"/>
              <a:t>práctica</a:t>
            </a:r>
            <a:endParaRPr dirty="0"/>
          </a:p>
          <a:p>
            <a:endParaRPr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La </a:t>
            </a:r>
            <a:r>
              <a:rPr dirty="0" err="1"/>
              <a:t>aplicación</a:t>
            </a:r>
            <a:r>
              <a:rPr dirty="0"/>
              <a:t> a </a:t>
            </a:r>
            <a:r>
              <a:rPr dirty="0" err="1"/>
              <a:t>nivel</a:t>
            </a:r>
            <a:r>
              <a:rPr dirty="0"/>
              <a:t> </a:t>
            </a:r>
            <a:r>
              <a:rPr dirty="0" err="1"/>
              <a:t>práctico</a:t>
            </a:r>
            <a:r>
              <a:rPr dirty="0"/>
              <a:t> del </a:t>
            </a:r>
            <a:r>
              <a:rPr dirty="0" err="1"/>
              <a:t>marco</a:t>
            </a:r>
            <a:r>
              <a:rPr dirty="0"/>
              <a:t> EQUAVET </a:t>
            </a:r>
            <a:r>
              <a:rPr dirty="0" err="1"/>
              <a:t>ayuda</a:t>
            </a:r>
            <a:r>
              <a:rPr dirty="0"/>
              <a:t> a los </a:t>
            </a:r>
            <a:r>
              <a:rPr dirty="0" err="1"/>
              <a:t>profesionales</a:t>
            </a:r>
            <a:r>
              <a:rPr dirty="0"/>
              <a:t> de la </a:t>
            </a:r>
            <a:r>
              <a:rPr dirty="0" err="1"/>
              <a:t>educación</a:t>
            </a:r>
            <a:r>
              <a:rPr dirty="0"/>
              <a:t> y la </a:t>
            </a:r>
            <a:r>
              <a:rPr dirty="0" err="1"/>
              <a:t>formación</a:t>
            </a:r>
            <a:r>
              <a:rPr dirty="0"/>
              <a:t> a </a:t>
            </a:r>
            <a:r>
              <a:rPr dirty="0" err="1"/>
              <a:t>adaptar</a:t>
            </a:r>
            <a:r>
              <a:rPr dirty="0"/>
              <a:t> </a:t>
            </a:r>
            <a:r>
              <a:rPr dirty="0" err="1"/>
              <a:t>mejor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oferta</a:t>
            </a:r>
            <a:r>
              <a:rPr dirty="0"/>
              <a:t> a las </a:t>
            </a:r>
            <a:r>
              <a:rPr dirty="0" err="1"/>
              <a:t>competencias</a:t>
            </a:r>
            <a:r>
              <a:rPr dirty="0"/>
              <a:t> de </a:t>
            </a:r>
            <a:r>
              <a:rPr dirty="0" err="1"/>
              <a:t>alta</a:t>
            </a:r>
            <a:r>
              <a:rPr dirty="0"/>
              <a:t> </a:t>
            </a:r>
            <a:r>
              <a:rPr dirty="0" err="1"/>
              <a:t>demanda</a:t>
            </a:r>
            <a:r>
              <a:rPr dirty="0"/>
              <a:t> del </a:t>
            </a:r>
            <a:r>
              <a:rPr dirty="0" err="1"/>
              <a:t>marcador</a:t>
            </a:r>
            <a:r>
              <a:rPr dirty="0"/>
              <a:t> </a:t>
            </a:r>
            <a:r>
              <a:rPr dirty="0" err="1"/>
              <a:t>laboral</a:t>
            </a:r>
            <a:r>
              <a:rPr dirty="0"/>
              <a:t>.</a:t>
            </a:r>
          </a:p>
          <a:p>
            <a:endParaRPr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Existen</a:t>
            </a:r>
            <a:r>
              <a:rPr dirty="0"/>
              <a:t> </a:t>
            </a:r>
            <a:r>
              <a:rPr dirty="0" err="1">
                <a:hlinkClick r:id="rId3"/>
              </a:rPr>
              <a:t>indicadores</a:t>
            </a:r>
            <a:r>
              <a:rPr dirty="0"/>
              <a:t> </a:t>
            </a:r>
            <a:r>
              <a:rPr dirty="0" err="1"/>
              <a:t>específicos</a:t>
            </a:r>
            <a:r>
              <a:rPr dirty="0"/>
              <a:t> </a:t>
            </a:r>
            <a:r>
              <a:rPr dirty="0" err="1"/>
              <a:t>según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ciclo</a:t>
            </a:r>
            <a:r>
              <a:rPr dirty="0"/>
              <a:t> de </a:t>
            </a:r>
            <a:r>
              <a:rPr dirty="0" err="1"/>
              <a:t>cada</a:t>
            </a:r>
            <a:r>
              <a:rPr dirty="0"/>
              <a:t> </a:t>
            </a:r>
            <a:r>
              <a:rPr dirty="0" err="1"/>
              <a:t>marco</a:t>
            </a:r>
            <a:r>
              <a:rPr dirty="0"/>
              <a:t> para </a:t>
            </a:r>
            <a:r>
              <a:rPr dirty="0" err="1"/>
              <a:t>aumentar</a:t>
            </a:r>
            <a:r>
              <a:rPr dirty="0"/>
              <a:t> la </a:t>
            </a:r>
            <a:r>
              <a:rPr dirty="0" err="1"/>
              <a:t>flexibilidad</a:t>
            </a:r>
            <a:r>
              <a:rPr dirty="0"/>
              <a:t> y la </a:t>
            </a:r>
            <a:r>
              <a:rPr dirty="0" err="1"/>
              <a:t>capacidad</a:t>
            </a:r>
            <a:r>
              <a:rPr dirty="0"/>
              <a:t> de </a:t>
            </a:r>
            <a:r>
              <a:rPr dirty="0" err="1"/>
              <a:t>respuesta</a:t>
            </a:r>
            <a:r>
              <a:rPr dirty="0"/>
              <a:t> de los </a:t>
            </a:r>
            <a:r>
              <a:rPr dirty="0" err="1"/>
              <a:t>profesionales</a:t>
            </a:r>
            <a:r>
              <a:rPr dirty="0"/>
              <a:t> de la FP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9CC8F14F-D2C6-42E0-7F64-1E7ACB04B7BF}"/>
              </a:ext>
            </a:extLst>
          </p:cNvPr>
          <p:cNvCxnSpPr/>
          <p:nvPr/>
        </p:nvCxnSpPr>
        <p:spPr>
          <a:xfrm>
            <a:off x="8915400" y="3162300"/>
            <a:ext cx="0" cy="59655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952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562100"/>
            <a:ext cx="1676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MEC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551689"/>
            <a:ext cx="100401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Marco Europeo de Cualificación</a:t>
            </a:r>
            <a:endParaRPr sz="2800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E60D09-57EE-2D55-25B8-09E0D46B9026}"/>
              </a:ext>
            </a:extLst>
          </p:cNvPr>
          <p:cNvSpPr txBox="1"/>
          <p:nvPr/>
        </p:nvSpPr>
        <p:spPr>
          <a:xfrm>
            <a:off x="1295400" y="3086100"/>
            <a:ext cx="1318260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El MEC es un </a:t>
            </a:r>
            <a:r>
              <a:rPr dirty="0" err="1"/>
              <a:t>marco</a:t>
            </a:r>
            <a:r>
              <a:rPr dirty="0"/>
              <a:t> </a:t>
            </a:r>
            <a:r>
              <a:rPr dirty="0" err="1"/>
              <a:t>transnacional</a:t>
            </a:r>
            <a:r>
              <a:rPr dirty="0"/>
              <a:t> </a:t>
            </a:r>
            <a:r>
              <a:rPr dirty="0" err="1"/>
              <a:t>utilizado</a:t>
            </a:r>
            <a:r>
              <a:rPr dirty="0"/>
              <a:t> para </a:t>
            </a:r>
            <a:r>
              <a:rPr dirty="0" err="1"/>
              <a:t>aumentar</a:t>
            </a:r>
            <a:r>
              <a:rPr dirty="0"/>
              <a:t> la </a:t>
            </a:r>
            <a:r>
              <a:rPr dirty="0" err="1"/>
              <a:t>comparabilidad</a:t>
            </a:r>
            <a:r>
              <a:rPr dirty="0"/>
              <a:t>, la </a:t>
            </a:r>
            <a:r>
              <a:rPr dirty="0" err="1"/>
              <a:t>transparencia</a:t>
            </a:r>
            <a:r>
              <a:rPr dirty="0"/>
              <a:t> y la </a:t>
            </a:r>
            <a:r>
              <a:rPr dirty="0" err="1"/>
              <a:t>transferibilidad</a:t>
            </a:r>
            <a:r>
              <a:rPr dirty="0"/>
              <a:t> </a:t>
            </a:r>
            <a:r>
              <a:rPr dirty="0" err="1"/>
              <a:t>internacional</a:t>
            </a:r>
            <a:r>
              <a:rPr dirty="0"/>
              <a:t> de las </a:t>
            </a:r>
            <a:r>
              <a:rPr dirty="0" err="1"/>
              <a:t>cualificaciones</a:t>
            </a:r>
            <a:r>
              <a:rPr dirty="0"/>
              <a:t> de las personas a </a:t>
            </a:r>
            <a:r>
              <a:rPr dirty="0" err="1"/>
              <a:t>nivel</a:t>
            </a:r>
            <a:r>
              <a:rPr dirty="0"/>
              <a:t> </a:t>
            </a:r>
            <a:r>
              <a:rPr dirty="0" err="1"/>
              <a:t>internacional</a:t>
            </a:r>
            <a:r>
              <a:rPr dirty="0"/>
              <a:t>. El MEC es </a:t>
            </a:r>
            <a:r>
              <a:rPr dirty="0" err="1"/>
              <a:t>adoptado</a:t>
            </a:r>
            <a:r>
              <a:rPr dirty="0"/>
              <a:t> </a:t>
            </a:r>
            <a:r>
              <a:rPr dirty="0" err="1"/>
              <a:t>actualmente</a:t>
            </a:r>
            <a:r>
              <a:rPr dirty="0"/>
              <a:t> por </a:t>
            </a:r>
            <a:r>
              <a:rPr dirty="0" err="1"/>
              <a:t>todos</a:t>
            </a:r>
            <a:r>
              <a:rPr dirty="0"/>
              <a:t> los </a:t>
            </a:r>
            <a:r>
              <a:rPr dirty="0" err="1"/>
              <a:t>Estados</a:t>
            </a:r>
            <a:r>
              <a:rPr dirty="0"/>
              <a:t> </a:t>
            </a:r>
            <a:r>
              <a:rPr dirty="0" err="1"/>
              <a:t>miembros</a:t>
            </a:r>
            <a:r>
              <a:rPr dirty="0"/>
              <a:t> de la UE y </a:t>
            </a:r>
            <a:r>
              <a:rPr dirty="0" err="1"/>
              <a:t>otros</a:t>
            </a:r>
            <a:r>
              <a:rPr dirty="0"/>
              <a:t> once </a:t>
            </a:r>
            <a:r>
              <a:rPr dirty="0" err="1"/>
              <a:t>países</a:t>
            </a:r>
            <a:r>
              <a:rPr dirty="0"/>
              <a:t>* y </a:t>
            </a:r>
            <a:r>
              <a:rPr dirty="0" err="1"/>
              <a:t>ofrece</a:t>
            </a:r>
            <a:r>
              <a:rPr dirty="0"/>
              <a:t> una </a:t>
            </a:r>
            <a:r>
              <a:rPr dirty="0" err="1"/>
              <a:t>descripción</a:t>
            </a:r>
            <a:r>
              <a:rPr dirty="0"/>
              <a:t> </a:t>
            </a:r>
            <a:r>
              <a:rPr dirty="0" err="1"/>
              <a:t>muy</a:t>
            </a:r>
            <a:r>
              <a:rPr dirty="0"/>
              <a:t> </a:t>
            </a:r>
            <a:r>
              <a:rPr dirty="0" err="1"/>
              <a:t>completa</a:t>
            </a:r>
            <a:r>
              <a:rPr dirty="0"/>
              <a:t> de </a:t>
            </a:r>
            <a:r>
              <a:rPr dirty="0" err="1"/>
              <a:t>todas</a:t>
            </a:r>
            <a:r>
              <a:rPr dirty="0"/>
              <a:t> las </a:t>
            </a:r>
            <a:r>
              <a:rPr dirty="0" err="1"/>
              <a:t>categorías</a:t>
            </a:r>
            <a:r>
              <a:rPr dirty="0"/>
              <a:t> </a:t>
            </a:r>
            <a:r>
              <a:rPr dirty="0" err="1"/>
              <a:t>posibles</a:t>
            </a:r>
            <a:r>
              <a:rPr dirty="0"/>
              <a:t> de </a:t>
            </a:r>
            <a:r>
              <a:rPr dirty="0" err="1"/>
              <a:t>cualificaciones</a:t>
            </a:r>
            <a:r>
              <a:rPr dirty="0"/>
              <a:t>.</a:t>
            </a:r>
          </a:p>
          <a:p>
            <a:endParaRPr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Se </a:t>
            </a:r>
            <a:r>
              <a:rPr dirty="0" err="1"/>
              <a:t>prevén</a:t>
            </a:r>
            <a:r>
              <a:rPr dirty="0"/>
              <a:t> </a:t>
            </a:r>
            <a:r>
              <a:rPr dirty="0" err="1"/>
              <a:t>ocho</a:t>
            </a:r>
            <a:r>
              <a:rPr dirty="0"/>
              <a:t> </a:t>
            </a:r>
            <a:r>
              <a:rPr dirty="0" err="1"/>
              <a:t>niveles</a:t>
            </a:r>
            <a:r>
              <a:rPr dirty="0"/>
              <a:t> de </a:t>
            </a:r>
            <a:r>
              <a:rPr dirty="0" err="1"/>
              <a:t>cualificaciones</a:t>
            </a:r>
            <a:r>
              <a:rPr dirty="0"/>
              <a:t> </a:t>
            </a:r>
            <a:r>
              <a:rPr dirty="0" err="1"/>
              <a:t>basados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aprendizaje</a:t>
            </a:r>
            <a:r>
              <a:rPr dirty="0"/>
              <a:t>, con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nivel</a:t>
            </a:r>
            <a:r>
              <a:rPr dirty="0"/>
              <a:t> 1 y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nivel</a:t>
            </a:r>
            <a:r>
              <a:rPr dirty="0"/>
              <a:t> 8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nivel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bajo y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alto </a:t>
            </a:r>
            <a:r>
              <a:rPr dirty="0" err="1"/>
              <a:t>posible</a:t>
            </a:r>
            <a:r>
              <a:rPr dirty="0"/>
              <a:t>.</a:t>
            </a:r>
          </a:p>
          <a:p>
            <a:endParaRPr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Al </a:t>
            </a:r>
            <a:r>
              <a:rPr dirty="0" err="1"/>
              <a:t>diseñar</a:t>
            </a:r>
            <a:r>
              <a:rPr dirty="0"/>
              <a:t> y </a:t>
            </a:r>
            <a:r>
              <a:rPr dirty="0" err="1"/>
              <a:t>elaborar</a:t>
            </a:r>
            <a:r>
              <a:rPr dirty="0"/>
              <a:t> </a:t>
            </a:r>
            <a:r>
              <a:rPr dirty="0" err="1"/>
              <a:t>estrategias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contenido</a:t>
            </a:r>
            <a:r>
              <a:rPr dirty="0"/>
              <a:t> de los </a:t>
            </a:r>
            <a:r>
              <a:rPr dirty="0" err="1"/>
              <a:t>programas</a:t>
            </a:r>
            <a:r>
              <a:rPr dirty="0"/>
              <a:t> de </a:t>
            </a:r>
            <a:r>
              <a:rPr dirty="0" err="1"/>
              <a:t>formación</a:t>
            </a:r>
            <a:r>
              <a:rPr dirty="0"/>
              <a:t> y los </a:t>
            </a:r>
            <a:r>
              <a:rPr dirty="0" err="1"/>
              <a:t>resultados</a:t>
            </a:r>
            <a:r>
              <a:rPr dirty="0"/>
              <a:t> de </a:t>
            </a:r>
            <a:r>
              <a:rPr dirty="0" err="1"/>
              <a:t>aprendizaje</a:t>
            </a:r>
            <a:r>
              <a:rPr dirty="0"/>
              <a:t> </a:t>
            </a:r>
            <a:r>
              <a:rPr dirty="0" err="1"/>
              <a:t>deseados</a:t>
            </a:r>
            <a:r>
              <a:rPr dirty="0"/>
              <a:t>, se </a:t>
            </a:r>
            <a:r>
              <a:rPr dirty="0" err="1"/>
              <a:t>recomienda</a:t>
            </a:r>
            <a:r>
              <a:rPr dirty="0"/>
              <a:t> a los </a:t>
            </a:r>
            <a:r>
              <a:rPr dirty="0" err="1"/>
              <a:t>proveedores</a:t>
            </a:r>
            <a:r>
              <a:rPr dirty="0"/>
              <a:t> de FP que </a:t>
            </a:r>
            <a:r>
              <a:rPr dirty="0" err="1"/>
              <a:t>estudien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MEC y </a:t>
            </a:r>
            <a:r>
              <a:rPr dirty="0" err="1"/>
              <a:t>comparen</a:t>
            </a:r>
            <a:r>
              <a:rPr dirty="0"/>
              <a:t> </a:t>
            </a:r>
            <a:r>
              <a:rPr dirty="0" err="1"/>
              <a:t>cuál</a:t>
            </a:r>
            <a:r>
              <a:rPr dirty="0"/>
              <a:t> es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posicionamiento</a:t>
            </a:r>
            <a:r>
              <a:rPr dirty="0"/>
              <a:t> de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oferta</a:t>
            </a:r>
            <a:r>
              <a:rPr dirty="0"/>
              <a:t>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88ACB24-85E8-9913-C045-ED11DEE379D1}"/>
              </a:ext>
            </a:extLst>
          </p:cNvPr>
          <p:cNvSpPr txBox="1"/>
          <p:nvPr/>
        </p:nvSpPr>
        <p:spPr>
          <a:xfrm>
            <a:off x="1295400" y="8724900"/>
            <a:ext cx="160149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*Islandia, Liechtenstein y Noruega, Albania, Macedonia del Norte, Montenegro, Serbia y Türkiye, Bosnia y Herzegovina, Kosovo y Suiza.</a:t>
            </a:r>
          </a:p>
        </p:txBody>
      </p:sp>
    </p:spTree>
    <p:extLst>
      <p:ext uri="{BB962C8B-B14F-4D97-AF65-F5344CB8AC3E}">
        <p14:creationId xmlns:p14="http://schemas.microsoft.com/office/powerpoint/2010/main" val="226205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CA074F1-00FA-4C00-B9FF-E50F84EF0B24}"/>
              </a:ext>
            </a:extLst>
          </p:cNvPr>
          <p:cNvSpPr txBox="1"/>
          <p:nvPr/>
        </p:nvSpPr>
        <p:spPr>
          <a:xfrm>
            <a:off x="1219200" y="1333500"/>
            <a:ext cx="1676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MEC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EB9C1B-94C7-491A-A49F-85CD6EBCB4AB}"/>
              </a:ext>
            </a:extLst>
          </p:cNvPr>
          <p:cNvSpPr txBox="1"/>
          <p:nvPr/>
        </p:nvSpPr>
        <p:spPr>
          <a:xfrm>
            <a:off x="1295400" y="2323089"/>
            <a:ext cx="151638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75B239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Los </a:t>
            </a:r>
            <a:r>
              <a:rPr dirty="0" err="1"/>
              <a:t>resultados</a:t>
            </a:r>
            <a:r>
              <a:rPr dirty="0"/>
              <a:t> de</a:t>
            </a:r>
            <a:r>
              <a:rPr lang="es-ES" dirty="0"/>
              <a:t>l aprendizaje</a:t>
            </a:r>
            <a:r>
              <a:rPr dirty="0"/>
              <a:t> se </a:t>
            </a:r>
            <a:r>
              <a:rPr dirty="0" err="1"/>
              <a:t>definen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términos</a:t>
            </a:r>
            <a:r>
              <a:rPr dirty="0"/>
              <a:t> de </a:t>
            </a:r>
            <a:r>
              <a:rPr lang="es-ES" dirty="0"/>
              <a:t>Conocimiento</a:t>
            </a:r>
            <a:r>
              <a:rPr dirty="0"/>
              <a:t>, </a:t>
            </a:r>
            <a:r>
              <a:rPr dirty="0" err="1"/>
              <a:t>Habilidades</a:t>
            </a:r>
            <a:r>
              <a:rPr dirty="0"/>
              <a:t> y </a:t>
            </a:r>
            <a:r>
              <a:rPr dirty="0" err="1"/>
              <a:t>Autonomía</a:t>
            </a:r>
            <a:endParaRPr sz="2800" dirty="0">
              <a:solidFill>
                <a:srgbClr val="75B239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CuadroTexto 3">
            <a:extLst>
              <a:ext uri="{FF2B5EF4-FFF2-40B4-BE49-F238E27FC236}">
                <a16:creationId xmlns:a16="http://schemas.microsoft.com/office/drawing/2014/main" id="{66183089-3327-993B-8645-7C32C87E2356}"/>
              </a:ext>
            </a:extLst>
          </p:cNvPr>
          <p:cNvSpPr txBox="1"/>
          <p:nvPr/>
        </p:nvSpPr>
        <p:spPr>
          <a:xfrm>
            <a:off x="1295400" y="3292713"/>
            <a:ext cx="453470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 u="sng">
                <a:solidFill>
                  <a:srgbClr val="75B239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Conocimiento</a:t>
            </a:r>
          </a:p>
          <a:p>
            <a:endParaRPr sz="2800" b="1" u="sng">
              <a:solidFill>
                <a:srgbClr val="75B239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En el contexto del MEC, el conocimiento se describe como teórico o fáctico.</a:t>
            </a:r>
          </a:p>
        </p:txBody>
      </p:sp>
      <p:sp>
        <p:nvSpPr>
          <p:cNvPr id="7" name="CuadroTexto 3">
            <a:extLst>
              <a:ext uri="{FF2B5EF4-FFF2-40B4-BE49-F238E27FC236}">
                <a16:creationId xmlns:a16="http://schemas.microsoft.com/office/drawing/2014/main" id="{20B336EB-F026-EE11-1FFB-BCFEA7749E08}"/>
              </a:ext>
            </a:extLst>
          </p:cNvPr>
          <p:cNvSpPr txBox="1"/>
          <p:nvPr/>
        </p:nvSpPr>
        <p:spPr>
          <a:xfrm>
            <a:off x="7181445" y="3292713"/>
            <a:ext cx="4534709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 u="sng">
                <a:solidFill>
                  <a:srgbClr val="75B239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Habilidades</a:t>
            </a:r>
            <a:endParaRPr dirty="0"/>
          </a:p>
          <a:p>
            <a:endParaRPr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contexto</a:t>
            </a:r>
            <a:r>
              <a:rPr dirty="0"/>
              <a:t> del MEC, las </a:t>
            </a:r>
            <a:r>
              <a:rPr lang="es-ES" dirty="0"/>
              <a:t>habilidades</a:t>
            </a:r>
            <a:r>
              <a:rPr dirty="0"/>
              <a:t> se </a:t>
            </a:r>
            <a:r>
              <a:rPr dirty="0" err="1"/>
              <a:t>describen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cognitivas</a:t>
            </a:r>
            <a:r>
              <a:rPr dirty="0"/>
              <a:t> (que </a:t>
            </a:r>
            <a:r>
              <a:rPr dirty="0" err="1"/>
              <a:t>implican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uso</a:t>
            </a:r>
            <a:r>
              <a:rPr dirty="0"/>
              <a:t> del </a:t>
            </a:r>
            <a:r>
              <a:rPr dirty="0" err="1"/>
              <a:t>pensamiento</a:t>
            </a:r>
            <a:r>
              <a:rPr dirty="0"/>
              <a:t> </a:t>
            </a:r>
            <a:r>
              <a:rPr dirty="0" err="1"/>
              <a:t>lógico</a:t>
            </a:r>
            <a:r>
              <a:rPr dirty="0"/>
              <a:t>, </a:t>
            </a:r>
            <a:r>
              <a:rPr dirty="0" err="1"/>
              <a:t>intuitivo</a:t>
            </a:r>
            <a:r>
              <a:rPr dirty="0"/>
              <a:t> y </a:t>
            </a:r>
            <a:r>
              <a:rPr dirty="0" err="1"/>
              <a:t>creativo</a:t>
            </a:r>
            <a:r>
              <a:rPr dirty="0"/>
              <a:t>) y </a:t>
            </a:r>
            <a:r>
              <a:rPr dirty="0" err="1"/>
              <a:t>prácticas</a:t>
            </a:r>
            <a:r>
              <a:rPr dirty="0"/>
              <a:t> (que </a:t>
            </a:r>
            <a:r>
              <a:rPr dirty="0" err="1"/>
              <a:t>implican</a:t>
            </a:r>
            <a:r>
              <a:rPr dirty="0"/>
              <a:t> la </a:t>
            </a:r>
            <a:r>
              <a:rPr dirty="0" err="1"/>
              <a:t>destreza</a:t>
            </a:r>
            <a:r>
              <a:rPr dirty="0"/>
              <a:t> manual y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uso</a:t>
            </a:r>
            <a:r>
              <a:rPr dirty="0"/>
              <a:t> de </a:t>
            </a:r>
            <a:r>
              <a:rPr dirty="0" err="1"/>
              <a:t>métodos</a:t>
            </a:r>
            <a:r>
              <a:rPr dirty="0"/>
              <a:t>, </a:t>
            </a:r>
            <a:r>
              <a:rPr dirty="0" err="1"/>
              <a:t>materiales</a:t>
            </a:r>
            <a:r>
              <a:rPr dirty="0"/>
              <a:t>, </a:t>
            </a:r>
            <a:r>
              <a:rPr dirty="0" err="1"/>
              <a:t>herramientas</a:t>
            </a:r>
            <a:r>
              <a:rPr dirty="0"/>
              <a:t> e </a:t>
            </a:r>
            <a:r>
              <a:rPr dirty="0" err="1"/>
              <a:t>instrumentos</a:t>
            </a:r>
            <a:r>
              <a:rPr dirty="0"/>
              <a:t>).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13D9AC99-D575-E920-2A0A-460CBECAF18F}"/>
              </a:ext>
            </a:extLst>
          </p:cNvPr>
          <p:cNvCxnSpPr>
            <a:cxnSpLocks/>
          </p:cNvCxnSpPr>
          <p:nvPr/>
        </p:nvCxnSpPr>
        <p:spPr>
          <a:xfrm>
            <a:off x="6505777" y="3292713"/>
            <a:ext cx="0" cy="46701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3">
            <a:extLst>
              <a:ext uri="{FF2B5EF4-FFF2-40B4-BE49-F238E27FC236}">
                <a16:creationId xmlns:a16="http://schemas.microsoft.com/office/drawing/2014/main" id="{D891F569-CF11-1867-BB38-F1EB7F1EA4B5}"/>
              </a:ext>
            </a:extLst>
          </p:cNvPr>
          <p:cNvSpPr txBox="1"/>
          <p:nvPr/>
        </p:nvSpPr>
        <p:spPr>
          <a:xfrm>
            <a:off x="13067489" y="3257856"/>
            <a:ext cx="453470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 u="sng">
                <a:solidFill>
                  <a:srgbClr val="75B239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Responsabilidad</a:t>
            </a:r>
            <a:endParaRPr dirty="0"/>
          </a:p>
          <a:p>
            <a:endParaRPr sz="2800" b="1" u="sng" dirty="0">
              <a:solidFill>
                <a:srgbClr val="75B239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contexto</a:t>
            </a:r>
            <a:r>
              <a:rPr dirty="0"/>
              <a:t> del MEC, la </a:t>
            </a:r>
            <a:r>
              <a:rPr dirty="0" err="1"/>
              <a:t>responsabilidad</a:t>
            </a:r>
            <a:r>
              <a:rPr dirty="0"/>
              <a:t> y la </a:t>
            </a:r>
            <a:r>
              <a:rPr dirty="0" err="1"/>
              <a:t>autonomía</a:t>
            </a:r>
            <a:r>
              <a:rPr dirty="0"/>
              <a:t> se </a:t>
            </a:r>
            <a:r>
              <a:rPr dirty="0" err="1"/>
              <a:t>describen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la </a:t>
            </a:r>
            <a:r>
              <a:rPr dirty="0" err="1"/>
              <a:t>capacidad</a:t>
            </a:r>
            <a:r>
              <a:rPr dirty="0"/>
              <a:t> del </a:t>
            </a:r>
            <a:r>
              <a:rPr dirty="0" err="1"/>
              <a:t>alumno</a:t>
            </a:r>
            <a:r>
              <a:rPr dirty="0"/>
              <a:t> para </a:t>
            </a:r>
            <a:r>
              <a:rPr dirty="0" err="1"/>
              <a:t>aplicar</a:t>
            </a:r>
            <a:r>
              <a:rPr dirty="0"/>
              <a:t> los </a:t>
            </a:r>
            <a:r>
              <a:rPr dirty="0" err="1"/>
              <a:t>conocimientos</a:t>
            </a:r>
            <a:r>
              <a:rPr dirty="0"/>
              <a:t> y las </a:t>
            </a:r>
            <a:r>
              <a:rPr dirty="0" err="1"/>
              <a:t>competencias</a:t>
            </a:r>
            <a:r>
              <a:rPr dirty="0"/>
              <a:t> de forma </a:t>
            </a:r>
            <a:r>
              <a:rPr dirty="0" err="1"/>
              <a:t>autónoma</a:t>
            </a:r>
            <a:r>
              <a:rPr dirty="0"/>
              <a:t> y con </a:t>
            </a:r>
            <a:r>
              <a:rPr dirty="0" err="1"/>
              <a:t>responsabilidad</a:t>
            </a:r>
            <a:r>
              <a:rPr dirty="0"/>
              <a:t>.</a:t>
            </a: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A181B99C-8589-6886-7F79-7C567E85E060}"/>
              </a:ext>
            </a:extLst>
          </p:cNvPr>
          <p:cNvCxnSpPr>
            <a:cxnSpLocks/>
          </p:cNvCxnSpPr>
          <p:nvPr/>
        </p:nvCxnSpPr>
        <p:spPr>
          <a:xfrm>
            <a:off x="12391822" y="3257856"/>
            <a:ext cx="0" cy="486694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4046CD7-468F-9F8F-4F48-80F919664157}"/>
              </a:ext>
            </a:extLst>
          </p:cNvPr>
          <p:cNvSpPr txBox="1"/>
          <p:nvPr/>
        </p:nvSpPr>
        <p:spPr>
          <a:xfrm>
            <a:off x="1295400" y="8688421"/>
            <a:ext cx="60327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Fuente: </a:t>
            </a:r>
            <a:r>
              <a:rPr>
                <a:hlinkClick r:id="rId2"/>
              </a:rPr>
              <a:t>Unión Europea</a:t>
            </a:r>
            <a: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9944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3276</Words>
  <Application>Microsoft Office PowerPoint</Application>
  <PresentationFormat>Personalizado</PresentationFormat>
  <Paragraphs>220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Microsoft Sans Serif</vt:lpstr>
      <vt:lpstr>Office Theme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Copia de Diseño sin nombre</dc:title>
  <dc:creator>Monia Coppola</dc:creator>
  <cp:keywords>DAE3Hts2lAc,BAEXurJiHZU</cp:keywords>
  <cp:lastModifiedBy>Javier Serón Molina</cp:lastModifiedBy>
  <cp:revision>31</cp:revision>
  <dcterms:created xsi:type="dcterms:W3CDTF">2022-02-01T14:11:31Z</dcterms:created>
  <dcterms:modified xsi:type="dcterms:W3CDTF">2023-07-20T08:18:52Z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2022-02-01T00:00:00Z</vt:filetime>
  </property>
  <property fmtid="{D5CDD505-2E9C-101B-9397-08002B2CF9AE}" pid="3" name="Creator">
    <vt:lpwstr>Canva</vt:lpwstr>
  </property>
  <property fmtid="{D5CDD505-2E9C-101B-9397-08002B2CF9AE}" pid="4" name="LastSaved">
    <vt:filetime>2022-02-01T00:00:00Z</vt:filetime>
  </property>
</Properties>
</file>