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8" r:id="rId3"/>
  </p:sldMasterIdLst>
  <p:sldIdLst>
    <p:sldId id="265" r:id="rId4"/>
    <p:sldId id="257" r:id="rId5"/>
    <p:sldId id="261" r:id="rId6"/>
    <p:sldId id="258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263" r:id="rId26"/>
    <p:sldId id="260" r:id="rId27"/>
  </p:sldIdLst>
  <p:sldSz cx="18288000" cy="10287000"/>
  <p:notesSz cx="18288000" cy="10287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379B4-1C07-4D15-932E-246E0F83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8BE560-3A98-4572-9827-B2E8F640B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1C7A91-A759-4B54-8383-778893070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78896C-AE94-4D4C-95DE-98EF0E648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C3D9E4-4EBA-496A-9DD1-8F7092446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7790DB-D680-43FB-AF89-FCC2B633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17222B-BE51-482B-BA2E-EB39AC5C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CE16C3-DA6D-41E3-AD39-8F32E97B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61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93A3F-9129-4451-83AB-A63F9CE1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0DF4D5-E289-4B98-88A1-45A89FCF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208C41-13EF-4402-9187-E5BFB0DC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584DCE-CA46-4CDC-8DFB-D6B70D70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73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40B059-6684-46D2-8430-107ADA6D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78B675-5858-4FDD-A471-FE91AE6C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7FF813-BE02-496F-99F0-B07A4132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92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666AD-6CB7-4000-BF5F-0EC48006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A4AD3-04B0-457C-8539-181B8CEF2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FEFE05-0179-406A-915E-465CDD319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BF3DDC-FF30-461B-AF9A-FFD52D4C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32B3CC-CE5A-4375-80AD-F50A21FB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BB358E-3631-4137-80DA-F1169735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07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C8F71-821B-4DDD-9A9E-2276A46F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F30694-BDAB-4158-9F58-A816230CD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1C7BC6-8AE8-4948-AC95-B4E586A94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2B5CB-458D-4FBF-B67D-CD384338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7EEA8-9033-4B45-B699-9D22F556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DC0DC3-857C-4636-9EF3-176A87D2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93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D7254-0017-4063-8FFE-014AED9F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9A3F45-2404-42BF-A3CB-475AC9F8A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0FDFF-2557-4C4E-ADA7-16C7E4AF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6823A-1E88-4D82-BE42-0D33555E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B1C89-968A-408A-8419-8AC375AC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6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78A8CC-23FC-4BF2-B5A2-A5518DA06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28C344-1DCA-40CB-A46B-4EAA87979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669FF-4B2F-4E91-98D6-A9860538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8AB9B-993A-4EE5-BAB5-F4E797F5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25BFB-6BC5-416B-940E-3351575D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0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444E4-85F9-77F7-430E-3EE8D0AE2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D099BA-B3A3-0F8B-1CBB-C50F103E2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C2594F-8378-C2AE-016A-AD6397A7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6F5689-11A2-422C-5DAE-305372C0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3F0A7C-4401-D798-1D57-200B352B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15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58836-D8C6-B55E-C018-6BD4CA9C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F8D5F-2762-5260-86BD-2A95D824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2ABA8-561A-B30F-5883-399F3AE2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3EC6E4-D6A6-555C-5160-5C75234E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CBBA0-9917-9ECE-776F-2A3B0707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722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42383-D061-AD09-F15F-A23309666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DA7000-7061-9160-A3A4-8CEFF295B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B30D4-B38D-FA78-27CC-9CFABF58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B75D2B-B7E5-0FEE-2C12-1A961A10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CB17CB-B6BB-3C96-3246-F34F0F2F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02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956EC-3726-D027-6A63-CF43111E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0E42E2-D534-95C0-7E8C-58F9DE069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F87315-F4C6-70C9-6F93-F2C2E36F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5450E6-AD42-51E7-A263-FA8F8BFD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B5E8AD-B6C1-87B2-54E4-DD76275B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0C91AB-EF3A-0E0B-DCA3-F66571C6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100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565C8-74D1-B365-8CCA-D2CB5B7D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9C46A2-2BE5-2AE5-D4BA-27D2D20ED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DC8FD1-341D-2B1F-5DA7-720FE94F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4BBA34-20FE-AA30-81B6-1C32081C8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2F3D69-410B-0A54-33CA-0AFC994F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E85E20-3438-1FC1-ED59-9D344121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01F080-47B7-0ACA-71EE-5342C33D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8149F2-D910-3E7E-25A9-50C8A5A51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81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7F704-B9F1-E2B9-26AC-DCF70282A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1AEBDC-707A-1ABF-188E-6C1AC998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1C80A2-F741-27DC-3467-1F463076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F9CFE3-BC51-ECA5-EC2E-0775C5EE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255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D49A23-D506-DC2C-3E9C-2EAF2558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18BA91-65AA-E578-4FD5-4E343CD8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1B56A3-D693-F6F5-6925-A9992361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281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0E3DC-762F-AC5A-3E05-E5415397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11847F-7E23-3346-C455-4B05AB6F7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05C0A1-1F87-4AE4-B375-57A360DD1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B917D3-1BC5-9260-0C19-CC1566EF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80F176-568B-3912-CE37-66BDBBEC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6718E-EB83-0144-6627-D9B6EAE6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656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D3B3E-6C04-54A8-C815-392E2FD3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39ADA8-94F3-ECD6-35E5-DA00AB94E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949A81-3A58-351C-DBFE-9BFC03B0C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49ADFE-48D5-D915-9A56-8769FB65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633BDF-B04B-51DC-C10A-293255E1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8FD771-E229-A9F9-5EF8-F0F5E525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40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F1050-7548-4341-A72D-2239B715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739101-77EA-8110-A60C-F9D0288D7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C51A4-6A1C-CFB1-4061-E4277908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2C571-B048-58F9-5FBB-742DEDAE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AE219E-D3FE-03F8-9A4C-A0F9131D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180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422636-99DA-35E2-A87C-A78B18FBF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49547B-79D1-81C7-92AB-61B7075E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B39C85-09BA-AACF-96BD-5CD3223B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E49DE9F4-5EEE-43B6-8E36-F18B6F693909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EFF96C-C5FC-D592-6B6F-605DF5CF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5B8197-29C7-A100-A15E-8A8DDEF7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C0F68514-BDA9-4133-B333-1D479B211F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90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C8AAE7A4-C0ED-4F3B-BDD6-BC856696A3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296" y="647700"/>
            <a:ext cx="3295504" cy="615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B98F2-BEDB-4281-A58E-69FBA4A6D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BD7875-FD6A-4BA9-81F5-04CB572F5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8FCA3-7355-42E6-82A8-A1A130D2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64FD0A-4DAE-4F76-AC47-852A5E3D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56F499-A829-43A7-9EDB-0514C0F9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07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EBF64-7382-4B70-8EAF-D40744FB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034208-54B0-473B-881D-D34B2BD7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DF1CD-13DE-4849-9D7C-B397D5DF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59AAE-1950-401F-9AB2-84CC8818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87717-E9C2-4CE0-AED6-EE5BA781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EBD07-13C2-48F7-9BDE-0F9895C5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22C64-162F-43E5-9B2B-10410DCC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5C9A9-8115-4934-AFD3-0420E5E5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83A882-97DF-4225-8523-AD256D6F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105E9D-5629-4048-A634-EA7D8375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8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C4495-5040-4BF3-AF0F-4DAD9B6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0E858-2DAA-401C-809B-D1D0E73A7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AAAA95-7460-4D7A-9CCE-A42C7A993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787C5E-0EF9-40A0-9903-3482FE52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D2B744-F62B-47F2-9E1E-D9D33BA1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FF26E6-11B4-44BA-94F8-BAC05D22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1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06"/>
            <a:ext cx="342900" cy="10285730"/>
          </a:xfrm>
          <a:custGeom>
            <a:avLst/>
            <a:gdLst/>
            <a:ahLst/>
            <a:cxnLst/>
            <a:rect l="l" t="t" r="r" b="b"/>
            <a:pathLst>
              <a:path w="342900" h="10285730">
                <a:moveTo>
                  <a:pt x="342899" y="10285232"/>
                </a:moveTo>
                <a:lnTo>
                  <a:pt x="0" y="10285232"/>
                </a:lnTo>
                <a:lnTo>
                  <a:pt x="0" y="0"/>
                </a:lnTo>
                <a:lnTo>
                  <a:pt x="342899" y="0"/>
                </a:lnTo>
                <a:lnTo>
                  <a:pt x="342899" y="1028523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25823" y="18804"/>
            <a:ext cx="9525" cy="10249535"/>
          </a:xfrm>
          <a:custGeom>
            <a:avLst/>
            <a:gdLst/>
            <a:ahLst/>
            <a:cxnLst/>
            <a:rect l="l" t="t" r="r" b="b"/>
            <a:pathLst>
              <a:path w="9525" h="10249535">
                <a:moveTo>
                  <a:pt x="9130" y="10249006"/>
                </a:moveTo>
                <a:lnTo>
                  <a:pt x="0" y="0"/>
                </a:lnTo>
              </a:path>
            </a:pathLst>
          </a:custGeom>
          <a:ln w="38100">
            <a:solidFill>
              <a:srgbClr val="74B13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204697B-EFD0-ECF2-048D-6F0A5A9292B5}"/>
              </a:ext>
            </a:extLst>
          </p:cNvPr>
          <p:cNvSpPr txBox="1"/>
          <p:nvPr userDrawn="1"/>
        </p:nvSpPr>
        <p:spPr>
          <a:xfrm>
            <a:off x="3546245" y="9283437"/>
            <a:ext cx="5579692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05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05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D8DC07E-8086-1CB3-C555-4A9939B7F58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7" y="9335534"/>
            <a:ext cx="2251848" cy="47288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C8B0F97-A165-BCBC-C640-1EC6D549F0E1}"/>
              </a:ext>
            </a:extLst>
          </p:cNvPr>
          <p:cNvSpPr txBox="1"/>
          <p:nvPr userDrawn="1"/>
        </p:nvSpPr>
        <p:spPr>
          <a:xfrm>
            <a:off x="11107657" y="9202645"/>
            <a:ext cx="61630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50">
                <a:solidFill>
                  <a:schemeClr val="tx1"/>
                </a:solidFill>
                <a:effectLst/>
                <a:latin typeface="+mn-lt"/>
              </a:defRPr>
            </a:pPr>
            <a:r>
              <a:t>Descripción legal — Licencias Creative Commons:Los materiales publicados en el sitio web del proyecto AMTech están clasificados como Recursos Educativos Abiertos (REA) y pueden ser libremente (sin permiso de sus creadores): descargado, utilizado, reutilizado, copiado, adaptado y compartido por los usuarios, con información sobre la fuente de su origen.</a:t>
            </a:r>
            <a:endParaRPr sz="105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BF0F90-E830-3DC6-7602-4A513532B9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9258300"/>
            <a:ext cx="1617209" cy="57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g object 16">
            <a:extLst>
              <a:ext uri="{FF2B5EF4-FFF2-40B4-BE49-F238E27FC236}">
                <a16:creationId xmlns:a16="http://schemas.microsoft.com/office/drawing/2014/main" id="{6E0D0EE0-4BE0-4E74-A49D-EA1F919D42AC}"/>
              </a:ext>
            </a:extLst>
          </p:cNvPr>
          <p:cNvSpPr/>
          <p:nvPr userDrawn="1"/>
        </p:nvSpPr>
        <p:spPr>
          <a:xfrm>
            <a:off x="0" y="906"/>
            <a:ext cx="342900" cy="10285730"/>
          </a:xfrm>
          <a:custGeom>
            <a:avLst/>
            <a:gdLst/>
            <a:ahLst/>
            <a:cxnLst/>
            <a:rect l="l" t="t" r="r" b="b"/>
            <a:pathLst>
              <a:path w="342900" h="10285730">
                <a:moveTo>
                  <a:pt x="342899" y="10285232"/>
                </a:moveTo>
                <a:lnTo>
                  <a:pt x="0" y="10285232"/>
                </a:lnTo>
                <a:lnTo>
                  <a:pt x="0" y="0"/>
                </a:lnTo>
                <a:lnTo>
                  <a:pt x="342899" y="0"/>
                </a:lnTo>
                <a:lnTo>
                  <a:pt x="342899" y="1028523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9A78C2F4-F608-4536-B6A9-CB535B264D12}"/>
              </a:ext>
            </a:extLst>
          </p:cNvPr>
          <p:cNvSpPr/>
          <p:nvPr userDrawn="1"/>
        </p:nvSpPr>
        <p:spPr>
          <a:xfrm>
            <a:off x="425823" y="18804"/>
            <a:ext cx="9525" cy="10249535"/>
          </a:xfrm>
          <a:custGeom>
            <a:avLst/>
            <a:gdLst/>
            <a:ahLst/>
            <a:cxnLst/>
            <a:rect l="l" t="t" r="r" b="b"/>
            <a:pathLst>
              <a:path w="9525" h="10249535">
                <a:moveTo>
                  <a:pt x="9130" y="10249006"/>
                </a:moveTo>
                <a:lnTo>
                  <a:pt x="0" y="0"/>
                </a:lnTo>
              </a:path>
            </a:pathLst>
          </a:custGeom>
          <a:ln w="38100">
            <a:solidFill>
              <a:srgbClr val="74B13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A799A4-F31F-6BFF-E607-236186E30015}"/>
              </a:ext>
            </a:extLst>
          </p:cNvPr>
          <p:cNvSpPr txBox="1"/>
          <p:nvPr userDrawn="1"/>
        </p:nvSpPr>
        <p:spPr>
          <a:xfrm>
            <a:off x="3546245" y="9283437"/>
            <a:ext cx="5579692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05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05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1951D9-B3B6-0923-FC0A-5E6BC3FE962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7" y="9335534"/>
            <a:ext cx="2251848" cy="47288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E6D4945-DD86-0D01-46D5-D5D33FB055F3}"/>
              </a:ext>
            </a:extLst>
          </p:cNvPr>
          <p:cNvSpPr txBox="1"/>
          <p:nvPr userDrawn="1"/>
        </p:nvSpPr>
        <p:spPr>
          <a:xfrm>
            <a:off x="11107657" y="9202645"/>
            <a:ext cx="61630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50">
                <a:solidFill>
                  <a:schemeClr val="tx1"/>
                </a:solidFill>
                <a:effectLst/>
                <a:latin typeface="+mn-lt"/>
              </a:defRPr>
            </a:pPr>
            <a:r>
              <a:t>Descripción legal — Licencias Creative Commons:Los materiales publicados en el sitio web del proyecto AMTech están clasificados como Recursos Educativos Abiertos (REA) y pueden ser libremente (sin permiso de sus creadores): descargado, utilizado, reutilizado, copiado, adaptado y compartido por los usuarios, con información sobre la fuente de su origen.</a:t>
            </a:r>
            <a:endParaRPr sz="105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8FE54A3-AE6A-E140-13F0-85EC2B1AB5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9258300"/>
            <a:ext cx="1617209" cy="57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72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A63F4744-DE0B-F867-133A-8AC2001D6D69}"/>
              </a:ext>
            </a:extLst>
          </p:cNvPr>
          <p:cNvSpPr/>
          <p:nvPr userDrawn="1"/>
        </p:nvSpPr>
        <p:spPr>
          <a:xfrm>
            <a:off x="0" y="630"/>
            <a:ext cx="638175" cy="10286365"/>
          </a:xfrm>
          <a:custGeom>
            <a:avLst/>
            <a:gdLst/>
            <a:ahLst/>
            <a:cxnLst/>
            <a:rect l="l" t="t" r="r" b="b"/>
            <a:pathLst>
              <a:path w="638175" h="10286365">
                <a:moveTo>
                  <a:pt x="0" y="0"/>
                </a:moveTo>
                <a:lnTo>
                  <a:pt x="638175" y="0"/>
                </a:lnTo>
                <a:lnTo>
                  <a:pt x="638175" y="10286369"/>
                </a:lnTo>
                <a:lnTo>
                  <a:pt x="0" y="10286369"/>
                </a:lnTo>
                <a:lnTo>
                  <a:pt x="0" y="0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CC0E231-C06D-597C-2FED-C4B31D08C606}"/>
              </a:ext>
            </a:extLst>
          </p:cNvPr>
          <p:cNvSpPr/>
          <p:nvPr userDrawn="1"/>
        </p:nvSpPr>
        <p:spPr>
          <a:xfrm>
            <a:off x="771246" y="41306"/>
            <a:ext cx="85725" cy="10245725"/>
          </a:xfrm>
          <a:custGeom>
            <a:avLst/>
            <a:gdLst/>
            <a:ahLst/>
            <a:cxnLst/>
            <a:rect l="l" t="t" r="r" b="b"/>
            <a:pathLst>
              <a:path w="85725" h="10245725">
                <a:moveTo>
                  <a:pt x="85195" y="10245692"/>
                </a:moveTo>
                <a:lnTo>
                  <a:pt x="9127" y="10245692"/>
                </a:lnTo>
                <a:lnTo>
                  <a:pt x="0" y="67"/>
                </a:lnTo>
                <a:lnTo>
                  <a:pt x="76067" y="0"/>
                </a:lnTo>
                <a:lnTo>
                  <a:pt x="85195" y="1024569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333E2BF-7313-5374-B064-2A20219E3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251" y="2781300"/>
            <a:ext cx="13631498" cy="254616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6C257E0-D93A-560B-B4E5-A3C1452703A4}"/>
              </a:ext>
            </a:extLst>
          </p:cNvPr>
          <p:cNvSpPr txBox="1"/>
          <p:nvPr userDrawn="1"/>
        </p:nvSpPr>
        <p:spPr>
          <a:xfrm>
            <a:off x="3546245" y="9283437"/>
            <a:ext cx="5579692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05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05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2106762-91E6-C837-4500-C9FDEF09D53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7" y="9335534"/>
            <a:ext cx="2251848" cy="47288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20EF857-763B-A887-4E64-0D4E06B90DC6}"/>
              </a:ext>
            </a:extLst>
          </p:cNvPr>
          <p:cNvSpPr txBox="1"/>
          <p:nvPr userDrawn="1"/>
        </p:nvSpPr>
        <p:spPr>
          <a:xfrm>
            <a:off x="11107657" y="9202645"/>
            <a:ext cx="61630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50">
                <a:solidFill>
                  <a:schemeClr val="tx1"/>
                </a:solidFill>
                <a:effectLst/>
                <a:latin typeface="+mn-lt"/>
              </a:defRPr>
            </a:pPr>
            <a:r>
              <a:t>Descripción legal — Licencias Creative Commons:Los materiales publicados en el sitio web del proyecto AMTech están clasificados como Recursos Educativos Abiertos (REA) y pueden ser libremente (sin permiso de sus creadores): descargado, utilizado, reutilizado, copiado, adaptado y compartido por los usuarios, con información sobre la fuente de su origen.</a:t>
            </a:r>
            <a:endParaRPr sz="105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CF15A812-1986-1B9C-9C6E-6404D642E9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9258300"/>
            <a:ext cx="1617209" cy="57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19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oodle.org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ordpress.org/plugins/learnpress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edapp.com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edx.org/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www.iseazy.com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2C811D3-2988-54A8-D855-805643AD2300}"/>
              </a:ext>
            </a:extLst>
          </p:cNvPr>
          <p:cNvSpPr txBox="1"/>
          <p:nvPr/>
        </p:nvSpPr>
        <p:spPr>
          <a:xfrm>
            <a:off x="3450124" y="6591300"/>
            <a:ext cx="125518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effectLst/>
                <a:latin typeface="Century Gothic" panose="020B0502020202020204" pitchFamily="34" charset="0"/>
                <a:ea typeface="Arial MT"/>
                <a:cs typeface="Arial MT"/>
              </a:defRPr>
            </a:pP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ofrecer</a:t>
            </a:r>
            <a:r>
              <a:rPr dirty="0"/>
              <a:t> </a:t>
            </a:r>
            <a:r>
              <a:rPr dirty="0" err="1"/>
              <a:t>contenidos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digital a </a:t>
            </a:r>
            <a:r>
              <a:rPr dirty="0" err="1"/>
              <a:t>través</a:t>
            </a:r>
            <a:r>
              <a:rPr dirty="0"/>
              <a:t> de una </a:t>
            </a:r>
            <a:r>
              <a:rPr dirty="0" err="1"/>
              <a:t>plataforma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digital</a:t>
            </a:r>
            <a:endParaRPr sz="2800" dirty="0">
              <a:solidFill>
                <a:srgbClr val="75B239"/>
              </a:solidFill>
              <a:effectLst/>
              <a:latin typeface="Century Gothic" panose="020B0502020202020204" pitchFamily="34" charset="0"/>
              <a:ea typeface="Arial MT"/>
              <a:cs typeface="Arial M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C19204D-8967-023C-E443-943EB115E803}"/>
              </a:ext>
            </a:extLst>
          </p:cNvPr>
          <p:cNvSpPr txBox="1"/>
          <p:nvPr/>
        </p:nvSpPr>
        <p:spPr>
          <a:xfrm>
            <a:off x="4572000" y="7795224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defRPr sz="3200" b="1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>
                <a:latin typeface="Century Gothic" panose="020B0502020202020204" pitchFamily="34" charset="0"/>
              </a:rPr>
              <a:t>Socio</a:t>
            </a:r>
            <a:r>
              <a:rPr>
                <a:latin typeface="Microsoft Sans Serif" panose="020B0604020202020204" pitchFamily="34" charset="0"/>
              </a:rPr>
              <a:t>: </a:t>
            </a:r>
            <a:r>
              <a:rPr>
                <a:latin typeface="Century Gothic" panose="020B0502020202020204" pitchFamily="34" charset="0"/>
              </a:rPr>
              <a:t>IWS</a:t>
            </a:r>
          </a:p>
        </p:txBody>
      </p:sp>
    </p:spTree>
    <p:extLst>
      <p:ext uri="{BB962C8B-B14F-4D97-AF65-F5344CB8AC3E}">
        <p14:creationId xmlns:p14="http://schemas.microsoft.com/office/powerpoint/2010/main" val="369570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768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2.3: ¿Cómo planea</a:t>
            </a:r>
            <a:r>
              <a:rPr lang="es-ES" sz="2400"/>
              <a:t>s</a:t>
            </a:r>
            <a:r>
              <a:rPr sz="2400"/>
              <a:t> presentar el contenido a </a:t>
            </a:r>
            <a:r>
              <a:rPr lang="es-ES" sz="2400"/>
              <a:t>t</a:t>
            </a:r>
            <a:r>
              <a:rPr sz="2400"/>
              <a:t>u público objetivo?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10972800" cy="6239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t>¿Vas a usar </a:t>
            </a:r>
            <a:r>
              <a:rPr b="1"/>
              <a:t>un tono amigable o profesional</a:t>
            </a:r>
            <a:r>
              <a:t>? Crea tu material en torno a lo que </a:t>
            </a:r>
            <a:r>
              <a:rPr b="1"/>
              <a:t>sientes que se alinea mejor con las personalidades de tus estudiantes </a:t>
            </a:r>
            <a:r>
              <a:t>y crea tu material para </a:t>
            </a:r>
            <a:r>
              <a:rPr b="1"/>
              <a:t>atraer su atención</a:t>
            </a:r>
            <a:r>
              <a:t>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</a:pPr>
            <a:endParaRPr sz="2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t>Deberías pensar en todo el curso: ¿cubres suficientes temas? ¿Hay una </a:t>
            </a:r>
            <a:r>
              <a:rPr b="1"/>
              <a:t>variedad de materiales</a:t>
            </a:r>
            <a:r>
              <a:t>? ¿Es suficiente? ¿Está actualizado?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</a:pPr>
            <a:endParaRPr sz="2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t>Al elegir una plataforma digital para el aprendizaje, debe</a:t>
            </a:r>
            <a:r>
              <a:rPr lang="es-ES"/>
              <a:t>s</a:t>
            </a:r>
            <a:r>
              <a:t> asegurar</a:t>
            </a:r>
            <a:r>
              <a:rPr lang="es-ES"/>
              <a:t>t</a:t>
            </a:r>
            <a:r>
              <a:t>e de que sea interesante y que </a:t>
            </a:r>
            <a:r>
              <a:rPr b="1"/>
              <a:t>realmente ayude a los estudiantes a </a:t>
            </a:r>
            <a:r>
              <a:t>alcanzar las metas.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</a:pPr>
            <a:endParaRPr sz="2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/>
              <a:t>Elige una plataforma con contenido bueno e interesante, que sea divertido de usar y adecuado para </a:t>
            </a:r>
            <a:r>
              <a:t>diferentes formas de aprendizaje. </a:t>
            </a:r>
            <a:r>
              <a:rPr b="1"/>
              <a:t>El buen contenido contiene información que recordarás </a:t>
            </a:r>
            <a:r>
              <a:t>y que ayudará a tus estudiantes a entender. </a:t>
            </a:r>
            <a:endParaRPr sz="200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sz="96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E5CA7BD-A959-4226-8B19-AD9522024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410" y="3390900"/>
            <a:ext cx="4876190" cy="487619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09CB23B-A850-4824-974E-B3CD9650566D}"/>
              </a:ext>
            </a:extLst>
          </p:cNvPr>
          <p:cNvSpPr txBox="1"/>
          <p:nvPr/>
        </p:nvSpPr>
        <p:spPr>
          <a:xfrm>
            <a:off x="13989777" y="8126968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130453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768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2.4: ¿Cuánto debe</a:t>
            </a:r>
            <a:r>
              <a:rPr lang="es-ES" sz="2400"/>
              <a:t>s</a:t>
            </a:r>
            <a:r>
              <a:rPr sz="2400"/>
              <a:t> pagar por una plataforma de aprendizaje digital?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10972800" cy="6285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dirty="0"/>
              <a:t>No hay una </a:t>
            </a:r>
            <a:r>
              <a:rPr dirty="0" err="1"/>
              <a:t>respuesta</a:t>
            </a:r>
            <a:r>
              <a:rPr dirty="0"/>
              <a:t> </a:t>
            </a:r>
            <a:r>
              <a:rPr dirty="0" err="1"/>
              <a:t>única</a:t>
            </a:r>
            <a:r>
              <a:rPr dirty="0"/>
              <a:t>, </a:t>
            </a:r>
            <a:r>
              <a:rPr dirty="0" err="1"/>
              <a:t>incluso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precio</a:t>
            </a:r>
            <a:r>
              <a:rPr dirty="0"/>
              <a:t> es </a:t>
            </a:r>
            <a:r>
              <a:rPr dirty="0" err="1"/>
              <a:t>siempre</a:t>
            </a:r>
            <a:r>
              <a:rPr dirty="0"/>
              <a:t> una de las </a:t>
            </a:r>
            <a:r>
              <a:rPr dirty="0" err="1"/>
              <a:t>principales</a:t>
            </a:r>
            <a:r>
              <a:rPr dirty="0"/>
              <a:t> </a:t>
            </a:r>
            <a:r>
              <a:rPr dirty="0" err="1"/>
              <a:t>preocupaciones</a:t>
            </a:r>
            <a:r>
              <a:rPr dirty="0"/>
              <a:t> a la hora de </a:t>
            </a:r>
            <a:r>
              <a:rPr dirty="0" err="1"/>
              <a:t>elegir</a:t>
            </a:r>
            <a:r>
              <a:rPr dirty="0"/>
              <a:t> una </a:t>
            </a:r>
            <a:r>
              <a:rPr dirty="0" err="1"/>
              <a:t>plataforma</a:t>
            </a:r>
            <a:r>
              <a:rPr dirty="0"/>
              <a:t> LMS, </a:t>
            </a:r>
            <a:r>
              <a:rPr dirty="0" err="1"/>
              <a:t>realmente</a:t>
            </a:r>
            <a:r>
              <a:rPr dirty="0"/>
              <a:t> </a:t>
            </a:r>
            <a:r>
              <a:rPr b="1" dirty="0" err="1"/>
              <a:t>depende</a:t>
            </a:r>
            <a:r>
              <a:rPr b="1" dirty="0"/>
              <a:t> de </a:t>
            </a:r>
            <a:r>
              <a:rPr lang="es-ES" b="1" dirty="0"/>
              <a:t>t</a:t>
            </a:r>
            <a:r>
              <a:rPr b="1" dirty="0"/>
              <a:t>u </a:t>
            </a:r>
            <a:r>
              <a:rPr b="1" dirty="0" err="1"/>
              <a:t>presupuesto</a:t>
            </a:r>
            <a:r>
              <a:rPr b="1" dirty="0"/>
              <a:t> y de la </a:t>
            </a:r>
            <a:r>
              <a:rPr b="1" dirty="0" err="1"/>
              <a:t>calidad</a:t>
            </a:r>
            <a:r>
              <a:rPr b="1" dirty="0"/>
              <a:t>/ </a:t>
            </a:r>
            <a:r>
              <a:rPr dirty="0" err="1"/>
              <a:t>fácilidad</a:t>
            </a:r>
            <a:r>
              <a:rPr dirty="0"/>
              <a:t> que </a:t>
            </a:r>
            <a:r>
              <a:rPr dirty="0" err="1"/>
              <a:t>desea</a:t>
            </a:r>
            <a:r>
              <a:rPr lang="es-ES" dirty="0"/>
              <a:t>s</a:t>
            </a:r>
            <a:r>
              <a:rPr dirty="0"/>
              <a:t> </a:t>
            </a:r>
            <a:r>
              <a:rPr lang="es-ES" dirty="0"/>
              <a:t>obtener</a:t>
            </a:r>
            <a:r>
              <a:rPr dirty="0"/>
              <a:t>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</a:pP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dirty="0" err="1"/>
              <a:t>Teniendo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 que</a:t>
            </a:r>
            <a:r>
              <a:rPr lang="es-ES" dirty="0"/>
              <a:t>,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veremos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adelante</a:t>
            </a:r>
            <a:r>
              <a:rPr lang="es-ES" dirty="0"/>
              <a:t>,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hay </a:t>
            </a:r>
            <a:r>
              <a:rPr b="1" dirty="0" err="1"/>
              <a:t>opciones</a:t>
            </a:r>
            <a:r>
              <a:rPr b="1" dirty="0"/>
              <a:t> </a:t>
            </a:r>
            <a:r>
              <a:rPr b="1" dirty="0" err="1"/>
              <a:t>completamente</a:t>
            </a:r>
            <a:r>
              <a:rPr b="1" dirty="0"/>
              <a:t> </a:t>
            </a:r>
            <a:r>
              <a:rPr b="1" dirty="0" err="1"/>
              <a:t>gratuitas</a:t>
            </a:r>
            <a:r>
              <a:rPr b="1" dirty="0"/>
              <a:t> </a:t>
            </a:r>
            <a:r>
              <a:rPr dirty="0"/>
              <a:t>que </a:t>
            </a:r>
            <a:r>
              <a:rPr dirty="0" err="1"/>
              <a:t>podrían</a:t>
            </a:r>
            <a:r>
              <a:rPr dirty="0"/>
              <a:t> </a:t>
            </a:r>
            <a:r>
              <a:rPr dirty="0" err="1"/>
              <a:t>funcionar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surge la </a:t>
            </a:r>
            <a:r>
              <a:rPr dirty="0" err="1"/>
              <a:t>necesidad</a:t>
            </a:r>
            <a:r>
              <a:rPr dirty="0"/>
              <a:t>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</a:pP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defRPr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dirty="0" err="1"/>
              <a:t>También</a:t>
            </a:r>
            <a:r>
              <a:rPr dirty="0"/>
              <a:t> debe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evaluar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necesitará</a:t>
            </a:r>
            <a:r>
              <a:rPr lang="es-ES" dirty="0"/>
              <a:t>s</a:t>
            </a:r>
            <a:r>
              <a:rPr dirty="0"/>
              <a:t> una </a:t>
            </a:r>
            <a:r>
              <a:rPr b="1" dirty="0" err="1"/>
              <a:t>plataforma</a:t>
            </a:r>
            <a:r>
              <a:rPr b="1" dirty="0"/>
              <a:t> </a:t>
            </a:r>
            <a:r>
              <a:rPr b="1" dirty="0" err="1"/>
              <a:t>escalable</a:t>
            </a:r>
            <a:r>
              <a:rPr b="1" dirty="0"/>
              <a:t> o </a:t>
            </a:r>
            <a:r>
              <a:rPr dirty="0"/>
              <a:t>no, ¡</a:t>
            </a:r>
            <a:r>
              <a:rPr dirty="0" err="1"/>
              <a:t>porque</a:t>
            </a:r>
            <a:r>
              <a:rPr dirty="0"/>
              <a:t> </a:t>
            </a:r>
            <a:r>
              <a:rPr dirty="0" err="1"/>
              <a:t>cambiarla</a:t>
            </a:r>
            <a:r>
              <a:rPr dirty="0"/>
              <a:t> </a:t>
            </a:r>
            <a:r>
              <a:rPr dirty="0" err="1"/>
              <a:t>después</a:t>
            </a:r>
            <a:r>
              <a:rPr dirty="0"/>
              <a:t> </a:t>
            </a:r>
            <a:r>
              <a:rPr dirty="0" err="1"/>
              <a:t>podría</a:t>
            </a:r>
            <a:r>
              <a:rPr dirty="0"/>
              <a:t> </a:t>
            </a:r>
            <a:r>
              <a:rPr dirty="0" err="1"/>
              <a:t>resultar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doble </a:t>
            </a:r>
            <a:r>
              <a:rPr dirty="0" err="1"/>
              <a:t>trabajo</a:t>
            </a:r>
            <a:r>
              <a:rPr dirty="0"/>
              <a:t> y doble </a:t>
            </a:r>
            <a:r>
              <a:rPr lang="es-ES" dirty="0"/>
              <a:t>gasto</a:t>
            </a:r>
            <a:r>
              <a:rPr dirty="0"/>
              <a:t>!</a:t>
            </a:r>
            <a:endParaRPr sz="24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sz="13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DA2C69B-7042-4A0C-B221-EA6E19311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400" y="3543300"/>
            <a:ext cx="4410101" cy="44101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B8D362F-DE88-48FF-9809-94A178AF587C}"/>
              </a:ext>
            </a:extLst>
          </p:cNvPr>
          <p:cNvSpPr txBox="1"/>
          <p:nvPr/>
        </p:nvSpPr>
        <p:spPr>
          <a:xfrm>
            <a:off x="13684977" y="8050768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3730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006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2.5: Plataformas gratuitas de aprendizaje electrónico: algunos ejemplos</a:t>
            </a: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5B7541FA-89B4-455A-83A7-C77260CD108E}"/>
              </a:ext>
            </a:extLst>
          </p:cNvPr>
          <p:cNvSpPr txBox="1">
            <a:spLocks/>
          </p:cNvSpPr>
          <p:nvPr/>
        </p:nvSpPr>
        <p:spPr>
          <a:xfrm>
            <a:off x="1285461" y="3390900"/>
            <a:ext cx="8620539" cy="7018125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solidFill>
                  <a:sysClr val="windowText" lastClr="000000"/>
                </a:solidFill>
              </a:defRPr>
            </a:pPr>
            <a:r>
              <a:rPr b="1" dirty="0">
                <a:ea typeface="Calibri" panose="020F0502020204030204" pitchFamily="34" charset="0"/>
              </a:rPr>
              <a:t>Moodle</a:t>
            </a:r>
            <a:r>
              <a:rPr dirty="0">
                <a:ea typeface="Calibri" panose="020F0502020204030204" pitchFamily="34" charset="0"/>
              </a:rPr>
              <a:t>: </a:t>
            </a:r>
            <a:r>
              <a:rPr dirty="0">
                <a:hlinkClick r:id="rId2"/>
              </a:rPr>
              <a:t>Moodle.org</a:t>
            </a:r>
            <a:endParaRPr sz="2400" kern="0" dirty="0">
              <a:solidFill>
                <a:sysClr val="windowText" lastClr="000000"/>
              </a:solidFill>
            </a:endParaRPr>
          </a:p>
          <a:p>
            <a:pPr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/>
              <a:t>Moodle </a:t>
            </a:r>
            <a:r>
              <a:rPr lang="es-ES" dirty="0"/>
              <a:t>es</a:t>
            </a:r>
            <a:r>
              <a:rPr dirty="0"/>
              <a:t> un </a:t>
            </a:r>
            <a:r>
              <a:rPr dirty="0" err="1"/>
              <a:t>entorno</a:t>
            </a:r>
            <a:r>
              <a:rPr dirty="0"/>
              <a:t> </a:t>
            </a:r>
            <a:r>
              <a:rPr lang="es-ES" dirty="0"/>
              <a:t>modular de aprendizaje</a:t>
            </a:r>
            <a:r>
              <a:rPr dirty="0"/>
              <a:t> </a:t>
            </a:r>
            <a:r>
              <a:rPr dirty="0" err="1"/>
              <a:t>dinámico</a:t>
            </a:r>
            <a:r>
              <a:rPr dirty="0"/>
              <a:t> </a:t>
            </a:r>
            <a:r>
              <a:rPr dirty="0" err="1"/>
              <a:t>orientado</a:t>
            </a:r>
            <a:r>
              <a:rPr dirty="0"/>
              <a:t> a </a:t>
            </a:r>
            <a:r>
              <a:rPr dirty="0" err="1"/>
              <a:t>objetos</a:t>
            </a:r>
            <a:r>
              <a:rPr dirty="0"/>
              <a:t>, </a:t>
            </a:r>
            <a:r>
              <a:rPr dirty="0" err="1"/>
              <a:t>esto</a:t>
            </a:r>
            <a:r>
              <a:rPr dirty="0"/>
              <a:t> </a:t>
            </a:r>
            <a:r>
              <a:rPr dirty="0" err="1"/>
              <a:t>esencialmente</a:t>
            </a:r>
            <a:r>
              <a:rPr dirty="0"/>
              <a:t> </a:t>
            </a:r>
            <a:r>
              <a:rPr lang="es-ES" dirty="0"/>
              <a:t>es</a:t>
            </a:r>
            <a:r>
              <a:rPr dirty="0"/>
              <a:t> un </a:t>
            </a:r>
            <a:r>
              <a:rPr dirty="0" err="1"/>
              <a:t>sistema</a:t>
            </a:r>
            <a:r>
              <a:rPr dirty="0"/>
              <a:t> que las </a:t>
            </a:r>
            <a:r>
              <a:rPr dirty="0" err="1"/>
              <a:t>instituciones</a:t>
            </a:r>
            <a:r>
              <a:rPr dirty="0"/>
              <a:t> </a:t>
            </a:r>
            <a:r>
              <a:rPr dirty="0" err="1"/>
              <a:t>educativas</a:t>
            </a:r>
            <a:r>
              <a:rPr dirty="0"/>
              <a:t> </a:t>
            </a:r>
            <a:r>
              <a:rPr dirty="0" err="1"/>
              <a:t>utilizan</a:t>
            </a:r>
            <a:r>
              <a:rPr dirty="0"/>
              <a:t> para </a:t>
            </a:r>
            <a:r>
              <a:rPr dirty="0" err="1"/>
              <a:t>ofrecer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 y material de </a:t>
            </a:r>
            <a:r>
              <a:rPr dirty="0" err="1"/>
              <a:t>aprendizaje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. </a:t>
            </a:r>
          </a:p>
          <a:p>
            <a:pPr algn="just"/>
            <a:endParaRPr sz="2400" b="1" kern="0" dirty="0">
              <a:solidFill>
                <a:srgbClr val="00B050"/>
              </a:solidFill>
            </a:endParaRPr>
          </a:p>
          <a:p>
            <a:pPr algn="just">
              <a:defRPr sz="2400" b="1">
                <a:solidFill>
                  <a:srgbClr val="75B239"/>
                </a:solidFill>
              </a:defRPr>
            </a:pPr>
            <a:r>
              <a:rPr dirty="0"/>
              <a:t>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 err="1"/>
              <a:t>Diseñado</a:t>
            </a:r>
            <a:r>
              <a:rPr dirty="0"/>
              <a:t> para </a:t>
            </a:r>
            <a:r>
              <a:rPr dirty="0" err="1"/>
              <a:t>apoyar</a:t>
            </a:r>
            <a:r>
              <a:rPr dirty="0"/>
              <a:t> tanto la </a:t>
            </a:r>
            <a:r>
              <a:rPr dirty="0" err="1"/>
              <a:t>enseñanza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aprendizaje</a:t>
            </a:r>
            <a:endParaRPr sz="2400" kern="0" dirty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 err="1"/>
              <a:t>Fácil</a:t>
            </a:r>
            <a:r>
              <a:rPr dirty="0"/>
              <a:t> de usar</a:t>
            </a:r>
            <a:endParaRPr sz="2400" kern="0" dirty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</a:defRPr>
            </a:pPr>
            <a:r>
              <a:rPr dirty="0" err="1"/>
              <a:t>Capacidades</a:t>
            </a:r>
            <a:r>
              <a:rPr dirty="0"/>
              <a:t> </a:t>
            </a:r>
            <a:r>
              <a:rPr dirty="0" err="1"/>
              <a:t>multilingües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Calibri" panose="020F0502020204030204" pitchFamily="34" charset="0"/>
              </a:defRPr>
            </a:pPr>
            <a:r>
              <a:rPr dirty="0"/>
              <a:t>Moodle </a:t>
            </a:r>
            <a:r>
              <a:rPr dirty="0" err="1"/>
              <a:t>puede</a:t>
            </a:r>
            <a:r>
              <a:rPr dirty="0"/>
              <a:t> </a:t>
            </a:r>
            <a:r>
              <a:rPr lang="es-ES" dirty="0"/>
              <a:t>cubrir</a:t>
            </a:r>
            <a:r>
              <a:rPr dirty="0"/>
              <a:t> las </a:t>
            </a:r>
            <a:r>
              <a:rPr dirty="0" err="1"/>
              <a:t>necesidades</a:t>
            </a:r>
            <a:r>
              <a:rPr dirty="0"/>
              <a:t> tanto de las </a:t>
            </a:r>
            <a:r>
              <a:rPr dirty="0" err="1"/>
              <a:t>clases</a:t>
            </a:r>
            <a:r>
              <a:rPr dirty="0"/>
              <a:t> </a:t>
            </a:r>
            <a:r>
              <a:rPr dirty="0" err="1"/>
              <a:t>pequeñas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de las </a:t>
            </a:r>
            <a:r>
              <a:rPr dirty="0" err="1"/>
              <a:t>grandes</a:t>
            </a:r>
            <a:r>
              <a:rPr dirty="0"/>
              <a:t> </a:t>
            </a:r>
            <a:r>
              <a:rPr dirty="0" err="1"/>
              <a:t>organizaciones</a:t>
            </a:r>
            <a:r>
              <a:rPr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Calibri" panose="020F0502020204030204" pitchFamily="34" charset="0"/>
              </a:defRPr>
            </a:pPr>
            <a:r>
              <a:rPr dirty="0" err="1"/>
              <a:t>Comprometidos</a:t>
            </a:r>
            <a:r>
              <a:rPr dirty="0"/>
              <a:t> a </a:t>
            </a:r>
            <a:r>
              <a:rPr dirty="0" err="1"/>
              <a:t>salvaguardar</a:t>
            </a:r>
            <a:r>
              <a:rPr dirty="0"/>
              <a:t> la </a:t>
            </a:r>
            <a:r>
              <a:rPr dirty="0" err="1"/>
              <a:t>seguridad</a:t>
            </a:r>
            <a:r>
              <a:rPr dirty="0"/>
              <a:t> de los </a:t>
            </a:r>
            <a:r>
              <a:rPr dirty="0" err="1"/>
              <a:t>datos</a:t>
            </a:r>
            <a:r>
              <a:rPr dirty="0"/>
              <a:t> y la </a:t>
            </a:r>
            <a:r>
              <a:rPr dirty="0" err="1"/>
              <a:t>privacidad</a:t>
            </a:r>
            <a:r>
              <a:rPr dirty="0"/>
              <a:t> del </a:t>
            </a:r>
            <a:r>
              <a:rPr dirty="0" err="1"/>
              <a:t>usuario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es-ES" dirty="0"/>
              <a:t>Se puede utilizar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momento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lugar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dispositivo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Qué es Moodle? Curso de Moodle: Tutorización de Cursos Online">
            <a:extLst>
              <a:ext uri="{FF2B5EF4-FFF2-40B4-BE49-F238E27FC236}">
                <a16:creationId xmlns:a16="http://schemas.microsoft.com/office/drawing/2014/main" id="{94EFE260-E1AD-42C9-8F13-C016D274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800" y="3172239"/>
            <a:ext cx="4244139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093E5BA4-E9C5-4A69-9C0C-F0EB7DB2AFA1}"/>
              </a:ext>
            </a:extLst>
          </p:cNvPr>
          <p:cNvSpPr txBox="1">
            <a:spLocks/>
          </p:cNvSpPr>
          <p:nvPr/>
        </p:nvSpPr>
        <p:spPr>
          <a:xfrm>
            <a:off x="10896600" y="5753100"/>
            <a:ext cx="5943600" cy="7018125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 b="1">
                <a:solidFill>
                  <a:srgbClr val="FF0000"/>
                </a:solidFill>
              </a:defRPr>
            </a:pPr>
            <a:r>
              <a:rPr dirty="0"/>
              <a:t>DESVENTAJAS: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Falta </a:t>
            </a:r>
            <a:r>
              <a:rPr dirty="0" err="1"/>
              <a:t>flexibilidad</a:t>
            </a:r>
            <a:r>
              <a:rPr dirty="0"/>
              <a:t> de </a:t>
            </a:r>
            <a:r>
              <a:rPr dirty="0" err="1"/>
              <a:t>eficiencia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Necesitas</a:t>
            </a:r>
            <a:r>
              <a:rPr dirty="0"/>
              <a:t> </a:t>
            </a:r>
            <a:r>
              <a:rPr dirty="0" err="1"/>
              <a:t>habilidades</a:t>
            </a:r>
            <a:r>
              <a:rPr dirty="0"/>
              <a:t> </a:t>
            </a:r>
            <a:r>
              <a:rPr dirty="0" err="1"/>
              <a:t>técnicas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presentación</a:t>
            </a:r>
            <a:r>
              <a:rPr dirty="0"/>
              <a:t> de </a:t>
            </a:r>
            <a:r>
              <a:rPr dirty="0" err="1"/>
              <a:t>informes</a:t>
            </a:r>
            <a:r>
              <a:rPr dirty="0"/>
              <a:t> es </a:t>
            </a:r>
            <a:r>
              <a:rPr dirty="0" err="1"/>
              <a:t>limitada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 err="1"/>
              <a:t>Problemas</a:t>
            </a:r>
            <a:r>
              <a:rPr dirty="0"/>
              <a:t> con la </a:t>
            </a:r>
            <a:r>
              <a:rPr dirty="0" err="1"/>
              <a:t>personalización</a:t>
            </a:r>
            <a:endParaRPr sz="2400" kern="0" dirty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 err="1"/>
              <a:t>Cuantos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estudiantes</a:t>
            </a:r>
            <a:r>
              <a:rPr dirty="0"/>
              <a:t> </a:t>
            </a:r>
            <a:r>
              <a:rPr dirty="0" err="1"/>
              <a:t>accedan</a:t>
            </a:r>
            <a:r>
              <a:rPr dirty="0"/>
              <a:t> a la </a:t>
            </a:r>
            <a:r>
              <a:rPr dirty="0" err="1"/>
              <a:t>plataforma</a:t>
            </a:r>
            <a:r>
              <a:rPr dirty="0"/>
              <a:t>, </a:t>
            </a:r>
            <a:r>
              <a:rPr dirty="0" err="1"/>
              <a:t>más</a:t>
            </a:r>
            <a:r>
              <a:rPr dirty="0"/>
              <a:t> lento se </a:t>
            </a:r>
            <a:r>
              <a:rPr dirty="0" err="1"/>
              <a:t>vuelve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sistema</a:t>
            </a:r>
            <a:endParaRPr dirty="0"/>
          </a:p>
          <a:p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  <a:p>
            <a:pPr algn="just"/>
            <a:endParaRPr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62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768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2.5: Plataformas gratuitas de aprendizaje electrónico: algunos ejemplos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8BD7ED1B-438C-488B-BE8D-2FD4220E9171}"/>
              </a:ext>
            </a:extLst>
          </p:cNvPr>
          <p:cNvSpPr txBox="1">
            <a:spLocks/>
          </p:cNvSpPr>
          <p:nvPr/>
        </p:nvSpPr>
        <p:spPr>
          <a:xfrm>
            <a:off x="1397001" y="3702018"/>
            <a:ext cx="7746999" cy="7018125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>
                <a:solidFill>
                  <a:sysClr val="windowText" lastClr="000000"/>
                </a:solidFill>
              </a:defRPr>
            </a:pPr>
            <a:r>
              <a:rPr b="1" dirty="0" err="1">
                <a:ea typeface="Calibri" panose="020F0502020204030204" pitchFamily="34" charset="0"/>
              </a:rPr>
              <a:t>LearnPress</a:t>
            </a:r>
            <a:r>
              <a:rPr b="1" dirty="0">
                <a:ea typeface="Calibri" panose="020F0502020204030204" pitchFamily="34" charset="0"/>
              </a:rPr>
              <a:t> LMS</a:t>
            </a:r>
            <a:r>
              <a:rPr dirty="0">
                <a:ea typeface="Calibri" panose="020F0502020204030204" pitchFamily="34" charset="0"/>
              </a:rPr>
              <a:t>: </a:t>
            </a:r>
            <a:r>
              <a:rPr dirty="0">
                <a:hlinkClick r:id="rId2"/>
              </a:rPr>
              <a:t>LearnPress.org</a:t>
            </a:r>
            <a:endParaRPr sz="2400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 sz="2400">
                <a:solidFill>
                  <a:srgbClr val="3C3C3C"/>
                </a:solidFill>
                <a:ea typeface="Calibri" panose="020F0502020204030204" pitchFamily="34" charset="0"/>
              </a:defRPr>
            </a:pPr>
            <a:r>
              <a:rPr dirty="0" err="1"/>
              <a:t>LearnPress</a:t>
            </a:r>
            <a:r>
              <a:rPr dirty="0"/>
              <a:t> es un plugin de WordPress LMS (Sistema de </a:t>
            </a:r>
            <a:r>
              <a:rPr dirty="0" err="1"/>
              <a:t>Gestión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). Se </a:t>
            </a:r>
            <a:r>
              <a:rPr dirty="0" err="1"/>
              <a:t>basa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 sitio web de WordPress para </a:t>
            </a:r>
            <a:r>
              <a:rPr dirty="0" err="1"/>
              <a:t>ofrecer</a:t>
            </a:r>
            <a:r>
              <a:rPr dirty="0"/>
              <a:t> una </a:t>
            </a:r>
            <a:r>
              <a:rPr dirty="0" err="1"/>
              <a:t>amplia</a:t>
            </a:r>
            <a:r>
              <a:rPr dirty="0"/>
              <a:t> </a:t>
            </a:r>
            <a:r>
              <a:rPr dirty="0" err="1"/>
              <a:t>gama</a:t>
            </a:r>
            <a:r>
              <a:rPr dirty="0"/>
              <a:t> de </a:t>
            </a:r>
            <a:r>
              <a:rPr dirty="0" err="1"/>
              <a:t>opciones</a:t>
            </a:r>
            <a:r>
              <a:rPr dirty="0"/>
              <a:t> para </a:t>
            </a:r>
            <a:r>
              <a:rPr dirty="0" err="1"/>
              <a:t>alojar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. </a:t>
            </a:r>
            <a:endParaRPr sz="24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endParaRPr sz="2400" b="1" kern="0" dirty="0">
              <a:solidFill>
                <a:srgbClr val="75B239"/>
              </a:solidFill>
            </a:endParaRPr>
          </a:p>
          <a:p>
            <a:pPr algn="just">
              <a:defRPr sz="2400" b="1">
                <a:solidFill>
                  <a:srgbClr val="75B239"/>
                </a:solidFill>
              </a:defRPr>
            </a:pPr>
            <a:r>
              <a:rPr dirty="0"/>
              <a:t>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Crea</a:t>
            </a:r>
            <a:r>
              <a:rPr lang="es-ES" dirty="0"/>
              <a:t>r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, </a:t>
            </a:r>
            <a:r>
              <a:rPr dirty="0" err="1"/>
              <a:t>lecciones</a:t>
            </a:r>
            <a:r>
              <a:rPr dirty="0"/>
              <a:t>, </a:t>
            </a:r>
            <a:r>
              <a:rPr dirty="0" err="1"/>
              <a:t>cuestionarios</a:t>
            </a:r>
            <a:r>
              <a:rPr dirty="0"/>
              <a:t> y </a:t>
            </a:r>
            <a:r>
              <a:rPr dirty="0" err="1"/>
              <a:t>preguntas</a:t>
            </a:r>
            <a:r>
              <a:rPr dirty="0"/>
              <a:t> </a:t>
            </a:r>
            <a:r>
              <a:rPr dirty="0" err="1"/>
              <a:t>ilimitadas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/>
              <a:t>La </a:t>
            </a:r>
            <a:r>
              <a:rPr dirty="0" err="1"/>
              <a:t>creación</a:t>
            </a:r>
            <a:r>
              <a:rPr dirty="0"/>
              <a:t> del </a:t>
            </a:r>
            <a:r>
              <a:rPr dirty="0" err="1"/>
              <a:t>curso</a:t>
            </a:r>
            <a:r>
              <a:rPr dirty="0"/>
              <a:t> es </a:t>
            </a:r>
            <a:r>
              <a:rPr dirty="0" err="1"/>
              <a:t>sencilla</a:t>
            </a:r>
            <a:r>
              <a:rPr dirty="0"/>
              <a:t> y </a:t>
            </a:r>
            <a:r>
              <a:rPr dirty="0" err="1"/>
              <a:t>tiene</a:t>
            </a:r>
            <a:r>
              <a:rPr dirty="0"/>
              <a:t> un </a:t>
            </a:r>
            <a:r>
              <a:rPr dirty="0" err="1"/>
              <a:t>flujo</a:t>
            </a:r>
            <a:r>
              <a:rPr dirty="0"/>
              <a:t> </a:t>
            </a:r>
            <a:r>
              <a:rPr dirty="0" err="1"/>
              <a:t>lógico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Cre</a:t>
            </a:r>
            <a:r>
              <a:rPr lang="es-ES" dirty="0"/>
              <a:t>ar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 </a:t>
            </a:r>
            <a:r>
              <a:rPr dirty="0" err="1"/>
              <a:t>fácilmente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c</a:t>
            </a:r>
            <a:r>
              <a:rPr dirty="0" err="1"/>
              <a:t>reador</a:t>
            </a:r>
            <a:r>
              <a:rPr dirty="0"/>
              <a:t> de </a:t>
            </a:r>
            <a:r>
              <a:rPr dirty="0" err="1"/>
              <a:t>cursos</a:t>
            </a:r>
            <a:r>
              <a:rPr dirty="0"/>
              <a:t> de </a:t>
            </a:r>
            <a:r>
              <a:rPr dirty="0" err="1"/>
              <a:t>arrastrar</a:t>
            </a:r>
            <a:r>
              <a:rPr dirty="0"/>
              <a:t> y </a:t>
            </a:r>
            <a:r>
              <a:rPr dirty="0" err="1"/>
              <a:t>soltar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dirty="0" err="1"/>
              <a:t>LearnPress</a:t>
            </a:r>
            <a:r>
              <a:rPr dirty="0"/>
              <a:t> es gratis 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LearnPress</a:t>
            </a:r>
            <a:r>
              <a:rPr dirty="0"/>
              <a:t> es compatible con WordPress Multisite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  <a:p>
            <a:pPr algn="just"/>
            <a:endParaRPr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4DB8193-40F1-4175-8721-C76A3F57D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8147" y="2814310"/>
            <a:ext cx="1965407" cy="1716455"/>
          </a:xfrm>
          <a:prstGeom prst="rect">
            <a:avLst/>
          </a:prstGeom>
        </p:spPr>
      </p:pic>
      <p:sp>
        <p:nvSpPr>
          <p:cNvPr id="11" name="2 Marcador de contenido">
            <a:extLst>
              <a:ext uri="{FF2B5EF4-FFF2-40B4-BE49-F238E27FC236}">
                <a16:creationId xmlns:a16="http://schemas.microsoft.com/office/drawing/2014/main" id="{297587F7-EFBB-406C-BCCF-DF9ACB62068A}"/>
              </a:ext>
            </a:extLst>
          </p:cNvPr>
          <p:cNvSpPr txBox="1">
            <a:spLocks/>
          </p:cNvSpPr>
          <p:nvPr/>
        </p:nvSpPr>
        <p:spPr>
          <a:xfrm>
            <a:off x="10439400" y="5372100"/>
            <a:ext cx="6934200" cy="344916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 b="1">
                <a:solidFill>
                  <a:srgbClr val="FF0000"/>
                </a:solidFill>
              </a:defRPr>
            </a:pPr>
            <a:r>
              <a:rPr dirty="0"/>
              <a:t>DESVENTAJAS: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3C3C3C"/>
                </a:solidFill>
                <a:ea typeface="Times New Roman" panose="02020603050405020304" pitchFamily="18" charset="0"/>
              </a:defRPr>
            </a:pPr>
            <a:r>
              <a:rPr dirty="0"/>
              <a:t>Las </a:t>
            </a:r>
            <a:r>
              <a:rPr dirty="0" err="1"/>
              <a:t>certificaciones</a:t>
            </a:r>
            <a:r>
              <a:rPr dirty="0"/>
              <a:t> y </a:t>
            </a:r>
            <a:r>
              <a:rPr dirty="0" err="1"/>
              <a:t>algunas</a:t>
            </a:r>
            <a:r>
              <a:rPr dirty="0"/>
              <a:t> </a:t>
            </a:r>
            <a:r>
              <a:rPr dirty="0" err="1"/>
              <a:t>opciones</a:t>
            </a:r>
            <a:r>
              <a:rPr dirty="0"/>
              <a:t> de </a:t>
            </a:r>
            <a:r>
              <a:rPr dirty="0" err="1"/>
              <a:t>cuestionarios</a:t>
            </a:r>
            <a:r>
              <a:rPr dirty="0"/>
              <a:t> </a:t>
            </a:r>
            <a:r>
              <a:rPr lang="es-ES" dirty="0"/>
              <a:t>son de pago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3C3C3C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documentación</a:t>
            </a:r>
            <a:r>
              <a:rPr dirty="0"/>
              <a:t> es un poco </a:t>
            </a:r>
            <a:r>
              <a:rPr dirty="0" err="1"/>
              <a:t>difícil</a:t>
            </a:r>
            <a:r>
              <a:rPr dirty="0"/>
              <a:t> de </a:t>
            </a:r>
            <a:r>
              <a:rPr dirty="0" err="1"/>
              <a:t>encontrar</a:t>
            </a:r>
            <a:r>
              <a:rPr dirty="0"/>
              <a:t> y poco </a:t>
            </a:r>
            <a:r>
              <a:rPr lang="es-ES" dirty="0"/>
              <a:t>detallada</a:t>
            </a:r>
            <a:r>
              <a:rPr dirty="0"/>
              <a:t>.</a:t>
            </a:r>
            <a:endParaRPr sz="2400" kern="0" dirty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3C3C3C"/>
                </a:solidFill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El </a:t>
            </a:r>
            <a:r>
              <a:rPr lang="es-ES" dirty="0"/>
              <a:t>soporte</a:t>
            </a:r>
            <a:r>
              <a:rPr dirty="0"/>
              <a:t> </a:t>
            </a:r>
            <a:r>
              <a:rPr dirty="0" err="1"/>
              <a:t>parece</a:t>
            </a:r>
            <a:r>
              <a:rPr dirty="0"/>
              <a:t> ser </a:t>
            </a:r>
            <a:r>
              <a:rPr dirty="0" err="1"/>
              <a:t>cuestionado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revisiones</a:t>
            </a:r>
            <a:r>
              <a:rPr dirty="0"/>
              <a:t>.</a:t>
            </a:r>
            <a:endParaRPr sz="2400" kern="0" dirty="0">
              <a:solidFill>
                <a:srgbClr val="3C3C3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1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4859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6244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2.5: Plataformas gratuitas de aprendizaje electrónico: algunos ejemplos</a:t>
            </a: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5170AE01-2ACE-4F24-8149-FE38696693E6}"/>
              </a:ext>
            </a:extLst>
          </p:cNvPr>
          <p:cNvSpPr txBox="1">
            <a:spLocks/>
          </p:cNvSpPr>
          <p:nvPr/>
        </p:nvSpPr>
        <p:spPr>
          <a:xfrm>
            <a:off x="1215887" y="3127586"/>
            <a:ext cx="10595113" cy="7159414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solidFill>
                  <a:srgbClr val="444444"/>
                </a:solidFill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 err="1"/>
              <a:t>EdApp</a:t>
            </a:r>
            <a:r>
              <a:rPr b="1" dirty="0"/>
              <a:t> LMS: </a:t>
            </a:r>
            <a:r>
              <a:rPr dirty="0">
                <a:hlinkClick r:id="rId2"/>
              </a:rPr>
              <a:t>www.edapp.com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defRPr sz="2400">
                <a:solidFill>
                  <a:sysClr val="windowText" lastClr="000000"/>
                </a:solidFill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sz="2300" dirty="0" err="1"/>
              <a:t>EdApp</a:t>
            </a:r>
            <a:r>
              <a:rPr sz="2300" dirty="0"/>
              <a:t> LMS </a:t>
            </a:r>
            <a:r>
              <a:rPr sz="2300" dirty="0" err="1"/>
              <a:t>establece</a:t>
            </a:r>
            <a:r>
              <a:rPr sz="2300" dirty="0"/>
              <a:t> </a:t>
            </a:r>
            <a:r>
              <a:rPr sz="2300" dirty="0" err="1"/>
              <a:t>el</a:t>
            </a:r>
            <a:r>
              <a:rPr sz="2300" dirty="0"/>
              <a:t> </a:t>
            </a:r>
            <a:r>
              <a:rPr sz="2300" dirty="0" err="1"/>
              <a:t>estándar</a:t>
            </a:r>
            <a:r>
              <a:rPr sz="2300" dirty="0"/>
              <a:t> para </a:t>
            </a:r>
            <a:r>
              <a:rPr sz="2300" dirty="0" err="1"/>
              <a:t>plataformas</a:t>
            </a:r>
            <a:r>
              <a:rPr sz="2300" dirty="0"/>
              <a:t> de </a:t>
            </a:r>
            <a:r>
              <a:rPr sz="2300" dirty="0" err="1"/>
              <a:t>cursos</a:t>
            </a:r>
            <a:r>
              <a:rPr sz="2300" dirty="0"/>
              <a:t> </a:t>
            </a:r>
            <a:r>
              <a:rPr lang="es-ES" sz="2300" dirty="0" err="1"/>
              <a:t>on</a:t>
            </a:r>
            <a:r>
              <a:rPr lang="es-ES" sz="2300" dirty="0"/>
              <a:t> line</a:t>
            </a:r>
            <a:r>
              <a:rPr sz="2300" dirty="0"/>
              <a:t> de </a:t>
            </a:r>
            <a:r>
              <a:rPr sz="2300" dirty="0" err="1"/>
              <a:t>alta</a:t>
            </a:r>
            <a:r>
              <a:rPr sz="2300" dirty="0"/>
              <a:t> </a:t>
            </a:r>
            <a:r>
              <a:rPr sz="2300" dirty="0" err="1"/>
              <a:t>calidad</a:t>
            </a:r>
            <a:r>
              <a:rPr sz="2300" dirty="0"/>
              <a:t>, </a:t>
            </a:r>
            <a:r>
              <a:rPr sz="2300" dirty="0" err="1"/>
              <a:t>reconocida</a:t>
            </a:r>
            <a:r>
              <a:rPr sz="2300" dirty="0"/>
              <a:t> por </a:t>
            </a:r>
            <a:r>
              <a:rPr sz="2300" dirty="0" err="1"/>
              <a:t>su</a:t>
            </a:r>
            <a:r>
              <a:rPr sz="2300" dirty="0"/>
              <a:t> </a:t>
            </a:r>
            <a:r>
              <a:rPr sz="2300" dirty="0" err="1"/>
              <a:t>completa</a:t>
            </a:r>
            <a:r>
              <a:rPr sz="2300" dirty="0"/>
              <a:t> </a:t>
            </a:r>
            <a:r>
              <a:rPr sz="2300" dirty="0" err="1"/>
              <a:t>biblioteca</a:t>
            </a:r>
            <a:r>
              <a:rPr sz="2300" dirty="0"/>
              <a:t> de </a:t>
            </a:r>
            <a:r>
              <a:rPr sz="2300" dirty="0" err="1"/>
              <a:t>contenido</a:t>
            </a:r>
            <a:r>
              <a:rPr sz="2300" dirty="0"/>
              <a:t> de </a:t>
            </a:r>
            <a:r>
              <a:rPr sz="2300" dirty="0" err="1"/>
              <a:t>microaprendizaje</a:t>
            </a:r>
            <a:r>
              <a:rPr lang="es-ES" sz="2300" dirty="0"/>
              <a:t> contiene un gran número</a:t>
            </a:r>
            <a:r>
              <a:rPr sz="2300" dirty="0"/>
              <a:t> de </a:t>
            </a:r>
            <a:r>
              <a:rPr sz="2300" dirty="0" err="1"/>
              <a:t>cursos</a:t>
            </a:r>
            <a:r>
              <a:rPr sz="2300" dirty="0"/>
              <a:t> </a:t>
            </a:r>
            <a:r>
              <a:rPr sz="2300" dirty="0" err="1"/>
              <a:t>diseñados</a:t>
            </a:r>
            <a:r>
              <a:rPr sz="2300" dirty="0"/>
              <a:t> por </a:t>
            </a:r>
            <a:r>
              <a:rPr sz="2300" dirty="0" err="1"/>
              <a:t>expertos</a:t>
            </a:r>
            <a:r>
              <a:rPr sz="2300" dirty="0"/>
              <a:t> para </a:t>
            </a:r>
            <a:r>
              <a:rPr sz="2300" dirty="0" err="1"/>
              <a:t>diversas</a:t>
            </a:r>
            <a:r>
              <a:rPr sz="2300" dirty="0"/>
              <a:t> </a:t>
            </a:r>
            <a:r>
              <a:rPr sz="2300" dirty="0" err="1"/>
              <a:t>industrias</a:t>
            </a:r>
            <a:r>
              <a:rPr sz="2300" dirty="0"/>
              <a:t>. </a:t>
            </a:r>
            <a:r>
              <a:rPr sz="2300" dirty="0" err="1"/>
              <a:t>Aquí</a:t>
            </a:r>
            <a:r>
              <a:rPr sz="2300" dirty="0"/>
              <a:t>, </a:t>
            </a:r>
            <a:r>
              <a:rPr sz="2300" dirty="0" err="1"/>
              <a:t>podrá</a:t>
            </a:r>
            <a:r>
              <a:rPr lang="es-ES" sz="2300" dirty="0"/>
              <a:t>s</a:t>
            </a:r>
            <a:r>
              <a:rPr sz="2300" dirty="0"/>
              <a:t> </a:t>
            </a:r>
            <a:r>
              <a:rPr sz="2300" dirty="0" err="1"/>
              <a:t>explorar</a:t>
            </a:r>
            <a:r>
              <a:rPr sz="2300" dirty="0"/>
              <a:t> </a:t>
            </a:r>
            <a:r>
              <a:rPr sz="2300" dirty="0" err="1"/>
              <a:t>temas</a:t>
            </a:r>
            <a:r>
              <a:rPr sz="2300" dirty="0"/>
              <a:t> </a:t>
            </a:r>
            <a:r>
              <a:rPr sz="2300" dirty="0" err="1"/>
              <a:t>sobre</a:t>
            </a:r>
            <a:r>
              <a:rPr sz="2300" dirty="0"/>
              <a:t> </a:t>
            </a:r>
            <a:r>
              <a:rPr sz="2300" dirty="0" err="1"/>
              <a:t>comercio</a:t>
            </a:r>
            <a:r>
              <a:rPr sz="2300" dirty="0"/>
              <a:t> </a:t>
            </a:r>
            <a:r>
              <a:rPr sz="2300" dirty="0" err="1"/>
              <a:t>minorista</a:t>
            </a:r>
            <a:r>
              <a:rPr sz="2300" dirty="0"/>
              <a:t>, </a:t>
            </a:r>
            <a:r>
              <a:rPr sz="2300" dirty="0" err="1"/>
              <a:t>construcción</a:t>
            </a:r>
            <a:r>
              <a:rPr sz="2300" dirty="0"/>
              <a:t>, </a:t>
            </a:r>
            <a:r>
              <a:rPr sz="2300" dirty="0" err="1"/>
              <a:t>ciberseguridad</a:t>
            </a:r>
            <a:r>
              <a:rPr sz="2300" dirty="0"/>
              <a:t>, </a:t>
            </a:r>
            <a:r>
              <a:rPr sz="2300" dirty="0" err="1"/>
              <a:t>estilos</a:t>
            </a:r>
            <a:r>
              <a:rPr sz="2300" dirty="0"/>
              <a:t> de </a:t>
            </a:r>
            <a:r>
              <a:rPr sz="2300" dirty="0" err="1"/>
              <a:t>liderazgo</a:t>
            </a:r>
            <a:r>
              <a:rPr sz="2300" dirty="0"/>
              <a:t> y </a:t>
            </a:r>
            <a:r>
              <a:rPr sz="2300" dirty="0" err="1"/>
              <a:t>gestión</a:t>
            </a:r>
            <a:r>
              <a:rPr sz="2300" dirty="0"/>
              <a:t>,  alim</a:t>
            </a:r>
            <a:r>
              <a:rPr lang="es-ES" sz="2300" dirty="0" err="1"/>
              <a:t>entación</a:t>
            </a:r>
            <a:r>
              <a:rPr lang="es-ES" sz="2300" dirty="0"/>
              <a:t> y hostelería</a:t>
            </a:r>
            <a:r>
              <a:rPr sz="2300" dirty="0"/>
              <a:t>, con </a:t>
            </a:r>
            <a:r>
              <a:rPr sz="2300" dirty="0" err="1"/>
              <a:t>más</a:t>
            </a:r>
            <a:r>
              <a:rPr sz="2300" dirty="0"/>
              <a:t> de 30 </a:t>
            </a:r>
            <a:r>
              <a:rPr sz="2300" dirty="0" err="1"/>
              <a:t>categorías</a:t>
            </a:r>
            <a:r>
              <a:rPr sz="2300" dirty="0"/>
              <a:t> de </a:t>
            </a:r>
            <a:r>
              <a:rPr sz="2300" dirty="0" err="1"/>
              <a:t>expansión</a:t>
            </a:r>
            <a:r>
              <a:rPr sz="2300" dirty="0"/>
              <a:t>.</a:t>
            </a:r>
          </a:p>
          <a:p>
            <a:pPr algn="just"/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 sz="2400">
                <a:solidFill>
                  <a:srgbClr val="75B239"/>
                </a:solidFill>
              </a:defRPr>
            </a:pPr>
            <a:r>
              <a:rPr dirty="0"/>
              <a:t>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ea typeface="Times New Roman" panose="02020603050405020304" pitchFamily="18" charset="0"/>
              </a:defRPr>
            </a:pPr>
            <a:r>
              <a:rPr sz="2300" dirty="0" err="1"/>
              <a:t>Fácil</a:t>
            </a:r>
            <a:r>
              <a:rPr sz="2300" dirty="0"/>
              <a:t> de usar</a:t>
            </a:r>
            <a:endParaRPr sz="2300" kern="0" dirty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</a:defRPr>
            </a:pPr>
            <a:r>
              <a:rPr sz="2300" dirty="0"/>
              <a:t>El software de </a:t>
            </a:r>
            <a:r>
              <a:rPr sz="2300" dirty="0" err="1"/>
              <a:t>microaprendizaje</a:t>
            </a:r>
            <a:r>
              <a:rPr sz="2300" dirty="0"/>
              <a:t> </a:t>
            </a:r>
            <a:r>
              <a:rPr sz="2300" dirty="0" err="1"/>
              <a:t>funciona</a:t>
            </a:r>
            <a:r>
              <a:rPr sz="2300" dirty="0"/>
              <a:t> </a:t>
            </a:r>
            <a:r>
              <a:rPr sz="2300" dirty="0" err="1"/>
              <a:t>en</a:t>
            </a:r>
            <a:r>
              <a:rPr sz="2300" dirty="0"/>
              <a:t> </a:t>
            </a:r>
            <a:r>
              <a:rPr sz="2300" dirty="0" err="1"/>
              <a:t>todos</a:t>
            </a:r>
            <a:r>
              <a:rPr sz="2300" dirty="0"/>
              <a:t> los </a:t>
            </a:r>
            <a:r>
              <a:rPr sz="2300" dirty="0" err="1"/>
              <a:t>dispositivos</a:t>
            </a:r>
            <a:r>
              <a:rPr sz="23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1F2E3C"/>
                </a:solidFill>
              </a:defRPr>
            </a:pPr>
            <a:r>
              <a:rPr sz="2300" dirty="0" err="1"/>
              <a:t>Sube</a:t>
            </a:r>
            <a:r>
              <a:rPr sz="2300" dirty="0"/>
              <a:t> </a:t>
            </a:r>
            <a:r>
              <a:rPr sz="2300" dirty="0" err="1"/>
              <a:t>tus</a:t>
            </a:r>
            <a:r>
              <a:rPr sz="2300" dirty="0"/>
              <a:t> </a:t>
            </a:r>
            <a:r>
              <a:rPr sz="2300" dirty="0" err="1"/>
              <a:t>diapositivas</a:t>
            </a:r>
            <a:r>
              <a:rPr sz="2300" dirty="0"/>
              <a:t> de </a:t>
            </a:r>
            <a:r>
              <a:rPr lang="es-ES" sz="2300" dirty="0"/>
              <a:t>formación</a:t>
            </a:r>
            <a:r>
              <a:rPr sz="2300" dirty="0"/>
              <a:t> y las </a:t>
            </a:r>
            <a:r>
              <a:rPr sz="2300" dirty="0" err="1"/>
              <a:t>convertirán</a:t>
            </a:r>
            <a:r>
              <a:rPr sz="2300" dirty="0"/>
              <a:t> </a:t>
            </a:r>
            <a:r>
              <a:rPr sz="2300" dirty="0" err="1"/>
              <a:t>en</a:t>
            </a:r>
            <a:r>
              <a:rPr sz="2300" dirty="0"/>
              <a:t> </a:t>
            </a:r>
            <a:r>
              <a:rPr sz="2300" dirty="0" err="1"/>
              <a:t>lecciones</a:t>
            </a:r>
            <a:r>
              <a:rPr sz="2300" dirty="0"/>
              <a:t> para </a:t>
            </a:r>
            <a:r>
              <a:rPr sz="2300" dirty="0" err="1"/>
              <a:t>dispositivos</a:t>
            </a:r>
            <a:r>
              <a:rPr sz="2300" dirty="0"/>
              <a:t> </a:t>
            </a:r>
            <a:r>
              <a:rPr sz="2300" dirty="0" err="1"/>
              <a:t>móviles</a:t>
            </a:r>
            <a:r>
              <a:rPr sz="23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1F2E3C"/>
                </a:solidFill>
              </a:defRPr>
            </a:pPr>
            <a:r>
              <a:rPr sz="2300" dirty="0" err="1"/>
              <a:t>Biblioteca</a:t>
            </a:r>
            <a:r>
              <a:rPr sz="2300" dirty="0"/>
              <a:t> de </a:t>
            </a:r>
            <a:r>
              <a:rPr sz="2300" dirty="0" err="1"/>
              <a:t>cursos</a:t>
            </a:r>
            <a:r>
              <a:rPr sz="2300" dirty="0"/>
              <a:t> gratis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1F2E3C"/>
                </a:solidFill>
              </a:defRPr>
            </a:pPr>
            <a:r>
              <a:rPr sz="2300" dirty="0" err="1"/>
              <a:t>Integración</a:t>
            </a:r>
            <a:r>
              <a:rPr sz="2300" dirty="0"/>
              <a:t> de Canva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1F2E3C"/>
                </a:solidFill>
              </a:defRPr>
            </a:pPr>
            <a:r>
              <a:rPr sz="2300" dirty="0" err="1"/>
              <a:t>Gamificación</a:t>
            </a:r>
            <a:endParaRPr sz="2300"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1F2E3C"/>
                </a:solidFill>
              </a:defRPr>
            </a:pPr>
            <a:r>
              <a:rPr lang="es-ES" sz="2300" dirty="0"/>
              <a:t>Cursos traducidos </a:t>
            </a:r>
            <a:r>
              <a:rPr sz="2300" dirty="0"/>
              <a:t>a </a:t>
            </a:r>
            <a:r>
              <a:rPr sz="2300" dirty="0" err="1"/>
              <a:t>más</a:t>
            </a:r>
            <a:r>
              <a:rPr sz="2300" dirty="0"/>
              <a:t> de 100 </a:t>
            </a:r>
            <a:r>
              <a:rPr sz="2300" dirty="0" err="1"/>
              <a:t>idiomas</a:t>
            </a:r>
            <a:r>
              <a:rPr sz="2300" dirty="0"/>
              <a:t> </a:t>
            </a:r>
          </a:p>
          <a:p>
            <a:endParaRPr sz="2400" kern="0" dirty="0">
              <a:solidFill>
                <a:srgbClr val="1F2E3C"/>
              </a:solidFill>
              <a:latin typeface="Ed Sans Neue"/>
            </a:endParaRPr>
          </a:p>
          <a:p>
            <a:endParaRPr sz="2400" kern="0" dirty="0">
              <a:solidFill>
                <a:srgbClr val="1F2E3C"/>
              </a:solidFill>
              <a:latin typeface="Ed Sans Neue"/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1FA1A842-F967-43D9-8DF4-76224B79E97C}"/>
              </a:ext>
            </a:extLst>
          </p:cNvPr>
          <p:cNvSpPr txBox="1">
            <a:spLocks/>
          </p:cNvSpPr>
          <p:nvPr/>
        </p:nvSpPr>
        <p:spPr>
          <a:xfrm>
            <a:off x="11455401" y="6362700"/>
            <a:ext cx="6375399" cy="3449166"/>
          </a:xfr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 b="1">
                <a:solidFill>
                  <a:srgbClr val="FF0000"/>
                </a:solidFill>
              </a:defRPr>
            </a:pPr>
            <a:r>
              <a:rPr dirty="0"/>
              <a:t>DESVENTAJAS: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/>
              <a:t>Los planes de </a:t>
            </a:r>
            <a:r>
              <a:rPr dirty="0" err="1"/>
              <a:t>precios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ser </a:t>
            </a:r>
            <a:r>
              <a:rPr dirty="0" err="1"/>
              <a:t>costosos</a:t>
            </a:r>
            <a:r>
              <a:rPr dirty="0"/>
              <a:t>. </a:t>
            </a:r>
            <a:endParaRPr sz="2400" kern="0" dirty="0">
              <a:solidFill>
                <a:srgbClr val="3C3C3C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/>
              <a:t>Solo </a:t>
            </a:r>
            <a:r>
              <a:rPr dirty="0" err="1"/>
              <a:t>soportado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inglés</a:t>
            </a:r>
            <a:r>
              <a:rPr dirty="0"/>
              <a:t>, no </a:t>
            </a:r>
            <a:r>
              <a:rPr dirty="0" err="1"/>
              <a:t>adecuado</a:t>
            </a:r>
            <a:r>
              <a:rPr dirty="0"/>
              <a:t> para un </a:t>
            </a:r>
            <a:r>
              <a:rPr dirty="0" err="1"/>
              <a:t>equipo</a:t>
            </a:r>
            <a:r>
              <a:rPr dirty="0"/>
              <a:t> global u </a:t>
            </a:r>
            <a:r>
              <a:rPr dirty="0" err="1"/>
              <a:t>organizaciones</a:t>
            </a:r>
            <a:r>
              <a:rPr dirty="0"/>
              <a:t> que </a:t>
            </a:r>
            <a:r>
              <a:rPr dirty="0" err="1"/>
              <a:t>buscan</a:t>
            </a:r>
            <a:r>
              <a:rPr dirty="0"/>
              <a:t> </a:t>
            </a:r>
            <a:r>
              <a:rPr dirty="0" err="1"/>
              <a:t>expandirse</a:t>
            </a:r>
            <a:r>
              <a:rPr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/>
              <a:t>No hay </a:t>
            </a:r>
            <a:r>
              <a:rPr dirty="0" err="1"/>
              <a:t>biblioteca</a:t>
            </a:r>
            <a:r>
              <a:rPr dirty="0"/>
              <a:t> de </a:t>
            </a:r>
            <a:r>
              <a:rPr dirty="0" err="1"/>
              <a:t>cursos</a:t>
            </a:r>
            <a:r>
              <a:rPr dirty="0"/>
              <a:t> editable.</a:t>
            </a:r>
            <a:endParaRPr sz="2400" kern="0" dirty="0">
              <a:solidFill>
                <a:srgbClr val="3C3C3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Microfinance provider Esperanza selects EdApp to help educate in the  Dominican Republic | Presswire">
            <a:extLst>
              <a:ext uri="{FF2B5EF4-FFF2-40B4-BE49-F238E27FC236}">
                <a16:creationId xmlns:a16="http://schemas.microsoft.com/office/drawing/2014/main" id="{85B654E1-3E36-4F2F-B74F-214AABE49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400" y="3924300"/>
            <a:ext cx="2825162" cy="118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054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006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2.5: Plataformas gratuitas de aprendizaje electrónico: algunos ejemplos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49009F86-EEAD-4F82-88EF-E9577B30D2A5}"/>
              </a:ext>
            </a:extLst>
          </p:cNvPr>
          <p:cNvSpPr txBox="1">
            <a:spLocks/>
          </p:cNvSpPr>
          <p:nvPr/>
        </p:nvSpPr>
        <p:spPr>
          <a:xfrm>
            <a:off x="1524000" y="3162300"/>
            <a:ext cx="9067800" cy="649954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 sz="2400" b="1">
                <a:solidFill>
                  <a:srgbClr val="444444"/>
                </a:solidFill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EDX: </a:t>
            </a:r>
            <a:r>
              <a:rPr dirty="0">
                <a:hlinkClick r:id="rId2"/>
              </a:rPr>
              <a:t>www.edx.org</a:t>
            </a:r>
            <a:endParaRPr sz="2400" b="1" kern="0" dirty="0">
              <a:solidFill>
                <a:srgbClr val="444444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 sz="2400">
                <a:solidFill>
                  <a:sysClr val="windowText" lastClr="000000"/>
                </a:solidFill>
              </a:defRPr>
            </a:pPr>
            <a:r>
              <a:rPr dirty="0">
                <a:ea typeface="Calibri" panose="020F0502020204030204" pitchFamily="34" charset="0"/>
                <a:cs typeface="Calibri" panose="020F0502020204030204" pitchFamily="34" charset="0"/>
              </a:rPr>
              <a:t>EDX es</a:t>
            </a:r>
            <a:r>
              <a:rPr lang="es-ES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/>
              <a:t>un </a:t>
            </a:r>
            <a:r>
              <a:rPr lang="es-ES" dirty="0"/>
              <a:t>buen sitio </a:t>
            </a:r>
            <a:r>
              <a:rPr dirty="0"/>
              <a:t>para </a:t>
            </a:r>
            <a:r>
              <a:rPr dirty="0" err="1"/>
              <a:t>encontrar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 </a:t>
            </a:r>
            <a:r>
              <a:rPr lang="es-ES" dirty="0" err="1"/>
              <a:t>on</a:t>
            </a:r>
            <a:r>
              <a:rPr lang="es-ES" dirty="0"/>
              <a:t> line</a:t>
            </a:r>
            <a:r>
              <a:rPr dirty="0"/>
              <a:t> de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calidad</a:t>
            </a:r>
            <a:r>
              <a:rPr dirty="0"/>
              <a:t> que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ayudar</a:t>
            </a:r>
            <a:r>
              <a:rPr dirty="0"/>
              <a:t> a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equipo</a:t>
            </a:r>
            <a:r>
              <a:rPr dirty="0"/>
              <a:t> a </a:t>
            </a:r>
            <a:r>
              <a:rPr dirty="0" err="1"/>
              <a:t>expandir</a:t>
            </a:r>
            <a:r>
              <a:rPr dirty="0"/>
              <a:t> sus </a:t>
            </a:r>
            <a:r>
              <a:rPr dirty="0" err="1"/>
              <a:t>habilidades</a:t>
            </a:r>
            <a:r>
              <a:rPr dirty="0"/>
              <a:t> y </a:t>
            </a:r>
            <a:r>
              <a:rPr dirty="0" err="1"/>
              <a:t>conocimientos</a:t>
            </a:r>
            <a:r>
              <a:rPr dirty="0"/>
              <a:t> y </a:t>
            </a:r>
            <a:r>
              <a:rPr dirty="0" err="1"/>
              <a:t>llevarlos</a:t>
            </a:r>
            <a:r>
              <a:rPr dirty="0"/>
              <a:t> a </a:t>
            </a:r>
            <a:r>
              <a:rPr dirty="0" err="1"/>
              <a:t>ofrecer</a:t>
            </a:r>
            <a:r>
              <a:rPr dirty="0"/>
              <a:t> un </a:t>
            </a:r>
            <a:r>
              <a:rPr dirty="0" err="1"/>
              <a:t>rendimiento</a:t>
            </a:r>
            <a:r>
              <a:rPr dirty="0"/>
              <a:t> </a:t>
            </a:r>
            <a:r>
              <a:rPr dirty="0" err="1"/>
              <a:t>excepcional</a:t>
            </a:r>
            <a:r>
              <a:rPr dirty="0"/>
              <a:t>.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 sz="2400">
                <a:solidFill>
                  <a:srgbClr val="75B239"/>
                </a:solidFill>
              </a:defRPr>
            </a:pPr>
            <a:r>
              <a:rPr dirty="0"/>
              <a:t>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</a:defRPr>
            </a:pPr>
            <a:r>
              <a:rPr dirty="0"/>
              <a:t>Los </a:t>
            </a:r>
            <a:r>
              <a:rPr dirty="0" err="1"/>
              <a:t>cursos</a:t>
            </a:r>
            <a:r>
              <a:rPr dirty="0"/>
              <a:t>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asociados</a:t>
            </a:r>
            <a:r>
              <a:rPr dirty="0"/>
              <a:t> con </a:t>
            </a:r>
            <a:r>
              <a:rPr dirty="0" err="1"/>
              <a:t>prestigiosas</a:t>
            </a:r>
            <a:r>
              <a:rPr dirty="0"/>
              <a:t> </a:t>
            </a:r>
            <a:r>
              <a:rPr dirty="0" err="1"/>
              <a:t>organizaciones</a:t>
            </a:r>
            <a:r>
              <a:rPr dirty="0"/>
              <a:t>, </a:t>
            </a:r>
            <a:r>
              <a:rPr dirty="0" err="1"/>
              <a:t>universidades</a:t>
            </a:r>
            <a:r>
              <a:rPr dirty="0"/>
              <a:t> y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b="1" dirty="0"/>
              <a:t>Harvard, Berkeley y Microsoft</a:t>
            </a:r>
            <a:r>
              <a:rPr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/>
              <a:t>Los </a:t>
            </a:r>
            <a:r>
              <a:rPr dirty="0" err="1"/>
              <a:t>cursos</a:t>
            </a:r>
            <a:r>
              <a:rPr dirty="0"/>
              <a:t> se </a:t>
            </a:r>
            <a:r>
              <a:rPr dirty="0" err="1"/>
              <a:t>imparten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formato</a:t>
            </a:r>
            <a:r>
              <a:rPr dirty="0"/>
              <a:t> de </a:t>
            </a:r>
            <a:r>
              <a:rPr dirty="0" err="1"/>
              <a:t>vídeo</a:t>
            </a:r>
            <a:endParaRPr sz="2400" kern="0" dirty="0">
              <a:solidFill>
                <a:srgbClr val="1F2E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/>
              <a:t>La </a:t>
            </a:r>
            <a:r>
              <a:rPr dirty="0" err="1"/>
              <a:t>mayoría</a:t>
            </a:r>
            <a:r>
              <a:rPr dirty="0"/>
              <a:t> de los </a:t>
            </a:r>
            <a:r>
              <a:rPr dirty="0" err="1"/>
              <a:t>cursos</a:t>
            </a:r>
            <a:r>
              <a:rPr dirty="0"/>
              <a:t> son </a:t>
            </a:r>
            <a:r>
              <a:rPr dirty="0" err="1"/>
              <a:t>gratuitos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</a:defRPr>
            </a:pPr>
            <a:r>
              <a:rPr dirty="0"/>
              <a:t>La </a:t>
            </a:r>
            <a:r>
              <a:rPr dirty="0" err="1"/>
              <a:t>mayoría</a:t>
            </a:r>
            <a:r>
              <a:rPr dirty="0"/>
              <a:t> de los </a:t>
            </a:r>
            <a:r>
              <a:rPr dirty="0" err="1"/>
              <a:t>cursos</a:t>
            </a:r>
            <a:r>
              <a:rPr dirty="0"/>
              <a:t> son a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propio</a:t>
            </a:r>
            <a:r>
              <a:rPr dirty="0"/>
              <a:t> </a:t>
            </a:r>
            <a:r>
              <a:rPr dirty="0" err="1"/>
              <a:t>ritmo</a:t>
            </a:r>
            <a:r>
              <a:rPr dirty="0"/>
              <a:t> y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comenzar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momento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lang="es-ES" dirty="0"/>
              <a:t>Disponen de opción de descarga</a:t>
            </a:r>
            <a:r>
              <a:rPr dirty="0"/>
              <a:t> </a:t>
            </a:r>
            <a:endParaRPr sz="2400" kern="0" dirty="0">
              <a:solidFill>
                <a:srgbClr val="1F2E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</a:defRPr>
            </a:pPr>
            <a:r>
              <a:rPr dirty="0" err="1"/>
              <a:t>Recibirá</a:t>
            </a:r>
            <a:r>
              <a:rPr lang="es-ES" dirty="0"/>
              <a:t>s</a:t>
            </a:r>
            <a:r>
              <a:rPr dirty="0"/>
              <a:t> un </a:t>
            </a:r>
            <a:r>
              <a:rPr dirty="0" err="1"/>
              <a:t>certificado</a:t>
            </a:r>
            <a:r>
              <a:rPr dirty="0"/>
              <a:t> </a:t>
            </a:r>
            <a:r>
              <a:rPr dirty="0" err="1"/>
              <a:t>verificado</a:t>
            </a:r>
            <a:r>
              <a:rPr dirty="0"/>
              <a:t> al </a:t>
            </a:r>
            <a:r>
              <a:rPr dirty="0" err="1"/>
              <a:t>finalizar</a:t>
            </a:r>
            <a:r>
              <a:rPr dirty="0"/>
              <a:t>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curso</a:t>
            </a:r>
            <a:r>
              <a:rPr dirty="0"/>
              <a:t>.</a:t>
            </a:r>
            <a:endParaRPr sz="2400" kern="0" dirty="0">
              <a:solidFill>
                <a:sysClr val="windowText" lastClr="000000"/>
              </a:solidFill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38C3280-BAE4-44CF-835E-A6213C0E1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8931" y="2900448"/>
            <a:ext cx="1812710" cy="1394391"/>
          </a:xfrm>
          <a:prstGeom prst="rect">
            <a:avLst/>
          </a:prstGeom>
        </p:spPr>
      </p:pic>
      <p:sp>
        <p:nvSpPr>
          <p:cNvPr id="11" name="2 Marcador de contenido">
            <a:extLst>
              <a:ext uri="{FF2B5EF4-FFF2-40B4-BE49-F238E27FC236}">
                <a16:creationId xmlns:a16="http://schemas.microsoft.com/office/drawing/2014/main" id="{CBAD5130-C604-4B5C-98AD-F11F9744D9C4}"/>
              </a:ext>
            </a:extLst>
          </p:cNvPr>
          <p:cNvSpPr txBox="1">
            <a:spLocks/>
          </p:cNvSpPr>
          <p:nvPr/>
        </p:nvSpPr>
        <p:spPr>
          <a:xfrm>
            <a:off x="10709449" y="5174974"/>
            <a:ext cx="3512734" cy="1849370"/>
          </a:xfr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 b="1">
                <a:solidFill>
                  <a:srgbClr val="FF0000"/>
                </a:solidFill>
              </a:defRPr>
            </a:pPr>
            <a:r>
              <a:t>DESVENTAJAS: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</a:defRPr>
            </a:pPr>
            <a:r>
              <a:t>Temas limitados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</a:defRPr>
            </a:pPr>
            <a:r>
              <a:t>Sin estructura del curso</a:t>
            </a:r>
          </a:p>
        </p:txBody>
      </p:sp>
    </p:spTree>
    <p:extLst>
      <p:ext uri="{BB962C8B-B14F-4D97-AF65-F5344CB8AC3E}">
        <p14:creationId xmlns:p14="http://schemas.microsoft.com/office/powerpoint/2010/main" val="366515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768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2.5: Plataformas gratuitas de aprendizaje electrónico: algunos ejemplos</a:t>
            </a: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FE747F75-C057-45A4-945E-103A33FADD3F}"/>
              </a:ext>
            </a:extLst>
          </p:cNvPr>
          <p:cNvSpPr txBox="1">
            <a:spLocks/>
          </p:cNvSpPr>
          <p:nvPr/>
        </p:nvSpPr>
        <p:spPr>
          <a:xfrm>
            <a:off x="1447800" y="3629562"/>
            <a:ext cx="8458200" cy="754380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 b="1">
                <a:solidFill>
                  <a:srgbClr val="444444"/>
                </a:solidFill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iseazy</a:t>
            </a:r>
            <a:r>
              <a:rPr dirty="0"/>
              <a:t>: </a:t>
            </a:r>
            <a:r>
              <a:rPr dirty="0">
                <a:hlinkClick r:id="rId2"/>
              </a:rPr>
              <a:t>www.iseazy.com</a:t>
            </a:r>
            <a:endParaRPr sz="2400" b="1" kern="0" dirty="0">
              <a:solidFill>
                <a:srgbClr val="444444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 sz="2400">
                <a:solidFill>
                  <a:sysClr val="windowText" lastClr="000000"/>
                </a:solidFill>
              </a:defRPr>
            </a:pPr>
            <a:r>
              <a:rPr dirty="0" err="1">
                <a:ea typeface="Calibri" panose="020F0502020204030204" pitchFamily="34" charset="0"/>
                <a:cs typeface="Calibri" panose="020F0502020204030204" pitchFamily="34" charset="0"/>
              </a:rPr>
              <a:t>iseazy</a:t>
            </a:r>
            <a:r>
              <a:rPr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dirty="0">
                <a:ea typeface="Calibri" panose="020F0502020204030204" pitchFamily="34" charset="0"/>
                <a:cs typeface="Calibri" panose="020F0502020204030204" pitchFamily="34" charset="0"/>
              </a:rPr>
              <a:t> una </a:t>
            </a:r>
            <a:r>
              <a:rPr dirty="0" err="1"/>
              <a:t>plataforma</a:t>
            </a:r>
            <a:r>
              <a:rPr dirty="0"/>
              <a:t> de </a:t>
            </a:r>
            <a:r>
              <a:rPr dirty="0" err="1"/>
              <a:t>cursos</a:t>
            </a:r>
            <a:r>
              <a:rPr dirty="0"/>
              <a:t> </a:t>
            </a:r>
            <a:r>
              <a:rPr lang="es-ES" dirty="0" err="1"/>
              <a:t>on</a:t>
            </a:r>
            <a:r>
              <a:rPr lang="es-ES" dirty="0"/>
              <a:t> line</a:t>
            </a:r>
            <a:r>
              <a:rPr dirty="0"/>
              <a:t>, </a:t>
            </a:r>
            <a:r>
              <a:rPr lang="es-ES" dirty="0"/>
              <a:t>utilizada </a:t>
            </a:r>
            <a:r>
              <a:rPr dirty="0"/>
              <a:t>por </a:t>
            </a:r>
            <a:r>
              <a:rPr dirty="0" err="1"/>
              <a:t>muchos</a:t>
            </a:r>
            <a:r>
              <a:rPr dirty="0"/>
              <a:t> </a:t>
            </a:r>
            <a:r>
              <a:rPr dirty="0" err="1"/>
              <a:t>consultores</a:t>
            </a:r>
            <a:r>
              <a:rPr dirty="0"/>
              <a:t> de </a:t>
            </a:r>
            <a:r>
              <a:rPr lang="es-ES" dirty="0"/>
              <a:t>formación</a:t>
            </a:r>
            <a:r>
              <a:rPr dirty="0"/>
              <a:t> </a:t>
            </a:r>
            <a:r>
              <a:rPr dirty="0" err="1"/>
              <a:t>debido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herramienta</a:t>
            </a:r>
            <a:r>
              <a:rPr dirty="0"/>
              <a:t> de </a:t>
            </a:r>
            <a:r>
              <a:rPr dirty="0" err="1"/>
              <a:t>creación</a:t>
            </a:r>
            <a:r>
              <a:rPr dirty="0"/>
              <a:t> </a:t>
            </a:r>
            <a:r>
              <a:rPr dirty="0" err="1"/>
              <a:t>basada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nube</a:t>
            </a:r>
            <a:r>
              <a:rPr dirty="0"/>
              <a:t>.  </a:t>
            </a:r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 sz="2400">
                <a:solidFill>
                  <a:srgbClr val="75B239"/>
                </a:solidFill>
              </a:defRPr>
            </a:pPr>
            <a:r>
              <a:rPr dirty="0"/>
              <a:t>VENTAJAS: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</a:defRPr>
            </a:pPr>
            <a:r>
              <a:rPr dirty="0"/>
              <a:t>No </a:t>
            </a:r>
            <a:r>
              <a:rPr dirty="0" err="1"/>
              <a:t>necesita</a:t>
            </a:r>
            <a:r>
              <a:rPr dirty="0"/>
              <a:t> </a:t>
            </a:r>
            <a:r>
              <a:rPr dirty="0" err="1"/>
              <a:t>habilidades</a:t>
            </a:r>
            <a:r>
              <a:rPr dirty="0"/>
              <a:t> de </a:t>
            </a:r>
            <a:r>
              <a:rPr dirty="0" err="1"/>
              <a:t>diseño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para </a:t>
            </a:r>
            <a:r>
              <a:rPr dirty="0" err="1"/>
              <a:t>crear</a:t>
            </a:r>
            <a:r>
              <a:rPr dirty="0"/>
              <a:t> </a:t>
            </a:r>
            <a:r>
              <a:rPr dirty="0" err="1"/>
              <a:t>materiales</a:t>
            </a:r>
            <a:r>
              <a:rPr dirty="0"/>
              <a:t> de </a:t>
            </a:r>
            <a:r>
              <a:rPr dirty="0" err="1"/>
              <a:t>cursos</a:t>
            </a:r>
            <a:r>
              <a:rPr dirty="0"/>
              <a:t> </a:t>
            </a:r>
            <a:r>
              <a:rPr lang="es-ES" dirty="0" err="1"/>
              <a:t>on</a:t>
            </a:r>
            <a:r>
              <a:rPr lang="es-ES" dirty="0"/>
              <a:t> line</a:t>
            </a:r>
            <a:r>
              <a:rPr dirty="0"/>
              <a:t> de </a:t>
            </a:r>
            <a:r>
              <a:rPr dirty="0" err="1"/>
              <a:t>aspecto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</a:defRPr>
            </a:pPr>
            <a:r>
              <a:rPr dirty="0" err="1"/>
              <a:t>Elige</a:t>
            </a:r>
            <a:r>
              <a:rPr dirty="0"/>
              <a:t> entre las </a:t>
            </a:r>
            <a:r>
              <a:rPr dirty="0" err="1"/>
              <a:t>plantillas</a:t>
            </a:r>
            <a:r>
              <a:rPr dirty="0"/>
              <a:t> de </a:t>
            </a:r>
            <a:r>
              <a:rPr dirty="0" err="1"/>
              <a:t>diapositivas</a:t>
            </a:r>
            <a:r>
              <a:rPr dirty="0"/>
              <a:t> </a:t>
            </a:r>
            <a:r>
              <a:rPr dirty="0" err="1"/>
              <a:t>interactivas</a:t>
            </a:r>
            <a:r>
              <a:rPr dirty="0"/>
              <a:t> y </a:t>
            </a:r>
            <a:r>
              <a:rPr dirty="0" err="1"/>
              <a:t>edita</a:t>
            </a:r>
            <a:r>
              <a:rPr dirty="0"/>
              <a:t> </a:t>
            </a:r>
            <a:r>
              <a:rPr dirty="0" err="1"/>
              <a:t>tus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. 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 err="1"/>
              <a:t>Puede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hacer</a:t>
            </a:r>
            <a:r>
              <a:rPr dirty="0"/>
              <a:t> que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contenido</a:t>
            </a:r>
            <a:r>
              <a:rPr dirty="0"/>
              <a:t> de </a:t>
            </a:r>
            <a:r>
              <a:rPr lang="es-ES" dirty="0"/>
              <a:t>formación</a:t>
            </a:r>
            <a:r>
              <a:rPr dirty="0"/>
              <a:t> sea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dinámico</a:t>
            </a:r>
            <a:r>
              <a:rPr dirty="0"/>
              <a:t> </a:t>
            </a:r>
            <a:r>
              <a:rPr dirty="0" err="1"/>
              <a:t>agregando</a:t>
            </a:r>
            <a:r>
              <a:rPr dirty="0"/>
              <a:t> </a:t>
            </a:r>
            <a:r>
              <a:rPr dirty="0" err="1"/>
              <a:t>imágenes</a:t>
            </a:r>
            <a:r>
              <a:rPr dirty="0"/>
              <a:t> </a:t>
            </a:r>
            <a:r>
              <a:rPr dirty="0" err="1"/>
              <a:t>personalizadas</a:t>
            </a:r>
            <a:r>
              <a:rPr dirty="0"/>
              <a:t>, audio y videos, </a:t>
            </a:r>
            <a:r>
              <a:rPr dirty="0" err="1"/>
              <a:t>incluso</a:t>
            </a:r>
            <a:r>
              <a:rPr dirty="0"/>
              <a:t> </a:t>
            </a:r>
            <a:r>
              <a:rPr dirty="0" err="1"/>
              <a:t>cuestionarios</a:t>
            </a:r>
            <a:r>
              <a:rPr dirty="0"/>
              <a:t> y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memoria</a:t>
            </a:r>
            <a:r>
              <a:rPr dirty="0"/>
              <a:t>. 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rPr dirty="0"/>
              <a:t>Es gratis.</a:t>
            </a:r>
            <a:endParaRPr sz="2400" kern="0" dirty="0">
              <a:solidFill>
                <a:srgbClr val="1F2E3C"/>
              </a:solidFill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  <a:p>
            <a:endParaRPr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1EC9FF6-B2CA-4164-9C59-9414E4FE5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0032" y="3457561"/>
            <a:ext cx="2930046" cy="837156"/>
          </a:xfrm>
          <a:prstGeom prst="rect">
            <a:avLst/>
          </a:prstGeom>
        </p:spPr>
      </p:pic>
      <p:sp>
        <p:nvSpPr>
          <p:cNvPr id="12" name="2 Marcador de contenido">
            <a:extLst>
              <a:ext uri="{FF2B5EF4-FFF2-40B4-BE49-F238E27FC236}">
                <a16:creationId xmlns:a16="http://schemas.microsoft.com/office/drawing/2014/main" id="{7799EBA6-99E1-4714-B3A5-BBFB54974082}"/>
              </a:ext>
            </a:extLst>
          </p:cNvPr>
          <p:cNvSpPr txBox="1">
            <a:spLocks/>
          </p:cNvSpPr>
          <p:nvPr/>
        </p:nvSpPr>
        <p:spPr>
          <a:xfrm>
            <a:off x="11049000" y="5486498"/>
            <a:ext cx="6984999" cy="3449166"/>
          </a:xfr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400" b="1">
                <a:solidFill>
                  <a:srgbClr val="FF0000"/>
                </a:solidFill>
              </a:defRPr>
            </a:pPr>
            <a:r>
              <a:t>DESVENTAJAS: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 sz="2400">
                <a:solidFill>
                  <a:srgbClr val="444444"/>
                </a:solidFill>
              </a:defRPr>
            </a:pPr>
            <a:r>
              <a:t>iseazy no tiene una biblioteca de cursos.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 sz="2400">
                <a:solidFill>
                  <a:srgbClr val="444A51"/>
                </a:solidFill>
              </a:defRPr>
            </a:pPr>
            <a:r>
              <a:t>La variedad de elementos animados es limitada.</a:t>
            </a:r>
            <a:endParaRPr sz="2400" ker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53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768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2.6: ¿Qué debe ofrecer una plataforma de aprendizaje digital?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390900"/>
            <a:ext cx="11353800" cy="6036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20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sz="1900" dirty="0"/>
              <a:t>Como</a:t>
            </a:r>
            <a:r>
              <a:rPr lang="es-ES" sz="1900" dirty="0"/>
              <a:t> </a:t>
            </a:r>
            <a:r>
              <a:rPr sz="1900" dirty="0" err="1"/>
              <a:t>puede</a:t>
            </a:r>
            <a:r>
              <a:rPr lang="es-ES" sz="1900" dirty="0"/>
              <a:t>s</a:t>
            </a:r>
            <a:r>
              <a:rPr sz="1900" dirty="0"/>
              <a:t> </a:t>
            </a:r>
            <a:r>
              <a:rPr sz="1900" dirty="0" err="1"/>
              <a:t>imaginar</a:t>
            </a:r>
            <a:r>
              <a:rPr sz="1900" dirty="0"/>
              <a:t>,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papel</a:t>
            </a:r>
            <a:r>
              <a:rPr sz="1900" dirty="0"/>
              <a:t> de las </a:t>
            </a:r>
            <a:r>
              <a:rPr sz="1900" dirty="0" err="1"/>
              <a:t>plataformas</a:t>
            </a:r>
            <a:r>
              <a:rPr sz="1900" dirty="0"/>
              <a:t> de </a:t>
            </a:r>
            <a:r>
              <a:rPr sz="1900" dirty="0" err="1"/>
              <a:t>aprendizaje</a:t>
            </a:r>
            <a:r>
              <a:rPr sz="1900" dirty="0"/>
              <a:t> </a:t>
            </a:r>
            <a:r>
              <a:rPr sz="1900" dirty="0" err="1"/>
              <a:t>electrónico</a:t>
            </a:r>
            <a:r>
              <a:rPr sz="1900" dirty="0"/>
              <a:t> </a:t>
            </a:r>
            <a:r>
              <a:rPr sz="1900" dirty="0" err="1"/>
              <a:t>en</a:t>
            </a:r>
            <a:r>
              <a:rPr sz="1900" dirty="0"/>
              <a:t> la </a:t>
            </a:r>
            <a:r>
              <a:rPr sz="1900" dirty="0" err="1"/>
              <a:t>prestación</a:t>
            </a:r>
            <a:r>
              <a:rPr sz="1900" dirty="0"/>
              <a:t> de </a:t>
            </a:r>
            <a:r>
              <a:rPr sz="1900" dirty="0" err="1"/>
              <a:t>formación</a:t>
            </a:r>
            <a:r>
              <a:rPr sz="1900" dirty="0"/>
              <a:t> digital es clave para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éxito</a:t>
            </a:r>
            <a:r>
              <a:rPr sz="1900" dirty="0"/>
              <a:t> y, </a:t>
            </a:r>
            <a:r>
              <a:rPr sz="1900" dirty="0" err="1"/>
              <a:t>en</a:t>
            </a:r>
            <a:r>
              <a:rPr sz="1900" dirty="0"/>
              <a:t> </a:t>
            </a:r>
            <a:r>
              <a:rPr sz="1900" dirty="0" err="1"/>
              <a:t>este</a:t>
            </a:r>
            <a:r>
              <a:rPr sz="1900" dirty="0"/>
              <a:t> </a:t>
            </a:r>
            <a:r>
              <a:rPr sz="1900" dirty="0" err="1"/>
              <a:t>sentido</a:t>
            </a:r>
            <a:r>
              <a:rPr sz="1900" dirty="0"/>
              <a:t>, </a:t>
            </a:r>
            <a:r>
              <a:rPr sz="1900" dirty="0" err="1"/>
              <a:t>cualquier</a:t>
            </a:r>
            <a:r>
              <a:rPr sz="1900" dirty="0"/>
              <a:t> </a:t>
            </a:r>
            <a:r>
              <a:rPr sz="1900" dirty="0" err="1"/>
              <a:t>plataforma</a:t>
            </a:r>
            <a:r>
              <a:rPr sz="1900" dirty="0"/>
              <a:t> digital </a:t>
            </a:r>
            <a:r>
              <a:rPr sz="1900" dirty="0" err="1"/>
              <a:t>deberá</a:t>
            </a:r>
            <a:r>
              <a:rPr sz="1900" dirty="0"/>
              <a:t> </a:t>
            </a:r>
            <a:r>
              <a:rPr sz="1900" dirty="0" err="1"/>
              <a:t>cumplir</a:t>
            </a:r>
            <a:r>
              <a:rPr sz="1900" dirty="0"/>
              <a:t> con la </a:t>
            </a:r>
            <a:r>
              <a:rPr sz="1900" dirty="0" err="1"/>
              <a:t>siguiente</a:t>
            </a:r>
            <a:r>
              <a:rPr sz="1900" dirty="0"/>
              <a:t> </a:t>
            </a:r>
            <a:r>
              <a:rPr sz="1900" dirty="0" err="1"/>
              <a:t>lista</a:t>
            </a:r>
            <a:r>
              <a:rPr sz="1900" dirty="0"/>
              <a:t> de </a:t>
            </a:r>
            <a:r>
              <a:rPr sz="1900" dirty="0" err="1"/>
              <a:t>verificación</a:t>
            </a:r>
            <a:r>
              <a:rPr sz="1900" dirty="0"/>
              <a:t>:</a:t>
            </a:r>
          </a:p>
          <a:p>
            <a:pPr algn="just"/>
            <a:endParaRPr sz="19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  <a:defRPr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1900" b="1" dirty="0"/>
              <a:t>Las </a:t>
            </a:r>
            <a:r>
              <a:rPr sz="1900" b="1" dirty="0" err="1"/>
              <a:t>plataformas</a:t>
            </a:r>
            <a:r>
              <a:rPr sz="1900" b="1" dirty="0"/>
              <a:t> </a:t>
            </a:r>
            <a:r>
              <a:rPr sz="1900" b="1" dirty="0" err="1"/>
              <a:t>electrónicas</a:t>
            </a:r>
            <a:r>
              <a:rPr sz="1900" b="1" dirty="0"/>
              <a:t> </a:t>
            </a:r>
            <a:r>
              <a:rPr sz="1900" b="1" dirty="0" err="1"/>
              <a:t>serán</a:t>
            </a:r>
            <a:r>
              <a:rPr sz="1900" b="1" dirty="0"/>
              <a:t> </a:t>
            </a:r>
            <a:r>
              <a:rPr lang="es-ES" sz="1900" b="1" dirty="0"/>
              <a:t>útiles</a:t>
            </a:r>
            <a:r>
              <a:rPr sz="1900" b="1" dirty="0"/>
              <a:t> y </a:t>
            </a:r>
            <a:r>
              <a:rPr sz="1900" b="1" dirty="0" err="1"/>
              <a:t>fáciles</a:t>
            </a:r>
            <a:r>
              <a:rPr sz="1900" b="1" dirty="0"/>
              <a:t> de usar</a:t>
            </a:r>
            <a:r>
              <a:rPr sz="1900" dirty="0"/>
              <a:t>, </a:t>
            </a:r>
            <a:r>
              <a:rPr sz="1900" dirty="0" err="1"/>
              <a:t>deben</a:t>
            </a:r>
            <a:r>
              <a:rPr sz="1900" dirty="0"/>
              <a:t> </a:t>
            </a:r>
            <a:r>
              <a:rPr sz="1900" dirty="0" err="1"/>
              <a:t>adaptarse</a:t>
            </a:r>
            <a:r>
              <a:rPr sz="1900" dirty="0"/>
              <a:t> a las </a:t>
            </a:r>
            <a:r>
              <a:rPr sz="1900" dirty="0" err="1"/>
              <a:t>necesidades</a:t>
            </a:r>
            <a:r>
              <a:rPr sz="1900" dirty="0"/>
              <a:t> de los </a:t>
            </a:r>
            <a:r>
              <a:rPr sz="1900" dirty="0" err="1"/>
              <a:t>usuarios</a:t>
            </a:r>
            <a:r>
              <a:rPr sz="1900" dirty="0"/>
              <a:t> y no </a:t>
            </a:r>
            <a:r>
              <a:rPr sz="1900" dirty="0" err="1"/>
              <a:t>viceversa</a:t>
            </a:r>
            <a:r>
              <a:rPr sz="1900" dirty="0"/>
              <a:t>.</a:t>
            </a:r>
            <a:endParaRPr sz="19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1900" b="1" dirty="0"/>
              <a:t>Las </a:t>
            </a:r>
            <a:r>
              <a:rPr sz="1900" b="1" dirty="0" err="1"/>
              <a:t>plataformas</a:t>
            </a:r>
            <a:r>
              <a:rPr sz="1900" b="1" dirty="0"/>
              <a:t> </a:t>
            </a:r>
            <a:r>
              <a:rPr sz="1900" b="1" dirty="0" err="1"/>
              <a:t>electrónicas</a:t>
            </a:r>
            <a:r>
              <a:rPr sz="1900" b="1" dirty="0"/>
              <a:t> </a:t>
            </a:r>
            <a:r>
              <a:rPr sz="1900" b="1" dirty="0" err="1"/>
              <a:t>deberán</a:t>
            </a:r>
            <a:r>
              <a:rPr sz="1900" b="1" dirty="0"/>
              <a:t> </a:t>
            </a:r>
            <a:r>
              <a:rPr sz="1900" b="1" dirty="0" err="1"/>
              <a:t>estar</a:t>
            </a:r>
            <a:r>
              <a:rPr sz="1900" b="1" dirty="0"/>
              <a:t> </a:t>
            </a:r>
            <a:r>
              <a:rPr sz="1900" b="1" dirty="0" err="1"/>
              <a:t>abiertas</a:t>
            </a:r>
            <a:r>
              <a:rPr sz="1900" dirty="0"/>
              <a:t> o, al </a:t>
            </a:r>
            <a:r>
              <a:rPr sz="1900" dirty="0" err="1"/>
              <a:t>menos</a:t>
            </a:r>
            <a:r>
              <a:rPr sz="1900" dirty="0"/>
              <a:t>, </a:t>
            </a:r>
            <a:r>
              <a:rPr sz="1900" dirty="0" err="1"/>
              <a:t>habilitar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acceso</a:t>
            </a:r>
            <a:r>
              <a:rPr sz="1900" dirty="0"/>
              <a:t> del </a:t>
            </a:r>
            <a:r>
              <a:rPr sz="1900" dirty="0" err="1"/>
              <a:t>alumno</a:t>
            </a:r>
            <a:r>
              <a:rPr sz="1900" dirty="0"/>
              <a:t> al </a:t>
            </a:r>
            <a:r>
              <a:rPr sz="1900" dirty="0" err="1"/>
              <a:t>contenido</a:t>
            </a:r>
            <a:r>
              <a:rPr sz="1900" dirty="0"/>
              <a:t> </a:t>
            </a:r>
            <a:r>
              <a:rPr sz="1900" dirty="0" err="1"/>
              <a:t>desde</a:t>
            </a:r>
            <a:r>
              <a:rPr sz="1900" dirty="0"/>
              <a:t> </a:t>
            </a:r>
            <a:r>
              <a:rPr sz="1900" dirty="0" err="1"/>
              <a:t>múltiples</a:t>
            </a:r>
            <a:r>
              <a:rPr sz="1900" dirty="0"/>
              <a:t> </a:t>
            </a:r>
            <a:r>
              <a:rPr sz="1900" dirty="0" err="1"/>
              <a:t>navegadores</a:t>
            </a:r>
            <a:r>
              <a:rPr sz="1900" dirty="0"/>
              <a:t> y </a:t>
            </a:r>
            <a:r>
              <a:rPr sz="1900" dirty="0" err="1"/>
              <a:t>dispositivos</a:t>
            </a:r>
            <a:r>
              <a:rPr sz="1900" dirty="0"/>
              <a:t> con </a:t>
            </a:r>
            <a:r>
              <a:rPr sz="1900" dirty="0" err="1"/>
              <a:t>experiencia</a:t>
            </a:r>
            <a:r>
              <a:rPr sz="1900" dirty="0"/>
              <a:t> «Single Sign On». </a:t>
            </a:r>
            <a:r>
              <a:rPr sz="1900" dirty="0" err="1"/>
              <a:t>Además</a:t>
            </a:r>
            <a:r>
              <a:rPr sz="1900" dirty="0"/>
              <a:t>, la </a:t>
            </a:r>
            <a:r>
              <a:rPr sz="1900" dirty="0" err="1"/>
              <a:t>plataforma</a:t>
            </a:r>
            <a:r>
              <a:rPr sz="1900" dirty="0"/>
              <a:t> debe </a:t>
            </a:r>
            <a:r>
              <a:rPr sz="1900" dirty="0" err="1"/>
              <a:t>estar</a:t>
            </a:r>
            <a:r>
              <a:rPr sz="1900" dirty="0"/>
              <a:t> disponible tanto </a:t>
            </a:r>
            <a:r>
              <a:rPr lang="es-ES" sz="1900" dirty="0" err="1"/>
              <a:t>on</a:t>
            </a:r>
            <a:r>
              <a:rPr lang="es-ES" sz="1900" dirty="0"/>
              <a:t> line</a:t>
            </a:r>
            <a:r>
              <a:rPr sz="1900" dirty="0"/>
              <a:t> </a:t>
            </a:r>
            <a:r>
              <a:rPr sz="1900" dirty="0" err="1"/>
              <a:t>como</a:t>
            </a:r>
            <a:r>
              <a:rPr sz="1900" dirty="0"/>
              <a:t> </a:t>
            </a:r>
            <a:r>
              <a:rPr lang="es-ES" sz="1900" dirty="0"/>
              <a:t>offline</a:t>
            </a:r>
            <a:r>
              <a:rPr sz="1900" dirty="0"/>
              <a:t>!</a:t>
            </a:r>
            <a:endParaRPr sz="19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1900" b="1" dirty="0"/>
              <a:t>Las </a:t>
            </a:r>
            <a:r>
              <a:rPr sz="1900" b="1" dirty="0" err="1"/>
              <a:t>plataformas</a:t>
            </a:r>
            <a:r>
              <a:rPr sz="1900" b="1" dirty="0"/>
              <a:t> </a:t>
            </a:r>
            <a:r>
              <a:rPr sz="1900" b="1" dirty="0" err="1"/>
              <a:t>electrónicas</a:t>
            </a:r>
            <a:r>
              <a:rPr sz="1900" b="1" dirty="0"/>
              <a:t> </a:t>
            </a:r>
            <a:r>
              <a:rPr sz="1900" b="1" dirty="0" err="1"/>
              <a:t>deberán</a:t>
            </a:r>
            <a:r>
              <a:rPr sz="1900" b="1" dirty="0"/>
              <a:t> </a:t>
            </a:r>
            <a:r>
              <a:rPr lang="es-ES" sz="1900" b="1" dirty="0"/>
              <a:t>ser responsive</a:t>
            </a:r>
            <a:r>
              <a:rPr sz="1900" dirty="0"/>
              <a:t> para </a:t>
            </a:r>
            <a:r>
              <a:rPr sz="1900" dirty="0" err="1"/>
              <a:t>asegurarse</a:t>
            </a:r>
            <a:r>
              <a:rPr sz="1900" dirty="0"/>
              <a:t> de que los </a:t>
            </a:r>
            <a:r>
              <a:rPr sz="1900" dirty="0" err="1"/>
              <a:t>usuarios</a:t>
            </a:r>
            <a:r>
              <a:rPr sz="1900" dirty="0"/>
              <a:t> </a:t>
            </a:r>
            <a:r>
              <a:rPr sz="1900" dirty="0" err="1"/>
              <a:t>puedan</a:t>
            </a:r>
            <a:r>
              <a:rPr sz="1900" dirty="0"/>
              <a:t> </a:t>
            </a:r>
            <a:r>
              <a:rPr sz="1900" dirty="0" err="1"/>
              <a:t>seguir</a:t>
            </a:r>
            <a:r>
              <a:rPr sz="1900" dirty="0"/>
              <a:t> los </a:t>
            </a:r>
            <a:r>
              <a:rPr sz="1900" dirty="0" err="1"/>
              <a:t>entrenamientos</a:t>
            </a:r>
            <a:r>
              <a:rPr sz="1900" dirty="0"/>
              <a:t> </a:t>
            </a:r>
            <a:r>
              <a:rPr sz="1900" dirty="0" err="1"/>
              <a:t>desde</a:t>
            </a:r>
            <a:r>
              <a:rPr sz="1900" dirty="0"/>
              <a:t> </a:t>
            </a:r>
            <a:r>
              <a:rPr sz="1900" dirty="0" err="1"/>
              <a:t>cualquier</a:t>
            </a:r>
            <a:r>
              <a:rPr sz="1900" dirty="0"/>
              <a:t> </a:t>
            </a:r>
            <a:r>
              <a:rPr sz="1900" dirty="0" err="1"/>
              <a:t>dispositivo</a:t>
            </a:r>
            <a:r>
              <a:rPr sz="1900" dirty="0"/>
              <a:t>.</a:t>
            </a:r>
            <a:endParaRPr sz="19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1900" b="1" dirty="0"/>
              <a:t>La </a:t>
            </a:r>
            <a:r>
              <a:rPr sz="1900" b="1" dirty="0" err="1"/>
              <a:t>plataforma</a:t>
            </a:r>
            <a:r>
              <a:rPr sz="1900" b="1" dirty="0"/>
              <a:t> </a:t>
            </a:r>
            <a:r>
              <a:rPr sz="1900" b="1" dirty="0" err="1"/>
              <a:t>electrónica</a:t>
            </a:r>
            <a:r>
              <a:rPr sz="1900" b="1" dirty="0"/>
              <a:t> debe </a:t>
            </a:r>
            <a:r>
              <a:rPr sz="1900" b="1" dirty="0" err="1"/>
              <a:t>proporcionar</a:t>
            </a:r>
            <a:r>
              <a:rPr sz="1900" b="1" dirty="0"/>
              <a:t> </a:t>
            </a:r>
            <a:r>
              <a:rPr sz="1900" b="1" dirty="0" err="1"/>
              <a:t>métricas</a:t>
            </a:r>
            <a:r>
              <a:rPr sz="1900" b="1" dirty="0"/>
              <a:t> de </a:t>
            </a:r>
            <a:r>
              <a:rPr sz="1900" b="1" dirty="0" err="1"/>
              <a:t>competencia</a:t>
            </a:r>
            <a:r>
              <a:rPr sz="1900" b="1" dirty="0"/>
              <a:t>, es </a:t>
            </a:r>
            <a:r>
              <a:rPr sz="1900" b="1" dirty="0" err="1"/>
              <a:t>decir</a:t>
            </a:r>
            <a:r>
              <a:rPr sz="1900" b="1" dirty="0"/>
              <a:t>,</a:t>
            </a:r>
            <a:r>
              <a:rPr sz="1900" dirty="0"/>
              <a:t> la </a:t>
            </a:r>
            <a:r>
              <a:rPr sz="1900" dirty="0" err="1"/>
              <a:t>capacidad</a:t>
            </a:r>
            <a:r>
              <a:rPr sz="1900" dirty="0"/>
              <a:t> de </a:t>
            </a:r>
            <a:r>
              <a:rPr sz="1900" dirty="0" err="1"/>
              <a:t>rastrear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análisis</a:t>
            </a:r>
            <a:r>
              <a:rPr sz="1900" dirty="0"/>
              <a:t> y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uso</a:t>
            </a:r>
            <a:r>
              <a:rPr sz="1900" dirty="0"/>
              <a:t> con </a:t>
            </a:r>
            <a:r>
              <a:rPr sz="1900" dirty="0" err="1"/>
              <a:t>el</a:t>
            </a:r>
            <a:r>
              <a:rPr sz="1900" dirty="0"/>
              <a:t> fin de </a:t>
            </a:r>
            <a:r>
              <a:rPr sz="1900" dirty="0" err="1"/>
              <a:t>ofrecer</a:t>
            </a:r>
            <a:r>
              <a:rPr sz="1900" dirty="0"/>
              <a:t> </a:t>
            </a:r>
            <a:r>
              <a:rPr sz="1900" dirty="0" err="1"/>
              <a:t>apoyo</a:t>
            </a:r>
            <a:r>
              <a:rPr sz="1900" dirty="0"/>
              <a:t> de </a:t>
            </a:r>
            <a:r>
              <a:rPr sz="1900" dirty="0" err="1"/>
              <a:t>tutoría</a:t>
            </a:r>
            <a:r>
              <a:rPr sz="1900" dirty="0"/>
              <a:t> a los </a:t>
            </a:r>
            <a:r>
              <a:rPr sz="1900" dirty="0" err="1"/>
              <a:t>estudiantes</a:t>
            </a:r>
            <a:r>
              <a:rPr sz="1900" dirty="0"/>
              <a:t> que lo </a:t>
            </a:r>
            <a:r>
              <a:rPr sz="1900" dirty="0" err="1"/>
              <a:t>necesitan</a:t>
            </a:r>
            <a:r>
              <a:rPr sz="1900" dirty="0"/>
              <a:t>.</a:t>
            </a:r>
            <a:endParaRPr sz="19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1900" b="1" dirty="0"/>
              <a:t>Las </a:t>
            </a:r>
            <a:r>
              <a:rPr sz="1900" b="1" dirty="0" err="1"/>
              <a:t>plataformas</a:t>
            </a:r>
            <a:r>
              <a:rPr sz="1900" b="1" dirty="0"/>
              <a:t> </a:t>
            </a:r>
            <a:r>
              <a:rPr sz="1900" b="1" dirty="0" err="1"/>
              <a:t>electrónicas</a:t>
            </a:r>
            <a:r>
              <a:rPr sz="1900" b="1" dirty="0"/>
              <a:t> </a:t>
            </a:r>
            <a:r>
              <a:rPr sz="1900" b="1" dirty="0" err="1"/>
              <a:t>deben</a:t>
            </a:r>
            <a:r>
              <a:rPr sz="1900" b="1" dirty="0"/>
              <a:t> </a:t>
            </a:r>
            <a:r>
              <a:rPr sz="1900" b="1" dirty="0" err="1"/>
              <a:t>proporcionar</a:t>
            </a:r>
            <a:r>
              <a:rPr sz="1900" b="1" dirty="0"/>
              <a:t> </a:t>
            </a:r>
            <a:r>
              <a:rPr sz="1900" b="1" dirty="0" err="1"/>
              <a:t>mecanismos</a:t>
            </a:r>
            <a:r>
              <a:rPr sz="1900" b="1" dirty="0"/>
              <a:t> de </a:t>
            </a:r>
            <a:r>
              <a:rPr sz="1900" b="1" dirty="0" err="1"/>
              <a:t>validación</a:t>
            </a:r>
            <a:r>
              <a:rPr sz="1900" b="1" dirty="0"/>
              <a:t> de </a:t>
            </a:r>
            <a:r>
              <a:rPr sz="1900" b="1" dirty="0" err="1"/>
              <a:t>habilidades</a:t>
            </a:r>
            <a:r>
              <a:rPr sz="1900" b="1" dirty="0"/>
              <a:t> </a:t>
            </a:r>
            <a:r>
              <a:rPr sz="1900" dirty="0" err="1"/>
              <a:t>como</a:t>
            </a:r>
            <a:r>
              <a:rPr sz="1900" dirty="0"/>
              <a:t> </a:t>
            </a:r>
            <a:r>
              <a:rPr sz="1900" dirty="0" err="1"/>
              <a:t>pruebas</a:t>
            </a:r>
            <a:r>
              <a:rPr sz="1900" dirty="0"/>
              <a:t>, </a:t>
            </a:r>
            <a:r>
              <a:rPr sz="1900" dirty="0" err="1"/>
              <a:t>gamificación</a:t>
            </a:r>
            <a:r>
              <a:rPr sz="1900" dirty="0"/>
              <a:t> o </a:t>
            </a:r>
            <a:r>
              <a:rPr sz="1900" dirty="0" err="1"/>
              <a:t>ejercicios</a:t>
            </a:r>
            <a:r>
              <a:rPr sz="1900" dirty="0"/>
              <a:t> y </a:t>
            </a:r>
            <a:r>
              <a:rPr sz="1900" dirty="0" err="1"/>
              <a:t>reconocimiento</a:t>
            </a:r>
            <a:r>
              <a:rPr sz="1900" dirty="0"/>
              <a:t> de </a:t>
            </a:r>
            <a:r>
              <a:rPr sz="1900" dirty="0" err="1"/>
              <a:t>habilidades</a:t>
            </a:r>
            <a:r>
              <a:rPr sz="1900" dirty="0"/>
              <a:t> </a:t>
            </a:r>
            <a:r>
              <a:rPr sz="1900" dirty="0" err="1"/>
              <a:t>adquiridas</a:t>
            </a:r>
            <a:r>
              <a:rPr sz="1900" dirty="0"/>
              <a:t> a </a:t>
            </a:r>
            <a:r>
              <a:rPr sz="1900" dirty="0" err="1"/>
              <a:t>través</a:t>
            </a:r>
            <a:r>
              <a:rPr sz="1900" dirty="0"/>
              <a:t> de </a:t>
            </a:r>
            <a:r>
              <a:rPr sz="1900" dirty="0" err="1"/>
              <a:t>certificados</a:t>
            </a:r>
            <a:r>
              <a:rPr sz="1900" dirty="0"/>
              <a:t> o insignias.</a:t>
            </a:r>
            <a:endParaRPr sz="19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1900" b="1" dirty="0"/>
              <a:t>Las </a:t>
            </a:r>
            <a:r>
              <a:rPr sz="1900" b="1" dirty="0" err="1"/>
              <a:t>plataformas</a:t>
            </a:r>
            <a:r>
              <a:rPr sz="1900" b="1" dirty="0"/>
              <a:t> </a:t>
            </a:r>
            <a:r>
              <a:rPr sz="1900" b="1" dirty="0" err="1"/>
              <a:t>electrónicas</a:t>
            </a:r>
            <a:r>
              <a:rPr sz="1900" b="1" dirty="0"/>
              <a:t> </a:t>
            </a:r>
            <a:r>
              <a:rPr sz="1900" b="1" dirty="0" err="1"/>
              <a:t>deben</a:t>
            </a:r>
            <a:r>
              <a:rPr sz="1900" b="1" dirty="0"/>
              <a:t> </a:t>
            </a:r>
            <a:r>
              <a:rPr sz="1900" b="1" dirty="0" err="1"/>
              <a:t>aceptar</a:t>
            </a:r>
            <a:r>
              <a:rPr sz="1900" dirty="0"/>
              <a:t> una </a:t>
            </a:r>
            <a:r>
              <a:rPr sz="1900" dirty="0" err="1"/>
              <a:t>variedad</a:t>
            </a:r>
            <a:r>
              <a:rPr sz="1900" dirty="0"/>
              <a:t> de </a:t>
            </a:r>
            <a:r>
              <a:rPr sz="1900" dirty="0" err="1"/>
              <a:t>formatos</a:t>
            </a:r>
            <a:r>
              <a:rPr sz="1900" dirty="0"/>
              <a:t> de </a:t>
            </a:r>
            <a:r>
              <a:rPr sz="1900" dirty="0" err="1"/>
              <a:t>contenido</a:t>
            </a:r>
            <a:r>
              <a:rPr sz="1900" dirty="0"/>
              <a:t> para </a:t>
            </a:r>
            <a:r>
              <a:rPr sz="1900" dirty="0" err="1"/>
              <a:t>ofrecer</a:t>
            </a:r>
            <a:r>
              <a:rPr sz="1900" dirty="0"/>
              <a:t> material de </a:t>
            </a:r>
            <a:r>
              <a:rPr sz="1900" dirty="0" err="1"/>
              <a:t>formación</a:t>
            </a:r>
            <a:r>
              <a:rPr sz="1900" dirty="0"/>
              <a:t> </a:t>
            </a:r>
            <a:r>
              <a:rPr sz="1900" dirty="0" err="1"/>
              <a:t>enriquecido</a:t>
            </a:r>
            <a:r>
              <a:rPr sz="1900" dirty="0"/>
              <a:t> a los </a:t>
            </a:r>
            <a:r>
              <a:rPr sz="1900" dirty="0" err="1"/>
              <a:t>estudiantes</a:t>
            </a:r>
            <a:r>
              <a:rPr sz="1900" dirty="0"/>
              <a:t>. </a:t>
            </a:r>
            <a:r>
              <a:rPr sz="1900" dirty="0" err="1"/>
              <a:t>Tendremos</a:t>
            </a:r>
            <a:r>
              <a:rPr sz="1900" dirty="0"/>
              <a:t> una </a:t>
            </a:r>
            <a:r>
              <a:rPr sz="1900" dirty="0" err="1"/>
              <a:t>mejor</a:t>
            </a:r>
            <a:r>
              <a:rPr sz="1900" dirty="0"/>
              <a:t> </a:t>
            </a:r>
            <a:r>
              <a:rPr sz="1900" dirty="0" err="1"/>
              <a:t>visión</a:t>
            </a:r>
            <a:r>
              <a:rPr sz="1900" dirty="0"/>
              <a:t> de </a:t>
            </a:r>
            <a:r>
              <a:rPr sz="1900" dirty="0" err="1"/>
              <a:t>qué</a:t>
            </a:r>
            <a:r>
              <a:rPr sz="1900" dirty="0"/>
              <a:t> </a:t>
            </a:r>
            <a:r>
              <a:rPr sz="1900" dirty="0" err="1"/>
              <a:t>tipos</a:t>
            </a:r>
            <a:r>
              <a:rPr sz="1900" dirty="0"/>
              <a:t> de </a:t>
            </a:r>
            <a:r>
              <a:rPr sz="1900" dirty="0" err="1"/>
              <a:t>contenidos</a:t>
            </a:r>
            <a:r>
              <a:rPr sz="1900" dirty="0"/>
              <a:t> </a:t>
            </a:r>
            <a:r>
              <a:rPr sz="1900" dirty="0" err="1"/>
              <a:t>digitales</a:t>
            </a:r>
            <a:r>
              <a:rPr sz="1900" dirty="0"/>
              <a:t> se </a:t>
            </a:r>
            <a:r>
              <a:rPr sz="1900" dirty="0" err="1"/>
              <a:t>pueden</a:t>
            </a:r>
            <a:r>
              <a:rPr sz="1900" dirty="0"/>
              <a:t> </a:t>
            </a:r>
            <a:r>
              <a:rPr sz="1900" dirty="0" err="1"/>
              <a:t>utilizar</a:t>
            </a:r>
            <a:r>
              <a:rPr sz="1900" dirty="0"/>
              <a:t> para fines de </a:t>
            </a:r>
            <a:r>
              <a:rPr sz="1900" dirty="0" err="1"/>
              <a:t>enseñanza</a:t>
            </a:r>
            <a:r>
              <a:rPr sz="1900" dirty="0"/>
              <a:t> </a:t>
            </a:r>
            <a:r>
              <a:rPr sz="1900" dirty="0" err="1"/>
              <a:t>en</a:t>
            </a:r>
            <a:r>
              <a:rPr sz="1900" dirty="0"/>
              <a:t> la </a:t>
            </a:r>
            <a:r>
              <a:rPr sz="1900" dirty="0" err="1"/>
              <a:t>siguiente</a:t>
            </a:r>
            <a:r>
              <a:rPr sz="1900" dirty="0"/>
              <a:t> </a:t>
            </a:r>
            <a:r>
              <a:rPr sz="1900" dirty="0" err="1"/>
              <a:t>sección</a:t>
            </a:r>
            <a:r>
              <a:rPr sz="1900" dirty="0"/>
              <a:t>.</a:t>
            </a:r>
            <a:endParaRPr sz="19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19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57299C-CBF2-4D37-8DC0-B8C8C284F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7400" y="3876139"/>
            <a:ext cx="4086761" cy="408676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EBC3A21-8D97-4764-94CC-FC40B232AF56}"/>
              </a:ext>
            </a:extLst>
          </p:cNvPr>
          <p:cNvSpPr txBox="1"/>
          <p:nvPr/>
        </p:nvSpPr>
        <p:spPr>
          <a:xfrm>
            <a:off x="13692809" y="7898368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2157916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3: Tipos de contenidos digitales y sus características	</a:t>
            </a:r>
            <a:endParaRPr sz="40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Sección 3.1: Introducción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8153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¡El </a:t>
            </a:r>
            <a:r>
              <a:rPr dirty="0" err="1"/>
              <a:t>contenido</a:t>
            </a:r>
            <a:r>
              <a:rPr dirty="0"/>
              <a:t> es </a:t>
            </a:r>
            <a:r>
              <a:rPr dirty="0" err="1"/>
              <a:t>información</a:t>
            </a:r>
            <a:r>
              <a:rPr dirty="0"/>
              <a:t> y </a:t>
            </a:r>
            <a:r>
              <a:rPr b="1" dirty="0"/>
              <a:t>debe ser fresco, legible, </a:t>
            </a:r>
            <a:r>
              <a:rPr b="1" dirty="0" err="1"/>
              <a:t>relevante</a:t>
            </a:r>
            <a:r>
              <a:rPr b="1" dirty="0"/>
              <a:t> y </a:t>
            </a:r>
            <a:r>
              <a:rPr b="1" dirty="0" err="1"/>
              <a:t>útil</a:t>
            </a:r>
            <a:r>
              <a:rPr b="1" dirty="0"/>
              <a:t> </a:t>
            </a:r>
            <a:r>
              <a:rPr dirty="0"/>
              <a:t>para </a:t>
            </a:r>
            <a:r>
              <a:rPr b="1" dirty="0" err="1"/>
              <a:t>cualquier</a:t>
            </a:r>
            <a:r>
              <a:rPr b="1" dirty="0"/>
              <a:t> </a:t>
            </a:r>
            <a:r>
              <a:rPr b="1" dirty="0" err="1"/>
              <a:t>usuario</a:t>
            </a:r>
            <a:r>
              <a:rPr b="1" dirty="0"/>
              <a:t> de </a:t>
            </a:r>
            <a:r>
              <a:rPr b="1" dirty="0" err="1"/>
              <a:t>cualquier</a:t>
            </a:r>
            <a:r>
              <a:rPr b="1" dirty="0"/>
              <a:t> </a:t>
            </a:r>
            <a:r>
              <a:rPr b="1" dirty="0" err="1"/>
              <a:t>edad</a:t>
            </a:r>
            <a:r>
              <a:rPr b="1" dirty="0"/>
              <a:t> y </a:t>
            </a:r>
            <a:r>
              <a:rPr b="1" dirty="0" err="1"/>
              <a:t>cultura</a:t>
            </a:r>
            <a:r>
              <a:rPr dirty="0"/>
              <a:t>! </a:t>
            </a:r>
          </a:p>
          <a:p>
            <a:pPr algn="just"/>
            <a:endParaRPr sz="24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Hay</a:t>
            </a:r>
            <a:r>
              <a:rPr lang="es-ES" dirty="0"/>
              <a:t> </a:t>
            </a:r>
            <a:r>
              <a:rPr dirty="0" err="1"/>
              <a:t>cientos</a:t>
            </a:r>
            <a:r>
              <a:rPr dirty="0"/>
              <a:t> de </a:t>
            </a:r>
            <a:r>
              <a:rPr b="1" dirty="0" err="1"/>
              <a:t>tipos</a:t>
            </a:r>
            <a:r>
              <a:rPr b="1" dirty="0"/>
              <a:t> </a:t>
            </a:r>
            <a:r>
              <a:rPr lang="es-ES" b="1" dirty="0"/>
              <a:t>diferentes </a:t>
            </a:r>
            <a:r>
              <a:rPr b="1" dirty="0"/>
              <a:t>de </a:t>
            </a:r>
            <a:r>
              <a:rPr b="1" dirty="0" err="1"/>
              <a:t>contenidos</a:t>
            </a:r>
            <a:r>
              <a:rPr b="1" dirty="0"/>
              <a:t> </a:t>
            </a:r>
            <a:r>
              <a:rPr b="1" dirty="0" err="1"/>
              <a:t>digitales</a:t>
            </a:r>
            <a:r>
              <a:rPr b="1" dirty="0"/>
              <a:t> </a:t>
            </a:r>
            <a:r>
              <a:rPr dirty="0"/>
              <a:t>y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ellos</a:t>
            </a:r>
            <a:r>
              <a:rPr dirty="0"/>
              <a:t> </a:t>
            </a:r>
            <a:r>
              <a:rPr dirty="0" err="1"/>
              <a:t>tienen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valor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entrega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. </a:t>
            </a:r>
            <a:endParaRPr sz="2400" dirty="0">
              <a:effectLst/>
              <a:latin typeface="Arial MT"/>
              <a:ea typeface="Arial MT"/>
              <a:cs typeface="Arial MT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1DA9439-193B-4C00-9FA8-EC9C82B94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2814310"/>
            <a:ext cx="4877481" cy="487748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F1993A2-70E3-439A-8B7C-EED8520DCAD2}"/>
              </a:ext>
            </a:extLst>
          </p:cNvPr>
          <p:cNvSpPr txBox="1"/>
          <p:nvPr/>
        </p:nvSpPr>
        <p:spPr>
          <a:xfrm>
            <a:off x="11703777" y="7519512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2102358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3: Tipos de contenidos digitales y sus características	</a:t>
            </a:r>
            <a:endParaRPr sz="40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Sección 3.2: Tipos de contenido digital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16154400" cy="5224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22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Algunos</a:t>
            </a:r>
            <a:r>
              <a:rPr dirty="0"/>
              <a:t> </a:t>
            </a:r>
            <a:r>
              <a:rPr dirty="0" err="1"/>
              <a:t>ejemplos</a:t>
            </a:r>
            <a:r>
              <a:rPr dirty="0"/>
              <a:t> de </a:t>
            </a:r>
            <a:r>
              <a:rPr dirty="0" err="1"/>
              <a:t>contenidos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 que se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utilizar</a:t>
            </a:r>
            <a:r>
              <a:rPr dirty="0"/>
              <a:t> con fines de </a:t>
            </a:r>
            <a:r>
              <a:rPr lang="es-ES" dirty="0"/>
              <a:t>formación</a:t>
            </a:r>
            <a:r>
              <a:rPr dirty="0"/>
              <a:t> son:</a:t>
            </a:r>
            <a:endParaRPr sz="22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Las </a:t>
            </a:r>
            <a:r>
              <a:rPr b="1" dirty="0" err="1"/>
              <a:t>infografías</a:t>
            </a:r>
            <a:r>
              <a:rPr b="1" dirty="0"/>
              <a:t> </a:t>
            </a:r>
            <a:r>
              <a:rPr dirty="0"/>
              <a:t>son </a:t>
            </a:r>
            <a:r>
              <a:rPr dirty="0" err="1"/>
              <a:t>representaciones</a:t>
            </a:r>
            <a:r>
              <a:rPr dirty="0"/>
              <a:t> </a:t>
            </a:r>
            <a:r>
              <a:rPr dirty="0" err="1"/>
              <a:t>visuales</a:t>
            </a:r>
            <a:r>
              <a:rPr dirty="0"/>
              <a:t> de </a:t>
            </a:r>
            <a:r>
              <a:rPr dirty="0" err="1"/>
              <a:t>datos</a:t>
            </a:r>
            <a:r>
              <a:rPr dirty="0"/>
              <a:t> y </a:t>
            </a:r>
            <a:r>
              <a:rPr dirty="0" err="1"/>
              <a:t>suelen</a:t>
            </a:r>
            <a:r>
              <a:rPr dirty="0"/>
              <a:t> </a:t>
            </a:r>
            <a:r>
              <a:rPr dirty="0" err="1"/>
              <a:t>hacer</a:t>
            </a:r>
            <a:r>
              <a:rPr dirty="0"/>
              <a:t> que las </a:t>
            </a:r>
            <a:r>
              <a:rPr dirty="0" err="1"/>
              <a:t>cifras</a:t>
            </a:r>
            <a:r>
              <a:rPr dirty="0"/>
              <a:t> </a:t>
            </a:r>
            <a:r>
              <a:rPr dirty="0" err="1"/>
              <a:t>sean</a:t>
            </a:r>
            <a:r>
              <a:rPr dirty="0"/>
              <a:t> </a:t>
            </a:r>
            <a:r>
              <a:rPr dirty="0" err="1"/>
              <a:t>mucho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atractivas</a:t>
            </a:r>
            <a:r>
              <a:rPr dirty="0"/>
              <a:t> y </a:t>
            </a:r>
            <a:r>
              <a:rPr dirty="0" err="1"/>
              <a:t>claras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lector.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Los memes</a:t>
            </a:r>
            <a:r>
              <a:rPr dirty="0"/>
              <a:t> a menudo son videos e </a:t>
            </a:r>
            <a:r>
              <a:rPr dirty="0" err="1"/>
              <a:t>imágenes</a:t>
            </a:r>
            <a:r>
              <a:rPr dirty="0"/>
              <a:t> con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humorístico</a:t>
            </a:r>
            <a:r>
              <a:rPr dirty="0"/>
              <a:t> que </a:t>
            </a:r>
            <a:r>
              <a:rPr dirty="0" err="1"/>
              <a:t>generalmente</a:t>
            </a:r>
            <a:r>
              <a:rPr dirty="0"/>
              <a:t> se </a:t>
            </a:r>
            <a:r>
              <a:rPr dirty="0" err="1"/>
              <a:t>vuelven</a:t>
            </a:r>
            <a:r>
              <a:rPr dirty="0"/>
              <a:t> </a:t>
            </a:r>
            <a:r>
              <a:rPr dirty="0" err="1"/>
              <a:t>virales</a:t>
            </a:r>
            <a:r>
              <a:rPr dirty="0"/>
              <a:t>, </a:t>
            </a:r>
            <a:r>
              <a:rPr dirty="0" err="1"/>
              <a:t>dependiendo</a:t>
            </a:r>
            <a:r>
              <a:rPr dirty="0"/>
              <a:t> de la audiencia a </a:t>
            </a:r>
            <a:r>
              <a:rPr dirty="0" err="1"/>
              <a:t>veces</a:t>
            </a:r>
            <a:r>
              <a:rPr dirty="0"/>
              <a:t> son buenos para romper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hielo</a:t>
            </a:r>
            <a:r>
              <a:rPr dirty="0"/>
              <a:t> y </a:t>
            </a:r>
            <a:r>
              <a:rPr dirty="0" err="1"/>
              <a:t>crear</a:t>
            </a:r>
            <a:r>
              <a:rPr dirty="0"/>
              <a:t> </a:t>
            </a:r>
            <a:r>
              <a:rPr dirty="0" err="1"/>
              <a:t>complicidad</a:t>
            </a:r>
            <a:r>
              <a:rPr dirty="0"/>
              <a:t> con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público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Vídeos</a:t>
            </a:r>
            <a:r>
              <a:rPr b="1" dirty="0"/>
              <a:t>: </a:t>
            </a:r>
            <a:r>
              <a:rPr dirty="0"/>
              <a:t>No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demasiado</a:t>
            </a:r>
            <a:r>
              <a:rPr dirty="0"/>
              <a:t> </a:t>
            </a:r>
            <a:r>
              <a:rPr dirty="0" err="1"/>
              <a:t>larg</a:t>
            </a:r>
            <a:r>
              <a:rPr lang="es-ES" dirty="0"/>
              <a:t>o</a:t>
            </a:r>
            <a:r>
              <a:rPr dirty="0"/>
              <a:t>s y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relevantes</a:t>
            </a:r>
            <a:r>
              <a:rPr dirty="0"/>
              <a:t> y </a:t>
            </a:r>
            <a:r>
              <a:rPr dirty="0" err="1"/>
              <a:t>explicativ</a:t>
            </a:r>
            <a:r>
              <a:rPr lang="es-ES" dirty="0"/>
              <a:t>o</a:t>
            </a:r>
            <a:r>
              <a:rPr dirty="0"/>
              <a:t>s,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son </a:t>
            </a:r>
            <a:r>
              <a:rPr dirty="0" err="1"/>
              <a:t>divertid</a:t>
            </a:r>
            <a:r>
              <a:rPr lang="es-ES" dirty="0"/>
              <a:t>o</a:t>
            </a:r>
            <a:r>
              <a:rPr dirty="0"/>
              <a:t>s o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aprendizaje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s-ES" b="1" dirty="0"/>
              <a:t>Guías prácticas</a:t>
            </a:r>
            <a:r>
              <a:rPr b="1" dirty="0"/>
              <a:t>:</a:t>
            </a:r>
            <a:r>
              <a:rPr dirty="0"/>
              <a:t> Est</a:t>
            </a:r>
            <a:r>
              <a:rPr lang="es-ES" dirty="0"/>
              <a:t>a</a:t>
            </a:r>
            <a:r>
              <a:rPr dirty="0"/>
              <a:t>s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variar</a:t>
            </a:r>
            <a:r>
              <a:rPr dirty="0"/>
              <a:t> de un </a:t>
            </a:r>
            <a:r>
              <a:rPr dirty="0" err="1"/>
              <a:t>tema</a:t>
            </a:r>
            <a:r>
              <a:rPr dirty="0"/>
              <a:t> a </a:t>
            </a:r>
            <a:r>
              <a:rPr dirty="0" err="1"/>
              <a:t>otro</a:t>
            </a:r>
            <a:r>
              <a:rPr dirty="0"/>
              <a:t> y </a:t>
            </a:r>
            <a:r>
              <a:rPr dirty="0" err="1"/>
              <a:t>pueden</a:t>
            </a:r>
            <a:r>
              <a:rPr dirty="0"/>
              <a:t> ser simples o </a:t>
            </a:r>
            <a:r>
              <a:rPr dirty="0" err="1"/>
              <a:t>complicados</a:t>
            </a:r>
            <a:r>
              <a:rPr dirty="0"/>
              <a:t>. </a:t>
            </a:r>
            <a:r>
              <a:rPr dirty="0" err="1"/>
              <a:t>Permiten</a:t>
            </a:r>
            <a:r>
              <a:rPr dirty="0"/>
              <a:t> a un lector </a:t>
            </a:r>
            <a:r>
              <a:rPr dirty="0" err="1"/>
              <a:t>entender</a:t>
            </a:r>
            <a:r>
              <a:rPr dirty="0"/>
              <a:t> </a:t>
            </a:r>
            <a:r>
              <a:rPr dirty="0" err="1"/>
              <a:t>completamente</a:t>
            </a:r>
            <a:r>
              <a:rPr dirty="0"/>
              <a:t> </a:t>
            </a:r>
            <a:r>
              <a:rPr dirty="0" err="1"/>
              <a:t>cómo</a:t>
            </a:r>
            <a:r>
              <a:rPr dirty="0"/>
              <a:t> usar o </a:t>
            </a:r>
            <a:r>
              <a:rPr dirty="0" err="1"/>
              <a:t>realizar</a:t>
            </a:r>
            <a:r>
              <a:rPr dirty="0"/>
              <a:t> un </a:t>
            </a:r>
            <a:r>
              <a:rPr dirty="0" err="1"/>
              <a:t>determinado</a:t>
            </a:r>
            <a:r>
              <a:rPr dirty="0"/>
              <a:t> </a:t>
            </a:r>
            <a:r>
              <a:rPr dirty="0" err="1"/>
              <a:t>proceso</a:t>
            </a:r>
            <a:r>
              <a:rPr dirty="0"/>
              <a:t>. Deben ser </a:t>
            </a:r>
            <a:r>
              <a:rPr dirty="0" err="1"/>
              <a:t>fáciles</a:t>
            </a:r>
            <a:r>
              <a:rPr dirty="0"/>
              <a:t> de </a:t>
            </a:r>
            <a:r>
              <a:rPr dirty="0" err="1"/>
              <a:t>seguir</a:t>
            </a:r>
            <a:r>
              <a:rPr dirty="0"/>
              <a:t>, </a:t>
            </a:r>
            <a:r>
              <a:rPr lang="es-ES" dirty="0"/>
              <a:t>y estar </a:t>
            </a:r>
            <a:r>
              <a:rPr dirty="0" err="1"/>
              <a:t>dividid</a:t>
            </a:r>
            <a:r>
              <a:rPr lang="es-ES" dirty="0"/>
              <a:t>a</a:t>
            </a:r>
            <a:r>
              <a:rPr dirty="0"/>
              <a:t>s </a:t>
            </a:r>
            <a:r>
              <a:rPr dirty="0" err="1"/>
              <a:t>en</a:t>
            </a:r>
            <a:r>
              <a:rPr dirty="0"/>
              <a:t> pasos,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lenguaje</a:t>
            </a:r>
            <a:r>
              <a:rPr dirty="0"/>
              <a:t>/</a:t>
            </a:r>
            <a:r>
              <a:rPr dirty="0" err="1"/>
              <a:t>cultura</a:t>
            </a:r>
            <a:r>
              <a:rPr dirty="0"/>
              <a:t> es neutral.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Chats </a:t>
            </a:r>
            <a:r>
              <a:rPr b="1" dirty="0" err="1"/>
              <a:t>en</a:t>
            </a:r>
            <a:r>
              <a:rPr b="1" dirty="0"/>
              <a:t> vivo:</a:t>
            </a:r>
            <a:r>
              <a:rPr dirty="0"/>
              <a:t> Los chats y los chatbots son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comunes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plataformas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electrónico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apoyo</a:t>
            </a:r>
            <a:r>
              <a:rPr dirty="0"/>
              <a:t> de los </a:t>
            </a:r>
            <a:r>
              <a:rPr dirty="0" err="1"/>
              <a:t>estudiantes</a:t>
            </a:r>
            <a:r>
              <a:rPr dirty="0"/>
              <a:t>, </a:t>
            </a:r>
            <a:r>
              <a:rPr dirty="0" err="1"/>
              <a:t>especialmente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la </a:t>
            </a:r>
            <a:r>
              <a:rPr dirty="0" err="1"/>
              <a:t>formación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que los </a:t>
            </a:r>
            <a:r>
              <a:rPr dirty="0" err="1"/>
              <a:t>usuarios</a:t>
            </a:r>
            <a:r>
              <a:rPr dirty="0"/>
              <a:t> se </a:t>
            </a:r>
            <a:r>
              <a:rPr dirty="0" err="1"/>
              <a:t>sienten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interesados</a:t>
            </a:r>
            <a:r>
              <a:rPr dirty="0"/>
              <a:t> ​​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compartir</a:t>
            </a:r>
            <a:r>
              <a:rPr dirty="0"/>
              <a:t> sus </a:t>
            </a:r>
            <a:r>
              <a:rPr dirty="0" err="1"/>
              <a:t>dudas</a:t>
            </a:r>
            <a:r>
              <a:rPr dirty="0"/>
              <a:t> «</a:t>
            </a:r>
            <a:r>
              <a:rPr dirty="0" err="1"/>
              <a:t>silenciosamente</a:t>
            </a:r>
            <a:r>
              <a:rPr dirty="0"/>
              <a:t>».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Galerías</a:t>
            </a:r>
            <a:r>
              <a:rPr b="1" dirty="0"/>
              <a:t> de </a:t>
            </a:r>
            <a:r>
              <a:rPr b="1" dirty="0" err="1"/>
              <a:t>fotos</a:t>
            </a:r>
            <a:r>
              <a:rPr b="1" dirty="0"/>
              <a:t>. </a:t>
            </a:r>
            <a:r>
              <a:rPr dirty="0"/>
              <a:t>Una imagen vale mil palabras, y a menudo </a:t>
            </a:r>
            <a:r>
              <a:rPr dirty="0" err="1"/>
              <a:t>puede</a:t>
            </a:r>
            <a:r>
              <a:rPr dirty="0"/>
              <a:t> ser </a:t>
            </a:r>
            <a:r>
              <a:rPr dirty="0" err="1"/>
              <a:t>mucho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fácil</a:t>
            </a:r>
            <a:r>
              <a:rPr dirty="0"/>
              <a:t> </a:t>
            </a:r>
            <a:r>
              <a:rPr dirty="0" err="1"/>
              <a:t>explicar</a:t>
            </a:r>
            <a:r>
              <a:rPr dirty="0"/>
              <a:t> las </a:t>
            </a:r>
            <a:r>
              <a:rPr dirty="0" err="1"/>
              <a:t>cosas</a:t>
            </a:r>
            <a:r>
              <a:rPr dirty="0"/>
              <a:t> </a:t>
            </a:r>
            <a:r>
              <a:rPr dirty="0" err="1"/>
              <a:t>usando</a:t>
            </a:r>
            <a:r>
              <a:rPr dirty="0"/>
              <a:t> una imagen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lugar</a:t>
            </a:r>
            <a:r>
              <a:rPr dirty="0"/>
              <a:t> de palabras.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Enlaces de </a:t>
            </a:r>
            <a:r>
              <a:rPr b="1" dirty="0" err="1"/>
              <a:t>interés</a:t>
            </a:r>
            <a:r>
              <a:rPr b="1" dirty="0"/>
              <a:t>:</a:t>
            </a:r>
            <a:r>
              <a:rPr dirty="0"/>
              <a:t> </a:t>
            </a:r>
            <a:r>
              <a:rPr dirty="0" err="1"/>
              <a:t>Normalmente</a:t>
            </a:r>
            <a:r>
              <a:rPr dirty="0"/>
              <a:t> son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útiles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formación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que </a:t>
            </a:r>
            <a:r>
              <a:rPr dirty="0" err="1"/>
              <a:t>ofrecen</a:t>
            </a:r>
            <a:r>
              <a:rPr dirty="0"/>
              <a:t> una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investigar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a </a:t>
            </a:r>
            <a:r>
              <a:rPr dirty="0" err="1"/>
              <a:t>fondo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tema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0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35E2D6-EA23-4312-A54C-03AD2E73DACE}"/>
              </a:ext>
            </a:extLst>
          </p:cNvPr>
          <p:cNvSpPr txBox="1"/>
          <p:nvPr/>
        </p:nvSpPr>
        <p:spPr>
          <a:xfrm>
            <a:off x="1229590" y="1571938"/>
            <a:ext cx="90574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Objetivos y </a:t>
            </a:r>
            <a:r>
              <a:rPr lang="es-ES"/>
              <a:t>Metas</a:t>
            </a:r>
            <a:r>
              <a:t> </a:t>
            </a:r>
          </a:p>
          <a:p>
            <a:endParaRPr sz="48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869811-73F4-4578-94E4-A5B3320749D8}"/>
              </a:ext>
            </a:extLst>
          </p:cNvPr>
          <p:cNvSpPr txBox="1"/>
          <p:nvPr/>
        </p:nvSpPr>
        <p:spPr>
          <a:xfrm>
            <a:off x="1229590" y="2556723"/>
            <a:ext cx="13629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>
                <a:effectLst/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Al final de este módulo será</a:t>
            </a:r>
            <a:r>
              <a:rPr lang="es-ES"/>
              <a:t>s</a:t>
            </a:r>
            <a:r>
              <a:t> capaz de:</a:t>
            </a:r>
          </a:p>
          <a:p>
            <a:endParaRPr sz="2400"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A57B0-959A-4595-9A1B-073183E4A631}"/>
              </a:ext>
            </a:extLst>
          </p:cNvPr>
          <p:cNvSpPr txBox="1"/>
          <p:nvPr/>
        </p:nvSpPr>
        <p:spPr>
          <a:xfrm>
            <a:off x="2018648" y="3472870"/>
            <a:ext cx="18184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es-ES" sz="2400"/>
              <a:t>Visión</a:t>
            </a:r>
            <a:r>
              <a:rPr lang="es-ES"/>
              <a:t> general</a:t>
            </a:r>
            <a:endParaRPr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A37104-F289-4F08-949A-F6EAA307C706}"/>
              </a:ext>
            </a:extLst>
          </p:cNvPr>
          <p:cNvSpPr txBox="1"/>
          <p:nvPr/>
        </p:nvSpPr>
        <p:spPr>
          <a:xfrm>
            <a:off x="1981201" y="4556731"/>
            <a:ext cx="23518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Nuevas habilidades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719926D-37C8-4128-980D-7AD5AD50AFB3}"/>
              </a:ext>
            </a:extLst>
          </p:cNvPr>
          <p:cNvSpPr txBox="1"/>
          <p:nvPr/>
        </p:nvSpPr>
        <p:spPr>
          <a:xfrm>
            <a:off x="4390211" y="3390900"/>
            <a:ext cx="726838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  <a:defRPr sz="1800">
                <a:effectLst/>
                <a:latin typeface="Century Gothic" panose="020B0502020202020204" pitchFamily="34" charset="0"/>
                <a:ea typeface="Arial MT"/>
                <a:cs typeface="Arial MT"/>
              </a:defRPr>
            </a:pPr>
            <a:r>
              <a:rPr b="1"/>
              <a:t>Proporcionar una visión general de varias plataformas digitales </a:t>
            </a:r>
            <a:r>
              <a:t>que se pueden utilizar para impartir </a:t>
            </a:r>
            <a:r>
              <a:rPr lang="es-ES"/>
              <a:t>formación</a:t>
            </a:r>
            <a:r>
              <a:t> </a:t>
            </a:r>
            <a:r>
              <a:rPr lang="es-ES"/>
              <a:t>on line</a:t>
            </a:r>
            <a:r>
              <a:t>.</a:t>
            </a:r>
          </a:p>
          <a:p>
            <a:pPr lvl="0"/>
            <a:endParaRPr sz="1800">
              <a:effectLst/>
              <a:latin typeface="Century Gothic" panose="020B0502020202020204" pitchFamily="34" charset="0"/>
              <a:ea typeface="Arial MT"/>
              <a:cs typeface="Arial MT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defRPr sz="1800">
                <a:effectLst/>
                <a:latin typeface="Century Gothic" panose="020B0502020202020204" pitchFamily="34" charset="0"/>
                <a:ea typeface="Arial MT"/>
                <a:cs typeface="Arial MT"/>
              </a:defRPr>
            </a:pPr>
            <a:r>
              <a:rPr b="1"/>
              <a:t>Desarrollar habilidades</a:t>
            </a:r>
            <a:r>
              <a:t> y conocimientos en el uso de plataformas digitales para diseñar y ofrecer programas de </a:t>
            </a:r>
            <a:r>
              <a:rPr lang="es-ES"/>
              <a:t>formación</a:t>
            </a:r>
            <a:r>
              <a:t> eficaces y atractivos.</a:t>
            </a:r>
          </a:p>
          <a:p>
            <a:pPr lvl="0"/>
            <a:endParaRPr sz="1800">
              <a:effectLst/>
              <a:latin typeface="Century Gothic" panose="020B0502020202020204" pitchFamily="34" charset="0"/>
              <a:ea typeface="Arial MT"/>
              <a:cs typeface="Arial MT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defRPr sz="1800">
                <a:effectLst/>
                <a:latin typeface="Century Gothic" panose="020B0502020202020204" pitchFamily="34" charset="0"/>
                <a:ea typeface="Arial MT"/>
                <a:cs typeface="Arial MT"/>
              </a:defRPr>
            </a:pPr>
            <a:r>
              <a:rPr b="1"/>
              <a:t>Comprender</a:t>
            </a:r>
            <a:r>
              <a:t> cómo utilizar las plataformas digitales para </a:t>
            </a:r>
            <a:r>
              <a:rPr b="1"/>
              <a:t>crear experiencias de aprendizaje interactivas</a:t>
            </a:r>
            <a:r>
              <a:t> que promuevan el compromiso y el aprendizaje activo.</a:t>
            </a:r>
          </a:p>
          <a:p>
            <a:pPr lvl="0"/>
            <a:endParaRPr sz="1800">
              <a:effectLst/>
              <a:latin typeface="Century Gothic" panose="020B0502020202020204" pitchFamily="34" charset="0"/>
              <a:ea typeface="Arial MT"/>
              <a:cs typeface="Arial MT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defRPr sz="1800">
                <a:effectLst/>
                <a:latin typeface="Century Gothic" panose="020B0502020202020204" pitchFamily="34" charset="0"/>
                <a:ea typeface="Arial MT"/>
                <a:cs typeface="Arial MT"/>
              </a:defRPr>
            </a:pPr>
            <a:r>
              <a:rPr b="1"/>
              <a:t>Mejorar el desarrollo de contenidos de formación</a:t>
            </a:r>
            <a:r>
              <a:rPr lang="es-ES" b="1"/>
              <a:t> on line </a:t>
            </a:r>
            <a:r>
              <a:rPr b="1"/>
              <a:t>eficaces </a:t>
            </a:r>
            <a:r>
              <a:t>que satisfagan las necesidades de los alumnos.</a:t>
            </a:r>
          </a:p>
          <a:p>
            <a:pPr lvl="0"/>
            <a:endParaRPr sz="1800">
              <a:effectLst/>
              <a:latin typeface="Century Gothic" panose="020B0502020202020204" pitchFamily="34" charset="0"/>
              <a:ea typeface="Arial MT"/>
              <a:cs typeface="Arial MT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defRPr sz="1800">
                <a:effectLst/>
                <a:latin typeface="Century Gothic" panose="020B0502020202020204" pitchFamily="34" charset="0"/>
                <a:ea typeface="Arial MT"/>
                <a:cs typeface="Arial MT"/>
              </a:defRPr>
            </a:pPr>
            <a:r>
              <a:rPr b="1"/>
              <a:t>Aprender a incorporar diferentes tipos de contenidos digitales </a:t>
            </a:r>
            <a:r>
              <a:t>en los programas de formación </a:t>
            </a:r>
            <a:r>
              <a:rPr lang="es-ES"/>
              <a:t>on line</a:t>
            </a:r>
            <a:r>
              <a:t> para crear una experiencia de aprendizaje más dinámica y atractiva.</a:t>
            </a:r>
            <a:endParaRPr sz="1800">
              <a:effectLst/>
              <a:latin typeface="Century Gothic" panose="020B0502020202020204" pitchFamily="34" charset="0"/>
              <a:ea typeface="Arial MT"/>
              <a:cs typeface="Arial MT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4491E158-D4F5-4147-AAA4-FE87762F0B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411358" y="3708623"/>
            <a:ext cx="577776" cy="52322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133F1A5-32C5-4E80-9D50-8E0D6E2C14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420743" y="4772680"/>
            <a:ext cx="577776" cy="523220"/>
          </a:xfrm>
          <a:prstGeom prst="rect">
            <a:avLst/>
          </a:prstGeom>
        </p:spPr>
      </p:pic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C45BF714-C5C1-8421-BD2A-4AD58ECA2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0" y="4485861"/>
            <a:ext cx="4582626" cy="343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74FF33AD-40F7-4FAA-9E02-2364A56369A2}"/>
              </a:ext>
            </a:extLst>
          </p:cNvPr>
          <p:cNvSpPr txBox="1"/>
          <p:nvPr/>
        </p:nvSpPr>
        <p:spPr>
          <a:xfrm>
            <a:off x="2018648" y="5524500"/>
            <a:ext cx="1981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Crear contenido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5BB156C-24B2-4A0A-90DC-FA1C1EB82F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447800" y="5763280"/>
            <a:ext cx="577776" cy="52322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35EDBB67-95FF-49C6-8156-1AD945E1E01C}"/>
              </a:ext>
            </a:extLst>
          </p:cNvPr>
          <p:cNvSpPr txBox="1"/>
          <p:nvPr/>
        </p:nvSpPr>
        <p:spPr>
          <a:xfrm>
            <a:off x="2018648" y="6591300"/>
            <a:ext cx="1981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Formación eficaz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42037A83-A4E1-40DD-8981-9D97B95777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447800" y="6720174"/>
            <a:ext cx="577776" cy="52322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15AA2AAD-DBA6-4B5F-9E57-655F52B50172}"/>
              </a:ext>
            </a:extLst>
          </p:cNvPr>
          <p:cNvSpPr txBox="1"/>
          <p:nvPr/>
        </p:nvSpPr>
        <p:spPr>
          <a:xfrm>
            <a:off x="1981201" y="7635270"/>
            <a:ext cx="1981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Tipos de contenidos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F592C9B9-E8B4-4140-938A-C847B65783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447800" y="7764144"/>
            <a:ext cx="577776" cy="5232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3: Tipos de contenidos digitales y sus características	</a:t>
            </a:r>
            <a:endParaRPr sz="40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Sección 3.2: Tipos de contenido digital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16154400" cy="5248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s-ES" b="1" dirty="0"/>
              <a:t>Casos de e</a:t>
            </a:r>
            <a:r>
              <a:rPr b="1" dirty="0"/>
              <a:t>studio: </a:t>
            </a:r>
            <a:r>
              <a:rPr dirty="0" err="1"/>
              <a:t>Suelen</a:t>
            </a:r>
            <a:r>
              <a:rPr dirty="0"/>
              <a:t> ser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interesantes</a:t>
            </a:r>
            <a:r>
              <a:rPr dirty="0"/>
              <a:t> para </a:t>
            </a:r>
            <a:r>
              <a:rPr dirty="0" err="1"/>
              <a:t>dar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un </a:t>
            </a:r>
            <a:r>
              <a:rPr dirty="0" err="1"/>
              <a:t>ejemplo</a:t>
            </a:r>
            <a:r>
              <a:rPr dirty="0"/>
              <a:t> tangible de </a:t>
            </a:r>
            <a:r>
              <a:rPr dirty="0" err="1"/>
              <a:t>conceptos</a:t>
            </a:r>
            <a:r>
              <a:rPr dirty="0"/>
              <a:t> </a:t>
            </a:r>
            <a:r>
              <a:rPr dirty="0" err="1"/>
              <a:t>presentados</a:t>
            </a:r>
            <a:r>
              <a:rPr dirty="0"/>
              <a:t> y una forma de </a:t>
            </a:r>
            <a:r>
              <a:rPr dirty="0" err="1"/>
              <a:t>inspirar</a:t>
            </a:r>
            <a:r>
              <a:rPr dirty="0"/>
              <a:t> </a:t>
            </a:r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acciones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Testimonios/</a:t>
            </a:r>
            <a:r>
              <a:rPr b="1" dirty="0" err="1"/>
              <a:t>Historias</a:t>
            </a:r>
            <a:r>
              <a:rPr b="1" dirty="0"/>
              <a:t>: </a:t>
            </a:r>
            <a:r>
              <a:rPr dirty="0"/>
              <a:t>Los testimonios o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modelo</a:t>
            </a:r>
            <a:r>
              <a:rPr dirty="0"/>
              <a:t> a </a:t>
            </a:r>
            <a:r>
              <a:rPr dirty="0" err="1"/>
              <a:t>seguir</a:t>
            </a:r>
            <a:r>
              <a:rPr dirty="0"/>
              <a:t> </a:t>
            </a:r>
            <a:r>
              <a:rPr dirty="0" err="1"/>
              <a:t>permiten</a:t>
            </a:r>
            <a:r>
              <a:rPr dirty="0"/>
              <a:t> la </a:t>
            </a:r>
            <a:r>
              <a:rPr dirty="0" err="1"/>
              <a:t>confianza</a:t>
            </a:r>
            <a:r>
              <a:rPr dirty="0"/>
              <a:t> y </a:t>
            </a:r>
            <a:r>
              <a:rPr dirty="0" err="1"/>
              <a:t>ofrecen</a:t>
            </a:r>
            <a:r>
              <a:rPr dirty="0"/>
              <a:t> una </a:t>
            </a:r>
            <a:r>
              <a:rPr dirty="0" err="1"/>
              <a:t>perspectiva</a:t>
            </a:r>
            <a:r>
              <a:rPr dirty="0"/>
              <a:t> personal.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Preguntas</a:t>
            </a:r>
            <a:r>
              <a:rPr b="1" dirty="0"/>
              <a:t> y </a:t>
            </a:r>
            <a:r>
              <a:rPr b="1" dirty="0" err="1"/>
              <a:t>respuestas</a:t>
            </a:r>
            <a:r>
              <a:rPr b="1" dirty="0"/>
              <a:t>/FAQ/</a:t>
            </a:r>
            <a:r>
              <a:rPr b="1" dirty="0" err="1"/>
              <a:t>entrevistas</a:t>
            </a:r>
            <a:r>
              <a:rPr b="1" dirty="0"/>
              <a:t>: </a:t>
            </a:r>
            <a:r>
              <a:rPr dirty="0"/>
              <a:t>Las </a:t>
            </a:r>
            <a:r>
              <a:rPr dirty="0" err="1"/>
              <a:t>sesiones</a:t>
            </a:r>
            <a:r>
              <a:rPr dirty="0"/>
              <a:t> de </a:t>
            </a:r>
            <a:r>
              <a:rPr dirty="0" err="1"/>
              <a:t>preguntas</a:t>
            </a:r>
            <a:r>
              <a:rPr dirty="0"/>
              <a:t> y </a:t>
            </a:r>
            <a:r>
              <a:rPr dirty="0" err="1"/>
              <a:t>respuestas</a:t>
            </a:r>
            <a:r>
              <a:rPr dirty="0"/>
              <a:t> o las </a:t>
            </a:r>
            <a:r>
              <a:rPr dirty="0" err="1"/>
              <a:t>preguntas</a:t>
            </a:r>
            <a:r>
              <a:rPr dirty="0"/>
              <a:t> </a:t>
            </a:r>
            <a:r>
              <a:rPr dirty="0" err="1"/>
              <a:t>frecuentes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ser </a:t>
            </a:r>
            <a:r>
              <a:rPr dirty="0" err="1"/>
              <a:t>formales</a:t>
            </a:r>
            <a:r>
              <a:rPr dirty="0"/>
              <a:t> e </a:t>
            </a:r>
            <a:r>
              <a:rPr dirty="0" err="1"/>
              <a:t>informales</a:t>
            </a:r>
            <a:r>
              <a:rPr dirty="0"/>
              <a:t>. Por lo general, son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útiles</a:t>
            </a:r>
            <a:r>
              <a:rPr dirty="0"/>
              <a:t> para los </a:t>
            </a:r>
            <a:r>
              <a:rPr dirty="0" err="1"/>
              <a:t>estudiantes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que </a:t>
            </a:r>
            <a:r>
              <a:rPr dirty="0" err="1"/>
              <a:t>ven</a:t>
            </a:r>
            <a:r>
              <a:rPr dirty="0"/>
              <a:t> sus </a:t>
            </a:r>
            <a:r>
              <a:rPr dirty="0" err="1"/>
              <a:t>propias</a:t>
            </a:r>
            <a:r>
              <a:rPr dirty="0"/>
              <a:t> </a:t>
            </a:r>
            <a:r>
              <a:rPr dirty="0" err="1"/>
              <a:t>dudas</a:t>
            </a:r>
            <a:r>
              <a:rPr dirty="0"/>
              <a:t> </a:t>
            </a:r>
            <a:r>
              <a:rPr dirty="0" err="1"/>
              <a:t>compartidas</a:t>
            </a:r>
            <a:r>
              <a:rPr dirty="0"/>
              <a:t> y </a:t>
            </a:r>
            <a:r>
              <a:rPr dirty="0" err="1"/>
              <a:t>respondidas</a:t>
            </a:r>
            <a:r>
              <a:rPr dirty="0"/>
              <a:t> </a:t>
            </a:r>
            <a:r>
              <a:rPr dirty="0" err="1"/>
              <a:t>sintiéndose</a:t>
            </a:r>
            <a:r>
              <a:rPr dirty="0"/>
              <a:t> </a:t>
            </a:r>
            <a:r>
              <a:rPr dirty="0" err="1"/>
              <a:t>empoderad</a:t>
            </a:r>
            <a:r>
              <a:rPr lang="es-ES" dirty="0"/>
              <a:t>o</a:t>
            </a:r>
            <a:r>
              <a:rPr dirty="0"/>
              <a:t>s y </a:t>
            </a:r>
            <a:r>
              <a:rPr dirty="0" err="1"/>
              <a:t>motivad</a:t>
            </a:r>
            <a:r>
              <a:rPr lang="es-ES" dirty="0"/>
              <a:t>o</a:t>
            </a:r>
            <a:r>
              <a:rPr dirty="0"/>
              <a:t>s.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s-ES" b="1" dirty="0"/>
              <a:t>Qué hacer y qué no</a:t>
            </a:r>
            <a:r>
              <a:rPr b="1" dirty="0"/>
              <a:t>: </a:t>
            </a:r>
            <a:r>
              <a:rPr dirty="0"/>
              <a:t>Este </a:t>
            </a:r>
            <a:r>
              <a:rPr lang="es-ES" dirty="0"/>
              <a:t>contenido </a:t>
            </a:r>
            <a:r>
              <a:rPr dirty="0" err="1"/>
              <a:t>permite</a:t>
            </a:r>
            <a:r>
              <a:rPr dirty="0"/>
              <a:t> a los </a:t>
            </a:r>
            <a:r>
              <a:rPr dirty="0" err="1"/>
              <a:t>profesores</a:t>
            </a:r>
            <a:r>
              <a:rPr dirty="0"/>
              <a:t> </a:t>
            </a:r>
            <a:r>
              <a:rPr dirty="0" err="1"/>
              <a:t>ponerse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piel</a:t>
            </a:r>
            <a:r>
              <a:rPr dirty="0"/>
              <a:t> de los </a:t>
            </a:r>
            <a:r>
              <a:rPr lang="es-ES" dirty="0"/>
              <a:t>estudiantes</a:t>
            </a:r>
            <a:r>
              <a:rPr dirty="0"/>
              <a:t> y </a:t>
            </a:r>
            <a:r>
              <a:rPr dirty="0" err="1"/>
              <a:t>entender</a:t>
            </a:r>
            <a:r>
              <a:rPr dirty="0"/>
              <a:t> que </a:t>
            </a:r>
            <a:r>
              <a:rPr dirty="0" err="1"/>
              <a:t>necesitan</a:t>
            </a:r>
            <a:r>
              <a:rPr dirty="0"/>
              <a:t> </a:t>
            </a:r>
            <a:r>
              <a:rPr dirty="0" err="1"/>
              <a:t>consejos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a </a:t>
            </a:r>
            <a:r>
              <a:rPr dirty="0" err="1"/>
              <a:t>dónde</a:t>
            </a:r>
            <a:r>
              <a:rPr dirty="0"/>
              <a:t> </a:t>
            </a:r>
            <a:r>
              <a:rPr dirty="0" err="1"/>
              <a:t>ir</a:t>
            </a:r>
            <a:r>
              <a:rPr dirty="0"/>
              <a:t> a </a:t>
            </a:r>
            <a:r>
              <a:rPr dirty="0" err="1"/>
              <a:t>continuación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Resultados</a:t>
            </a:r>
            <a:r>
              <a:rPr b="1" dirty="0"/>
              <a:t> de </a:t>
            </a:r>
            <a:r>
              <a:rPr b="1" dirty="0" err="1"/>
              <a:t>investigación</a:t>
            </a:r>
            <a:r>
              <a:rPr b="1" dirty="0"/>
              <a:t> y </a:t>
            </a:r>
            <a:r>
              <a:rPr b="1" dirty="0" err="1"/>
              <a:t>datos</a:t>
            </a:r>
            <a:r>
              <a:rPr dirty="0"/>
              <a:t>: </a:t>
            </a:r>
            <a:r>
              <a:rPr dirty="0" err="1"/>
              <a:t>Podría</a:t>
            </a:r>
            <a:r>
              <a:rPr dirty="0"/>
              <a:t> </a:t>
            </a:r>
            <a:r>
              <a:rPr dirty="0" err="1"/>
              <a:t>aclarar</a:t>
            </a:r>
            <a:r>
              <a:rPr dirty="0"/>
              <a:t> las </a:t>
            </a:r>
            <a:r>
              <a:rPr dirty="0" err="1"/>
              <a:t>dudas</a:t>
            </a:r>
            <a:r>
              <a:rPr dirty="0"/>
              <a:t> de los </a:t>
            </a:r>
            <a:r>
              <a:rPr dirty="0" err="1"/>
              <a:t>usuarios</a:t>
            </a:r>
            <a:r>
              <a:rPr dirty="0"/>
              <a:t>, </a:t>
            </a:r>
            <a:r>
              <a:rPr dirty="0" err="1"/>
              <a:t>especialmente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está</a:t>
            </a:r>
            <a:r>
              <a:rPr lang="es-ES" dirty="0"/>
              <a:t>n</a:t>
            </a:r>
            <a:r>
              <a:rPr dirty="0"/>
              <a:t> bien </a:t>
            </a:r>
            <a:r>
              <a:rPr dirty="0" err="1"/>
              <a:t>explicado</a:t>
            </a:r>
            <a:r>
              <a:rPr lang="es-ES" dirty="0"/>
              <a:t>s</a:t>
            </a:r>
            <a:r>
              <a:rPr dirty="0"/>
              <a:t> y </a:t>
            </a:r>
            <a:r>
              <a:rPr dirty="0" err="1"/>
              <a:t>resumido</a:t>
            </a:r>
            <a:r>
              <a:rPr lang="es-ES" dirty="0"/>
              <a:t>s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Tweets </a:t>
            </a:r>
            <a:r>
              <a:rPr b="1" dirty="0" err="1"/>
              <a:t>incrustados</a:t>
            </a:r>
            <a:r>
              <a:rPr b="1" dirty="0"/>
              <a:t>: </a:t>
            </a:r>
            <a:r>
              <a:rPr dirty="0"/>
              <a:t>Un </a:t>
            </a:r>
            <a:r>
              <a:rPr dirty="0" err="1"/>
              <a:t>fragmento</a:t>
            </a:r>
            <a:r>
              <a:rPr dirty="0"/>
              <a:t> de Twitter que </a:t>
            </a:r>
            <a:r>
              <a:rPr dirty="0" err="1"/>
              <a:t>puede</a:t>
            </a:r>
            <a:r>
              <a:rPr dirty="0"/>
              <a:t> ser </a:t>
            </a:r>
            <a:r>
              <a:rPr dirty="0" err="1"/>
              <a:t>estimulante</a:t>
            </a:r>
            <a:r>
              <a:rPr dirty="0"/>
              <a:t> o </a:t>
            </a:r>
            <a:r>
              <a:rPr dirty="0" err="1"/>
              <a:t>divertido</a:t>
            </a:r>
            <a:r>
              <a:rPr dirty="0"/>
              <a:t>, </a:t>
            </a:r>
            <a:r>
              <a:rPr dirty="0" err="1"/>
              <a:t>dependiendo</a:t>
            </a:r>
            <a:r>
              <a:rPr dirty="0"/>
              <a:t> de la audiencia.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GIF:</a:t>
            </a:r>
            <a:r>
              <a:rPr dirty="0"/>
              <a:t> Los clips cortados de videos se </a:t>
            </a:r>
            <a:r>
              <a:rPr dirty="0" err="1"/>
              <a:t>pueden</a:t>
            </a:r>
            <a:r>
              <a:rPr dirty="0"/>
              <a:t> usar para </a:t>
            </a:r>
            <a:r>
              <a:rPr dirty="0" err="1"/>
              <a:t>ilustrar</a:t>
            </a:r>
            <a:r>
              <a:rPr dirty="0"/>
              <a:t> un punto y </a:t>
            </a:r>
            <a:r>
              <a:rPr dirty="0" err="1"/>
              <a:t>acercarse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audiencia.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EBooks</a:t>
            </a:r>
            <a:r>
              <a:rPr b="1" dirty="0"/>
              <a:t>/PDFs: </a:t>
            </a:r>
            <a:r>
              <a:rPr dirty="0"/>
              <a:t>Los eBooks/PDFs son un </a:t>
            </a:r>
            <a:r>
              <a:rPr dirty="0" err="1"/>
              <a:t>buen</a:t>
            </a:r>
            <a:r>
              <a:rPr dirty="0"/>
              <a:t> </a:t>
            </a:r>
            <a:r>
              <a:rPr dirty="0" err="1"/>
              <a:t>ejemplo</a:t>
            </a:r>
            <a:r>
              <a:rPr dirty="0"/>
              <a:t> de material </a:t>
            </a:r>
            <a:r>
              <a:rPr dirty="0" err="1"/>
              <a:t>adicional</a:t>
            </a:r>
            <a:r>
              <a:rPr dirty="0"/>
              <a:t> que </a:t>
            </a:r>
            <a:r>
              <a:rPr dirty="0" err="1"/>
              <a:t>puede</a:t>
            </a:r>
            <a:r>
              <a:rPr dirty="0"/>
              <a:t> ser </a:t>
            </a:r>
            <a:r>
              <a:rPr dirty="0" err="1"/>
              <a:t>útil</a:t>
            </a:r>
            <a:r>
              <a:rPr dirty="0"/>
              <a:t> para </a:t>
            </a:r>
            <a:r>
              <a:rPr dirty="0" err="1"/>
              <a:t>atraer</a:t>
            </a:r>
            <a:r>
              <a:rPr dirty="0"/>
              <a:t> </a:t>
            </a:r>
            <a:r>
              <a:rPr dirty="0" err="1"/>
              <a:t>aún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audiencia.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Cómics</a:t>
            </a:r>
            <a:r>
              <a:rPr b="1" dirty="0"/>
              <a:t>/</a:t>
            </a:r>
            <a:r>
              <a:rPr lang="es-ES" b="1" dirty="0"/>
              <a:t>Dibujos animados</a:t>
            </a:r>
            <a:r>
              <a:rPr b="1" dirty="0"/>
              <a:t>:</a:t>
            </a:r>
            <a:r>
              <a:rPr dirty="0"/>
              <a:t> ¡Son una forma </a:t>
            </a:r>
            <a:r>
              <a:rPr dirty="0" err="1"/>
              <a:t>divertida</a:t>
            </a:r>
            <a:r>
              <a:rPr dirty="0"/>
              <a:t> e informal de </a:t>
            </a:r>
            <a:r>
              <a:rPr dirty="0" err="1"/>
              <a:t>ilustrar</a:t>
            </a:r>
            <a:r>
              <a:rPr dirty="0"/>
              <a:t> </a:t>
            </a:r>
            <a:r>
              <a:rPr dirty="0" err="1"/>
              <a:t>tu</a:t>
            </a:r>
            <a:r>
              <a:rPr dirty="0"/>
              <a:t> punto</a:t>
            </a:r>
            <a:r>
              <a:rPr lang="es-ES" dirty="0"/>
              <a:t> de vista</a:t>
            </a:r>
            <a:r>
              <a:rPr dirty="0"/>
              <a:t>, </a:t>
            </a:r>
            <a:r>
              <a:rPr dirty="0" err="1"/>
              <a:t>incluso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lang="es-ES" dirty="0"/>
              <a:t>se trata de</a:t>
            </a:r>
            <a:r>
              <a:rPr dirty="0"/>
              <a:t> un </a:t>
            </a:r>
            <a:r>
              <a:rPr dirty="0" err="1"/>
              <a:t>tema</a:t>
            </a:r>
            <a:r>
              <a:rPr dirty="0"/>
              <a:t> serio!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s-ES" b="1" dirty="0"/>
              <a:t>Felicitar</a:t>
            </a:r>
            <a:r>
              <a:rPr b="1" dirty="0"/>
              <a:t>: </a:t>
            </a:r>
            <a:r>
              <a:rPr dirty="0"/>
              <a:t>a</a:t>
            </a:r>
            <a:r>
              <a:rPr lang="es-ES" dirty="0" err="1"/>
              <a:t>lentar</a:t>
            </a:r>
            <a:r>
              <a:rPr lang="es-ES" dirty="0"/>
              <a:t> a</a:t>
            </a:r>
            <a:r>
              <a:rPr dirty="0"/>
              <a:t> los </a:t>
            </a:r>
            <a:r>
              <a:rPr dirty="0" err="1"/>
              <a:t>estudiantes</a:t>
            </a:r>
            <a:r>
              <a:rPr dirty="0"/>
              <a:t> a </a:t>
            </a:r>
            <a:r>
              <a:rPr dirty="0" err="1"/>
              <a:t>participar</a:t>
            </a:r>
            <a:r>
              <a:rPr dirty="0"/>
              <a:t> y </a:t>
            </a:r>
            <a:r>
              <a:rPr dirty="0" err="1"/>
              <a:t>reconocer</a:t>
            </a:r>
            <a:r>
              <a:rPr dirty="0"/>
              <a:t> sus </a:t>
            </a:r>
            <a:r>
              <a:rPr dirty="0" err="1"/>
              <a:t>esfuerzos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820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3: Tipos de contenidos digitales y sus características	</a:t>
            </a:r>
            <a:endParaRPr sz="40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Sección 3.2: Tipos de contenido digital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16154400" cy="4524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s-ES" b="1" dirty="0"/>
              <a:t>H</a:t>
            </a:r>
            <a:r>
              <a:rPr b="1" dirty="0" err="1"/>
              <a:t>ojas</a:t>
            </a:r>
            <a:r>
              <a:rPr b="1" dirty="0"/>
              <a:t> de </a:t>
            </a:r>
            <a:r>
              <a:rPr b="1" dirty="0" err="1"/>
              <a:t>cálculo</a:t>
            </a:r>
            <a:r>
              <a:rPr b="1" dirty="0"/>
              <a:t> o </a:t>
            </a:r>
            <a:r>
              <a:rPr b="1" dirty="0" err="1"/>
              <a:t>documentos</a:t>
            </a:r>
            <a:r>
              <a:rPr b="1" dirty="0"/>
              <a:t> </a:t>
            </a:r>
            <a:r>
              <a:rPr b="1" dirty="0" err="1"/>
              <a:t>compartidos</a:t>
            </a:r>
            <a:r>
              <a:rPr b="1" dirty="0"/>
              <a:t>:</a:t>
            </a:r>
            <a:r>
              <a:rPr dirty="0"/>
              <a:t> </a:t>
            </a:r>
            <a:r>
              <a:rPr dirty="0" err="1"/>
              <a:t>facilita</a:t>
            </a:r>
            <a:r>
              <a:rPr dirty="0"/>
              <a:t> que los </a:t>
            </a:r>
            <a:r>
              <a:rPr dirty="0" err="1"/>
              <a:t>estudiantes</a:t>
            </a:r>
            <a:r>
              <a:rPr dirty="0"/>
              <a:t> </a:t>
            </a:r>
            <a:r>
              <a:rPr dirty="0" err="1"/>
              <a:t>participen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sesiones</a:t>
            </a:r>
            <a:r>
              <a:rPr dirty="0"/>
              <a:t> de </a:t>
            </a:r>
            <a:r>
              <a:rPr lang="es-ES" dirty="0"/>
              <a:t>formación</a:t>
            </a:r>
            <a:r>
              <a:rPr dirty="0"/>
              <a:t> y </a:t>
            </a:r>
            <a:r>
              <a:rPr dirty="0" err="1"/>
              <a:t>vean</a:t>
            </a:r>
            <a:r>
              <a:rPr dirty="0"/>
              <a:t> sus ideas </a:t>
            </a:r>
            <a:r>
              <a:rPr dirty="0" err="1"/>
              <a:t>reflejadas</a:t>
            </a:r>
            <a:r>
              <a:rPr dirty="0"/>
              <a:t> y </a:t>
            </a:r>
            <a:r>
              <a:rPr dirty="0" err="1"/>
              <a:t>compartidas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Imágenes</a:t>
            </a:r>
            <a:r>
              <a:rPr b="1" dirty="0"/>
              <a:t>: </a:t>
            </a:r>
            <a:r>
              <a:rPr dirty="0"/>
              <a:t>Deben ser </a:t>
            </a:r>
            <a:r>
              <a:rPr dirty="0" err="1"/>
              <a:t>clar</a:t>
            </a:r>
            <a:r>
              <a:rPr lang="es-ES" dirty="0"/>
              <a:t>a</a:t>
            </a:r>
            <a:r>
              <a:rPr dirty="0"/>
              <a:t>s, </a:t>
            </a:r>
            <a:r>
              <a:rPr dirty="0" err="1"/>
              <a:t>pertinentes</a:t>
            </a:r>
            <a:r>
              <a:rPr dirty="0"/>
              <a:t>, de </a:t>
            </a:r>
            <a:r>
              <a:rPr dirty="0" err="1"/>
              <a:t>buena</a:t>
            </a:r>
            <a:r>
              <a:rPr dirty="0"/>
              <a:t> </a:t>
            </a:r>
            <a:r>
              <a:rPr dirty="0" err="1"/>
              <a:t>calidad</a:t>
            </a:r>
            <a:r>
              <a:rPr dirty="0"/>
              <a:t>, no </a:t>
            </a:r>
            <a:r>
              <a:rPr dirty="0" err="1"/>
              <a:t>pesad</a:t>
            </a:r>
            <a:r>
              <a:rPr lang="es-ES" dirty="0"/>
              <a:t>a</a:t>
            </a:r>
            <a:r>
              <a:rPr dirty="0"/>
              <a:t>s y, </a:t>
            </a:r>
            <a:r>
              <a:rPr dirty="0" err="1"/>
              <a:t>si</a:t>
            </a:r>
            <a:r>
              <a:rPr dirty="0"/>
              <a:t> es </a:t>
            </a:r>
            <a:r>
              <a:rPr dirty="0" err="1"/>
              <a:t>posible</a:t>
            </a:r>
            <a:r>
              <a:rPr dirty="0"/>
              <a:t>, </a:t>
            </a:r>
            <a:r>
              <a:rPr dirty="0" err="1"/>
              <a:t>neutr</a:t>
            </a:r>
            <a:r>
              <a:rPr lang="es-ES" dirty="0"/>
              <a:t>a</a:t>
            </a:r>
            <a:r>
              <a:rPr dirty="0"/>
              <a:t>s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cuanto</a:t>
            </a:r>
            <a:r>
              <a:rPr dirty="0"/>
              <a:t> al </a:t>
            </a:r>
            <a:r>
              <a:rPr dirty="0" err="1"/>
              <a:t>género</a:t>
            </a:r>
            <a:r>
              <a:rPr dirty="0"/>
              <a:t>/</a:t>
            </a:r>
            <a:r>
              <a:rPr dirty="0" err="1"/>
              <a:t>lenguaje</a:t>
            </a:r>
            <a:r>
              <a:rPr dirty="0"/>
              <a:t>/</a:t>
            </a:r>
            <a:r>
              <a:rPr dirty="0" err="1"/>
              <a:t>cultura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Podcasts: </a:t>
            </a:r>
            <a:r>
              <a:rPr dirty="0"/>
              <a:t>son </a:t>
            </a:r>
            <a:r>
              <a:rPr dirty="0" err="1"/>
              <a:t>archivos</a:t>
            </a:r>
            <a:r>
              <a:rPr dirty="0"/>
              <a:t> de audio </a:t>
            </a:r>
            <a:r>
              <a:rPr dirty="0" err="1"/>
              <a:t>disponibles</a:t>
            </a:r>
            <a:r>
              <a:rPr dirty="0"/>
              <a:t> para </a:t>
            </a:r>
            <a:r>
              <a:rPr dirty="0" err="1"/>
              <a:t>escuchar</a:t>
            </a:r>
            <a:r>
              <a:rPr dirty="0"/>
              <a:t>, se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grabar</a:t>
            </a:r>
            <a:r>
              <a:rPr dirty="0"/>
              <a:t> y </a:t>
            </a:r>
            <a:r>
              <a:rPr dirty="0" err="1"/>
              <a:t>publicar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diferentes</a:t>
            </a:r>
            <a:r>
              <a:rPr dirty="0"/>
              <a:t> sitios de podcasts </a:t>
            </a:r>
            <a:r>
              <a:rPr dirty="0" err="1"/>
              <a:t>gratuitos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SlideShares</a:t>
            </a:r>
            <a:r>
              <a:rPr b="1" dirty="0"/>
              <a:t>:</a:t>
            </a:r>
            <a:r>
              <a:rPr dirty="0"/>
              <a:t> Para </a:t>
            </a:r>
            <a:r>
              <a:rPr dirty="0" err="1"/>
              <a:t>subir</a:t>
            </a:r>
            <a:r>
              <a:rPr dirty="0"/>
              <a:t> </a:t>
            </a:r>
            <a:r>
              <a:rPr dirty="0" err="1"/>
              <a:t>presentaciones</a:t>
            </a:r>
            <a:r>
              <a:rPr dirty="0"/>
              <a:t> por </a:t>
            </a:r>
            <a:r>
              <a:rPr dirty="0" err="1"/>
              <a:t>ti</a:t>
            </a:r>
            <a:r>
              <a:rPr dirty="0"/>
              <a:t> </a:t>
            </a:r>
            <a:r>
              <a:rPr dirty="0" err="1"/>
              <a:t>mismo</a:t>
            </a:r>
            <a:r>
              <a:rPr dirty="0"/>
              <a:t> o </a:t>
            </a:r>
            <a:r>
              <a:rPr dirty="0" err="1"/>
              <a:t>compartirlas</a:t>
            </a:r>
            <a:r>
              <a:rPr dirty="0"/>
              <a:t> entre los </a:t>
            </a:r>
            <a:r>
              <a:rPr lang="es-ES" dirty="0"/>
              <a:t>estudiantes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Juegos</a:t>
            </a:r>
            <a:r>
              <a:rPr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line</a:t>
            </a:r>
            <a:r>
              <a:rPr b="1" dirty="0"/>
              <a:t>:</a:t>
            </a:r>
            <a:r>
              <a:rPr dirty="0"/>
              <a:t> Los </a:t>
            </a:r>
            <a:r>
              <a:rPr dirty="0" err="1"/>
              <a:t>juegos</a:t>
            </a:r>
            <a:r>
              <a:rPr dirty="0"/>
              <a:t> </a:t>
            </a:r>
            <a:r>
              <a:rPr lang="es-ES" dirty="0" err="1"/>
              <a:t>on</a:t>
            </a:r>
            <a:r>
              <a:rPr lang="es-ES" dirty="0"/>
              <a:t> line</a:t>
            </a:r>
            <a:r>
              <a:rPr dirty="0"/>
              <a:t> </a:t>
            </a:r>
            <a:r>
              <a:rPr dirty="0" err="1"/>
              <a:t>gratuitos</a:t>
            </a:r>
            <a:r>
              <a:rPr dirty="0"/>
              <a:t>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</a:t>
            </a:r>
            <a:r>
              <a:rPr lang="es-ES" dirty="0"/>
              <a:t>a través de </a:t>
            </a:r>
            <a:r>
              <a:rPr dirty="0"/>
              <a:t>una simple </a:t>
            </a:r>
            <a:r>
              <a:rPr dirty="0" err="1"/>
              <a:t>búsqueda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Google y hay </a:t>
            </a:r>
            <a:r>
              <a:rPr dirty="0" err="1"/>
              <a:t>muchas</a:t>
            </a:r>
            <a:r>
              <a:rPr dirty="0"/>
              <a:t> </a:t>
            </a:r>
            <a:r>
              <a:rPr dirty="0" err="1"/>
              <a:t>plataformas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es educaplay.com </a:t>
            </a:r>
            <a:r>
              <a:rPr dirty="0" err="1"/>
              <a:t>donde</a:t>
            </a:r>
            <a:r>
              <a:rPr dirty="0"/>
              <a:t> se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crear</a:t>
            </a:r>
            <a:r>
              <a:rPr dirty="0"/>
              <a:t> </a:t>
            </a:r>
            <a:r>
              <a:rPr dirty="0" err="1"/>
              <a:t>muchos</a:t>
            </a:r>
            <a:r>
              <a:rPr dirty="0"/>
              <a:t> </a:t>
            </a:r>
            <a:r>
              <a:rPr dirty="0" err="1"/>
              <a:t>juegos</a:t>
            </a:r>
            <a:r>
              <a:rPr dirty="0"/>
              <a:t> </a:t>
            </a:r>
            <a:r>
              <a:rPr dirty="0" err="1"/>
              <a:t>divertidos</a:t>
            </a:r>
            <a:r>
              <a:rPr lang="es-ES" dirty="0"/>
              <a:t>,</a:t>
            </a:r>
            <a:r>
              <a:rPr dirty="0"/>
              <a:t> </a:t>
            </a:r>
            <a:r>
              <a:rPr dirty="0" err="1"/>
              <a:t>entretenidos</a:t>
            </a:r>
            <a:r>
              <a:rPr dirty="0"/>
              <a:t> y </a:t>
            </a:r>
            <a:r>
              <a:rPr dirty="0" err="1"/>
              <a:t>adaptados</a:t>
            </a:r>
            <a:r>
              <a:rPr dirty="0"/>
              <a:t> a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tema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Concursos</a:t>
            </a:r>
            <a:r>
              <a:rPr b="1" dirty="0"/>
              <a:t>:</a:t>
            </a:r>
            <a:r>
              <a:rPr dirty="0"/>
              <a:t> </a:t>
            </a:r>
            <a:r>
              <a:rPr dirty="0" err="1"/>
              <a:t>Otro</a:t>
            </a:r>
            <a:r>
              <a:rPr dirty="0"/>
              <a:t> </a:t>
            </a:r>
            <a:r>
              <a:rPr dirty="0" err="1"/>
              <a:t>ejemplo</a:t>
            </a:r>
            <a:r>
              <a:rPr dirty="0"/>
              <a:t> de </a:t>
            </a:r>
            <a:r>
              <a:rPr dirty="0" err="1"/>
              <a:t>gamificación</a:t>
            </a:r>
            <a:r>
              <a:rPr dirty="0"/>
              <a:t> </a:t>
            </a:r>
            <a:r>
              <a:rPr dirty="0" err="1"/>
              <a:t>aplicado</a:t>
            </a:r>
            <a:r>
              <a:rPr dirty="0"/>
              <a:t> a la </a:t>
            </a:r>
            <a:r>
              <a:rPr dirty="0" err="1"/>
              <a:t>enseñanza</a:t>
            </a:r>
            <a:r>
              <a:rPr dirty="0"/>
              <a:t>. </a:t>
            </a:r>
            <a:r>
              <a:rPr dirty="0" err="1"/>
              <a:t>Puede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utilizar</a:t>
            </a:r>
            <a:r>
              <a:rPr dirty="0"/>
              <a:t> </a:t>
            </a:r>
            <a:r>
              <a:rPr dirty="0" err="1"/>
              <a:t>aplicaciones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kahoot</a:t>
            </a:r>
            <a:r>
              <a:rPr dirty="0"/>
              <a:t> para </a:t>
            </a:r>
            <a:r>
              <a:rPr dirty="0" err="1"/>
              <a:t>involucrar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lang="es-ES" dirty="0"/>
              <a:t>un concurso </a:t>
            </a:r>
            <a:r>
              <a:rPr dirty="0" err="1"/>
              <a:t>basad</a:t>
            </a:r>
            <a:r>
              <a:rPr lang="es-ES" dirty="0"/>
              <a:t>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tema</a:t>
            </a:r>
            <a:r>
              <a:rPr dirty="0"/>
              <a:t> </a:t>
            </a:r>
            <a:r>
              <a:rPr lang="es-ES" dirty="0"/>
              <a:t>que se ha tratado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Demostraciones</a:t>
            </a:r>
            <a:r>
              <a:rPr b="1" dirty="0"/>
              <a:t> </a:t>
            </a:r>
            <a:r>
              <a:rPr b="1" dirty="0" err="1"/>
              <a:t>interactivas</a:t>
            </a:r>
            <a:r>
              <a:rPr b="1" dirty="0"/>
              <a:t>:</a:t>
            </a:r>
            <a:r>
              <a:rPr dirty="0"/>
              <a:t> Una </a:t>
            </a:r>
            <a:r>
              <a:rPr dirty="0" err="1"/>
              <a:t>demostración</a:t>
            </a:r>
            <a:r>
              <a:rPr dirty="0"/>
              <a:t> </a:t>
            </a:r>
            <a:r>
              <a:rPr dirty="0" err="1"/>
              <a:t>rápida</a:t>
            </a:r>
            <a:r>
              <a:rPr dirty="0"/>
              <a:t> con un </a:t>
            </a:r>
            <a:r>
              <a:rPr dirty="0" err="1"/>
              <a:t>aspecto</a:t>
            </a:r>
            <a:r>
              <a:rPr dirty="0"/>
              <a:t> particular del </a:t>
            </a:r>
            <a:r>
              <a:rPr dirty="0" err="1"/>
              <a:t>tema</a:t>
            </a:r>
            <a:r>
              <a:rPr dirty="0"/>
              <a:t> </a:t>
            </a:r>
            <a:r>
              <a:rPr lang="es-ES" dirty="0"/>
              <a:t>tratado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ser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para </a:t>
            </a:r>
            <a:r>
              <a:rPr dirty="0" err="1"/>
              <a:t>enseñar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funciona</a:t>
            </a:r>
            <a:r>
              <a:rPr dirty="0"/>
              <a:t> algo al </a:t>
            </a:r>
            <a:r>
              <a:rPr dirty="0" err="1"/>
              <a:t>instante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Herramientas</a:t>
            </a:r>
            <a:r>
              <a:rPr b="1" dirty="0"/>
              <a:t> y </a:t>
            </a:r>
            <a:r>
              <a:rPr b="1" dirty="0" err="1"/>
              <a:t>recursos</a:t>
            </a:r>
            <a:r>
              <a:rPr lang="es-ES" b="1" dirty="0"/>
              <a:t> adicionales</a:t>
            </a:r>
            <a:r>
              <a:rPr b="1" dirty="0"/>
              <a:t>:</a:t>
            </a:r>
            <a:r>
              <a:rPr dirty="0"/>
              <a:t> son </a:t>
            </a:r>
            <a:r>
              <a:rPr dirty="0" err="1"/>
              <a:t>similares</a:t>
            </a:r>
            <a:r>
              <a:rPr dirty="0"/>
              <a:t> a los enlaces de inter</a:t>
            </a:r>
            <a:r>
              <a:rPr lang="es-ES" dirty="0" err="1"/>
              <a:t>és</a:t>
            </a:r>
            <a:r>
              <a:rPr dirty="0"/>
              <a:t> y </a:t>
            </a:r>
            <a:r>
              <a:rPr dirty="0" err="1"/>
              <a:t>pueden</a:t>
            </a:r>
            <a:r>
              <a:rPr dirty="0"/>
              <a:t> ser </a:t>
            </a:r>
            <a:r>
              <a:rPr dirty="0" err="1"/>
              <a:t>útiles</a:t>
            </a:r>
            <a:r>
              <a:rPr dirty="0"/>
              <a:t> para </a:t>
            </a:r>
            <a:r>
              <a:rPr dirty="0" err="1"/>
              <a:t>ampliar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conjunto de </a:t>
            </a:r>
            <a:r>
              <a:rPr dirty="0" err="1"/>
              <a:t>herramientas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98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3: Tipos de contenidos digitales y sus características	</a:t>
            </a:r>
            <a:endParaRPr sz="40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Sección 3.2: Tipos de contenido digital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43300"/>
            <a:ext cx="16154400" cy="5248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Webinars: </a:t>
            </a:r>
            <a:r>
              <a:rPr dirty="0" err="1"/>
              <a:t>Ofrecer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la </a:t>
            </a:r>
            <a:r>
              <a:rPr dirty="0" err="1"/>
              <a:t>oportunidad</a:t>
            </a:r>
            <a:r>
              <a:rPr dirty="0"/>
              <a:t> de </a:t>
            </a:r>
            <a:r>
              <a:rPr dirty="0" err="1"/>
              <a:t>participar</a:t>
            </a:r>
            <a:r>
              <a:rPr dirty="0"/>
              <a:t> o </a:t>
            </a:r>
            <a:r>
              <a:rPr dirty="0" err="1"/>
              <a:t>ver</a:t>
            </a:r>
            <a:r>
              <a:rPr dirty="0"/>
              <a:t> un </a:t>
            </a:r>
            <a:r>
              <a:rPr dirty="0" err="1"/>
              <a:t>seminario</a:t>
            </a:r>
            <a:r>
              <a:rPr dirty="0"/>
              <a:t> web de algo </a:t>
            </a:r>
            <a:r>
              <a:rPr dirty="0" err="1"/>
              <a:t>relevante</a:t>
            </a:r>
            <a:r>
              <a:rPr dirty="0"/>
              <a:t> para la </a:t>
            </a:r>
            <a:r>
              <a:rPr lang="es-ES" dirty="0"/>
              <a:t>formación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Contenido</a:t>
            </a:r>
            <a:r>
              <a:rPr b="1" dirty="0"/>
              <a:t> </a:t>
            </a:r>
            <a:r>
              <a:rPr b="1" dirty="0" err="1"/>
              <a:t>interactivo</a:t>
            </a:r>
            <a:r>
              <a:rPr b="1" dirty="0"/>
              <a:t>: </a:t>
            </a:r>
            <a:r>
              <a:rPr dirty="0"/>
              <a:t>Perfecto para </a:t>
            </a:r>
            <a:r>
              <a:rPr dirty="0" err="1"/>
              <a:t>captar</a:t>
            </a:r>
            <a:r>
              <a:rPr dirty="0"/>
              <a:t> la </a:t>
            </a:r>
            <a:r>
              <a:rPr dirty="0" err="1"/>
              <a:t>atención</a:t>
            </a:r>
            <a:r>
              <a:rPr dirty="0"/>
              <a:t> de </a:t>
            </a:r>
            <a:r>
              <a:rPr lang="es-ES" dirty="0"/>
              <a:t>t</a:t>
            </a:r>
            <a:r>
              <a:rPr dirty="0"/>
              <a:t>us </a:t>
            </a:r>
            <a:r>
              <a:rPr dirty="0" err="1"/>
              <a:t>estudiantes</a:t>
            </a:r>
            <a:r>
              <a:rPr dirty="0"/>
              <a:t> y </a:t>
            </a:r>
            <a:r>
              <a:rPr dirty="0" err="1"/>
              <a:t>asegurar</a:t>
            </a:r>
            <a:r>
              <a:rPr lang="es-ES" dirty="0"/>
              <a:t>t</a:t>
            </a:r>
            <a:r>
              <a:rPr dirty="0"/>
              <a:t>e de que </a:t>
            </a:r>
            <a:r>
              <a:rPr dirty="0" err="1"/>
              <a:t>puedan</a:t>
            </a:r>
            <a:r>
              <a:rPr dirty="0"/>
              <a:t> </a:t>
            </a:r>
            <a:r>
              <a:rPr dirty="0" err="1"/>
              <a:t>volver</a:t>
            </a:r>
            <a:r>
              <a:rPr dirty="0"/>
              <a:t> o </a:t>
            </a:r>
            <a:r>
              <a:rPr dirty="0" err="1"/>
              <a:t>mantenerse</a:t>
            </a:r>
            <a:r>
              <a:rPr dirty="0"/>
              <a:t> </a:t>
            </a:r>
            <a:r>
              <a:rPr lang="es-ES" dirty="0"/>
              <a:t>atentos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la </a:t>
            </a:r>
            <a:r>
              <a:rPr dirty="0" err="1"/>
              <a:t>sesión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Revistas</a:t>
            </a:r>
            <a:r>
              <a:rPr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line</a:t>
            </a:r>
            <a:r>
              <a:rPr b="1" dirty="0"/>
              <a:t>:</a:t>
            </a:r>
            <a:r>
              <a:rPr dirty="0"/>
              <a:t> Las </a:t>
            </a:r>
            <a:r>
              <a:rPr dirty="0" err="1"/>
              <a:t>revistas</a:t>
            </a:r>
            <a:r>
              <a:rPr dirty="0"/>
              <a:t> </a:t>
            </a:r>
            <a:r>
              <a:rPr lang="es-ES" dirty="0"/>
              <a:t>digitales</a:t>
            </a:r>
            <a:r>
              <a:rPr dirty="0"/>
              <a:t>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</a:t>
            </a:r>
            <a:r>
              <a:rPr lang="es-ES" dirty="0"/>
              <a:t>para todo tipo de</a:t>
            </a:r>
            <a:r>
              <a:rPr dirty="0"/>
              <a:t> </a:t>
            </a:r>
            <a:r>
              <a:rPr dirty="0" err="1"/>
              <a:t>dispositivos</a:t>
            </a:r>
            <a:r>
              <a:rPr dirty="0"/>
              <a:t> y se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utilizar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un </a:t>
            </a:r>
            <a:r>
              <a:rPr dirty="0" err="1"/>
              <a:t>recurso</a:t>
            </a:r>
            <a:r>
              <a:rPr dirty="0"/>
              <a:t> </a:t>
            </a:r>
            <a:r>
              <a:rPr dirty="0" err="1"/>
              <a:t>relevante</a:t>
            </a:r>
            <a:r>
              <a:rPr dirty="0"/>
              <a:t> e </a:t>
            </a:r>
            <a:r>
              <a:rPr dirty="0" err="1"/>
              <a:t>interactivo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Redes </a:t>
            </a:r>
            <a:r>
              <a:rPr b="1" dirty="0" err="1"/>
              <a:t>sociales</a:t>
            </a:r>
            <a:r>
              <a:rPr b="1" dirty="0"/>
              <a:t>:</a:t>
            </a:r>
            <a:r>
              <a:rPr dirty="0"/>
              <a:t> al </a:t>
            </a:r>
            <a:r>
              <a:rPr dirty="0" err="1"/>
              <a:t>igual</a:t>
            </a:r>
            <a:r>
              <a:rPr dirty="0"/>
              <a:t> que Pinterest, Instagram, </a:t>
            </a:r>
            <a:r>
              <a:rPr dirty="0" err="1"/>
              <a:t>tiktok</a:t>
            </a:r>
            <a:r>
              <a:rPr dirty="0"/>
              <a:t>, reddit se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utilizar</a:t>
            </a:r>
            <a:r>
              <a:rPr dirty="0"/>
              <a:t> para </a:t>
            </a:r>
            <a:r>
              <a:rPr dirty="0" err="1"/>
              <a:t>dar</a:t>
            </a:r>
            <a:r>
              <a:rPr dirty="0"/>
              <a:t> </a:t>
            </a:r>
            <a:r>
              <a:rPr dirty="0" err="1"/>
              <a:t>ejemplo</a:t>
            </a:r>
            <a:r>
              <a:rPr dirty="0"/>
              <a:t> del </a:t>
            </a:r>
            <a:r>
              <a:rPr dirty="0" err="1"/>
              <a:t>tema</a:t>
            </a:r>
            <a:r>
              <a:rPr dirty="0"/>
              <a:t> </a:t>
            </a:r>
            <a:r>
              <a:rPr dirty="0" err="1"/>
              <a:t>específico</a:t>
            </a:r>
            <a:r>
              <a:rPr dirty="0"/>
              <a:t> </a:t>
            </a:r>
            <a:r>
              <a:rPr dirty="0" err="1"/>
              <a:t>proporcionado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Mapas</a:t>
            </a:r>
            <a:r>
              <a:rPr b="1" dirty="0"/>
              <a:t> </a:t>
            </a:r>
            <a:r>
              <a:rPr b="1" dirty="0" err="1"/>
              <a:t>mentales</a:t>
            </a:r>
            <a:r>
              <a:rPr b="1" dirty="0"/>
              <a:t>:</a:t>
            </a:r>
            <a:r>
              <a:rPr dirty="0"/>
              <a:t> Los </a:t>
            </a:r>
            <a:r>
              <a:rPr dirty="0" err="1"/>
              <a:t>mapas</a:t>
            </a:r>
            <a:r>
              <a:rPr dirty="0"/>
              <a:t> </a:t>
            </a:r>
            <a:r>
              <a:rPr dirty="0" err="1"/>
              <a:t>mentales</a:t>
            </a:r>
            <a:r>
              <a:rPr dirty="0"/>
              <a:t> </a:t>
            </a:r>
            <a:r>
              <a:rPr dirty="0" err="1"/>
              <a:t>permiten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</a:t>
            </a:r>
            <a:r>
              <a:rPr dirty="0" err="1"/>
              <a:t>aclarar</a:t>
            </a:r>
            <a:r>
              <a:rPr dirty="0"/>
              <a:t> ideas y </a:t>
            </a:r>
            <a:r>
              <a:rPr dirty="0" err="1"/>
              <a:t>pueden</a:t>
            </a:r>
            <a:r>
              <a:rPr dirty="0"/>
              <a:t> ser </a:t>
            </a:r>
            <a:r>
              <a:rPr dirty="0" err="1"/>
              <a:t>compartid</a:t>
            </a:r>
            <a:r>
              <a:rPr lang="es-ES" dirty="0"/>
              <a:t>o</a:t>
            </a:r>
            <a:r>
              <a:rPr dirty="0"/>
              <a:t>s y </a:t>
            </a:r>
            <a:r>
              <a:rPr dirty="0" err="1"/>
              <a:t>actualizad</a:t>
            </a:r>
            <a:r>
              <a:rPr lang="es-ES" dirty="0"/>
              <a:t>o</a:t>
            </a:r>
            <a:r>
              <a:rPr dirty="0"/>
              <a:t>s </a:t>
            </a:r>
            <a:r>
              <a:rPr dirty="0" err="1"/>
              <a:t>colectivamente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Biografías</a:t>
            </a:r>
            <a:r>
              <a:rPr b="1" dirty="0"/>
              <a:t> </a:t>
            </a:r>
            <a:r>
              <a:rPr b="1" dirty="0" err="1"/>
              <a:t>personales</a:t>
            </a:r>
            <a:r>
              <a:rPr b="1" dirty="0"/>
              <a:t>:</a:t>
            </a:r>
            <a:r>
              <a:rPr dirty="0"/>
              <a:t> Permit</a:t>
            </a:r>
            <a:r>
              <a:rPr lang="es-ES" dirty="0"/>
              <a:t>e</a:t>
            </a:r>
            <a:r>
              <a:rPr dirty="0"/>
              <a:t> que los </a:t>
            </a:r>
            <a:r>
              <a:rPr lang="es-ES" dirty="0"/>
              <a:t>estudiantes</a:t>
            </a:r>
            <a:r>
              <a:rPr dirty="0"/>
              <a:t> </a:t>
            </a:r>
            <a:r>
              <a:rPr dirty="0" err="1"/>
              <a:t>tengan</a:t>
            </a:r>
            <a:r>
              <a:rPr dirty="0"/>
              <a:t> una </a:t>
            </a:r>
            <a:r>
              <a:rPr dirty="0" err="1"/>
              <a:t>sensación</a:t>
            </a:r>
            <a:r>
              <a:rPr dirty="0"/>
              <a:t> real del </a:t>
            </a:r>
            <a:r>
              <a:rPr lang="es-ES" dirty="0"/>
              <a:t>profesor</a:t>
            </a:r>
            <a:r>
              <a:rPr dirty="0"/>
              <a:t> y </a:t>
            </a:r>
            <a:r>
              <a:rPr dirty="0" err="1"/>
              <a:t>ayud</a:t>
            </a:r>
            <a:r>
              <a:rPr lang="es-ES" dirty="0" err="1"/>
              <a:t>an</a:t>
            </a:r>
            <a:r>
              <a:rPr dirty="0"/>
              <a:t> a </a:t>
            </a:r>
            <a:r>
              <a:rPr dirty="0" err="1"/>
              <a:t>crear</a:t>
            </a:r>
            <a:r>
              <a:rPr dirty="0"/>
              <a:t> </a:t>
            </a:r>
            <a:r>
              <a:rPr dirty="0" err="1"/>
              <a:t>complicidad</a:t>
            </a:r>
            <a:r>
              <a:rPr dirty="0"/>
              <a:t> con la audiencia.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Artículos</a:t>
            </a:r>
            <a:r>
              <a:rPr b="1" dirty="0"/>
              <a:t> y </a:t>
            </a:r>
            <a:r>
              <a:rPr lang="es-ES" b="1" dirty="0"/>
              <a:t>notas de prensa</a:t>
            </a:r>
            <a:r>
              <a:rPr b="1" dirty="0"/>
              <a:t>: </a:t>
            </a:r>
            <a:r>
              <a:rPr dirty="0"/>
              <a:t>Es una gran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mantener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</a:t>
            </a:r>
            <a:r>
              <a:rPr dirty="0" err="1"/>
              <a:t>interesados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dándoles</a:t>
            </a:r>
            <a:r>
              <a:rPr dirty="0"/>
              <a:t> material </a:t>
            </a:r>
            <a:r>
              <a:rPr dirty="0" err="1"/>
              <a:t>adicional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Citas</a:t>
            </a:r>
            <a:r>
              <a:rPr b="1" dirty="0"/>
              <a:t> y </a:t>
            </a:r>
            <a:r>
              <a:rPr b="1" dirty="0" err="1"/>
              <a:t>mensajes</a:t>
            </a:r>
            <a:r>
              <a:rPr b="1" dirty="0"/>
              <a:t> </a:t>
            </a:r>
            <a:r>
              <a:rPr b="1" dirty="0" err="1"/>
              <a:t>inspiradores</a:t>
            </a:r>
            <a:r>
              <a:rPr b="1" dirty="0"/>
              <a:t>: </a:t>
            </a:r>
            <a:r>
              <a:rPr dirty="0"/>
              <a:t>Palabras </a:t>
            </a:r>
            <a:r>
              <a:rPr lang="es-ES" dirty="0"/>
              <a:t>pronunciadas</a:t>
            </a:r>
            <a:r>
              <a:rPr dirty="0"/>
              <a:t> por </a:t>
            </a:r>
            <a:r>
              <a:rPr dirty="0" err="1"/>
              <a:t>otra</a:t>
            </a:r>
            <a:r>
              <a:rPr dirty="0"/>
              <a:t> persona, </a:t>
            </a:r>
            <a:r>
              <a:rPr dirty="0" err="1"/>
              <a:t>usadas</a:t>
            </a:r>
            <a:r>
              <a:rPr dirty="0"/>
              <a:t> a menudo para </a:t>
            </a:r>
            <a:r>
              <a:rPr lang="es-ES" dirty="0"/>
              <a:t>destacar</a:t>
            </a:r>
            <a:r>
              <a:rPr dirty="0"/>
              <a:t> un punto o </a:t>
            </a:r>
            <a:r>
              <a:rPr dirty="0" err="1"/>
              <a:t>motivar</a:t>
            </a:r>
            <a:r>
              <a:rPr dirty="0"/>
              <a:t>. Son </a:t>
            </a:r>
            <a:r>
              <a:rPr dirty="0" err="1"/>
              <a:t>geniales</a:t>
            </a:r>
            <a:r>
              <a:rPr dirty="0"/>
              <a:t> para </a:t>
            </a:r>
            <a:r>
              <a:rPr dirty="0" err="1"/>
              <a:t>discutir</a:t>
            </a:r>
            <a:r>
              <a:rPr dirty="0"/>
              <a:t> </a:t>
            </a:r>
            <a:r>
              <a:rPr dirty="0" err="1"/>
              <a:t>temas</a:t>
            </a:r>
            <a:r>
              <a:rPr dirty="0"/>
              <a:t> o </a:t>
            </a:r>
            <a:r>
              <a:rPr dirty="0" err="1"/>
              <a:t>proporcionar</a:t>
            </a:r>
            <a:r>
              <a:rPr dirty="0"/>
              <a:t> un </a:t>
            </a:r>
            <a:r>
              <a:rPr dirty="0" err="1"/>
              <a:t>estado</a:t>
            </a:r>
            <a:r>
              <a:rPr dirty="0"/>
              <a:t> de </a:t>
            </a:r>
            <a:r>
              <a:rPr dirty="0" err="1"/>
              <a:t>ánimo</a:t>
            </a:r>
            <a:r>
              <a:rPr dirty="0"/>
              <a:t> </a:t>
            </a:r>
            <a:r>
              <a:rPr dirty="0" err="1"/>
              <a:t>positivo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 err="1"/>
              <a:t>Código</a:t>
            </a:r>
            <a:r>
              <a:rPr b="1" dirty="0" err="1"/>
              <a:t>QR</a:t>
            </a:r>
            <a:r>
              <a:rPr b="1" dirty="0"/>
              <a:t>/</a:t>
            </a:r>
            <a:r>
              <a:rPr lang="es-ES" b="1" dirty="0"/>
              <a:t>Encuestas</a:t>
            </a:r>
            <a:r>
              <a:rPr b="1" dirty="0"/>
              <a:t>:</a:t>
            </a:r>
            <a:r>
              <a:rPr lang="es-ES" b="1" dirty="0"/>
              <a:t> </a:t>
            </a:r>
            <a:r>
              <a:rPr lang="es-ES" dirty="0"/>
              <a:t>es una forma sencilla</a:t>
            </a:r>
            <a:r>
              <a:rPr dirty="0"/>
              <a:t> de </a:t>
            </a:r>
            <a:r>
              <a:rPr dirty="0" err="1"/>
              <a:t>involucrar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e </a:t>
            </a:r>
            <a:r>
              <a:rPr dirty="0" err="1"/>
              <a:t>invitarlos</a:t>
            </a:r>
            <a:r>
              <a:rPr dirty="0"/>
              <a:t> a la </a:t>
            </a:r>
            <a:r>
              <a:rPr dirty="0" err="1"/>
              <a:t>acción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 err="1"/>
              <a:t>Libros</a:t>
            </a:r>
            <a:r>
              <a:rPr b="1" dirty="0"/>
              <a:t> </a:t>
            </a:r>
            <a:r>
              <a:rPr b="1" dirty="0" err="1"/>
              <a:t>blancos</a:t>
            </a:r>
            <a:r>
              <a:rPr b="1" dirty="0"/>
              <a:t>:</a:t>
            </a:r>
            <a:r>
              <a:rPr dirty="0"/>
              <a:t> </a:t>
            </a:r>
            <a:r>
              <a:rPr dirty="0" err="1"/>
              <a:t>guías</a:t>
            </a:r>
            <a:r>
              <a:rPr dirty="0"/>
              <a:t> o </a:t>
            </a:r>
            <a:r>
              <a:rPr dirty="0" err="1"/>
              <a:t>informes</a:t>
            </a:r>
            <a:r>
              <a:rPr dirty="0"/>
              <a:t> que </a:t>
            </a:r>
            <a:r>
              <a:rPr dirty="0" err="1"/>
              <a:t>permiten</a:t>
            </a:r>
            <a:r>
              <a:rPr dirty="0"/>
              <a:t> </a:t>
            </a:r>
            <a:r>
              <a:rPr dirty="0" err="1"/>
              <a:t>tomar</a:t>
            </a:r>
            <a:r>
              <a:rPr dirty="0"/>
              <a:t> </a:t>
            </a:r>
            <a:r>
              <a:rPr dirty="0" err="1"/>
              <a:t>decisiones</a:t>
            </a:r>
            <a:r>
              <a:rPr dirty="0"/>
              <a:t> </a:t>
            </a:r>
            <a:r>
              <a:rPr dirty="0" err="1"/>
              <a:t>informadas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temas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"/>
              <a:defRPr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b="1" dirty="0"/>
              <a:t>Los wikis </a:t>
            </a:r>
            <a:r>
              <a:rPr dirty="0"/>
              <a:t>son </a:t>
            </a:r>
            <a:r>
              <a:rPr dirty="0" err="1"/>
              <a:t>geniales</a:t>
            </a:r>
            <a:r>
              <a:rPr dirty="0"/>
              <a:t> para </a:t>
            </a:r>
            <a:r>
              <a:rPr dirty="0" err="1"/>
              <a:t>proporcionar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un </a:t>
            </a:r>
            <a:r>
              <a:rPr dirty="0" err="1"/>
              <a:t>tema</a:t>
            </a:r>
            <a:r>
              <a:rPr dirty="0"/>
              <a:t>.</a:t>
            </a:r>
            <a:endParaRPr sz="2200" dirty="0">
              <a:effectLst/>
              <a:latin typeface="Arial M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47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3028CB6-28B6-2720-2D2B-8AB3FBDF7783}"/>
              </a:ext>
            </a:extLst>
          </p:cNvPr>
          <p:cNvSpPr txBox="1"/>
          <p:nvPr/>
        </p:nvSpPr>
        <p:spPr>
          <a:xfrm>
            <a:off x="1447800" y="1573291"/>
            <a:ext cx="4343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Resumiendo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C75209-93B0-BD28-210D-466E6B42313F}"/>
              </a:ext>
            </a:extLst>
          </p:cNvPr>
          <p:cNvSpPr txBox="1"/>
          <p:nvPr/>
        </p:nvSpPr>
        <p:spPr>
          <a:xfrm>
            <a:off x="2214257" y="2931140"/>
            <a:ext cx="41103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En la formación a través de plataformas digitales</a:t>
            </a:r>
            <a:endParaRPr sz="2400" b="1">
              <a:solidFill>
                <a:srgbClr val="75B239"/>
              </a:solidFill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E5424031-AEEF-A8B0-CA83-864499386A84}"/>
              </a:ext>
            </a:extLst>
          </p:cNvPr>
          <p:cNvSpPr txBox="1"/>
          <p:nvPr/>
        </p:nvSpPr>
        <p:spPr>
          <a:xfrm>
            <a:off x="2287340" y="4093888"/>
            <a:ext cx="3144983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000"/>
              <a:t>Es importante gestionar todas las </a:t>
            </a:r>
            <a:endParaRPr lang="es-ES" sz="2000"/>
          </a:p>
          <a:p>
            <a:pPr>
              <a:defRPr sz="2400"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000"/>
              <a:t>funcionalidades</a:t>
            </a:r>
          </a:p>
          <a:p>
            <a:endParaRPr sz="2000"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EF9602C-5262-CD69-7E43-69ACA6D4E8A1}"/>
              </a:ext>
            </a:extLst>
          </p:cNvPr>
          <p:cNvSpPr txBox="1"/>
          <p:nvPr/>
        </p:nvSpPr>
        <p:spPr>
          <a:xfrm>
            <a:off x="2214257" y="5621977"/>
            <a:ext cx="35283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En la prestación de formación a través de plataformas digitales</a:t>
            </a:r>
            <a:endParaRPr sz="2400" b="1">
              <a:solidFill>
                <a:srgbClr val="75B239"/>
              </a:solidFill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7B6EE240-5712-E873-1DFF-5AEBE8DCA64C}"/>
              </a:ext>
            </a:extLst>
          </p:cNvPr>
          <p:cNvSpPr txBox="1"/>
          <p:nvPr/>
        </p:nvSpPr>
        <p:spPr>
          <a:xfrm>
            <a:off x="2236380" y="7064960"/>
            <a:ext cx="3195943" cy="16312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latin typeface="Century Gothic" panose="020B0502020202020204" pitchFamily="34" charset="0"/>
              </a:defRPr>
            </a:pPr>
            <a:r>
              <a:rPr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Es </a:t>
            </a:r>
            <a:r>
              <a:rPr sz="200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importante</a:t>
            </a:r>
            <a:r>
              <a:rPr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200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tener</a:t>
            </a:r>
            <a:r>
              <a:rPr lang="es-ES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2000" dirty="0" err="1">
                <a:effectLst/>
                <a:ea typeface="Arial MT"/>
              </a:rPr>
              <a:t>confianza</a:t>
            </a:r>
            <a:r>
              <a:rPr sz="2000" dirty="0">
                <a:effectLst/>
                <a:ea typeface="Arial MT"/>
              </a:rPr>
              <a:t>, </a:t>
            </a:r>
            <a:r>
              <a:rPr sz="2000" dirty="0" err="1">
                <a:effectLst/>
                <a:ea typeface="Arial MT"/>
              </a:rPr>
              <a:t>mirar</a:t>
            </a:r>
            <a:r>
              <a:rPr sz="2000" dirty="0">
                <a:effectLst/>
                <a:ea typeface="Arial MT"/>
              </a:rPr>
              <a:t> a la </a:t>
            </a:r>
            <a:endParaRPr lang="es-ES" sz="2000" dirty="0">
              <a:effectLst/>
              <a:ea typeface="Arial MT"/>
            </a:endParaRPr>
          </a:p>
          <a:p>
            <a:pPr>
              <a:defRPr sz="2400">
                <a:latin typeface="Century Gothic" panose="020B0502020202020204" pitchFamily="34" charset="0"/>
              </a:defRPr>
            </a:pPr>
            <a:r>
              <a:rPr sz="2000" dirty="0">
                <a:effectLst/>
                <a:ea typeface="Arial MT"/>
              </a:rPr>
              <a:t>la </a:t>
            </a:r>
            <a:r>
              <a:rPr sz="2000">
                <a:effectLst/>
                <a:ea typeface="Arial MT"/>
              </a:rPr>
              <a:t>cámara, </a:t>
            </a:r>
            <a:endParaRPr sz="2000" dirty="0">
              <a:effectLst/>
              <a:ea typeface="Arial MT"/>
            </a:endParaRPr>
          </a:p>
          <a:p>
            <a:pPr>
              <a:defRPr sz="2400">
                <a:effectLst/>
                <a:latin typeface="Century Gothic" panose="020B0502020202020204" pitchFamily="34" charset="0"/>
                <a:ea typeface="Arial MT"/>
              </a:defRPr>
            </a:pPr>
            <a:r>
              <a:rPr sz="2000" dirty="0"/>
              <a:t>son</a:t>
            </a:r>
            <a:r>
              <a:rPr lang="es-ES" sz="2000" dirty="0" err="1"/>
              <a:t>reir</a:t>
            </a:r>
            <a:r>
              <a:rPr sz="2000" dirty="0"/>
              <a:t> e interact</a:t>
            </a:r>
            <a:r>
              <a:rPr lang="es-ES" sz="2000" dirty="0" err="1"/>
              <a:t>uar</a:t>
            </a:r>
            <a:endParaRPr sz="2000" dirty="0"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2000" dirty="0"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2A1E98A-E4E5-0CB2-9145-9142EB9D5DFB}"/>
              </a:ext>
            </a:extLst>
          </p:cNvPr>
          <p:cNvSpPr txBox="1"/>
          <p:nvPr/>
        </p:nvSpPr>
        <p:spPr>
          <a:xfrm>
            <a:off x="13106400" y="2957451"/>
            <a:ext cx="29673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Plataformas gratuitas</a:t>
            </a:r>
            <a:endParaRPr sz="2400" b="1">
              <a:solidFill>
                <a:srgbClr val="75B239"/>
              </a:solidFill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AC0147A-6DB2-EB47-8F06-C64CEC02C103}"/>
              </a:ext>
            </a:extLst>
          </p:cNvPr>
          <p:cNvSpPr txBox="1"/>
          <p:nvPr/>
        </p:nvSpPr>
        <p:spPr>
          <a:xfrm>
            <a:off x="13116337" y="3700580"/>
            <a:ext cx="2286001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000"/>
              <a:t>Pros y CONS</a:t>
            </a:r>
          </a:p>
          <a:p>
            <a:endParaRPr sz="2000"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BADC709-6D4E-F6BB-CB44-30E5C185B14C}"/>
              </a:ext>
            </a:extLst>
          </p:cNvPr>
          <p:cNvSpPr txBox="1"/>
          <p:nvPr/>
        </p:nvSpPr>
        <p:spPr>
          <a:xfrm>
            <a:off x="13106400" y="5621977"/>
            <a:ext cx="29673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Tipos de contenidos digitales</a:t>
            </a:r>
            <a:endParaRPr sz="2400" b="1">
              <a:solidFill>
                <a:srgbClr val="75B239"/>
              </a:solidFill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7B01C035-A131-FA4B-0470-43CB6541A99F}"/>
              </a:ext>
            </a:extLst>
          </p:cNvPr>
          <p:cNvSpPr txBox="1"/>
          <p:nvPr/>
        </p:nvSpPr>
        <p:spPr>
          <a:xfrm>
            <a:off x="13116337" y="6855341"/>
            <a:ext cx="3886201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000"/>
              <a:t>Hay cientos de tipos, elige los que son más adecuados </a:t>
            </a:r>
            <a:endParaRPr lang="es-ES" sz="2000"/>
          </a:p>
          <a:p>
            <a:pPr>
              <a:defRPr sz="2400"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000"/>
              <a:t>para tu audiencia</a:t>
            </a:r>
          </a:p>
          <a:p>
            <a:endParaRPr sz="2000">
              <a:latin typeface="Century Gothic" panose="020B0502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C97FE3A-AFB5-9FBA-550B-071EED8F59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636481" y="3021985"/>
            <a:ext cx="577776" cy="52322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76DC803-01B1-871B-84C3-EB9E43B592C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658604" y="5632312"/>
            <a:ext cx="577776" cy="52322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6246A30-6023-6610-6AB7-84C509BF3D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2528622" y="3021985"/>
            <a:ext cx="577776" cy="52322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66B7C26-3003-4745-4486-FBA71A2ADD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2545366" y="5632312"/>
            <a:ext cx="577776" cy="52322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BCCA419B-AF5C-421E-806B-9ACA2EC24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905" y="3021985"/>
            <a:ext cx="4876190" cy="487619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7259CA78-5E84-44F9-BE05-85491022C27C}"/>
              </a:ext>
            </a:extLst>
          </p:cNvPr>
          <p:cNvSpPr txBox="1"/>
          <p:nvPr/>
        </p:nvSpPr>
        <p:spPr>
          <a:xfrm>
            <a:off x="7893777" y="8191500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1528118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0"/>
            <a:ext cx="638175" cy="10286365"/>
          </a:xfrm>
          <a:custGeom>
            <a:avLst/>
            <a:gdLst/>
            <a:ahLst/>
            <a:cxnLst/>
            <a:rect l="l" t="t" r="r" b="b"/>
            <a:pathLst>
              <a:path w="638175" h="10286365">
                <a:moveTo>
                  <a:pt x="0" y="0"/>
                </a:moveTo>
                <a:lnTo>
                  <a:pt x="638175" y="0"/>
                </a:lnTo>
                <a:lnTo>
                  <a:pt x="638175" y="10286369"/>
                </a:lnTo>
                <a:lnTo>
                  <a:pt x="0" y="10286369"/>
                </a:lnTo>
                <a:lnTo>
                  <a:pt x="0" y="0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1246" y="41306"/>
            <a:ext cx="85725" cy="10245725"/>
          </a:xfrm>
          <a:custGeom>
            <a:avLst/>
            <a:gdLst/>
            <a:ahLst/>
            <a:cxnLst/>
            <a:rect l="l" t="t" r="r" b="b"/>
            <a:pathLst>
              <a:path w="85725" h="10245725">
                <a:moveTo>
                  <a:pt x="85195" y="10245692"/>
                </a:moveTo>
                <a:lnTo>
                  <a:pt x="9127" y="10245692"/>
                </a:lnTo>
                <a:lnTo>
                  <a:pt x="0" y="67"/>
                </a:lnTo>
                <a:lnTo>
                  <a:pt x="76067" y="0"/>
                </a:lnTo>
                <a:lnTo>
                  <a:pt x="85195" y="1024569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0FEDC1-F472-4558-867A-C3B677E86823}"/>
              </a:ext>
            </a:extLst>
          </p:cNvPr>
          <p:cNvSpPr txBox="1"/>
          <p:nvPr/>
        </p:nvSpPr>
        <p:spPr>
          <a:xfrm>
            <a:off x="5295900" y="3848100"/>
            <a:ext cx="76962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1500" b="1">
                <a:solidFill>
                  <a:srgbClr val="75B239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>
                <a:latin typeface="Century Gothic" panose="020B0502020202020204" pitchFamily="34" charset="0"/>
              </a:rPr>
              <a:t>¡</a:t>
            </a:r>
            <a:r>
              <a:rPr>
                <a:latin typeface="Microsoft Sans Serif" panose="020B0604020202020204" pitchFamily="34" charset="0"/>
              </a:rPr>
              <a:t> Gracias!</a:t>
            </a:r>
            <a:endParaRPr kumimoji="0" sz="11500" b="1" i="0" u="none" strike="noStrike" kern="1200" cap="none" normalizeH="0" baseline="0">
              <a:ln>
                <a:noFill/>
              </a:ln>
              <a:solidFill>
                <a:srgbClr val="75B239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B8B90EC-E8ED-40F1-B252-7A5B8AB04D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2801601" y="4229100"/>
            <a:ext cx="1371600" cy="124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5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804C2A2-A1FA-1808-ECAE-1A63FD7A6D23}"/>
              </a:ext>
            </a:extLst>
          </p:cNvPr>
          <p:cNvSpPr txBox="1"/>
          <p:nvPr/>
        </p:nvSpPr>
        <p:spPr>
          <a:xfrm>
            <a:off x="1524000" y="1503549"/>
            <a:ext cx="9462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Índice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B9743E2-D353-D1BD-A755-08F6E82190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806613" y="2875798"/>
            <a:ext cx="577776" cy="52322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D5D2EFD-F789-58E4-D1D3-5BCD63746B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708224" y="4677044"/>
            <a:ext cx="577776" cy="52322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63B8EC-8B76-B562-00FA-D959F8F733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708224" y="7810500"/>
            <a:ext cx="577776" cy="52322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97B83ADC-B198-4E56-B07C-93F352EAA775}"/>
              </a:ext>
            </a:extLst>
          </p:cNvPr>
          <p:cNvSpPr txBox="1"/>
          <p:nvPr/>
        </p:nvSpPr>
        <p:spPr>
          <a:xfrm>
            <a:off x="2514600" y="2874141"/>
            <a:ext cx="108966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 b="1">
                <a:latin typeface="Century Gothic" panose="020B0502020202020204" pitchFamily="34" charset="0"/>
              </a:defRPr>
            </a:pPr>
            <a:r>
              <a:t>Unidad 1: ¿Cómo enseñar clases virtuales en una plataforma de aprendizaje?</a:t>
            </a: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1.1: Introducción a la entrega de contenido digital a través de plataformas digitales de aprendizaje electrónico</a:t>
            </a:r>
            <a:endParaRPr sz="2000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1.2: Comprend</a:t>
            </a:r>
            <a:r>
              <a:rPr lang="es-ES"/>
              <a:t>e</a:t>
            </a:r>
            <a:r>
              <a:t> todas las </a:t>
            </a:r>
            <a:r>
              <a:rPr lang="es-ES"/>
              <a:t>funcionalidades</a:t>
            </a:r>
            <a:r>
              <a:t> de </a:t>
            </a:r>
            <a:r>
              <a:rPr lang="es-ES"/>
              <a:t>t</a:t>
            </a:r>
            <a:r>
              <a:t>u plataforma de aprendizaje</a:t>
            </a:r>
            <a:endParaRPr sz="2000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1.3: Consider</a:t>
            </a:r>
            <a:r>
              <a:rPr lang="es-ES"/>
              <a:t>a</a:t>
            </a:r>
            <a:r>
              <a:t> los tamaños de clases virtuales</a:t>
            </a:r>
            <a:endParaRPr sz="2000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1.4: Ten confianza, mira la cámara web, sonríe e interactúa</a:t>
            </a:r>
            <a:endParaRPr sz="2000">
              <a:latin typeface="Century Gothic" panose="020B0502020202020204" pitchFamily="34" charset="0"/>
            </a:endParaRPr>
          </a:p>
          <a:p>
            <a:endParaRPr sz="2000">
              <a:latin typeface="Century Gothic" panose="020B0502020202020204" pitchFamily="34" charset="0"/>
            </a:endParaRPr>
          </a:p>
          <a:p>
            <a:pPr>
              <a:defRPr sz="2000" b="1">
                <a:latin typeface="Century Gothic" panose="020B0502020202020204" pitchFamily="34" charset="0"/>
              </a:defRPr>
            </a:pPr>
            <a:r>
              <a:t>Unidad 2: Visión general de las plataformas digitales y su papel en la entrega de contenidos</a:t>
            </a:r>
            <a:endParaRPr sz="2000" b="1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2.1: ¿Por qué utilizas una plataforma digital?</a:t>
            </a: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2.2: ¿Quién es tu público objetivo y cuál es el problema que estás resolviendo para este público?</a:t>
            </a: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2.3: ¿Cómo planea</a:t>
            </a:r>
            <a:r>
              <a:rPr lang="es-ES"/>
              <a:t>s</a:t>
            </a:r>
            <a:r>
              <a:t> presentar el contenido a </a:t>
            </a:r>
            <a:r>
              <a:rPr lang="es-ES"/>
              <a:t>t</a:t>
            </a:r>
            <a:r>
              <a:t>u público objetivo?</a:t>
            </a: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2.4: ¿Cuánto debe</a:t>
            </a:r>
            <a:r>
              <a:rPr lang="es-ES"/>
              <a:t>s</a:t>
            </a:r>
            <a:r>
              <a:t> pagar por una plataforma de aprendizaje digital?</a:t>
            </a: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2.5: Plataformas gratuitas de aprendizaje electrónico: algunos ejemplos</a:t>
            </a:r>
            <a:endParaRPr sz="2000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2.6: ¿Qué debe ofrecer una plataforma de aprendizaje digital?</a:t>
            </a:r>
          </a:p>
          <a:p>
            <a:endParaRPr sz="2000">
              <a:latin typeface="Century Gothic" panose="020B0502020202020204" pitchFamily="34" charset="0"/>
            </a:endParaRPr>
          </a:p>
          <a:p>
            <a:pPr>
              <a:defRPr sz="2000" b="1">
                <a:latin typeface="Century Gothic" panose="020B0502020202020204" pitchFamily="34" charset="0"/>
              </a:defRPr>
            </a:pPr>
            <a:r>
              <a:t>Unidad 3: Tipos de contenidos digitales y sus características</a:t>
            </a:r>
            <a:endParaRPr sz="2000" b="1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3.1: Introducción</a:t>
            </a:r>
            <a:endParaRPr sz="2000">
              <a:latin typeface="Century Gothic" panose="020B0502020202020204" pitchFamily="34" charset="0"/>
            </a:endParaRPr>
          </a:p>
          <a:p>
            <a:pPr>
              <a:defRPr sz="2000">
                <a:latin typeface="Century Gothic" panose="020B0502020202020204" pitchFamily="34" charset="0"/>
              </a:defRPr>
            </a:pPr>
            <a:r>
              <a:t>Sección 3.2: Tipos de contenido digital</a:t>
            </a:r>
            <a:endParaRPr sz="20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2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409700"/>
            <a:ext cx="15544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1. Unidad 1: ¿Cómo enseñar clases virtuales en una plataforma de aprendizaje?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524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1.1: Introducción a la entrega de contenido digital a través de plataformas digitales de aprendizaje electrónico</a:t>
            </a:r>
            <a:endParaRPr sz="24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505855"/>
            <a:ext cx="11811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La </a:t>
            </a:r>
            <a:r>
              <a:rPr dirty="0" err="1"/>
              <a:t>demanda</a:t>
            </a:r>
            <a:r>
              <a:rPr dirty="0"/>
              <a:t> de </a:t>
            </a:r>
            <a:r>
              <a:rPr dirty="0" err="1"/>
              <a:t>clases</a:t>
            </a:r>
            <a:r>
              <a:rPr dirty="0"/>
              <a:t> </a:t>
            </a:r>
            <a:r>
              <a:rPr dirty="0" err="1"/>
              <a:t>virtuales</a:t>
            </a:r>
            <a:r>
              <a:rPr dirty="0"/>
              <a:t> es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mayor y </a:t>
            </a:r>
            <a:r>
              <a:rPr dirty="0" err="1"/>
              <a:t>seguirá</a:t>
            </a:r>
            <a:r>
              <a:rPr dirty="0"/>
              <a:t> </a:t>
            </a:r>
            <a:r>
              <a:rPr dirty="0" err="1"/>
              <a:t>aumentando</a:t>
            </a:r>
            <a:r>
              <a:rPr dirty="0"/>
              <a:t> </a:t>
            </a:r>
            <a:r>
              <a:rPr dirty="0" err="1"/>
              <a:t>debido</a:t>
            </a:r>
            <a:r>
              <a:rPr dirty="0"/>
              <a:t> a los </a:t>
            </a:r>
            <a:r>
              <a:rPr dirty="0" err="1"/>
              <a:t>múltiples</a:t>
            </a:r>
            <a:r>
              <a:rPr dirty="0"/>
              <a:t> </a:t>
            </a:r>
            <a:r>
              <a:rPr dirty="0" err="1"/>
              <a:t>beneficios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de </a:t>
            </a:r>
            <a:r>
              <a:rPr dirty="0" err="1"/>
              <a:t>conveniencia</a:t>
            </a:r>
            <a:r>
              <a:rPr dirty="0"/>
              <a:t>, </a:t>
            </a:r>
            <a:r>
              <a:rPr lang="es-ES" dirty="0"/>
              <a:t>ahorro de </a:t>
            </a:r>
            <a:r>
              <a:rPr dirty="0" err="1"/>
              <a:t>tiempo</a:t>
            </a:r>
            <a:r>
              <a:rPr dirty="0"/>
              <a:t> y </a:t>
            </a:r>
            <a:r>
              <a:rPr dirty="0" err="1"/>
              <a:t>logística</a:t>
            </a:r>
            <a:r>
              <a:rPr dirty="0"/>
              <a:t> que </a:t>
            </a:r>
            <a:r>
              <a:rPr dirty="0" err="1"/>
              <a:t>representan</a:t>
            </a:r>
            <a:r>
              <a:rPr dirty="0"/>
              <a:t>. </a:t>
            </a:r>
          </a:p>
          <a:p>
            <a:pPr algn="just"/>
            <a:endParaRPr sz="24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Las </a:t>
            </a:r>
            <a:r>
              <a:rPr dirty="0" err="1"/>
              <a:t>plataformas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 </a:t>
            </a:r>
            <a:r>
              <a:rPr dirty="0" err="1"/>
              <a:t>tienen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potencial</a:t>
            </a:r>
            <a:r>
              <a:rPr dirty="0"/>
              <a:t> de </a:t>
            </a:r>
            <a:r>
              <a:rPr dirty="0" err="1"/>
              <a:t>reducir</a:t>
            </a:r>
            <a:r>
              <a:rPr dirty="0"/>
              <a:t> los </a:t>
            </a:r>
            <a:r>
              <a:rPr dirty="0" err="1"/>
              <a:t>costos</a:t>
            </a:r>
            <a:r>
              <a:rPr dirty="0"/>
              <a:t> </a:t>
            </a:r>
            <a:r>
              <a:rPr dirty="0" err="1"/>
              <a:t>asociados</a:t>
            </a:r>
            <a:r>
              <a:rPr dirty="0"/>
              <a:t> con la </a:t>
            </a:r>
            <a:r>
              <a:rPr dirty="0" err="1"/>
              <a:t>impresión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transporte</a:t>
            </a:r>
            <a:r>
              <a:rPr dirty="0"/>
              <a:t> y los </a:t>
            </a:r>
            <a:r>
              <a:rPr dirty="0" err="1"/>
              <a:t>materiales</a:t>
            </a:r>
            <a:r>
              <a:rPr dirty="0"/>
              <a:t>, sin embargo, es fundamental </a:t>
            </a:r>
            <a:r>
              <a:rPr dirty="0" err="1"/>
              <a:t>asegurarse</a:t>
            </a:r>
            <a:r>
              <a:rPr dirty="0"/>
              <a:t> de que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entrega</a:t>
            </a:r>
            <a:r>
              <a:rPr dirty="0"/>
              <a:t> sea </a:t>
            </a:r>
            <a:r>
              <a:rPr dirty="0" err="1"/>
              <a:t>adecuada</a:t>
            </a:r>
            <a:r>
              <a:rPr dirty="0"/>
              <a:t> y </a:t>
            </a:r>
            <a:r>
              <a:rPr dirty="0" err="1"/>
              <a:t>efectiva</a:t>
            </a:r>
            <a:r>
              <a:rPr dirty="0"/>
              <a:t> para </a:t>
            </a:r>
            <a:r>
              <a:rPr dirty="0" err="1"/>
              <a:t>aprovechar</a:t>
            </a:r>
            <a:r>
              <a:rPr dirty="0"/>
              <a:t> al </a:t>
            </a:r>
            <a:r>
              <a:rPr dirty="0" err="1"/>
              <a:t>máximo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medio de </a:t>
            </a:r>
            <a:r>
              <a:rPr dirty="0" err="1"/>
              <a:t>entrega</a:t>
            </a:r>
            <a:r>
              <a:rPr dirty="0"/>
              <a:t>. </a:t>
            </a:r>
          </a:p>
          <a:p>
            <a:pPr algn="just"/>
            <a:endParaRPr sz="24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, los </a:t>
            </a:r>
            <a:r>
              <a:rPr dirty="0" err="1"/>
              <a:t>estudiantes</a:t>
            </a:r>
            <a:r>
              <a:rPr dirty="0"/>
              <a:t> de </a:t>
            </a: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edades</a:t>
            </a:r>
            <a:r>
              <a:rPr dirty="0"/>
              <a:t> </a:t>
            </a:r>
            <a:r>
              <a:rPr dirty="0" err="1"/>
              <a:t>exigen</a:t>
            </a:r>
            <a:r>
              <a:rPr dirty="0"/>
              <a:t> </a:t>
            </a:r>
            <a:r>
              <a:rPr dirty="0" err="1"/>
              <a:t>acceso</a:t>
            </a:r>
            <a:r>
              <a:rPr dirty="0"/>
              <a:t> a un </a:t>
            </a:r>
            <a:r>
              <a:rPr dirty="0" err="1"/>
              <a:t>tipo</a:t>
            </a:r>
            <a:r>
              <a:rPr dirty="0"/>
              <a:t> de </a:t>
            </a:r>
            <a:r>
              <a:rPr b="1" dirty="0" err="1"/>
              <a:t>aprendizaje</a:t>
            </a:r>
            <a:r>
              <a:rPr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line</a:t>
            </a:r>
            <a:r>
              <a:rPr b="1" dirty="0"/>
              <a:t> que </a:t>
            </a:r>
            <a:r>
              <a:rPr b="1" dirty="0" err="1"/>
              <a:t>está</a:t>
            </a:r>
            <a:r>
              <a:rPr b="1" dirty="0"/>
              <a:t> </a:t>
            </a:r>
            <a:r>
              <a:rPr b="1" dirty="0" err="1"/>
              <a:t>diseñado</a:t>
            </a:r>
            <a:r>
              <a:rPr b="1" dirty="0"/>
              <a:t> para </a:t>
            </a:r>
            <a:r>
              <a:rPr b="1" dirty="0" err="1"/>
              <a:t>adaptarse</a:t>
            </a:r>
            <a:r>
              <a:rPr b="1" dirty="0"/>
              <a:t> a </a:t>
            </a:r>
            <a:r>
              <a:rPr b="1" dirty="0" err="1"/>
              <a:t>ellos</a:t>
            </a:r>
            <a:r>
              <a:rPr b="1" dirty="0"/>
              <a:t> y a sus </a:t>
            </a:r>
            <a:r>
              <a:rPr b="1" dirty="0" err="1"/>
              <a:t>necesidades</a:t>
            </a:r>
            <a:r>
              <a:rPr dirty="0"/>
              <a:t>. </a:t>
            </a:r>
          </a:p>
          <a:p>
            <a:pPr algn="just"/>
            <a:endParaRPr sz="24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Esto</a:t>
            </a:r>
            <a:r>
              <a:rPr dirty="0"/>
              <a:t> </a:t>
            </a:r>
            <a:r>
              <a:rPr dirty="0" err="1"/>
              <a:t>significa</a:t>
            </a:r>
            <a:r>
              <a:rPr dirty="0"/>
              <a:t> que las </a:t>
            </a:r>
            <a:r>
              <a:rPr b="1" dirty="0" err="1"/>
              <a:t>plataformas</a:t>
            </a:r>
            <a:r>
              <a:rPr b="1" dirty="0"/>
              <a:t> de </a:t>
            </a:r>
            <a:r>
              <a:rPr b="1" dirty="0" err="1"/>
              <a:t>aprendizaje</a:t>
            </a:r>
            <a:r>
              <a:rPr b="1" dirty="0"/>
              <a:t> </a:t>
            </a:r>
            <a:r>
              <a:rPr b="1" dirty="0" err="1"/>
              <a:t>electrónico</a:t>
            </a:r>
            <a:r>
              <a:rPr dirty="0"/>
              <a:t> </a:t>
            </a:r>
            <a:r>
              <a:rPr dirty="0" err="1"/>
              <a:t>tienen</a:t>
            </a:r>
            <a:r>
              <a:rPr dirty="0"/>
              <a:t> que ser </a:t>
            </a:r>
            <a:r>
              <a:rPr dirty="0" err="1"/>
              <a:t>más</a:t>
            </a:r>
            <a:r>
              <a:rPr dirty="0"/>
              <a:t> flexibles para </a:t>
            </a:r>
            <a:r>
              <a:rPr dirty="0" err="1"/>
              <a:t>poder</a:t>
            </a:r>
            <a:r>
              <a:rPr dirty="0"/>
              <a:t> </a:t>
            </a:r>
            <a:r>
              <a:rPr b="1" dirty="0" err="1"/>
              <a:t>adaptarse</a:t>
            </a:r>
            <a:r>
              <a:rPr b="1" dirty="0"/>
              <a:t> a los </a:t>
            </a:r>
            <a:r>
              <a:rPr b="1" dirty="0" err="1"/>
              <a:t>estudiantes</a:t>
            </a:r>
            <a:r>
              <a:rPr b="1" dirty="0"/>
              <a:t> de </a:t>
            </a:r>
            <a:r>
              <a:rPr b="1" dirty="0" err="1"/>
              <a:t>todas</a:t>
            </a:r>
            <a:r>
              <a:rPr b="1" dirty="0"/>
              <a:t> las </a:t>
            </a:r>
            <a:r>
              <a:rPr b="1" dirty="0" err="1"/>
              <a:t>edades</a:t>
            </a:r>
            <a:r>
              <a:rPr b="1" dirty="0"/>
              <a:t> y </a:t>
            </a:r>
            <a:r>
              <a:rPr b="1" dirty="0" err="1"/>
              <a:t>tipos</a:t>
            </a:r>
            <a:r>
              <a:rPr b="1" dirty="0"/>
              <a:t> y </a:t>
            </a:r>
            <a:r>
              <a:rPr b="1" dirty="0" err="1"/>
              <a:t>garantizar</a:t>
            </a:r>
            <a:r>
              <a:rPr b="1" dirty="0"/>
              <a:t> que </a:t>
            </a:r>
            <a:r>
              <a:rPr b="1" dirty="0" err="1"/>
              <a:t>puedan</a:t>
            </a:r>
            <a:r>
              <a:rPr b="1" dirty="0"/>
              <a:t> </a:t>
            </a:r>
            <a:r>
              <a:rPr b="1" dirty="0" err="1"/>
              <a:t>completar</a:t>
            </a:r>
            <a:r>
              <a:rPr b="1" dirty="0"/>
              <a:t> con </a:t>
            </a:r>
            <a:r>
              <a:rPr b="1" dirty="0" err="1"/>
              <a:t>éxito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curso</a:t>
            </a:r>
            <a:r>
              <a:rPr dirty="0"/>
              <a:t>.</a:t>
            </a:r>
            <a:endParaRPr sz="2400" dirty="0">
              <a:effectLst/>
              <a:latin typeface="Arial MT"/>
              <a:ea typeface="Arial MT"/>
              <a:cs typeface="Arial MT"/>
            </a:endParaRPr>
          </a:p>
          <a:p>
            <a:pPr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 </a:t>
            </a:r>
            <a:endParaRPr sz="2400" dirty="0">
              <a:effectLst/>
              <a:latin typeface="Arial MT"/>
              <a:ea typeface="Arial MT"/>
              <a:cs typeface="Arial MT"/>
            </a:endParaRPr>
          </a:p>
          <a:p>
            <a:endParaRPr sz="36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88D56AD-E5DE-4394-9553-8F184AF4A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7400" y="3771900"/>
            <a:ext cx="3764823" cy="376482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E2DF9A9-B5D2-4253-AE23-4BFED19EE8E9}"/>
              </a:ext>
            </a:extLst>
          </p:cNvPr>
          <p:cNvSpPr txBox="1"/>
          <p:nvPr/>
        </p:nvSpPr>
        <p:spPr>
          <a:xfrm>
            <a:off x="13692809" y="7519512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409700"/>
            <a:ext cx="15544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1. Unidad 1: ¿Cómo enseñar clases virtuales en una plataforma de aprendizaje?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1.2: Comprend</a:t>
            </a:r>
            <a:r>
              <a:rPr lang="es-ES" sz="2400"/>
              <a:t>e</a:t>
            </a:r>
            <a:r>
              <a:rPr sz="2400"/>
              <a:t> todas las </a:t>
            </a:r>
            <a:r>
              <a:rPr lang="es-ES" sz="2400"/>
              <a:t>funcionalidades</a:t>
            </a:r>
            <a:r>
              <a:rPr sz="2400"/>
              <a:t> de </a:t>
            </a:r>
            <a:r>
              <a:rPr lang="es-ES" sz="2400"/>
              <a:t>t</a:t>
            </a:r>
            <a:r>
              <a:rPr sz="2400"/>
              <a:t>u plataforma de aprendizaje</a:t>
            </a:r>
            <a:endParaRPr sz="24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12776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Asegúr</a:t>
            </a:r>
            <a:r>
              <a:rPr lang="es-ES" dirty="0"/>
              <a:t>at</a:t>
            </a:r>
            <a:r>
              <a:rPr dirty="0"/>
              <a:t>e de que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profesor</a:t>
            </a:r>
            <a:r>
              <a:rPr dirty="0"/>
              <a:t> </a:t>
            </a:r>
            <a:r>
              <a:rPr dirty="0" err="1"/>
              <a:t>entiende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completamente</a:t>
            </a:r>
            <a:r>
              <a:rPr dirty="0"/>
              <a:t> las </a:t>
            </a:r>
            <a:r>
              <a:rPr dirty="0" err="1"/>
              <a:t>funcionalidades</a:t>
            </a:r>
            <a:r>
              <a:rPr dirty="0"/>
              <a:t> de la </a:t>
            </a:r>
            <a:r>
              <a:rPr b="1" dirty="0" err="1"/>
              <a:t>plataforma</a:t>
            </a:r>
            <a:r>
              <a:rPr b="1" dirty="0"/>
              <a:t> LMS (Sistema de </a:t>
            </a:r>
            <a:r>
              <a:rPr b="1" dirty="0" err="1"/>
              <a:t>Gestión</a:t>
            </a:r>
            <a:r>
              <a:rPr b="1" dirty="0"/>
              <a:t> de </a:t>
            </a:r>
            <a:r>
              <a:rPr b="1" dirty="0" err="1"/>
              <a:t>Aprendizaje</a:t>
            </a:r>
            <a:r>
              <a:rPr b="1" dirty="0"/>
              <a:t>) o LCMS (Sistema de </a:t>
            </a:r>
            <a:r>
              <a:rPr b="1" dirty="0" err="1"/>
              <a:t>Gestión</a:t>
            </a:r>
            <a:r>
              <a:rPr b="1" dirty="0"/>
              <a:t> de </a:t>
            </a:r>
            <a:r>
              <a:rPr b="1" dirty="0" err="1"/>
              <a:t>Contenidos</a:t>
            </a:r>
            <a:r>
              <a:rPr b="1" dirty="0"/>
              <a:t> de </a:t>
            </a:r>
            <a:r>
              <a:rPr b="1" dirty="0" err="1"/>
              <a:t>Aprendizaje</a:t>
            </a:r>
            <a:r>
              <a:rPr b="1" dirty="0"/>
              <a:t>)</a:t>
            </a:r>
            <a:r>
              <a:rPr dirty="0"/>
              <a:t> y </a:t>
            </a:r>
            <a:r>
              <a:rPr lang="es-ES" dirty="0"/>
              <a:t>aprende</a:t>
            </a:r>
            <a:r>
              <a:rPr dirty="0"/>
              <a:t>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usarlo</a:t>
            </a:r>
            <a:r>
              <a:rPr dirty="0"/>
              <a:t>. Consider</a:t>
            </a:r>
            <a:r>
              <a:rPr lang="es-ES" dirty="0"/>
              <a:t>a</a:t>
            </a:r>
            <a:r>
              <a:rPr dirty="0"/>
              <a:t> </a:t>
            </a:r>
            <a:r>
              <a:rPr lang="es-ES" dirty="0"/>
              <a:t>formarte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la </a:t>
            </a:r>
            <a:r>
              <a:rPr dirty="0" err="1"/>
              <a:t>plataforma</a:t>
            </a:r>
            <a:r>
              <a:rPr dirty="0"/>
              <a:t> </a:t>
            </a:r>
            <a:r>
              <a:rPr dirty="0" err="1"/>
              <a:t>siguiendo</a:t>
            </a:r>
            <a:r>
              <a:rPr dirty="0"/>
              <a:t> </a:t>
            </a:r>
            <a:r>
              <a:rPr dirty="0" err="1"/>
              <a:t>tutoriales</a:t>
            </a:r>
            <a:r>
              <a:rPr dirty="0"/>
              <a:t> </a:t>
            </a:r>
            <a:r>
              <a:rPr lang="es-ES" dirty="0" err="1"/>
              <a:t>on</a:t>
            </a:r>
            <a:r>
              <a:rPr lang="es-ES" dirty="0"/>
              <a:t> line</a:t>
            </a:r>
            <a:r>
              <a:rPr dirty="0"/>
              <a:t> para </a:t>
            </a:r>
            <a:r>
              <a:rPr dirty="0" err="1"/>
              <a:t>crear</a:t>
            </a:r>
            <a:r>
              <a:rPr dirty="0"/>
              <a:t> </a:t>
            </a:r>
            <a:r>
              <a:rPr dirty="0" err="1"/>
              <a:t>confianza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lang="es-ES" dirty="0"/>
              <a:t>la</a:t>
            </a:r>
            <a:r>
              <a:rPr dirty="0"/>
              <a:t> audiencia y </a:t>
            </a:r>
            <a:r>
              <a:rPr dirty="0" err="1"/>
              <a:t>evitar</a:t>
            </a:r>
            <a:r>
              <a:rPr dirty="0"/>
              <a:t> pasar un </a:t>
            </a:r>
            <a:r>
              <a:rPr dirty="0" err="1"/>
              <a:t>valioso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 de </a:t>
            </a:r>
            <a:r>
              <a:rPr dirty="0" err="1"/>
              <a:t>lección</a:t>
            </a:r>
            <a:r>
              <a:rPr dirty="0"/>
              <a:t> </a:t>
            </a:r>
            <a:r>
              <a:rPr dirty="0" err="1"/>
              <a:t>buscando</a:t>
            </a:r>
            <a:r>
              <a:rPr dirty="0"/>
              <a:t> </a:t>
            </a:r>
            <a:r>
              <a:rPr dirty="0" err="1"/>
              <a:t>funcionalidades</a:t>
            </a:r>
            <a:r>
              <a:rPr dirty="0"/>
              <a:t> </a:t>
            </a:r>
            <a:r>
              <a:rPr dirty="0" err="1"/>
              <a:t>específicas</a:t>
            </a:r>
            <a:r>
              <a:rPr dirty="0"/>
              <a:t>.</a:t>
            </a:r>
          </a:p>
          <a:p>
            <a:pPr algn="just"/>
            <a:endParaRPr sz="2400" dirty="0">
              <a:effectLst/>
              <a:latin typeface="Arial MT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La </a:t>
            </a:r>
            <a:r>
              <a:rPr dirty="0" err="1"/>
              <a:t>plataforma</a:t>
            </a:r>
            <a:r>
              <a:rPr dirty="0"/>
              <a:t> LMS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compartir</a:t>
            </a:r>
            <a:r>
              <a:rPr dirty="0"/>
              <a:t> </a:t>
            </a:r>
            <a:r>
              <a:rPr b="1" dirty="0" err="1"/>
              <a:t>recursos</a:t>
            </a:r>
            <a:r>
              <a:rPr b="1" dirty="0"/>
              <a:t> </a:t>
            </a:r>
            <a:r>
              <a:rPr b="1" dirty="0" err="1"/>
              <a:t>adicionales</a:t>
            </a:r>
            <a:r>
              <a:rPr b="1" dirty="0"/>
              <a:t> de </a:t>
            </a:r>
            <a:r>
              <a:rPr b="1" dirty="0" err="1"/>
              <a:t>aprendizaje</a:t>
            </a:r>
            <a:r>
              <a:rPr dirty="0"/>
              <a:t> </a:t>
            </a:r>
            <a:r>
              <a:rPr dirty="0" err="1"/>
              <a:t>rápido</a:t>
            </a:r>
            <a:r>
              <a:rPr dirty="0"/>
              <a:t>, simple y </a:t>
            </a:r>
            <a:r>
              <a:rPr dirty="0" err="1"/>
              <a:t>eficiente</a:t>
            </a:r>
            <a:r>
              <a:rPr dirty="0"/>
              <a:t> (video, </a:t>
            </a:r>
            <a:r>
              <a:rPr dirty="0" err="1"/>
              <a:t>ejercicios</a:t>
            </a:r>
            <a:r>
              <a:rPr dirty="0"/>
              <a:t>, ppts, etc.) por lo que es </a:t>
            </a:r>
            <a:r>
              <a:rPr dirty="0" err="1"/>
              <a:t>aconsejable</a:t>
            </a:r>
            <a:r>
              <a:rPr dirty="0"/>
              <a:t> </a:t>
            </a:r>
            <a:r>
              <a:rPr dirty="0" err="1"/>
              <a:t>utilizar</a:t>
            </a:r>
            <a:r>
              <a:rPr dirty="0"/>
              <a:t> tales </a:t>
            </a:r>
            <a:r>
              <a:rPr dirty="0" err="1"/>
              <a:t>funcionalidades</a:t>
            </a:r>
            <a:r>
              <a:rPr dirty="0"/>
              <a:t> </a:t>
            </a:r>
            <a:r>
              <a:rPr dirty="0" err="1"/>
              <a:t>especialmente</a:t>
            </a:r>
            <a:r>
              <a:rPr dirty="0"/>
              <a:t> con </a:t>
            </a:r>
            <a:r>
              <a:rPr dirty="0" err="1"/>
              <a:t>aquellos</a:t>
            </a:r>
            <a:r>
              <a:rPr dirty="0"/>
              <a:t> </a:t>
            </a:r>
            <a:r>
              <a:rPr dirty="0" err="1"/>
              <a:t>estudiantes</a:t>
            </a:r>
            <a:r>
              <a:rPr dirty="0"/>
              <a:t> que son </a:t>
            </a:r>
            <a:r>
              <a:rPr dirty="0" err="1"/>
              <a:t>extremadamente</a:t>
            </a:r>
            <a:r>
              <a:rPr dirty="0"/>
              <a:t> </a:t>
            </a:r>
            <a:r>
              <a:rPr dirty="0" err="1"/>
              <a:t>competentes</a:t>
            </a:r>
            <a:r>
              <a:rPr dirty="0"/>
              <a:t> y </a:t>
            </a:r>
            <a:r>
              <a:rPr dirty="0" err="1"/>
              <a:t>ansiosos</a:t>
            </a:r>
            <a:r>
              <a:rPr dirty="0"/>
              <a:t> por saber </a:t>
            </a:r>
            <a:r>
              <a:rPr dirty="0" err="1"/>
              <a:t>más</a:t>
            </a:r>
            <a:r>
              <a:rPr dirty="0"/>
              <a:t>, </a:t>
            </a:r>
            <a:r>
              <a:rPr dirty="0" err="1"/>
              <a:t>evitando</a:t>
            </a:r>
            <a:r>
              <a:rPr dirty="0"/>
              <a:t>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perder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atención</a:t>
            </a:r>
            <a:r>
              <a:rPr dirty="0"/>
              <a:t>.</a:t>
            </a:r>
          </a:p>
          <a:p>
            <a:pPr algn="just"/>
            <a:endParaRPr sz="2400" dirty="0">
              <a:effectLst/>
              <a:latin typeface="Arial MT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En</a:t>
            </a:r>
            <a:r>
              <a:rPr dirty="0"/>
              <a:t> las </a:t>
            </a:r>
            <a:r>
              <a:rPr b="1" dirty="0" err="1"/>
              <a:t>plataformas</a:t>
            </a:r>
            <a:r>
              <a:rPr b="1" dirty="0"/>
              <a:t> LMS</a:t>
            </a:r>
            <a:r>
              <a:rPr dirty="0"/>
              <a:t>, las </a:t>
            </a:r>
            <a:r>
              <a:rPr dirty="0" err="1"/>
              <a:t>clases</a:t>
            </a:r>
            <a:r>
              <a:rPr dirty="0"/>
              <a:t> se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grabar</a:t>
            </a:r>
            <a:r>
              <a:rPr dirty="0"/>
              <a:t>, lo que </a:t>
            </a:r>
            <a:r>
              <a:rPr dirty="0" err="1"/>
              <a:t>garantiza</a:t>
            </a:r>
            <a:r>
              <a:rPr dirty="0"/>
              <a:t> que </a:t>
            </a:r>
            <a:r>
              <a:rPr dirty="0" err="1"/>
              <a:t>incluso</a:t>
            </a:r>
            <a:r>
              <a:rPr dirty="0"/>
              <a:t> los </a:t>
            </a:r>
            <a:r>
              <a:rPr dirty="0" err="1"/>
              <a:t>ausentes</a:t>
            </a:r>
            <a:r>
              <a:rPr dirty="0"/>
              <a:t> </a:t>
            </a:r>
            <a:r>
              <a:rPr dirty="0" err="1"/>
              <a:t>puedan</a:t>
            </a:r>
            <a:r>
              <a:rPr dirty="0"/>
              <a:t> </a:t>
            </a:r>
            <a:r>
              <a:rPr dirty="0" err="1"/>
              <a:t>ponerse</a:t>
            </a:r>
            <a:r>
              <a:rPr dirty="0"/>
              <a:t> al día, </a:t>
            </a:r>
            <a:r>
              <a:rPr dirty="0" err="1"/>
              <a:t>además</a:t>
            </a:r>
            <a:r>
              <a:rPr dirty="0"/>
              <a:t>,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institución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presentar</a:t>
            </a:r>
            <a:r>
              <a:rPr dirty="0"/>
              <a:t> </a:t>
            </a:r>
            <a:r>
              <a:rPr dirty="0" err="1"/>
              <a:t>esas</a:t>
            </a:r>
            <a:r>
              <a:rPr dirty="0"/>
              <a:t> </a:t>
            </a:r>
            <a:r>
              <a:rPr dirty="0" err="1"/>
              <a:t>lecciones</a:t>
            </a:r>
            <a:r>
              <a:rPr dirty="0"/>
              <a:t> para </a:t>
            </a:r>
            <a:r>
              <a:rPr dirty="0" err="1"/>
              <a:t>crear</a:t>
            </a:r>
            <a:r>
              <a:rPr dirty="0"/>
              <a:t> </a:t>
            </a:r>
            <a:r>
              <a:rPr dirty="0" err="1"/>
              <a:t>repositorios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y </a:t>
            </a:r>
            <a:r>
              <a:rPr dirty="0" err="1"/>
              <a:t>posicionar</a:t>
            </a:r>
            <a:r>
              <a:rPr dirty="0"/>
              <a:t> </a:t>
            </a:r>
            <a:r>
              <a:rPr lang="es-ES" dirty="0"/>
              <a:t>t</a:t>
            </a:r>
            <a:r>
              <a:rPr dirty="0"/>
              <a:t>u academia de </a:t>
            </a:r>
            <a:r>
              <a:rPr lang="es-ES" dirty="0"/>
              <a:t>formación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redes </a:t>
            </a:r>
            <a:r>
              <a:rPr dirty="0" err="1"/>
              <a:t>sociales</a:t>
            </a:r>
            <a:r>
              <a:rPr dirty="0"/>
              <a:t>.</a:t>
            </a:r>
            <a:endParaRPr sz="2400" dirty="0">
              <a:effectLst/>
              <a:latin typeface="Arial MT"/>
              <a:ea typeface="Arial MT"/>
              <a:cs typeface="Arial MT"/>
            </a:endParaRPr>
          </a:p>
          <a:p>
            <a:endParaRPr sz="44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DBE8D7-5CCE-4003-864F-336FE6C0A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0" y="3292713"/>
            <a:ext cx="4876190" cy="487619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5545348-A2A2-424C-B65F-F0DED35ED6E5}"/>
              </a:ext>
            </a:extLst>
          </p:cNvPr>
          <p:cNvSpPr txBox="1"/>
          <p:nvPr/>
        </p:nvSpPr>
        <p:spPr>
          <a:xfrm>
            <a:off x="13487400" y="8201030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2735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5544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1. Unidad 1: ¿Cómo enseñar clases virtuales en una plataforma de aprendizaje?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15280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1.3: Consider</a:t>
            </a:r>
            <a:r>
              <a:rPr lang="es-ES" sz="2400"/>
              <a:t>a</a:t>
            </a:r>
            <a:r>
              <a:rPr sz="2400"/>
              <a:t> los tamaños de clases virtuales</a:t>
            </a:r>
            <a:endParaRPr sz="24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99060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t>Incluso si no hay una limitación real en los números para las clases virtuales, es cierto que con las </a:t>
            </a:r>
            <a:r>
              <a:rPr b="1"/>
              <a:t>clases más pequeñas es más fácil </a:t>
            </a:r>
            <a:r>
              <a:t>hacer que los estudiantes participen y mantener un ojo en sus contribuciones a través de chat o consultas.</a:t>
            </a:r>
            <a:endParaRPr sz="2400">
              <a:effectLst/>
              <a:latin typeface="Arial MT"/>
              <a:ea typeface="Arial MT"/>
              <a:cs typeface="Arial MT"/>
            </a:endParaRPr>
          </a:p>
          <a:p>
            <a:pPr algn="just" fontAlgn="base">
              <a:defRPr sz="2400">
                <a:effectLst/>
                <a:latin typeface="Calibri" panose="020F0502020204030204" pitchFamily="34" charset="0"/>
                <a:ea typeface="Times New Roman" panose="02020603050405020304" pitchFamily="18" charset="0"/>
              </a:defRPr>
            </a:pPr>
            <a:r>
              <a:t> </a:t>
            </a:r>
            <a:endParaRPr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sz="54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050" name="Picture 2" descr="Online Learning Chat: Uses of An Educational Group Chat">
            <a:extLst>
              <a:ext uri="{FF2B5EF4-FFF2-40B4-BE49-F238E27FC236}">
                <a16:creationId xmlns:a16="http://schemas.microsoft.com/office/drawing/2014/main" id="{3E835646-F6F9-4F7E-A7C2-C3D140D24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652" y="3834469"/>
            <a:ext cx="5619560" cy="337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9AAE6C8-29C9-4401-A5FA-698F77D0FBB1}"/>
              </a:ext>
            </a:extLst>
          </p:cNvPr>
          <p:cNvSpPr txBox="1"/>
          <p:nvPr/>
        </p:nvSpPr>
        <p:spPr>
          <a:xfrm>
            <a:off x="12496800" y="7202798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404838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5544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1. Unidad 1: ¿Cómo enseñar clases virtuales en una plataforma de aprendizaje?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00635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 dirty="0" err="1"/>
              <a:t>Sección</a:t>
            </a:r>
            <a:r>
              <a:rPr sz="2400" dirty="0"/>
              <a:t> 1.4: Ten </a:t>
            </a:r>
            <a:r>
              <a:rPr sz="2400" dirty="0" err="1"/>
              <a:t>confianza</a:t>
            </a:r>
            <a:r>
              <a:rPr sz="2400" dirty="0"/>
              <a:t>, </a:t>
            </a:r>
            <a:r>
              <a:rPr sz="2400" dirty="0" err="1"/>
              <a:t>mira</a:t>
            </a:r>
            <a:r>
              <a:rPr sz="2400" dirty="0"/>
              <a:t> </a:t>
            </a:r>
            <a:r>
              <a:rPr lang="es-ES" sz="2400" dirty="0"/>
              <a:t>a </a:t>
            </a:r>
            <a:r>
              <a:rPr sz="2400" dirty="0"/>
              <a:t>la </a:t>
            </a:r>
            <a:r>
              <a:rPr sz="2400" dirty="0" err="1"/>
              <a:t>cámara</a:t>
            </a:r>
            <a:r>
              <a:rPr sz="2400" dirty="0"/>
              <a:t>, </a:t>
            </a:r>
            <a:r>
              <a:rPr sz="2400" dirty="0" err="1"/>
              <a:t>sonríe</a:t>
            </a:r>
            <a:r>
              <a:rPr sz="2400" dirty="0"/>
              <a:t> e </a:t>
            </a:r>
            <a:r>
              <a:rPr sz="2400" dirty="0" err="1"/>
              <a:t>interactúa</a:t>
            </a:r>
            <a:endParaRPr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0515600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Incluso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eres</a:t>
            </a:r>
            <a:r>
              <a:rPr dirty="0"/>
              <a:t> un </a:t>
            </a:r>
            <a:r>
              <a:rPr lang="es-ES" dirty="0"/>
              <a:t>profesor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experimentado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nueva</a:t>
            </a:r>
            <a:r>
              <a:rPr dirty="0"/>
              <a:t> </a:t>
            </a:r>
            <a:r>
              <a:rPr dirty="0" err="1"/>
              <a:t>modalidad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lang="es-ES" dirty="0"/>
              <a:t>representar una debilidad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forma </a:t>
            </a:r>
            <a:r>
              <a:rPr dirty="0" err="1"/>
              <a:t>en</a:t>
            </a:r>
            <a:r>
              <a:rPr dirty="0"/>
              <a:t> que </a:t>
            </a:r>
            <a:r>
              <a:rPr dirty="0" err="1"/>
              <a:t>enseñas</a:t>
            </a:r>
            <a:r>
              <a:rPr dirty="0"/>
              <a:t>. Es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recomendable</a:t>
            </a:r>
            <a:r>
              <a:rPr dirty="0"/>
              <a:t> que </a:t>
            </a:r>
            <a:r>
              <a:rPr b="1" dirty="0" err="1"/>
              <a:t>practiques</a:t>
            </a:r>
            <a:r>
              <a:rPr b="1" dirty="0"/>
              <a:t> </a:t>
            </a:r>
            <a:r>
              <a:rPr lang="es-ES" b="1" dirty="0"/>
              <a:t>tu clase </a:t>
            </a:r>
            <a:r>
              <a:rPr dirty="0"/>
              <a:t>y que </a:t>
            </a:r>
            <a:r>
              <a:rPr dirty="0" err="1"/>
              <a:t>estés</a:t>
            </a:r>
            <a:r>
              <a:rPr dirty="0"/>
              <a:t> </a:t>
            </a:r>
            <a:r>
              <a:rPr dirty="0" err="1"/>
              <a:t>preparado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peor</a:t>
            </a:r>
            <a:r>
              <a:rPr dirty="0"/>
              <a:t> de los </a:t>
            </a:r>
            <a:r>
              <a:rPr dirty="0" err="1"/>
              <a:t>casos</a:t>
            </a:r>
            <a:r>
              <a:rPr dirty="0"/>
              <a:t> (¡</a:t>
            </a:r>
            <a:r>
              <a:rPr dirty="0" err="1"/>
              <a:t>tienes</a:t>
            </a:r>
            <a:r>
              <a:rPr dirty="0"/>
              <a:t> un </a:t>
            </a:r>
            <a:r>
              <a:rPr dirty="0" err="1"/>
              <a:t>monólogo</a:t>
            </a:r>
            <a:r>
              <a:rPr dirty="0"/>
              <a:t> y </a:t>
            </a:r>
            <a:r>
              <a:rPr dirty="0" err="1"/>
              <a:t>aún</a:t>
            </a:r>
            <a:r>
              <a:rPr dirty="0"/>
              <a:t> </a:t>
            </a:r>
            <a:r>
              <a:rPr dirty="0" err="1"/>
              <a:t>tienes</a:t>
            </a:r>
            <a:r>
              <a:rPr dirty="0"/>
              <a:t> que ser </a:t>
            </a:r>
            <a:r>
              <a:rPr dirty="0" err="1"/>
              <a:t>convincente</a:t>
            </a:r>
            <a:r>
              <a:rPr dirty="0"/>
              <a:t>!). </a:t>
            </a:r>
          </a:p>
          <a:p>
            <a:pPr algn="just"/>
            <a:endParaRPr sz="24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b="1" dirty="0"/>
              <a:t>La </a:t>
            </a:r>
            <a:r>
              <a:rPr b="1" dirty="0" err="1"/>
              <a:t>confianza</a:t>
            </a:r>
            <a:r>
              <a:rPr b="1" dirty="0"/>
              <a:t> es fundamental: </a:t>
            </a:r>
            <a:r>
              <a:rPr dirty="0"/>
              <a:t>¡El </a:t>
            </a:r>
            <a:r>
              <a:rPr lang="es-ES" dirty="0"/>
              <a:t>profesor</a:t>
            </a:r>
            <a:r>
              <a:rPr dirty="0"/>
              <a:t> debe </a:t>
            </a:r>
            <a:r>
              <a:rPr dirty="0" err="1"/>
              <a:t>tranquilizar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</a:t>
            </a:r>
            <a:r>
              <a:rPr lang="es-ES" dirty="0"/>
              <a:t>transmitiendo que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buenas</a:t>
            </a:r>
            <a:r>
              <a:rPr dirty="0"/>
              <a:t> manos! Es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mirar</a:t>
            </a:r>
            <a:r>
              <a:rPr dirty="0"/>
              <a:t> </a:t>
            </a:r>
            <a:r>
              <a:rPr dirty="0" err="1"/>
              <a:t>directamente</a:t>
            </a:r>
            <a:r>
              <a:rPr dirty="0"/>
              <a:t> a la </a:t>
            </a:r>
            <a:r>
              <a:rPr dirty="0" err="1"/>
              <a:t>cámara</a:t>
            </a:r>
            <a:r>
              <a:rPr dirty="0"/>
              <a:t>, </a:t>
            </a:r>
            <a:r>
              <a:rPr dirty="0" err="1"/>
              <a:t>tener</a:t>
            </a:r>
            <a:r>
              <a:rPr dirty="0"/>
              <a:t> un </a:t>
            </a:r>
            <a:r>
              <a:rPr dirty="0" err="1"/>
              <a:t>fondo</a:t>
            </a:r>
            <a:r>
              <a:rPr dirty="0"/>
              <a:t> </a:t>
            </a:r>
            <a:r>
              <a:rPr dirty="0" err="1"/>
              <a:t>adecuado</a:t>
            </a:r>
            <a:r>
              <a:rPr dirty="0"/>
              <a:t> y una luz </a:t>
            </a:r>
            <a:r>
              <a:rPr dirty="0" err="1"/>
              <a:t>adecuada</a:t>
            </a:r>
            <a:r>
              <a:rPr dirty="0"/>
              <a:t>. </a:t>
            </a:r>
          </a:p>
          <a:p>
            <a:pPr algn="just"/>
            <a:endParaRPr sz="24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 algn="just">
              <a:defRPr sz="24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b="1" dirty="0" err="1"/>
              <a:t>Siéntete</a:t>
            </a:r>
            <a:r>
              <a:rPr b="1" dirty="0"/>
              <a:t> </a:t>
            </a:r>
            <a:r>
              <a:rPr b="1" dirty="0" err="1"/>
              <a:t>relajado</a:t>
            </a:r>
            <a:r>
              <a:rPr b="1" dirty="0"/>
              <a:t> y </a:t>
            </a:r>
            <a:r>
              <a:rPr b="1" dirty="0" err="1"/>
              <a:t>sonríe</a:t>
            </a:r>
            <a:r>
              <a:rPr b="1" dirty="0"/>
              <a:t> </a:t>
            </a:r>
            <a:r>
              <a:rPr dirty="0"/>
              <a:t>para </a:t>
            </a:r>
            <a:r>
              <a:rPr dirty="0" err="1"/>
              <a:t>motivar</a:t>
            </a:r>
            <a:r>
              <a:rPr dirty="0"/>
              <a:t> y </a:t>
            </a:r>
            <a:r>
              <a:rPr dirty="0" err="1"/>
              <a:t>captar</a:t>
            </a:r>
            <a:r>
              <a:rPr dirty="0"/>
              <a:t> la </a:t>
            </a:r>
            <a:r>
              <a:rPr dirty="0" err="1"/>
              <a:t>atención</a:t>
            </a:r>
            <a:r>
              <a:rPr dirty="0"/>
              <a:t> y la </a:t>
            </a:r>
            <a:r>
              <a:rPr dirty="0" err="1"/>
              <a:t>interacción</a:t>
            </a:r>
            <a:r>
              <a:rPr dirty="0"/>
              <a:t> de los </a:t>
            </a:r>
            <a:r>
              <a:rPr dirty="0" err="1"/>
              <a:t>estudiantes</a:t>
            </a:r>
            <a:r>
              <a:rPr dirty="0"/>
              <a:t>, lo </a:t>
            </a:r>
            <a:r>
              <a:rPr dirty="0" err="1"/>
              <a:t>cual</a:t>
            </a:r>
            <a:r>
              <a:rPr dirty="0"/>
              <a:t> es </a:t>
            </a:r>
            <a:r>
              <a:rPr dirty="0" err="1"/>
              <a:t>extremadamente</a:t>
            </a:r>
            <a:r>
              <a:rPr dirty="0"/>
              <a:t>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ya</a:t>
            </a:r>
            <a:r>
              <a:rPr dirty="0"/>
              <a:t> que un </a:t>
            </a:r>
            <a:r>
              <a:rPr dirty="0" err="1"/>
              <a:t>diálogo</a:t>
            </a:r>
            <a:r>
              <a:rPr dirty="0"/>
              <a:t> </a:t>
            </a:r>
            <a:r>
              <a:rPr dirty="0" err="1"/>
              <a:t>bidireccional</a:t>
            </a:r>
            <a:r>
              <a:rPr dirty="0"/>
              <a:t> </a:t>
            </a:r>
            <a:r>
              <a:rPr dirty="0" err="1"/>
              <a:t>ayuda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a </a:t>
            </a:r>
            <a:r>
              <a:rPr dirty="0" err="1"/>
              <a:t>aprovechar</a:t>
            </a:r>
            <a:r>
              <a:rPr dirty="0"/>
              <a:t> al </a:t>
            </a:r>
            <a:r>
              <a:rPr dirty="0" err="1"/>
              <a:t>máximo</a:t>
            </a:r>
            <a:r>
              <a:rPr dirty="0"/>
              <a:t> las </a:t>
            </a:r>
            <a:r>
              <a:rPr dirty="0" err="1"/>
              <a:t>lecciones</a:t>
            </a:r>
            <a:r>
              <a:rPr dirty="0"/>
              <a:t> </a:t>
            </a:r>
            <a:r>
              <a:rPr dirty="0" err="1"/>
              <a:t>virtuales</a:t>
            </a:r>
            <a:r>
              <a:rPr dirty="0"/>
              <a:t>.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sentido</a:t>
            </a:r>
            <a:r>
              <a:rPr dirty="0"/>
              <a:t>, es un </a:t>
            </a:r>
            <a:r>
              <a:rPr dirty="0" err="1"/>
              <a:t>buen</a:t>
            </a:r>
            <a:r>
              <a:rPr dirty="0"/>
              <a:t> principio </a:t>
            </a:r>
            <a:r>
              <a:rPr dirty="0" err="1"/>
              <a:t>pedir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que </a:t>
            </a:r>
            <a:r>
              <a:rPr lang="es-ES" dirty="0"/>
              <a:t>enciendan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cámara</a:t>
            </a:r>
            <a:r>
              <a:rPr dirty="0"/>
              <a:t>, sin embargo, </a:t>
            </a:r>
            <a:r>
              <a:rPr dirty="0" err="1"/>
              <a:t>debido</a:t>
            </a:r>
            <a:r>
              <a:rPr dirty="0"/>
              <a:t> a los </a:t>
            </a:r>
            <a:r>
              <a:rPr dirty="0" err="1"/>
              <a:t>problemas</a:t>
            </a:r>
            <a:r>
              <a:rPr dirty="0"/>
              <a:t> de </a:t>
            </a:r>
            <a:r>
              <a:rPr lang="es-ES" dirty="0"/>
              <a:t>RGPD</a:t>
            </a:r>
            <a:r>
              <a:rPr dirty="0"/>
              <a:t> </a:t>
            </a:r>
            <a:r>
              <a:rPr dirty="0" err="1"/>
              <a:t>esto</a:t>
            </a:r>
            <a:r>
              <a:rPr dirty="0"/>
              <a:t> no se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imponer</a:t>
            </a:r>
            <a:r>
              <a:rPr dirty="0"/>
              <a:t>.</a:t>
            </a:r>
            <a:endParaRPr sz="2400" dirty="0">
              <a:effectLst/>
              <a:latin typeface="Arial MT"/>
              <a:ea typeface="Arial MT"/>
              <a:cs typeface="Arial MT"/>
            </a:endParaRPr>
          </a:p>
          <a:p>
            <a:pPr algn="just" fontAlgn="base">
              <a:defRPr sz="3200">
                <a:effectLst/>
                <a:latin typeface="Calibri" panose="020F0502020204030204" pitchFamily="34" charset="0"/>
                <a:ea typeface="Times New Roman" panose="02020603050405020304" pitchFamily="18" charset="0"/>
              </a:defRPr>
            </a:pPr>
            <a:r>
              <a:rPr dirty="0"/>
              <a:t> </a:t>
            </a:r>
            <a:endParaRPr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sz="66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84EC04-F17D-4A47-9AD5-58157EC39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3924300"/>
            <a:ext cx="3810000" cy="3810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E66B414-1C80-49F2-9255-775FBE44E9D2}"/>
              </a:ext>
            </a:extLst>
          </p:cNvPr>
          <p:cNvSpPr txBox="1"/>
          <p:nvPr/>
        </p:nvSpPr>
        <p:spPr>
          <a:xfrm>
            <a:off x="12954000" y="7962900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234949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4097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2700"/>
            <a:ext cx="1524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2.1: ¿Por qué utilizas una plataforma digital?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0515600" cy="6993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Hoy </a:t>
            </a:r>
            <a:r>
              <a:rPr dirty="0" err="1"/>
              <a:t>en</a:t>
            </a:r>
            <a:r>
              <a:rPr dirty="0"/>
              <a:t> día, las </a:t>
            </a:r>
            <a:r>
              <a:rPr dirty="0" err="1"/>
              <a:t>plataformas</a:t>
            </a:r>
            <a:r>
              <a:rPr dirty="0"/>
              <a:t> de </a:t>
            </a:r>
            <a:r>
              <a:rPr dirty="0" err="1"/>
              <a:t>contenido</a:t>
            </a:r>
            <a:r>
              <a:rPr dirty="0"/>
              <a:t> digital </a:t>
            </a:r>
            <a:r>
              <a:rPr dirty="0" err="1"/>
              <a:t>tienen</a:t>
            </a:r>
            <a:r>
              <a:rPr dirty="0"/>
              <a:t> un </a:t>
            </a:r>
            <a:r>
              <a:rPr dirty="0" err="1"/>
              <a:t>papel</a:t>
            </a:r>
            <a:r>
              <a:rPr dirty="0"/>
              <a:t> </a:t>
            </a:r>
            <a:r>
              <a:rPr dirty="0" err="1"/>
              <a:t>extremadamente</a:t>
            </a:r>
            <a:r>
              <a:rPr dirty="0"/>
              <a:t>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entornos</a:t>
            </a:r>
            <a:r>
              <a:rPr dirty="0"/>
              <a:t> </a:t>
            </a:r>
            <a:r>
              <a:rPr dirty="0" err="1"/>
              <a:t>personales</a:t>
            </a:r>
            <a:r>
              <a:rPr dirty="0"/>
              <a:t>, </a:t>
            </a:r>
            <a:r>
              <a:rPr dirty="0" err="1"/>
              <a:t>académicos</a:t>
            </a:r>
            <a:r>
              <a:rPr dirty="0"/>
              <a:t> y </a:t>
            </a:r>
            <a:r>
              <a:rPr dirty="0" err="1"/>
              <a:t>corporativos</a:t>
            </a:r>
            <a:r>
              <a:rPr dirty="0"/>
              <a:t>. </a:t>
            </a:r>
          </a:p>
          <a:p>
            <a:endParaRPr sz="2000" dirty="0">
              <a:latin typeface="Calibri" panose="020F0502020204030204" pitchFamily="34" charset="0"/>
              <a:ea typeface="Arial MT"/>
              <a:cs typeface="Arial MT"/>
            </a:endParaRPr>
          </a:p>
          <a:p>
            <a:pPr>
              <a:defRPr sz="20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/>
              <a:t>Si bien las </a:t>
            </a:r>
            <a:r>
              <a:rPr dirty="0" err="1"/>
              <a:t>plataformas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electrónico</a:t>
            </a:r>
            <a:r>
              <a:rPr dirty="0"/>
              <a:t> se </a:t>
            </a:r>
            <a:r>
              <a:rPr dirty="0" err="1"/>
              <a:t>pueden</a:t>
            </a:r>
            <a:r>
              <a:rPr dirty="0"/>
              <a:t> </a:t>
            </a:r>
            <a:r>
              <a:rPr lang="es-ES" dirty="0"/>
              <a:t>emplear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prácticamente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programa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corporativa</a:t>
            </a:r>
            <a:r>
              <a:rPr dirty="0"/>
              <a:t>, son </a:t>
            </a:r>
            <a:r>
              <a:rPr dirty="0" err="1"/>
              <a:t>particularmente</a:t>
            </a:r>
            <a:r>
              <a:rPr dirty="0"/>
              <a:t> </a:t>
            </a:r>
            <a:r>
              <a:rPr dirty="0" err="1"/>
              <a:t>útiles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lang="es-ES" b="1" dirty="0"/>
              <a:t>formación</a:t>
            </a:r>
            <a:r>
              <a:rPr b="1" dirty="0"/>
              <a:t> </a:t>
            </a:r>
            <a:r>
              <a:rPr b="1" dirty="0" err="1"/>
              <a:t>relacionada</a:t>
            </a:r>
            <a:r>
              <a:rPr b="1" dirty="0"/>
              <a:t> con </a:t>
            </a:r>
            <a:r>
              <a:rPr b="1" dirty="0" err="1"/>
              <a:t>habilidades</a:t>
            </a:r>
            <a:r>
              <a:rPr b="1" dirty="0"/>
              <a:t> </a:t>
            </a:r>
            <a:r>
              <a:rPr b="1" dirty="0" err="1"/>
              <a:t>técnicas</a:t>
            </a:r>
            <a:r>
              <a:rPr b="1" dirty="0"/>
              <a:t>, </a:t>
            </a:r>
            <a:r>
              <a:rPr b="1" dirty="0" err="1"/>
              <a:t>productos</a:t>
            </a:r>
            <a:r>
              <a:rPr b="1" dirty="0"/>
              <a:t>, </a:t>
            </a:r>
            <a:r>
              <a:rPr b="1" dirty="0" err="1"/>
              <a:t>educación</a:t>
            </a:r>
            <a:r>
              <a:rPr b="1" dirty="0"/>
              <a:t> de </a:t>
            </a:r>
            <a:r>
              <a:rPr b="1" dirty="0" err="1"/>
              <a:t>aprendizaje</a:t>
            </a:r>
            <a:r>
              <a:rPr b="1" dirty="0"/>
              <a:t> de </a:t>
            </a:r>
            <a:r>
              <a:rPr b="1" dirty="0" err="1"/>
              <a:t>larga</a:t>
            </a:r>
            <a:r>
              <a:rPr b="1" dirty="0"/>
              <a:t> </a:t>
            </a:r>
            <a:r>
              <a:rPr b="1" dirty="0" err="1"/>
              <a:t>duración</a:t>
            </a:r>
            <a:r>
              <a:rPr dirty="0"/>
              <a:t> y </a:t>
            </a:r>
            <a:r>
              <a:rPr dirty="0" err="1"/>
              <a:t>nueva</a:t>
            </a:r>
            <a:r>
              <a:rPr dirty="0"/>
              <a:t> </a:t>
            </a:r>
            <a:r>
              <a:rPr dirty="0" err="1"/>
              <a:t>incorporación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que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acceso</a:t>
            </a:r>
            <a:r>
              <a:rPr dirty="0"/>
              <a:t> </a:t>
            </a:r>
            <a:r>
              <a:rPr dirty="0" err="1"/>
              <a:t>mejorado</a:t>
            </a:r>
            <a:r>
              <a:rPr dirty="0"/>
              <a:t> a los </a:t>
            </a:r>
            <a:r>
              <a:rPr dirty="0" err="1"/>
              <a:t>materiales</a:t>
            </a:r>
            <a:r>
              <a:rPr dirty="0"/>
              <a:t> </a:t>
            </a:r>
            <a:r>
              <a:rPr dirty="0" err="1"/>
              <a:t>ofrecidos</a:t>
            </a:r>
            <a:r>
              <a:rPr dirty="0"/>
              <a:t> por </a:t>
            </a:r>
            <a:r>
              <a:rPr dirty="0" err="1"/>
              <a:t>estos</a:t>
            </a:r>
            <a:r>
              <a:rPr dirty="0"/>
              <a:t> </a:t>
            </a:r>
            <a:r>
              <a:rPr dirty="0" err="1"/>
              <a:t>formatos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line</a:t>
            </a:r>
            <a:r>
              <a:rPr dirty="0"/>
              <a:t> </a:t>
            </a:r>
            <a:r>
              <a:rPr dirty="0" err="1"/>
              <a:t>promueve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aprendizaje</a:t>
            </a:r>
            <a:r>
              <a:rPr dirty="0"/>
              <a:t> y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flexibilidad</a:t>
            </a:r>
            <a:r>
              <a:rPr dirty="0"/>
              <a:t> para los </a:t>
            </a:r>
            <a:r>
              <a:rPr dirty="0" err="1"/>
              <a:t>estudiantes</a:t>
            </a:r>
            <a:r>
              <a:rPr dirty="0"/>
              <a:t>. </a:t>
            </a:r>
          </a:p>
          <a:p>
            <a:endParaRPr sz="2000" dirty="0">
              <a:effectLst/>
              <a:latin typeface="Arial MT"/>
              <a:ea typeface="Arial MT"/>
              <a:cs typeface="Arial MT"/>
            </a:endParaRPr>
          </a:p>
          <a:p>
            <a:pPr>
              <a:defRPr sz="2000">
                <a:effectLst/>
                <a:latin typeface="Calibri" panose="020F0502020204030204" pitchFamily="34" charset="0"/>
                <a:ea typeface="Arial MT"/>
                <a:cs typeface="Arial MT"/>
              </a:defRPr>
            </a:pPr>
            <a:r>
              <a:rPr dirty="0" err="1"/>
              <a:t>Revisemos</a:t>
            </a:r>
            <a:r>
              <a:rPr dirty="0"/>
              <a:t> </a:t>
            </a:r>
            <a:r>
              <a:rPr dirty="0" err="1"/>
              <a:t>cuáles</a:t>
            </a:r>
            <a:r>
              <a:rPr dirty="0"/>
              <a:t> son los </a:t>
            </a:r>
            <a:r>
              <a:rPr dirty="0" err="1"/>
              <a:t>factores</a:t>
            </a:r>
            <a:r>
              <a:rPr dirty="0"/>
              <a:t> que </a:t>
            </a:r>
            <a:r>
              <a:rPr dirty="0" err="1"/>
              <a:t>influyen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elección</a:t>
            </a:r>
            <a:r>
              <a:rPr dirty="0"/>
              <a:t> de </a:t>
            </a:r>
            <a:r>
              <a:rPr dirty="0" err="1"/>
              <a:t>acuerdo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propósito</a:t>
            </a:r>
            <a:r>
              <a:rPr dirty="0"/>
              <a:t> que </a:t>
            </a:r>
            <a:r>
              <a:rPr dirty="0" err="1"/>
              <a:t>desea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perseguir</a:t>
            </a:r>
            <a:r>
              <a:rPr dirty="0"/>
              <a:t>.</a:t>
            </a:r>
            <a:endParaRPr sz="20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buFont typeface="Calibri" panose="020F0502020204030204" pitchFamily="34" charset="0"/>
              <a:buChar char="-"/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 dirty="0"/>
              <a:t>Para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entretenimiento</a:t>
            </a:r>
            <a:r>
              <a:rPr dirty="0"/>
              <a:t>, </a:t>
            </a:r>
            <a:r>
              <a:rPr dirty="0" err="1"/>
              <a:t>tendrá</a:t>
            </a:r>
            <a:r>
              <a:rPr dirty="0"/>
              <a:t> un </a:t>
            </a:r>
            <a:r>
              <a:rPr dirty="0" err="1"/>
              <a:t>fuerte</a:t>
            </a:r>
            <a:r>
              <a:rPr dirty="0"/>
              <a:t> </a:t>
            </a:r>
            <a:r>
              <a:rPr dirty="0" err="1"/>
              <a:t>componente</a:t>
            </a:r>
            <a:r>
              <a:rPr dirty="0"/>
              <a:t> </a:t>
            </a:r>
            <a:r>
              <a:rPr dirty="0" err="1"/>
              <a:t>emocional</a:t>
            </a:r>
            <a:r>
              <a:rPr dirty="0"/>
              <a:t> para la audiencia, lo que lo </a:t>
            </a:r>
            <a:r>
              <a:rPr dirty="0" err="1"/>
              <a:t>hace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compartible</a:t>
            </a:r>
            <a:r>
              <a:rPr dirty="0"/>
              <a:t>.</a:t>
            </a:r>
            <a:endParaRPr sz="20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rgbClr val="3A3A3A"/>
              </a:buClr>
              <a:buFont typeface="Calibri" panose="020F0502020204030204" pitchFamily="34" charset="0"/>
              <a:buChar char="-"/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 dirty="0"/>
              <a:t>Para la </a:t>
            </a:r>
            <a:r>
              <a:rPr b="1" dirty="0" err="1"/>
              <a:t>educación</a:t>
            </a:r>
            <a:r>
              <a:rPr lang="es-ES" b="1" dirty="0"/>
              <a:t>, </a:t>
            </a:r>
            <a:r>
              <a:rPr dirty="0" err="1"/>
              <a:t>permitirá</a:t>
            </a:r>
            <a:r>
              <a:rPr dirty="0"/>
              <a:t> un </a:t>
            </a:r>
            <a:r>
              <a:rPr dirty="0" err="1"/>
              <a:t>amplio</a:t>
            </a:r>
            <a:r>
              <a:rPr dirty="0"/>
              <a:t> </a:t>
            </a:r>
            <a:r>
              <a:rPr dirty="0" err="1"/>
              <a:t>alcance</a:t>
            </a:r>
            <a:r>
              <a:rPr dirty="0"/>
              <a:t>. </a:t>
            </a:r>
            <a:r>
              <a:rPr dirty="0" err="1"/>
              <a:t>Altamente</a:t>
            </a:r>
            <a:r>
              <a:rPr dirty="0"/>
              <a:t> </a:t>
            </a:r>
            <a:r>
              <a:rPr dirty="0" err="1"/>
              <a:t>compartible</a:t>
            </a:r>
            <a:r>
              <a:rPr dirty="0"/>
              <a:t>.</a:t>
            </a:r>
            <a:endParaRPr sz="20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rgbClr val="3A3A3A"/>
              </a:buClr>
              <a:buFont typeface="Calibri" panose="020F0502020204030204" pitchFamily="34" charset="0"/>
              <a:buChar char="-"/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 dirty="0"/>
              <a:t>Para la </a:t>
            </a:r>
            <a:r>
              <a:rPr b="1" dirty="0" err="1"/>
              <a:t>persuasión</a:t>
            </a:r>
            <a:r>
              <a:rPr lang="es-ES" b="1" dirty="0"/>
              <a:t>, </a:t>
            </a:r>
            <a:r>
              <a:rPr lang="es-ES" dirty="0"/>
              <a:t>tiene una mayor carga emocional</a:t>
            </a:r>
            <a:r>
              <a:rPr dirty="0"/>
              <a:t>; </a:t>
            </a:r>
            <a:r>
              <a:rPr lang="es-ES" dirty="0"/>
              <a:t>el </a:t>
            </a:r>
            <a:r>
              <a:rPr dirty="0" err="1"/>
              <a:t>contenido</a:t>
            </a:r>
            <a:r>
              <a:rPr dirty="0"/>
              <a:t> cambia </a:t>
            </a:r>
            <a:r>
              <a:rPr dirty="0" err="1"/>
              <a:t>gradualmente</a:t>
            </a:r>
            <a:r>
              <a:rPr dirty="0"/>
              <a:t> la </a:t>
            </a:r>
            <a:r>
              <a:rPr dirty="0" err="1"/>
              <a:t>mente</a:t>
            </a:r>
            <a:r>
              <a:rPr dirty="0"/>
              <a:t> de la audiencia.</a:t>
            </a:r>
            <a:endParaRPr sz="20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rgbClr val="3A3A3A"/>
              </a:buClr>
              <a:buFont typeface="Calibri" panose="020F0502020204030204" pitchFamily="34" charset="0"/>
              <a:buChar char="-"/>
              <a:defRPr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 dirty="0"/>
              <a:t>Para la </a:t>
            </a:r>
            <a:r>
              <a:rPr b="1" dirty="0" err="1"/>
              <a:t>conversión</a:t>
            </a:r>
            <a:r>
              <a:rPr dirty="0"/>
              <a:t> — El </a:t>
            </a:r>
            <a:r>
              <a:rPr dirty="0" err="1"/>
              <a:t>contenido</a:t>
            </a:r>
            <a:r>
              <a:rPr dirty="0"/>
              <a:t> se </a:t>
            </a:r>
            <a:r>
              <a:rPr dirty="0" err="1"/>
              <a:t>presenta</a:t>
            </a:r>
            <a:r>
              <a:rPr dirty="0"/>
              <a:t> </a:t>
            </a:r>
            <a:r>
              <a:rPr dirty="0" err="1"/>
              <a:t>racionalmente</a:t>
            </a:r>
            <a:r>
              <a:rPr dirty="0"/>
              <a:t> para </a:t>
            </a:r>
            <a:r>
              <a:rPr lang="es-ES" dirty="0"/>
              <a:t>iniciar</a:t>
            </a:r>
            <a:r>
              <a:rPr dirty="0"/>
              <a:t> un </a:t>
            </a:r>
            <a:r>
              <a:rPr dirty="0" err="1"/>
              <a:t>proceso</a:t>
            </a:r>
            <a:r>
              <a:rPr dirty="0"/>
              <a:t> de </a:t>
            </a:r>
            <a:r>
              <a:rPr dirty="0" err="1"/>
              <a:t>toma</a:t>
            </a:r>
            <a:r>
              <a:rPr dirty="0"/>
              <a:t> de </a:t>
            </a:r>
            <a:r>
              <a:rPr dirty="0" err="1"/>
              <a:t>decisiones</a:t>
            </a:r>
            <a:r>
              <a:rPr dirty="0"/>
              <a:t>.</a:t>
            </a:r>
            <a:endParaRPr sz="20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sz="72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1B79BEE-8C80-467D-90DE-F2C5A59E5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800" y="3390900"/>
            <a:ext cx="5101580" cy="510158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2F56B18-EB80-4BE8-90E9-17EC9C647E1A}"/>
              </a:ext>
            </a:extLst>
          </p:cNvPr>
          <p:cNvSpPr txBox="1"/>
          <p:nvPr/>
        </p:nvSpPr>
        <p:spPr>
          <a:xfrm>
            <a:off x="13306783" y="8638884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192841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15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600"/>
              <a:t>2: Visión general de las plataformas digitales y su papel en la entrega de contenidos	</a:t>
            </a:r>
            <a:endParaRPr sz="3600" b="1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788503"/>
            <a:ext cx="1524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/>
              <a:t>Sección 2.2: ¿Quién es tu público objetivo y cuál es el problema que estás resolviendo para este público?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8713" y="4282370"/>
            <a:ext cx="10515600" cy="4710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buFont typeface="Calibri" panose="020F0502020204030204" pitchFamily="34" charset="0"/>
              <a:buChar char="-"/>
              <a:defRPr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 dirty="0"/>
              <a:t>El </a:t>
            </a:r>
            <a:r>
              <a:rPr b="1" dirty="0" err="1"/>
              <a:t>contenido</a:t>
            </a:r>
            <a:r>
              <a:rPr b="1" dirty="0"/>
              <a:t> </a:t>
            </a:r>
            <a:r>
              <a:rPr b="1" dirty="0" err="1"/>
              <a:t>depende</a:t>
            </a:r>
            <a:r>
              <a:rPr b="1" dirty="0"/>
              <a:t> </a:t>
            </a:r>
            <a:r>
              <a:rPr b="1" dirty="0" err="1"/>
              <a:t>completamente</a:t>
            </a:r>
            <a:r>
              <a:rPr b="1" dirty="0"/>
              <a:t> del </a:t>
            </a:r>
            <a:r>
              <a:rPr b="1" dirty="0" err="1"/>
              <a:t>individuo</a:t>
            </a:r>
            <a:r>
              <a:rPr dirty="0"/>
              <a:t>, por lo tanto, </a:t>
            </a:r>
            <a:r>
              <a:rPr b="1" dirty="0"/>
              <a:t>saber </a:t>
            </a:r>
            <a:r>
              <a:rPr b="1" dirty="0" err="1"/>
              <a:t>quién</a:t>
            </a:r>
            <a:r>
              <a:rPr lang="es-ES" b="1" dirty="0"/>
              <a:t>es</a:t>
            </a:r>
            <a:r>
              <a:rPr b="1" dirty="0"/>
              <a:t> </a:t>
            </a:r>
            <a:r>
              <a:rPr lang="es-ES" b="1" dirty="0"/>
              <a:t>son</a:t>
            </a:r>
            <a:r>
              <a:rPr b="1" dirty="0"/>
              <a:t> </a:t>
            </a:r>
            <a:r>
              <a:rPr lang="es-ES" b="1" dirty="0"/>
              <a:t>t</a:t>
            </a:r>
            <a:r>
              <a:rPr b="1" dirty="0"/>
              <a:t>u</a:t>
            </a:r>
            <a:r>
              <a:rPr lang="es-ES" b="1" dirty="0"/>
              <a:t>s</a:t>
            </a:r>
            <a:r>
              <a:rPr b="1" dirty="0"/>
              <a:t> </a:t>
            </a:r>
            <a:r>
              <a:rPr b="1" dirty="0" err="1"/>
              <a:t>estudiante</a:t>
            </a:r>
            <a:r>
              <a:rPr lang="es-ES" b="1" dirty="0"/>
              <a:t>s</a:t>
            </a:r>
            <a:r>
              <a:rPr b="1" dirty="0"/>
              <a:t> es </a:t>
            </a:r>
            <a:r>
              <a:rPr b="1" dirty="0" err="1"/>
              <a:t>esencial</a:t>
            </a:r>
            <a:r>
              <a:rPr dirty="0"/>
              <a:t> para </a:t>
            </a:r>
            <a:r>
              <a:rPr dirty="0" err="1"/>
              <a:t>involucrarlos</a:t>
            </a:r>
            <a:r>
              <a:rPr dirty="0"/>
              <a:t> y </a:t>
            </a:r>
            <a:r>
              <a:rPr dirty="0" err="1"/>
              <a:t>hacer</a:t>
            </a:r>
            <a:r>
              <a:rPr dirty="0"/>
              <a:t> que la </a:t>
            </a:r>
            <a:r>
              <a:rPr dirty="0" err="1"/>
              <a:t>experiencia</a:t>
            </a:r>
            <a:r>
              <a:rPr dirty="0"/>
              <a:t> de </a:t>
            </a:r>
            <a:r>
              <a:rPr lang="es-ES" dirty="0"/>
              <a:t>formación</a:t>
            </a:r>
            <a:r>
              <a:rPr dirty="0"/>
              <a:t> sea </a:t>
            </a:r>
            <a:r>
              <a:rPr dirty="0" err="1"/>
              <a:t>relevante</a:t>
            </a:r>
            <a:r>
              <a:rPr dirty="0"/>
              <a:t> para </a:t>
            </a:r>
            <a:r>
              <a:rPr dirty="0" err="1"/>
              <a:t>ellos</a:t>
            </a:r>
            <a:r>
              <a:rPr dirty="0"/>
              <a:t>.</a:t>
            </a:r>
            <a:endParaRPr sz="24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rgbClr val="3A3A3A"/>
              </a:buClr>
              <a:buFont typeface="Calibri" panose="020F0502020204030204" pitchFamily="34" charset="0"/>
              <a:buChar char="-"/>
              <a:defRPr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dirty="0"/>
              <a:t>Una </a:t>
            </a:r>
            <a:r>
              <a:rPr dirty="0" err="1"/>
              <a:t>vez</a:t>
            </a:r>
            <a:r>
              <a:rPr dirty="0"/>
              <a:t> que </a:t>
            </a:r>
            <a:r>
              <a:rPr dirty="0" err="1"/>
              <a:t>conozcas</a:t>
            </a:r>
            <a:r>
              <a:rPr dirty="0"/>
              <a:t> a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público</a:t>
            </a:r>
            <a:r>
              <a:rPr dirty="0"/>
              <a:t> </a:t>
            </a:r>
            <a:r>
              <a:rPr dirty="0" err="1"/>
              <a:t>será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fácil</a:t>
            </a:r>
            <a:r>
              <a:rPr dirty="0"/>
              <a:t> </a:t>
            </a:r>
            <a:r>
              <a:rPr dirty="0" err="1"/>
              <a:t>diseñar</a:t>
            </a:r>
            <a:r>
              <a:rPr dirty="0"/>
              <a:t> material para resolver sus </a:t>
            </a:r>
            <a:r>
              <a:rPr dirty="0" err="1"/>
              <a:t>necesidades</a:t>
            </a:r>
            <a:r>
              <a:rPr dirty="0"/>
              <a:t>.</a:t>
            </a:r>
          </a:p>
          <a:p>
            <a:pPr marL="342900" lvl="0" indent="-342900" algn="just">
              <a:lnSpc>
                <a:spcPct val="107000"/>
              </a:lnSpc>
              <a:buClr>
                <a:srgbClr val="3A3A3A"/>
              </a:buClr>
              <a:buFont typeface="Calibri" panose="020F0502020204030204" pitchFamily="34" charset="0"/>
              <a:buChar char="-"/>
              <a:defRPr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pPr>
            <a:r>
              <a:rPr b="1" dirty="0"/>
              <a:t>¿</a:t>
            </a:r>
            <a:r>
              <a:rPr b="1" dirty="0" err="1"/>
              <a:t>Cuáles</a:t>
            </a:r>
            <a:r>
              <a:rPr b="1" dirty="0"/>
              <a:t> son los </a:t>
            </a:r>
            <a:r>
              <a:rPr b="1" dirty="0" err="1"/>
              <a:t>objetivos</a:t>
            </a:r>
            <a:r>
              <a:rPr b="1" dirty="0"/>
              <a:t> y </a:t>
            </a:r>
            <a:r>
              <a:rPr b="1" dirty="0" err="1"/>
              <a:t>resultados</a:t>
            </a:r>
            <a:r>
              <a:rPr b="1" dirty="0"/>
              <a:t> </a:t>
            </a:r>
            <a:r>
              <a:rPr dirty="0"/>
              <a:t>que </a:t>
            </a:r>
            <a:r>
              <a:rPr dirty="0" err="1"/>
              <a:t>desea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lograr</a:t>
            </a:r>
            <a:r>
              <a:rPr dirty="0"/>
              <a:t>? </a:t>
            </a:r>
            <a:r>
              <a:rPr dirty="0" err="1"/>
              <a:t>Conocer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«por </a:t>
            </a:r>
            <a:r>
              <a:rPr dirty="0" err="1"/>
              <a:t>qué</a:t>
            </a:r>
            <a:r>
              <a:rPr dirty="0"/>
              <a:t>» </a:t>
            </a:r>
            <a:r>
              <a:rPr dirty="0" err="1"/>
              <a:t>detrás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estrategia</a:t>
            </a:r>
            <a:r>
              <a:rPr dirty="0"/>
              <a:t> de </a:t>
            </a:r>
            <a:r>
              <a:rPr lang="es-ES" dirty="0"/>
              <a:t>formación</a:t>
            </a:r>
            <a:r>
              <a:rPr dirty="0"/>
              <a:t> </a:t>
            </a:r>
            <a:r>
              <a:rPr dirty="0" err="1"/>
              <a:t>asegura</a:t>
            </a:r>
            <a:r>
              <a:rPr dirty="0"/>
              <a:t> que </a:t>
            </a:r>
            <a:r>
              <a:rPr dirty="0" err="1"/>
              <a:t>entiend</a:t>
            </a:r>
            <a:r>
              <a:rPr lang="es-ES" dirty="0"/>
              <a:t>as</a:t>
            </a:r>
            <a:r>
              <a:rPr dirty="0"/>
              <a:t> </a:t>
            </a:r>
            <a:r>
              <a:rPr dirty="0" err="1"/>
              <a:t>completamente</a:t>
            </a:r>
            <a:r>
              <a:rPr dirty="0"/>
              <a:t>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proceder</a:t>
            </a:r>
            <a:r>
              <a:rPr dirty="0"/>
              <a:t>.</a:t>
            </a:r>
            <a:endParaRPr sz="2400" dirty="0">
              <a:effectLst/>
              <a:latin typeface="Arial M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sz="8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2D5966-F3B6-4B78-9517-1857549DD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0" y="3894361"/>
            <a:ext cx="4210052" cy="421005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7E413D6-6820-4A95-8316-CCD7DACE497D}"/>
              </a:ext>
            </a:extLst>
          </p:cNvPr>
          <p:cNvSpPr txBox="1"/>
          <p:nvPr/>
        </p:nvSpPr>
        <p:spPr>
          <a:xfrm>
            <a:off x="13335000" y="7919747"/>
            <a:ext cx="391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Fuente de la imagen: Flaticon.com</a:t>
            </a:r>
          </a:p>
        </p:txBody>
      </p:sp>
    </p:spTree>
    <p:extLst>
      <p:ext uri="{BB962C8B-B14F-4D97-AF65-F5344CB8AC3E}">
        <p14:creationId xmlns:p14="http://schemas.microsoft.com/office/powerpoint/2010/main" val="424737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3922</Words>
  <Application>Microsoft Office PowerPoint</Application>
  <PresentationFormat>Personalizado</PresentationFormat>
  <Paragraphs>264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24</vt:i4>
      </vt:variant>
    </vt:vector>
  </HeadingPairs>
  <TitlesOfParts>
    <vt:vector size="36" baseType="lpstr">
      <vt:lpstr>Arial</vt:lpstr>
      <vt:lpstr>Arial MT</vt:lpstr>
      <vt:lpstr>Calibri</vt:lpstr>
      <vt:lpstr>Calibri Light</vt:lpstr>
      <vt:lpstr>Century Gothic</vt:lpstr>
      <vt:lpstr>Ed Sans Neue</vt:lpstr>
      <vt:lpstr>Microsoft Sans Serif</vt:lpstr>
      <vt:lpstr>Times New Roman</vt:lpstr>
      <vt:lpstr>Wingdings</vt:lpstr>
      <vt:lpstr>Office Theme</vt:lpstr>
      <vt:lpstr>Diseño personalizado</vt:lpstr>
      <vt:lpstr>1_Diseño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 de Diseño sin nombre</dc:title>
  <dc:creator>Monia Coppola</dc:creator>
  <cp:keywords>DAE3Hts2lAc,BAEXurJiHZU</cp:keywords>
  <cp:lastModifiedBy>Javier Serón Molina</cp:lastModifiedBy>
  <cp:revision>67</cp:revision>
  <dcterms:created xsi:type="dcterms:W3CDTF">2022-02-01T14:11:31Z</dcterms:created>
  <dcterms:modified xsi:type="dcterms:W3CDTF">2023-07-20T09:11:07Z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2022-02-01T00:00:00Z</vt:filetime>
  </property>
  <property fmtid="{D5CDD505-2E9C-101B-9397-08002B2CF9AE}" pid="3" name="Creator">
    <vt:lpwstr>Canva</vt:lpwstr>
  </property>
  <property fmtid="{D5CDD505-2E9C-101B-9397-08002B2CF9AE}" pid="4" name="LastSaved">
    <vt:filetime>2022-02-01T00:00:00Z</vt:filetime>
  </property>
</Properties>
</file>