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Lst>
  <p:sldIdLst>
    <p:sldId id="265" r:id="rId4"/>
    <p:sldId id="257" r:id="rId5"/>
    <p:sldId id="261" r:id="rId6"/>
    <p:sldId id="258" r:id="rId7"/>
    <p:sldId id="466" r:id="rId8"/>
    <p:sldId id="467" r:id="rId9"/>
    <p:sldId id="468" r:id="rId10"/>
    <p:sldId id="469" r:id="rId11"/>
    <p:sldId id="470" r:id="rId12"/>
    <p:sldId id="471" r:id="rId13"/>
    <p:sldId id="448" r:id="rId14"/>
    <p:sldId id="472" r:id="rId15"/>
    <p:sldId id="473" r:id="rId16"/>
    <p:sldId id="474" r:id="rId17"/>
    <p:sldId id="449" r:id="rId18"/>
    <p:sldId id="475" r:id="rId19"/>
    <p:sldId id="476" r:id="rId20"/>
    <p:sldId id="477" r:id="rId21"/>
    <p:sldId id="478" r:id="rId22"/>
    <p:sldId id="479" r:id="rId23"/>
    <p:sldId id="480" r:id="rId24"/>
    <p:sldId id="263" r:id="rId25"/>
    <p:sldId id="260" r:id="rId2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864"/>
    <p:restoredTop sz="94663"/>
  </p:normalViewPr>
  <p:slideViewPr>
    <p:cSldViewPr>
      <p:cViewPr varScale="1">
        <p:scale>
          <a:sx n="40" d="100"/>
          <a:sy n="40" d="100"/>
        </p:scale>
        <p:origin x="256" y="14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7/24/23</a:t>
            </a:fld>
            <a:endParaRPr lang="en-US" dirty="0"/>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379B4-1C07-4D15-932E-246E0F83C548}"/>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98BE560-3A98-4572-9827-B2E8F640BBB8}"/>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1C7A91-A759-4B54-8383-77889307073B}"/>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778896C-AE94-4D4C-95DE-98EF0E648A60}"/>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2C3D9E4-4EBA-496A-9DD1-8F7092446A87}"/>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7790DB-D680-43FB-AF89-FCC2B633DDAC}"/>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24/7/23</a:t>
            </a:fld>
            <a:endParaRPr lang="es-ES" dirty="0"/>
          </a:p>
        </p:txBody>
      </p:sp>
      <p:sp>
        <p:nvSpPr>
          <p:cNvPr id="8" name="Marcador de pie de página 7">
            <a:extLst>
              <a:ext uri="{FF2B5EF4-FFF2-40B4-BE49-F238E27FC236}">
                <a16:creationId xmlns:a16="http://schemas.microsoft.com/office/drawing/2014/main" id="{4617222B-BE51-482B-BA2E-EB39AC5CFFDD}"/>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9" name="Marcador de número de diapositiva 8">
            <a:extLst>
              <a:ext uri="{FF2B5EF4-FFF2-40B4-BE49-F238E27FC236}">
                <a16:creationId xmlns:a16="http://schemas.microsoft.com/office/drawing/2014/main" id="{FDCE16C3-DA6D-41E3-AD39-8F32E97BA05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a:t>
            </a:fld>
            <a:endParaRPr lang="es-ES" dirty="0"/>
          </a:p>
        </p:txBody>
      </p:sp>
    </p:spTree>
    <p:extLst>
      <p:ext uri="{BB962C8B-B14F-4D97-AF65-F5344CB8AC3E}">
        <p14:creationId xmlns:p14="http://schemas.microsoft.com/office/powerpoint/2010/main" val="284561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93A3F-9129-4451-83AB-A63F9CE1AEFD}"/>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F0DF4D5-E289-4B98-88A1-45A89FCFEDA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24/7/23</a:t>
            </a:fld>
            <a:endParaRPr lang="es-ES" dirty="0"/>
          </a:p>
        </p:txBody>
      </p:sp>
      <p:sp>
        <p:nvSpPr>
          <p:cNvPr id="4" name="Marcador de pie de página 3">
            <a:extLst>
              <a:ext uri="{FF2B5EF4-FFF2-40B4-BE49-F238E27FC236}">
                <a16:creationId xmlns:a16="http://schemas.microsoft.com/office/drawing/2014/main" id="{86208C41-13EF-4402-9187-E5BFB0DCF5F9}"/>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5" name="Marcador de número de diapositiva 4">
            <a:extLst>
              <a:ext uri="{FF2B5EF4-FFF2-40B4-BE49-F238E27FC236}">
                <a16:creationId xmlns:a16="http://schemas.microsoft.com/office/drawing/2014/main" id="{A9584DCE-CA46-4CDC-8DFB-D6B70D709688}"/>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a:t>
            </a:fld>
            <a:endParaRPr lang="es-ES" dirty="0"/>
          </a:p>
        </p:txBody>
      </p:sp>
    </p:spTree>
    <p:extLst>
      <p:ext uri="{BB962C8B-B14F-4D97-AF65-F5344CB8AC3E}">
        <p14:creationId xmlns:p14="http://schemas.microsoft.com/office/powerpoint/2010/main" val="30327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40B059-6684-46D2-8430-107ADA6DA67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24/7/23</a:t>
            </a:fld>
            <a:endParaRPr lang="es-ES" dirty="0"/>
          </a:p>
        </p:txBody>
      </p:sp>
      <p:sp>
        <p:nvSpPr>
          <p:cNvPr id="3" name="Marcador de pie de página 2">
            <a:extLst>
              <a:ext uri="{FF2B5EF4-FFF2-40B4-BE49-F238E27FC236}">
                <a16:creationId xmlns:a16="http://schemas.microsoft.com/office/drawing/2014/main" id="{DC78B675-5858-4FDD-A471-FE91AE6C973F}"/>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4" name="Marcador de número de diapositiva 3">
            <a:extLst>
              <a:ext uri="{FF2B5EF4-FFF2-40B4-BE49-F238E27FC236}">
                <a16:creationId xmlns:a16="http://schemas.microsoft.com/office/drawing/2014/main" id="{A57FF813-BE02-496F-99F0-B07A4132E8C2}"/>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a:t>
            </a:fld>
            <a:endParaRPr lang="es-ES" dirty="0"/>
          </a:p>
        </p:txBody>
      </p:sp>
    </p:spTree>
    <p:extLst>
      <p:ext uri="{BB962C8B-B14F-4D97-AF65-F5344CB8AC3E}">
        <p14:creationId xmlns:p14="http://schemas.microsoft.com/office/powerpoint/2010/main" val="2992925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666AD-6CB7-4000-BF5F-0EC4800684FB}"/>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CA4AD3-04B0-457C-8539-181B8CEF2A0A}"/>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AFEFE05-0179-406A-915E-465CDD31972B}"/>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F3DDC-FF30-461B-AF9A-FFD52D4C48AA}"/>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24/7/23</a:t>
            </a:fld>
            <a:endParaRPr lang="es-ES" dirty="0"/>
          </a:p>
        </p:txBody>
      </p:sp>
      <p:sp>
        <p:nvSpPr>
          <p:cNvPr id="6" name="Marcador de pie de página 5">
            <a:extLst>
              <a:ext uri="{FF2B5EF4-FFF2-40B4-BE49-F238E27FC236}">
                <a16:creationId xmlns:a16="http://schemas.microsoft.com/office/drawing/2014/main" id="{6932B3CC-CE5A-4375-80AD-F50A21FB8BF9}"/>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1CBB358E-3631-4137-80DA-F1169735AA6C}"/>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a:t>
            </a:fld>
            <a:endParaRPr lang="es-ES" dirty="0"/>
          </a:p>
        </p:txBody>
      </p:sp>
    </p:spTree>
    <p:extLst>
      <p:ext uri="{BB962C8B-B14F-4D97-AF65-F5344CB8AC3E}">
        <p14:creationId xmlns:p14="http://schemas.microsoft.com/office/powerpoint/2010/main" val="73307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AC8F71-821B-4DDD-9A9E-2276A46F1B6C}"/>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7F30694-BDAB-4158-9F58-A816230CDE2C}"/>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361C7BC6-8AE8-4948-AC95-B4E586A9480A}"/>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72B5CB-458D-4FBF-B67D-CD384338ACE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24/7/23</a:t>
            </a:fld>
            <a:endParaRPr lang="es-ES" dirty="0"/>
          </a:p>
        </p:txBody>
      </p:sp>
      <p:sp>
        <p:nvSpPr>
          <p:cNvPr id="6" name="Marcador de pie de página 5">
            <a:extLst>
              <a:ext uri="{FF2B5EF4-FFF2-40B4-BE49-F238E27FC236}">
                <a16:creationId xmlns:a16="http://schemas.microsoft.com/office/drawing/2014/main" id="{8CD7EEA8-9033-4B45-B699-9D22F5564B4D}"/>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F2DC0DC3-857C-4636-9EF3-176A87D26A6F}"/>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a:t>
            </a:fld>
            <a:endParaRPr lang="es-ES" dirty="0"/>
          </a:p>
        </p:txBody>
      </p:sp>
    </p:spTree>
    <p:extLst>
      <p:ext uri="{BB962C8B-B14F-4D97-AF65-F5344CB8AC3E}">
        <p14:creationId xmlns:p14="http://schemas.microsoft.com/office/powerpoint/2010/main" val="3625993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D7254-0017-4063-8FFE-014AED9F7289}"/>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D9A3F45-2404-42BF-A3CB-475AC9F8A6D5}"/>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0FDFF-2557-4C4E-ADA7-16C7E4AF073D}"/>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24/7/23</a:t>
            </a:fld>
            <a:endParaRPr lang="es-ES" dirty="0"/>
          </a:p>
        </p:txBody>
      </p:sp>
      <p:sp>
        <p:nvSpPr>
          <p:cNvPr id="5" name="Marcador de pie de página 4">
            <a:extLst>
              <a:ext uri="{FF2B5EF4-FFF2-40B4-BE49-F238E27FC236}">
                <a16:creationId xmlns:a16="http://schemas.microsoft.com/office/drawing/2014/main" id="{D626823A-1E88-4D82-BE42-0D33555E9264}"/>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530B1C89-968A-408A-8419-8AC375AC2C33}"/>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a:t>
            </a:fld>
            <a:endParaRPr lang="es-ES" dirty="0"/>
          </a:p>
        </p:txBody>
      </p:sp>
    </p:spTree>
    <p:extLst>
      <p:ext uri="{BB962C8B-B14F-4D97-AF65-F5344CB8AC3E}">
        <p14:creationId xmlns:p14="http://schemas.microsoft.com/office/powerpoint/2010/main" val="1338961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78A8CC-23FC-4BF2-B5A2-A5518DA061CA}"/>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128C344-1DCA-40CB-A46B-4EAA87979B75}"/>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60669FF-4B2F-4E91-98D6-A98605384568}"/>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24/7/23</a:t>
            </a:fld>
            <a:endParaRPr lang="es-ES" dirty="0"/>
          </a:p>
        </p:txBody>
      </p:sp>
      <p:sp>
        <p:nvSpPr>
          <p:cNvPr id="5" name="Marcador de pie de página 4">
            <a:extLst>
              <a:ext uri="{FF2B5EF4-FFF2-40B4-BE49-F238E27FC236}">
                <a16:creationId xmlns:a16="http://schemas.microsoft.com/office/drawing/2014/main" id="{C758AB9B-993A-4EE5-BAB5-F4E797F51AC7}"/>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83525BFB-6BC5-416B-940E-3351575D2E4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a:t>
            </a:fld>
            <a:endParaRPr lang="es-ES" dirty="0"/>
          </a:p>
        </p:txBody>
      </p:sp>
    </p:spTree>
    <p:extLst>
      <p:ext uri="{BB962C8B-B14F-4D97-AF65-F5344CB8AC3E}">
        <p14:creationId xmlns:p14="http://schemas.microsoft.com/office/powerpoint/2010/main" val="24770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444E4-85F9-77F7-430E-3EE8D0AE2C08}"/>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4D099BA-B3A3-0F8B-1CBB-C50F103E25F9}"/>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FC2594F-8378-C2AE-016A-AD6397A7BB86}"/>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24/7/23</a:t>
            </a:fld>
            <a:endParaRPr lang="es-ES" dirty="0"/>
          </a:p>
        </p:txBody>
      </p:sp>
      <p:sp>
        <p:nvSpPr>
          <p:cNvPr id="5" name="Marcador de pie de página 4">
            <a:extLst>
              <a:ext uri="{FF2B5EF4-FFF2-40B4-BE49-F238E27FC236}">
                <a16:creationId xmlns:a16="http://schemas.microsoft.com/office/drawing/2014/main" id="{286F5689-11A2-422C-5DAE-305372C0A6E6}"/>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463F0A7C-4401-D798-1D57-200B352B9ECF}"/>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a:t>
            </a:fld>
            <a:endParaRPr lang="es-ES" dirty="0"/>
          </a:p>
        </p:txBody>
      </p:sp>
    </p:spTree>
    <p:extLst>
      <p:ext uri="{BB962C8B-B14F-4D97-AF65-F5344CB8AC3E}">
        <p14:creationId xmlns:p14="http://schemas.microsoft.com/office/powerpoint/2010/main" val="221155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258836-D8C6-B55E-C018-6BD4CA9C1D38}"/>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7F8D5F-2762-5260-86BD-2A95D824BC8A}"/>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C2ABA8-561A-B30F-5883-399F3AE2CEC0}"/>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24/7/23</a:t>
            </a:fld>
            <a:endParaRPr lang="es-ES" dirty="0"/>
          </a:p>
        </p:txBody>
      </p:sp>
      <p:sp>
        <p:nvSpPr>
          <p:cNvPr id="5" name="Marcador de pie de página 4">
            <a:extLst>
              <a:ext uri="{FF2B5EF4-FFF2-40B4-BE49-F238E27FC236}">
                <a16:creationId xmlns:a16="http://schemas.microsoft.com/office/drawing/2014/main" id="{F33EC6E4-D6A6-555C-5160-5C75234E684D}"/>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0CDCBBA0-9917-9ECE-776F-2A3B0707CD0E}"/>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a:t>
            </a:fld>
            <a:endParaRPr lang="es-ES" dirty="0"/>
          </a:p>
        </p:txBody>
      </p:sp>
    </p:spTree>
    <p:extLst>
      <p:ext uri="{BB962C8B-B14F-4D97-AF65-F5344CB8AC3E}">
        <p14:creationId xmlns:p14="http://schemas.microsoft.com/office/powerpoint/2010/main" val="3888722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B42383-D061-AD09-F15F-A23309666123}"/>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FDA7000-7061-9160-A3A4-8CEFF295BCB6}"/>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95B30D4-B38D-FA78-27CC-9CFABF582125}"/>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24/7/23</a:t>
            </a:fld>
            <a:endParaRPr lang="es-ES" dirty="0"/>
          </a:p>
        </p:txBody>
      </p:sp>
      <p:sp>
        <p:nvSpPr>
          <p:cNvPr id="5" name="Marcador de pie de página 4">
            <a:extLst>
              <a:ext uri="{FF2B5EF4-FFF2-40B4-BE49-F238E27FC236}">
                <a16:creationId xmlns:a16="http://schemas.microsoft.com/office/drawing/2014/main" id="{7EB75D2B-B7E5-0FEE-2C12-1A961A10AE21}"/>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27CB17CB-B6BB-3C96-3246-F34F0F2F0379}"/>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a:t>
            </a:fld>
            <a:endParaRPr lang="es-ES" dirty="0"/>
          </a:p>
        </p:txBody>
      </p:sp>
    </p:spTree>
    <p:extLst>
      <p:ext uri="{BB962C8B-B14F-4D97-AF65-F5344CB8AC3E}">
        <p14:creationId xmlns:p14="http://schemas.microsoft.com/office/powerpoint/2010/main" val="194002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7/24/23</a:t>
            </a:fld>
            <a:endParaRPr lang="en-US" dirty="0"/>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956EC-3726-D027-6A63-CF43111E3F7B}"/>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0E42E2-D534-95C0-7E8C-58F9DE069949}"/>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4F87315-F4C6-70C9-6F93-F2C2E36FB9E7}"/>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D5450E6-AD42-51E7-A263-FA8F8BFD9EB7}"/>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24/7/23</a:t>
            </a:fld>
            <a:endParaRPr lang="es-ES" dirty="0"/>
          </a:p>
        </p:txBody>
      </p:sp>
      <p:sp>
        <p:nvSpPr>
          <p:cNvPr id="6" name="Marcador de pie de página 5">
            <a:extLst>
              <a:ext uri="{FF2B5EF4-FFF2-40B4-BE49-F238E27FC236}">
                <a16:creationId xmlns:a16="http://schemas.microsoft.com/office/drawing/2014/main" id="{4DB5E8AD-B6C1-87B2-54E4-DD76275B4014}"/>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AB0C91AB-EF3A-0E0B-DCA3-F66571C651DB}"/>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a:t>
            </a:fld>
            <a:endParaRPr lang="es-ES" dirty="0"/>
          </a:p>
        </p:txBody>
      </p:sp>
    </p:spTree>
    <p:extLst>
      <p:ext uri="{BB962C8B-B14F-4D97-AF65-F5344CB8AC3E}">
        <p14:creationId xmlns:p14="http://schemas.microsoft.com/office/powerpoint/2010/main" val="3672100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565C8-74D1-B365-8CCA-D2CB5B7D4894}"/>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9C46A2-2BE5-2AE5-D4BA-27D2D20ED031}"/>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DC8FD1-341D-2B1F-5DA7-720FE94FD6C0}"/>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24BBA34-20FE-AA30-81B6-1C32081C8BDF}"/>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82F3D69-410B-0A54-33CA-0AFC994F64D3}"/>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CE85E20-3438-1FC1-ED59-9D3441212E2E}"/>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24/7/23</a:t>
            </a:fld>
            <a:endParaRPr lang="es-ES" dirty="0"/>
          </a:p>
        </p:txBody>
      </p:sp>
      <p:sp>
        <p:nvSpPr>
          <p:cNvPr id="8" name="Marcador de pie de página 7">
            <a:extLst>
              <a:ext uri="{FF2B5EF4-FFF2-40B4-BE49-F238E27FC236}">
                <a16:creationId xmlns:a16="http://schemas.microsoft.com/office/drawing/2014/main" id="{9901F080-47B7-0ACA-71EE-5342C33D2B7B}"/>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9" name="Marcador de número de diapositiva 8">
            <a:extLst>
              <a:ext uri="{FF2B5EF4-FFF2-40B4-BE49-F238E27FC236}">
                <a16:creationId xmlns:a16="http://schemas.microsoft.com/office/drawing/2014/main" id="{E18149F2-D910-3E7E-25A9-50C8A5A51D4C}"/>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a:t>
            </a:fld>
            <a:endParaRPr lang="es-ES" dirty="0"/>
          </a:p>
        </p:txBody>
      </p:sp>
    </p:spTree>
    <p:extLst>
      <p:ext uri="{BB962C8B-B14F-4D97-AF65-F5344CB8AC3E}">
        <p14:creationId xmlns:p14="http://schemas.microsoft.com/office/powerpoint/2010/main" val="304881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7F704-B9F1-E2B9-26AC-DCF70282A80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1AEBDC-707A-1ABF-188E-6C1AC99883BB}"/>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24/7/23</a:t>
            </a:fld>
            <a:endParaRPr lang="es-ES" dirty="0"/>
          </a:p>
        </p:txBody>
      </p:sp>
      <p:sp>
        <p:nvSpPr>
          <p:cNvPr id="4" name="Marcador de pie de página 3">
            <a:extLst>
              <a:ext uri="{FF2B5EF4-FFF2-40B4-BE49-F238E27FC236}">
                <a16:creationId xmlns:a16="http://schemas.microsoft.com/office/drawing/2014/main" id="{381C80A2-F741-27DC-3467-1F463076C0D6}"/>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5" name="Marcador de número de diapositiva 4">
            <a:extLst>
              <a:ext uri="{FF2B5EF4-FFF2-40B4-BE49-F238E27FC236}">
                <a16:creationId xmlns:a16="http://schemas.microsoft.com/office/drawing/2014/main" id="{E3F9CFE3-BC51-ECA5-EC2E-0775C5EE0D22}"/>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a:t>
            </a:fld>
            <a:endParaRPr lang="es-ES" dirty="0"/>
          </a:p>
        </p:txBody>
      </p:sp>
    </p:spTree>
    <p:extLst>
      <p:ext uri="{BB962C8B-B14F-4D97-AF65-F5344CB8AC3E}">
        <p14:creationId xmlns:p14="http://schemas.microsoft.com/office/powerpoint/2010/main" val="3268255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D49A23-D506-DC2C-3E9C-2EAF2558537D}"/>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24/7/23</a:t>
            </a:fld>
            <a:endParaRPr lang="es-ES" dirty="0"/>
          </a:p>
        </p:txBody>
      </p:sp>
      <p:sp>
        <p:nvSpPr>
          <p:cNvPr id="3" name="Marcador de pie de página 2">
            <a:extLst>
              <a:ext uri="{FF2B5EF4-FFF2-40B4-BE49-F238E27FC236}">
                <a16:creationId xmlns:a16="http://schemas.microsoft.com/office/drawing/2014/main" id="{EC18BA91-65AA-E578-4FD5-4E343CD84070}"/>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4" name="Marcador de número de diapositiva 3">
            <a:extLst>
              <a:ext uri="{FF2B5EF4-FFF2-40B4-BE49-F238E27FC236}">
                <a16:creationId xmlns:a16="http://schemas.microsoft.com/office/drawing/2014/main" id="{8C1B56A3-D693-F6F5-6925-A9992361544E}"/>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a:t>
            </a:fld>
            <a:endParaRPr lang="es-ES" dirty="0"/>
          </a:p>
        </p:txBody>
      </p:sp>
    </p:spTree>
    <p:extLst>
      <p:ext uri="{BB962C8B-B14F-4D97-AF65-F5344CB8AC3E}">
        <p14:creationId xmlns:p14="http://schemas.microsoft.com/office/powerpoint/2010/main" val="216028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F0E3DC-762F-AC5A-3E05-E54153978F38}"/>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11847F-7E23-3346-C455-4B05AB6F7945}"/>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05C0A1-1F87-4AE4-B375-57A360DD1029}"/>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B917D3-1BC5-9260-0C19-CC1566EF589D}"/>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24/7/23</a:t>
            </a:fld>
            <a:endParaRPr lang="es-ES" dirty="0"/>
          </a:p>
        </p:txBody>
      </p:sp>
      <p:sp>
        <p:nvSpPr>
          <p:cNvPr id="6" name="Marcador de pie de página 5">
            <a:extLst>
              <a:ext uri="{FF2B5EF4-FFF2-40B4-BE49-F238E27FC236}">
                <a16:creationId xmlns:a16="http://schemas.microsoft.com/office/drawing/2014/main" id="{3080F176-568B-3912-CE37-66BDBBEC0553}"/>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66B6718E-EB83-0144-6627-D9B6EAE68387}"/>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a:t>
            </a:fld>
            <a:endParaRPr lang="es-ES" dirty="0"/>
          </a:p>
        </p:txBody>
      </p:sp>
    </p:spTree>
    <p:extLst>
      <p:ext uri="{BB962C8B-B14F-4D97-AF65-F5344CB8AC3E}">
        <p14:creationId xmlns:p14="http://schemas.microsoft.com/office/powerpoint/2010/main" val="1080656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7D3B3E-6C04-54A8-C815-392E2FD3DB88}"/>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339ADA8-94F3-ECD6-35E5-DA00AB94ECCA}"/>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DC949A81-3A58-351C-DBFE-9BFC03B0CE3F}"/>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349ADFE-48D5-D915-9A56-8769FB65EA2E}"/>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24/7/23</a:t>
            </a:fld>
            <a:endParaRPr lang="es-ES" dirty="0"/>
          </a:p>
        </p:txBody>
      </p:sp>
      <p:sp>
        <p:nvSpPr>
          <p:cNvPr id="6" name="Marcador de pie de página 5">
            <a:extLst>
              <a:ext uri="{FF2B5EF4-FFF2-40B4-BE49-F238E27FC236}">
                <a16:creationId xmlns:a16="http://schemas.microsoft.com/office/drawing/2014/main" id="{B1633BDF-B04B-51DC-C10A-293255E1F778}"/>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F08FD771-E229-A9F9-5EF8-F0F5E525CE38}"/>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a:t>
            </a:fld>
            <a:endParaRPr lang="es-ES" dirty="0"/>
          </a:p>
        </p:txBody>
      </p:sp>
    </p:spTree>
    <p:extLst>
      <p:ext uri="{BB962C8B-B14F-4D97-AF65-F5344CB8AC3E}">
        <p14:creationId xmlns:p14="http://schemas.microsoft.com/office/powerpoint/2010/main" val="3363400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DF1050-7548-4341-A72D-2239B71504F6}"/>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739101-77EA-8110-A60C-F9D0288D7598}"/>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FC51A4-6A1C-CFB1-4061-E42779085F10}"/>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24/7/23</a:t>
            </a:fld>
            <a:endParaRPr lang="es-ES" dirty="0"/>
          </a:p>
        </p:txBody>
      </p:sp>
      <p:sp>
        <p:nvSpPr>
          <p:cNvPr id="5" name="Marcador de pie de página 4">
            <a:extLst>
              <a:ext uri="{FF2B5EF4-FFF2-40B4-BE49-F238E27FC236}">
                <a16:creationId xmlns:a16="http://schemas.microsoft.com/office/drawing/2014/main" id="{0852C571-B048-58F9-5FBB-742DEDAE0D74}"/>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D3AE219E-D3FE-03F8-9A4C-A0F9131D2776}"/>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a:t>
            </a:fld>
            <a:endParaRPr lang="es-ES" dirty="0"/>
          </a:p>
        </p:txBody>
      </p:sp>
    </p:spTree>
    <p:extLst>
      <p:ext uri="{BB962C8B-B14F-4D97-AF65-F5344CB8AC3E}">
        <p14:creationId xmlns:p14="http://schemas.microsoft.com/office/powerpoint/2010/main" val="3349180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422636-99DA-35E2-A87C-A78B18FBFBE6}"/>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49547B-79D1-81C7-92AB-61B7075E93F7}"/>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B39C85-09BA-AACF-96BD-5CD3223BD8CC}"/>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24/7/23</a:t>
            </a:fld>
            <a:endParaRPr lang="es-ES" dirty="0"/>
          </a:p>
        </p:txBody>
      </p:sp>
      <p:sp>
        <p:nvSpPr>
          <p:cNvPr id="5" name="Marcador de pie de página 4">
            <a:extLst>
              <a:ext uri="{FF2B5EF4-FFF2-40B4-BE49-F238E27FC236}">
                <a16:creationId xmlns:a16="http://schemas.microsoft.com/office/drawing/2014/main" id="{84EFF96C-C5FC-D592-6B6F-605DF5CFB5F1}"/>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235B8197-29C7-A100-A15E-8A8DDEF77D41}"/>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a:t>
            </a:fld>
            <a:endParaRPr lang="es-ES" dirty="0"/>
          </a:p>
        </p:txBody>
      </p:sp>
    </p:spTree>
    <p:extLst>
      <p:ext uri="{BB962C8B-B14F-4D97-AF65-F5344CB8AC3E}">
        <p14:creationId xmlns:p14="http://schemas.microsoft.com/office/powerpoint/2010/main" val="133290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7/24/23</a:t>
            </a:fld>
            <a:endParaRPr lang="en-US" dirty="0"/>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7/24/23</a:t>
            </a:fld>
            <a:endParaRPr lang="en-US" dirty="0"/>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8AAE7A4-C0ED-4F3B-BDD6-BC856696A3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4296" y="647700"/>
            <a:ext cx="3295504" cy="6155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B98F2-BEDB-4281-A58E-69FBA4A6DC57}"/>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7BD7875-FD6A-4BA9-81F5-04CB572F54F5}"/>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58FCA3-7355-42E6-82A8-A1A130D2FB9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24/7/23</a:t>
            </a:fld>
            <a:endParaRPr lang="es-ES" dirty="0"/>
          </a:p>
        </p:txBody>
      </p:sp>
      <p:sp>
        <p:nvSpPr>
          <p:cNvPr id="5" name="Marcador de pie de página 4">
            <a:extLst>
              <a:ext uri="{FF2B5EF4-FFF2-40B4-BE49-F238E27FC236}">
                <a16:creationId xmlns:a16="http://schemas.microsoft.com/office/drawing/2014/main" id="{D464FD0A-4DAE-4F76-AC47-852A5E3DF945}"/>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3D56F499-A829-43A7-9EDB-0514C0F951DB}"/>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a:t>
            </a:fld>
            <a:endParaRPr lang="es-ES" dirty="0"/>
          </a:p>
        </p:txBody>
      </p:sp>
    </p:spTree>
    <p:extLst>
      <p:ext uri="{BB962C8B-B14F-4D97-AF65-F5344CB8AC3E}">
        <p14:creationId xmlns:p14="http://schemas.microsoft.com/office/powerpoint/2010/main" val="123707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EBF64-7382-4B70-8EAF-D40744FB7F77}"/>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034208-54B0-473B-881D-D34B2BD76C37}"/>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ADF1CD-13DE-4849-9D7C-B397D5DFB7A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24/7/23</a:t>
            </a:fld>
            <a:endParaRPr lang="es-ES" dirty="0"/>
          </a:p>
        </p:txBody>
      </p:sp>
      <p:sp>
        <p:nvSpPr>
          <p:cNvPr id="5" name="Marcador de pie de página 4">
            <a:extLst>
              <a:ext uri="{FF2B5EF4-FFF2-40B4-BE49-F238E27FC236}">
                <a16:creationId xmlns:a16="http://schemas.microsoft.com/office/drawing/2014/main" id="{C2E59AAE-1950-401F-9AB2-84CC881858D9}"/>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F7687717-E9C2-4CE0-AED6-EE5BA78160D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a:t>
            </a:fld>
            <a:endParaRPr lang="es-ES" dirty="0"/>
          </a:p>
        </p:txBody>
      </p:sp>
    </p:spTree>
    <p:extLst>
      <p:ext uri="{BB962C8B-B14F-4D97-AF65-F5344CB8AC3E}">
        <p14:creationId xmlns:p14="http://schemas.microsoft.com/office/powerpoint/2010/main" val="163652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EBD07-13C2-48F7-9BDE-0F9895C53EF9}"/>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22C64-162F-43E5-9B2B-10410DCCCBEF}"/>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2B5C9A9-8115-4934-AFD3-0420E5E515A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24/7/23</a:t>
            </a:fld>
            <a:endParaRPr lang="es-ES" dirty="0"/>
          </a:p>
        </p:txBody>
      </p:sp>
      <p:sp>
        <p:nvSpPr>
          <p:cNvPr id="5" name="Marcador de pie de página 4">
            <a:extLst>
              <a:ext uri="{FF2B5EF4-FFF2-40B4-BE49-F238E27FC236}">
                <a16:creationId xmlns:a16="http://schemas.microsoft.com/office/drawing/2014/main" id="{7983A882-97DF-4225-8523-AD256D6F5ACE}"/>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A7105E9D-5629-4048-A634-EA7D8375BE80}"/>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a:t>
            </a:fld>
            <a:endParaRPr lang="es-ES" dirty="0"/>
          </a:p>
        </p:txBody>
      </p:sp>
    </p:spTree>
    <p:extLst>
      <p:ext uri="{BB962C8B-B14F-4D97-AF65-F5344CB8AC3E}">
        <p14:creationId xmlns:p14="http://schemas.microsoft.com/office/powerpoint/2010/main" val="132688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C4495-5040-4BF3-AF0F-4DAD9B61EB96}"/>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00E858-2DAA-401C-809B-D1D0E73A7BF7}"/>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5AAAA95-7460-4D7A-9CCE-A42C7A993C56}"/>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A787C5E-0EF9-40A0-9903-3482FE527D3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24/7/23</a:t>
            </a:fld>
            <a:endParaRPr lang="es-ES" dirty="0"/>
          </a:p>
        </p:txBody>
      </p:sp>
      <p:sp>
        <p:nvSpPr>
          <p:cNvPr id="6" name="Marcador de pie de página 5">
            <a:extLst>
              <a:ext uri="{FF2B5EF4-FFF2-40B4-BE49-F238E27FC236}">
                <a16:creationId xmlns:a16="http://schemas.microsoft.com/office/drawing/2014/main" id="{29D2B744-F62B-47F2-9E1E-D9D33BA179FD}"/>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27FF26E6-11B4-44BA-94F8-BAC05D22D8C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a:t>
            </a:fld>
            <a:endParaRPr lang="es-ES" dirty="0"/>
          </a:p>
        </p:txBody>
      </p:sp>
    </p:spTree>
    <p:extLst>
      <p:ext uri="{BB962C8B-B14F-4D97-AF65-F5344CB8AC3E}">
        <p14:creationId xmlns:p14="http://schemas.microsoft.com/office/powerpoint/2010/main" val="288617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dirty="0"/>
          </a:p>
        </p:txBody>
      </p:sp>
      <p:sp>
        <p:nvSpPr>
          <p:cNvPr id="17" name="bg object 17"/>
          <p:cNvSpPr/>
          <p:nvPr/>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dirty="0"/>
          </a:p>
        </p:txBody>
      </p:sp>
      <p:sp>
        <p:nvSpPr>
          <p:cNvPr id="2" name="CuadroTexto 1">
            <a:extLst>
              <a:ext uri="{FF2B5EF4-FFF2-40B4-BE49-F238E27FC236}">
                <a16:creationId xmlns:a16="http://schemas.microsoft.com/office/drawing/2014/main" id="{1204697B-EFD0-ECF2-048D-6F0A5A9292B5}"/>
              </a:ext>
            </a:extLst>
          </p:cNvPr>
          <p:cNvSpPr txBox="1"/>
          <p:nvPr userDrawn="1"/>
        </p:nvSpPr>
        <p:spPr>
          <a:xfrm>
            <a:off x="3546245" y="9283437"/>
            <a:ext cx="5579692" cy="577081"/>
          </a:xfrm>
          <a:prstGeom prst="rect">
            <a:avLst/>
          </a:prstGeom>
          <a:noFill/>
        </p:spPr>
        <p:txBody>
          <a:bodyPr wrap="square">
            <a:spAutoFit/>
          </a:bodyPr>
          <a:lstStyle/>
          <a:p>
            <a:pPr algn="just"/>
            <a:r>
              <a:rPr lang="en-US" sz="105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050" dirty="0"/>
          </a:p>
        </p:txBody>
      </p:sp>
      <p:pic>
        <p:nvPicPr>
          <p:cNvPr id="3" name="Imagen 2">
            <a:extLst>
              <a:ext uri="{FF2B5EF4-FFF2-40B4-BE49-F238E27FC236}">
                <a16:creationId xmlns:a16="http://schemas.microsoft.com/office/drawing/2014/main" id="{1D8DC07E-8086-1CB3-C555-4A9939B7F58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4" name="CuadroTexto 3">
            <a:extLst>
              <a:ext uri="{FF2B5EF4-FFF2-40B4-BE49-F238E27FC236}">
                <a16:creationId xmlns:a16="http://schemas.microsoft.com/office/drawing/2014/main" id="{8C8B0F97-A165-BCBC-C640-1EC6D549F0E1}"/>
              </a:ext>
            </a:extLst>
          </p:cNvPr>
          <p:cNvSpPr txBox="1"/>
          <p:nvPr userDrawn="1"/>
        </p:nvSpPr>
        <p:spPr>
          <a:xfrm>
            <a:off x="11107657" y="9202645"/>
            <a:ext cx="6163051" cy="738664"/>
          </a:xfrm>
          <a:prstGeom prst="rect">
            <a:avLst/>
          </a:prstGeom>
          <a:noFill/>
        </p:spPr>
        <p:txBody>
          <a:bodyPr wrap="square">
            <a:spAutoFit/>
          </a:bodyPr>
          <a:lstStyle/>
          <a:p>
            <a:pPr algn="l"/>
            <a:r>
              <a:rPr lang="en-US" sz="1050" b="0" i="0" dirty="0">
                <a:solidFill>
                  <a:schemeClr val="tx1"/>
                </a:solidFill>
                <a:effectLst/>
                <a:latin typeface="+mn-lt"/>
              </a:rPr>
              <a:t>Legal description – Creative Commons licensing:</a:t>
            </a:r>
            <a:br>
              <a:rPr lang="en-US" sz="1050" dirty="0">
                <a:solidFill>
                  <a:schemeClr val="tx1"/>
                </a:solidFill>
                <a:latin typeface="+mn-lt"/>
              </a:rPr>
            </a:br>
            <a:r>
              <a:rPr lang="en-US" sz="1050" b="0" i="0" dirty="0">
                <a:solidFill>
                  <a:schemeClr val="tx1"/>
                </a:solidFill>
                <a:effectLst/>
                <a:latin typeface="+mn-lt"/>
              </a:rPr>
              <a:t>The materials published on the AMTech project website are classified as Open Educational Resources' (OER) and can be freely (without permission of their creators): downloaded, used, reused, copied, adapted, and shared by users, with information about the source of their origin.</a:t>
            </a:r>
            <a:endParaRPr lang="es-ES" sz="1050" dirty="0">
              <a:solidFill>
                <a:schemeClr val="tx1"/>
              </a:solidFill>
              <a:latin typeface="+mn-lt"/>
            </a:endParaRPr>
          </a:p>
        </p:txBody>
      </p:sp>
      <p:pic>
        <p:nvPicPr>
          <p:cNvPr id="5" name="Picture 2">
            <a:extLst>
              <a:ext uri="{FF2B5EF4-FFF2-40B4-BE49-F238E27FC236}">
                <a16:creationId xmlns:a16="http://schemas.microsoft.com/office/drawing/2014/main" id="{5EBF0F90-E830-3DC6-7602-4A513532B921}"/>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6E0D0EE0-4BE0-4E74-A49D-EA1F919D42AC}"/>
              </a:ext>
            </a:extLst>
          </p:cNvPr>
          <p:cNvSpPr/>
          <p:nvPr userDrawn="1"/>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dirty="0"/>
          </a:p>
        </p:txBody>
      </p:sp>
      <p:sp>
        <p:nvSpPr>
          <p:cNvPr id="10" name="bg object 17">
            <a:extLst>
              <a:ext uri="{FF2B5EF4-FFF2-40B4-BE49-F238E27FC236}">
                <a16:creationId xmlns:a16="http://schemas.microsoft.com/office/drawing/2014/main" id="{9A78C2F4-F608-4536-B6A9-CB535B264D12}"/>
              </a:ext>
            </a:extLst>
          </p:cNvPr>
          <p:cNvSpPr/>
          <p:nvPr userDrawn="1"/>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dirty="0"/>
          </a:p>
        </p:txBody>
      </p:sp>
      <p:sp>
        <p:nvSpPr>
          <p:cNvPr id="2" name="CuadroTexto 1">
            <a:extLst>
              <a:ext uri="{FF2B5EF4-FFF2-40B4-BE49-F238E27FC236}">
                <a16:creationId xmlns:a16="http://schemas.microsoft.com/office/drawing/2014/main" id="{9AA799A4-F31F-6BFF-E607-236186E30015}"/>
              </a:ext>
            </a:extLst>
          </p:cNvPr>
          <p:cNvSpPr txBox="1"/>
          <p:nvPr userDrawn="1"/>
        </p:nvSpPr>
        <p:spPr>
          <a:xfrm>
            <a:off x="3546245" y="9283437"/>
            <a:ext cx="5579692" cy="577081"/>
          </a:xfrm>
          <a:prstGeom prst="rect">
            <a:avLst/>
          </a:prstGeom>
          <a:noFill/>
        </p:spPr>
        <p:txBody>
          <a:bodyPr wrap="square">
            <a:spAutoFit/>
          </a:bodyPr>
          <a:lstStyle/>
          <a:p>
            <a:pPr algn="just"/>
            <a:r>
              <a:rPr lang="en-US" sz="105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050" dirty="0"/>
          </a:p>
        </p:txBody>
      </p:sp>
      <p:pic>
        <p:nvPicPr>
          <p:cNvPr id="3" name="Imagen 2">
            <a:extLst>
              <a:ext uri="{FF2B5EF4-FFF2-40B4-BE49-F238E27FC236}">
                <a16:creationId xmlns:a16="http://schemas.microsoft.com/office/drawing/2014/main" id="{191951D9-B3B6-0923-FC0A-5E6BC3FE962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4" name="CuadroTexto 3">
            <a:extLst>
              <a:ext uri="{FF2B5EF4-FFF2-40B4-BE49-F238E27FC236}">
                <a16:creationId xmlns:a16="http://schemas.microsoft.com/office/drawing/2014/main" id="{FE6D4945-DD86-0D01-46D5-D5D33FB055F3}"/>
              </a:ext>
            </a:extLst>
          </p:cNvPr>
          <p:cNvSpPr txBox="1"/>
          <p:nvPr userDrawn="1"/>
        </p:nvSpPr>
        <p:spPr>
          <a:xfrm>
            <a:off x="11107657" y="9202645"/>
            <a:ext cx="6163051" cy="738664"/>
          </a:xfrm>
          <a:prstGeom prst="rect">
            <a:avLst/>
          </a:prstGeom>
          <a:noFill/>
        </p:spPr>
        <p:txBody>
          <a:bodyPr wrap="square">
            <a:spAutoFit/>
          </a:bodyPr>
          <a:lstStyle/>
          <a:p>
            <a:pPr algn="l"/>
            <a:r>
              <a:rPr lang="en-US" sz="1050" b="0" i="0" dirty="0">
                <a:solidFill>
                  <a:schemeClr val="tx1"/>
                </a:solidFill>
                <a:effectLst/>
                <a:latin typeface="+mn-lt"/>
              </a:rPr>
              <a:t>Legal description – Creative Commons licensing:</a:t>
            </a:r>
            <a:br>
              <a:rPr lang="en-US" sz="1050" dirty="0">
                <a:solidFill>
                  <a:schemeClr val="tx1"/>
                </a:solidFill>
                <a:latin typeface="+mn-lt"/>
              </a:rPr>
            </a:br>
            <a:r>
              <a:rPr lang="en-US" sz="1050" b="0" i="0" dirty="0">
                <a:solidFill>
                  <a:schemeClr val="tx1"/>
                </a:solidFill>
                <a:effectLst/>
                <a:latin typeface="+mn-lt"/>
              </a:rPr>
              <a:t>The materials published on the AMTech project website are classified as Open Educational Resources' (OER) and can be freely (without permission of their creators): downloaded, used, reused, copied, adapted, and shared by users, with information about the source of their origin.</a:t>
            </a:r>
            <a:endParaRPr lang="es-ES" sz="1050" dirty="0">
              <a:solidFill>
                <a:schemeClr val="tx1"/>
              </a:solidFill>
              <a:latin typeface="+mn-lt"/>
            </a:endParaRPr>
          </a:p>
        </p:txBody>
      </p:sp>
      <p:pic>
        <p:nvPicPr>
          <p:cNvPr id="5" name="Picture 2">
            <a:extLst>
              <a:ext uri="{FF2B5EF4-FFF2-40B4-BE49-F238E27FC236}">
                <a16:creationId xmlns:a16="http://schemas.microsoft.com/office/drawing/2014/main" id="{18FE54A3-AE6A-E140-13F0-85EC2B1AB5A3}"/>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291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A63F4744-DE0B-F867-133A-8AC2001D6D69}"/>
              </a:ext>
            </a:extLst>
          </p:cNvPr>
          <p:cNvSpPr/>
          <p:nvPr userDrawn="1"/>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dirty="0"/>
          </a:p>
        </p:txBody>
      </p:sp>
      <p:sp>
        <p:nvSpPr>
          <p:cNvPr id="8" name="object 3">
            <a:extLst>
              <a:ext uri="{FF2B5EF4-FFF2-40B4-BE49-F238E27FC236}">
                <a16:creationId xmlns:a16="http://schemas.microsoft.com/office/drawing/2014/main" id="{5CC0E231-C06D-597C-2FED-C4B31D08C606}"/>
              </a:ext>
            </a:extLst>
          </p:cNvPr>
          <p:cNvSpPr/>
          <p:nvPr userDrawn="1"/>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dirty="0"/>
          </a:p>
        </p:txBody>
      </p:sp>
      <p:pic>
        <p:nvPicPr>
          <p:cNvPr id="9" name="Imagen 8">
            <a:extLst>
              <a:ext uri="{FF2B5EF4-FFF2-40B4-BE49-F238E27FC236}">
                <a16:creationId xmlns:a16="http://schemas.microsoft.com/office/drawing/2014/main" id="{2333E2BF-7313-5374-B064-2A20219E3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8251" y="2781300"/>
            <a:ext cx="13631498" cy="2546169"/>
          </a:xfrm>
          <a:prstGeom prst="rect">
            <a:avLst/>
          </a:prstGeom>
        </p:spPr>
      </p:pic>
      <p:sp>
        <p:nvSpPr>
          <p:cNvPr id="10" name="CuadroTexto 9">
            <a:extLst>
              <a:ext uri="{FF2B5EF4-FFF2-40B4-BE49-F238E27FC236}">
                <a16:creationId xmlns:a16="http://schemas.microsoft.com/office/drawing/2014/main" id="{A6C257E0-D93A-560B-B4E5-A3C1452703A4}"/>
              </a:ext>
            </a:extLst>
          </p:cNvPr>
          <p:cNvSpPr txBox="1"/>
          <p:nvPr userDrawn="1"/>
        </p:nvSpPr>
        <p:spPr>
          <a:xfrm>
            <a:off x="3546245" y="9283437"/>
            <a:ext cx="5579692" cy="577081"/>
          </a:xfrm>
          <a:prstGeom prst="rect">
            <a:avLst/>
          </a:prstGeom>
          <a:noFill/>
        </p:spPr>
        <p:txBody>
          <a:bodyPr wrap="square">
            <a:spAutoFit/>
          </a:bodyPr>
          <a:lstStyle/>
          <a:p>
            <a:pPr algn="just"/>
            <a:r>
              <a:rPr lang="en-US" sz="105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050" dirty="0"/>
          </a:p>
        </p:txBody>
      </p:sp>
      <p:pic>
        <p:nvPicPr>
          <p:cNvPr id="11" name="Imagen 10">
            <a:extLst>
              <a:ext uri="{FF2B5EF4-FFF2-40B4-BE49-F238E27FC236}">
                <a16:creationId xmlns:a16="http://schemas.microsoft.com/office/drawing/2014/main" id="{F2106762-91E6-C837-4500-C9FDEF09D53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12" name="CuadroTexto 11">
            <a:extLst>
              <a:ext uri="{FF2B5EF4-FFF2-40B4-BE49-F238E27FC236}">
                <a16:creationId xmlns:a16="http://schemas.microsoft.com/office/drawing/2014/main" id="{420EF857-763B-A887-4E64-0D4E06B90DC6}"/>
              </a:ext>
            </a:extLst>
          </p:cNvPr>
          <p:cNvSpPr txBox="1"/>
          <p:nvPr userDrawn="1"/>
        </p:nvSpPr>
        <p:spPr>
          <a:xfrm>
            <a:off x="11107657" y="9202645"/>
            <a:ext cx="6163051" cy="738664"/>
          </a:xfrm>
          <a:prstGeom prst="rect">
            <a:avLst/>
          </a:prstGeom>
          <a:noFill/>
        </p:spPr>
        <p:txBody>
          <a:bodyPr wrap="square">
            <a:spAutoFit/>
          </a:bodyPr>
          <a:lstStyle/>
          <a:p>
            <a:pPr algn="l"/>
            <a:r>
              <a:rPr lang="en-US" sz="1050" b="0" i="0" dirty="0">
                <a:solidFill>
                  <a:schemeClr val="tx1"/>
                </a:solidFill>
                <a:effectLst/>
                <a:latin typeface="+mn-lt"/>
              </a:rPr>
              <a:t>Legal description – Creative Commons licensing:</a:t>
            </a:r>
            <a:br>
              <a:rPr lang="en-US" sz="1050" dirty="0">
                <a:solidFill>
                  <a:schemeClr val="tx1"/>
                </a:solidFill>
                <a:latin typeface="+mn-lt"/>
              </a:rPr>
            </a:br>
            <a:r>
              <a:rPr lang="en-US" sz="1050" b="0" i="0" dirty="0">
                <a:solidFill>
                  <a:schemeClr val="tx1"/>
                </a:solidFill>
                <a:effectLst/>
                <a:latin typeface="+mn-lt"/>
              </a:rPr>
              <a:t>The materials published on the AMTech project website are classified as Open Educational Resources' (OER) and can be freely (without permission of their creators): downloaded, used, reused, copied, adapted, and shared by users, with information about the source of their origin.</a:t>
            </a:r>
            <a:endParaRPr lang="es-ES" sz="1050" dirty="0">
              <a:solidFill>
                <a:schemeClr val="tx1"/>
              </a:solidFill>
              <a:latin typeface="+mn-lt"/>
            </a:endParaRPr>
          </a:p>
        </p:txBody>
      </p:sp>
      <p:pic>
        <p:nvPicPr>
          <p:cNvPr id="13" name="Picture 2">
            <a:extLst>
              <a:ext uri="{FF2B5EF4-FFF2-40B4-BE49-F238E27FC236}">
                <a16:creationId xmlns:a16="http://schemas.microsoft.com/office/drawing/2014/main" id="{CF15A812-1986-1B9C-9C6E-6404D642E92C}"/>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1908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2C811D3-2988-54A8-D855-805643AD2300}"/>
              </a:ext>
            </a:extLst>
          </p:cNvPr>
          <p:cNvSpPr txBox="1"/>
          <p:nvPr/>
        </p:nvSpPr>
        <p:spPr>
          <a:xfrm>
            <a:off x="2868062" y="6615494"/>
            <a:ext cx="12551876" cy="523220"/>
          </a:xfrm>
          <a:prstGeom prst="rect">
            <a:avLst/>
          </a:prstGeom>
          <a:noFill/>
        </p:spPr>
        <p:txBody>
          <a:bodyPr wrap="square">
            <a:spAutoFit/>
          </a:bodyPr>
          <a:lstStyle/>
          <a:p>
            <a:pPr algn="ctr"/>
            <a:r>
              <a:rPr lang="it-IT" sz="2800" b="1">
                <a:solidFill>
                  <a:srgbClr val="75B239"/>
                </a:solidFill>
                <a:effectLst/>
                <a:latin typeface="Century Gothic" panose="020B0502020202020204" pitchFamily="34" charset="0"/>
                <a:ea typeface="Arial MT"/>
                <a:cs typeface="Arial MT"/>
              </a:rPr>
              <a:t>Come coinvolgere gli studenti nella formazione online</a:t>
            </a:r>
            <a:endParaRPr lang="it-IT" sz="2800">
              <a:solidFill>
                <a:srgbClr val="75B239"/>
              </a:solidFill>
              <a:effectLst/>
              <a:latin typeface="Century Gothic" panose="020B0502020202020204" pitchFamily="34" charset="0"/>
              <a:ea typeface="Arial MT"/>
              <a:cs typeface="Arial MT"/>
            </a:endParaRPr>
          </a:p>
        </p:txBody>
      </p:sp>
      <p:sp>
        <p:nvSpPr>
          <p:cNvPr id="5" name="CuadroTexto 4">
            <a:extLst>
              <a:ext uri="{FF2B5EF4-FFF2-40B4-BE49-F238E27FC236}">
                <a16:creationId xmlns:a16="http://schemas.microsoft.com/office/drawing/2014/main" id="{4C19204D-8967-023C-E443-943EB115E803}"/>
              </a:ext>
            </a:extLst>
          </p:cNvPr>
          <p:cNvSpPr txBox="1"/>
          <p:nvPr/>
        </p:nvSpPr>
        <p:spPr>
          <a:xfrm>
            <a:off x="4572000" y="7759781"/>
            <a:ext cx="9144000" cy="584775"/>
          </a:xfrm>
          <a:prstGeom prst="rect">
            <a:avLst/>
          </a:prstGeom>
          <a:noFill/>
        </p:spPr>
        <p:txBody>
          <a:bodyPr wrap="square">
            <a:spAutoFit/>
          </a:bodyPr>
          <a:lstStyle/>
          <a:p>
            <a:pPr marL="12700" algn="ctr">
              <a:lnSpc>
                <a:spcPct val="100000"/>
              </a:lnSpc>
              <a:spcBef>
                <a:spcPts val="100"/>
              </a:spcBef>
            </a:pPr>
            <a:r>
              <a:rPr lang="it-IT" sz="3200" b="1" spc="-65" dirty="0">
                <a:latin typeface="Century Gothic" panose="020B0502020202020204" pitchFamily="34" charset="0"/>
                <a:ea typeface="Microsoft Sans Serif" panose="020B0604020202020204" pitchFamily="34" charset="0"/>
                <a:cs typeface="Microsoft Sans Serif" panose="020B0604020202020204" pitchFamily="34" charset="0"/>
              </a:rPr>
              <a:t>Partner</a:t>
            </a:r>
            <a:r>
              <a:rPr lang="it-IT" sz="3200" b="1" spc="-65"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3200" b="1" spc="-65" dirty="0">
                <a:latin typeface="Century Gothic" panose="020B0502020202020204" pitchFamily="34" charset="0"/>
                <a:ea typeface="Microsoft Sans Serif" panose="020B0604020202020204" pitchFamily="34" charset="0"/>
                <a:cs typeface="Microsoft Sans Serif" panose="020B0604020202020204" pitchFamily="34" charset="0"/>
              </a:rPr>
              <a:t>CIT</a:t>
            </a:r>
          </a:p>
        </p:txBody>
      </p:sp>
    </p:spTree>
    <p:extLst>
      <p:ext uri="{BB962C8B-B14F-4D97-AF65-F5344CB8AC3E}">
        <p14:creationId xmlns:p14="http://schemas.microsoft.com/office/powerpoint/2010/main" val="3695705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630942"/>
          </a:xfrm>
          <a:prstGeom prst="rect">
            <a:avLst/>
          </a:prstGeom>
          <a:noFill/>
        </p:spPr>
        <p:txBody>
          <a:bodyPr wrap="square" rtlCol="0">
            <a:spAutoFit/>
          </a:bodyPr>
          <a:lstStyle/>
          <a:p>
            <a:r>
              <a:rPr lang="it-IT" sz="3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1: Coinvolgere e interagire con gli utenti nella formazione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6459200" cy="523220"/>
          </a:xfrm>
          <a:prstGeom prst="rect">
            <a:avLst/>
          </a:prstGeom>
          <a:noFill/>
        </p:spPr>
        <p:txBody>
          <a:bodyPr wrap="square" rtlCol="0">
            <a:spAutoFit/>
          </a:bodyPr>
          <a:lstStyle/>
          <a:p>
            <a:r>
              <a:rPr lang="it-IT"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1.1: Strategie per coinvolgere gli utenti con i contenuti digitali nella formazione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500809" y="3848100"/>
            <a:ext cx="8951844" cy="2554545"/>
          </a:xfrm>
          <a:prstGeom prst="rect">
            <a:avLst/>
          </a:prstGeom>
          <a:noFill/>
        </p:spPr>
        <p:txBody>
          <a:bodyPr wrap="square" rtlCol="0">
            <a:spAutoFit/>
          </a:bodyPr>
          <a:lstStyle/>
          <a:p>
            <a:pPr algn="just"/>
            <a:r>
              <a:rPr lang="it-IT" sz="2000" dirty="0">
                <a:effectLst/>
                <a:latin typeface="Calibri" panose="020F0502020204030204" pitchFamily="34" charset="0"/>
                <a:ea typeface="Arial MT"/>
                <a:cs typeface="Calibri" panose="020F0502020204030204" pitchFamily="34" charset="0"/>
              </a:rPr>
              <a:t>Incorporando queste strategie, la formazione online può essere resa più coinvolgente, interattiva ed efficace nel </a:t>
            </a:r>
            <a:r>
              <a:rPr lang="en-US" sz="2000" b="1" dirty="0">
                <a:effectLst/>
                <a:latin typeface="Calibri" panose="020F0502020204030204" pitchFamily="34" charset="0"/>
                <a:ea typeface="Arial MT"/>
                <a:cs typeface="Calibri" panose="020F0502020204030204" pitchFamily="34" charset="0"/>
              </a:rPr>
              <a:t>catturare l’attenzione degli utenti</a:t>
            </a:r>
            <a:r>
              <a:rPr lang="en-US" sz="2000" dirty="0">
                <a:effectLst/>
                <a:latin typeface="Calibri" panose="020F0502020204030204" pitchFamily="34" charset="0"/>
                <a:ea typeface="Arial MT"/>
                <a:cs typeface="Calibri" panose="020F0502020204030204" pitchFamily="34" charset="0"/>
              </a:rPr>
              <a:t>, </a:t>
            </a:r>
            <a:r>
              <a:rPr lang="it-IT" sz="2000" dirty="0">
                <a:effectLst/>
                <a:latin typeface="Calibri" panose="020F0502020204030204" pitchFamily="34" charset="0"/>
                <a:ea typeface="Arial MT"/>
                <a:cs typeface="Calibri" panose="020F0502020204030204" pitchFamily="34" charset="0"/>
              </a:rPr>
              <a:t>promuovere la partecipazione attiva e migliorare l’esperienza di apprendimento complessiva. Trovare la giusta strategia di coinvolgimento richiede tempo, </a:t>
            </a:r>
            <a:r>
              <a:rPr lang="it-IT" sz="2000" b="1" dirty="0">
                <a:effectLst/>
                <a:latin typeface="Calibri" panose="020F0502020204030204" pitchFamily="34" charset="0"/>
                <a:ea typeface="Arial MT"/>
                <a:cs typeface="Calibri" panose="020F0502020204030204" pitchFamily="34" charset="0"/>
              </a:rPr>
              <a:t>ma l’ICT offre molti ottimi modi per interagire e coinvolgere gli studenti online. </a:t>
            </a:r>
            <a:r>
              <a:rPr lang="it-IT" sz="2000" dirty="0">
                <a:effectLst/>
                <a:latin typeface="Calibri" panose="020F0502020204030204" pitchFamily="34" charset="0"/>
                <a:ea typeface="Arial MT"/>
                <a:cs typeface="Calibri" panose="020F0502020204030204" pitchFamily="34" charset="0"/>
              </a:rPr>
              <a:t>Approfittare di tutti gli strumenti e le risorse gratuite disponibili, testarli nella propria formazione online ed elaborare un piano per coinvolgere e interagire meglio con i </a:t>
            </a:r>
            <a:r>
              <a:rPr lang="it-IT" sz="2000" dirty="0">
                <a:latin typeface="Calibri" panose="020F0502020204030204" pitchFamily="34" charset="0"/>
                <a:ea typeface="Arial MT"/>
                <a:cs typeface="Calibri" panose="020F0502020204030204" pitchFamily="34" charset="0"/>
              </a:rPr>
              <a:t>propri</a:t>
            </a:r>
            <a:r>
              <a:rPr lang="it-IT" sz="2000" dirty="0">
                <a:effectLst/>
                <a:latin typeface="Calibri" panose="020F0502020204030204" pitchFamily="34" charset="0"/>
                <a:ea typeface="Arial MT"/>
                <a:cs typeface="Calibri" panose="020F0502020204030204" pitchFamily="34" charset="0"/>
              </a:rPr>
              <a:t> corsisti per un’esperienza di apprendimento di successo!</a:t>
            </a:r>
            <a:endParaRPr lang="es-ES" sz="2000" dirty="0">
              <a:effectLst/>
              <a:latin typeface="Arial MT"/>
              <a:ea typeface="Arial MT"/>
              <a:cs typeface="Arial MT"/>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2071713" y="7003632"/>
            <a:ext cx="3917223" cy="369332"/>
          </a:xfrm>
          <a:prstGeom prst="rect">
            <a:avLst/>
          </a:prstGeom>
          <a:noFill/>
        </p:spPr>
        <p:txBody>
          <a:bodyPr wrap="square">
            <a:spAutoFit/>
          </a:bodyPr>
          <a:lstStyle/>
          <a:p>
            <a:r>
              <a:rPr lang="es-ES" dirty="0"/>
              <a:t>Fonte delll’immagine: Freepik.com</a:t>
            </a:r>
          </a:p>
        </p:txBody>
      </p:sp>
      <p:pic>
        <p:nvPicPr>
          <p:cNvPr id="6146" name="Picture 2" descr="Vector gratuito estudiante femenino escuchando webinar en línea">
            <a:extLst>
              <a:ext uri="{FF2B5EF4-FFF2-40B4-BE49-F238E27FC236}">
                <a16:creationId xmlns:a16="http://schemas.microsoft.com/office/drawing/2014/main" id="{08B98B4E-06F8-4B63-B3E4-93F4BF165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0" y="3281362"/>
            <a:ext cx="5962650"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67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630942"/>
          </a:xfrm>
          <a:prstGeom prst="rect">
            <a:avLst/>
          </a:prstGeom>
          <a:noFill/>
        </p:spPr>
        <p:txBody>
          <a:bodyPr wrap="square" rtlCol="0">
            <a:spAutoFit/>
          </a:bodyPr>
          <a:lstStyle/>
          <a:p>
            <a:r>
              <a:rPr lang="it-IT" sz="3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1: Coinvolgere e interagire con gli utenti nella formazione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a:rPr lang="it-IT"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1.2: Monitoraggio del coinvolgimento degli utenti e raccolta di feedback</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795695"/>
            <a:ext cx="11277600" cy="4093428"/>
          </a:xfrm>
          <a:prstGeom prst="rect">
            <a:avLst/>
          </a:prstGeom>
          <a:noFill/>
        </p:spPr>
        <p:txBody>
          <a:bodyPr wrap="square" rtlCol="0">
            <a:spAutoFit/>
          </a:bodyPr>
          <a:lstStyle/>
          <a:p>
            <a:pPr algn="just"/>
            <a:r>
              <a:rPr lang="it-IT" sz="2000" dirty="0">
                <a:effectLst/>
                <a:latin typeface="Calibri" panose="020F0502020204030204" pitchFamily="34" charset="0"/>
                <a:ea typeface="Arial MT"/>
                <a:cs typeface="Calibri" panose="020F0502020204030204" pitchFamily="34" charset="0"/>
              </a:rPr>
              <a:t>Il monitoraggio del coinvolgimento degli utenti e la raccolta dei feedback sono due attività fondamentali per garantire una formazione online efficace. Ci sono alcune azioni che possiamo </a:t>
            </a:r>
            <a:r>
              <a:rPr lang="it-IT" sz="2000" b="1" dirty="0">
                <a:effectLst/>
                <a:latin typeface="Calibri" panose="020F0502020204030204" pitchFamily="34" charset="0"/>
                <a:ea typeface="Arial MT"/>
                <a:cs typeface="Calibri" panose="020F0502020204030204" pitchFamily="34" charset="0"/>
              </a:rPr>
              <a:t>intraprendere prima dell’inizio della lezione</a:t>
            </a:r>
            <a:r>
              <a:rPr lang="it-IT" sz="2000" dirty="0">
                <a:effectLst/>
                <a:latin typeface="Calibri" panose="020F0502020204030204" pitchFamily="34" charset="0"/>
                <a:ea typeface="Arial MT"/>
                <a:cs typeface="Calibri" panose="020F0502020204030204" pitchFamily="34" charset="0"/>
              </a:rPr>
              <a:t>, come ad esempio assicurarci che gli studenti </a:t>
            </a:r>
            <a:r>
              <a:rPr lang="it-IT" sz="2000" b="1" dirty="0">
                <a:effectLst/>
                <a:latin typeface="Calibri" panose="020F0502020204030204" pitchFamily="34" charset="0"/>
                <a:ea typeface="Arial MT"/>
                <a:cs typeface="Calibri" panose="020F0502020204030204" pitchFamily="34" charset="0"/>
              </a:rPr>
              <a:t>abbiano le competenze di base necessarie </a:t>
            </a:r>
            <a:r>
              <a:rPr lang="it-IT" sz="2000" dirty="0">
                <a:effectLst/>
                <a:latin typeface="Calibri" panose="020F0502020204030204" pitchFamily="34" charset="0"/>
                <a:ea typeface="Arial MT"/>
                <a:cs typeface="Calibri" panose="020F0502020204030204" pitchFamily="34" charset="0"/>
              </a:rPr>
              <a:t>per comprendere i contenuti della formazione.</a:t>
            </a:r>
          </a:p>
          <a:p>
            <a:pPr algn="just"/>
            <a:endParaRPr lang="it-IT" sz="2000" dirty="0">
              <a:effectLst/>
              <a:latin typeface="Calibri" panose="020F0502020204030204" pitchFamily="34" charset="0"/>
              <a:ea typeface="Arial MT"/>
              <a:cs typeface="Calibri" panose="020F0502020204030204" pitchFamily="34" charset="0"/>
            </a:endParaRPr>
          </a:p>
          <a:p>
            <a:pPr algn="just"/>
            <a:r>
              <a:rPr lang="it-IT" sz="2000" b="1" dirty="0">
                <a:effectLst/>
                <a:latin typeface="Calibri" panose="020F0502020204030204" pitchFamily="34" charset="0"/>
                <a:ea typeface="Arial MT"/>
                <a:cs typeface="Calibri" panose="020F0502020204030204" pitchFamily="34" charset="0"/>
              </a:rPr>
              <a:t>Bisogna assicurarsi che la terminologia sia adatta alle conoscenze degli studenti </a:t>
            </a:r>
            <a:r>
              <a:rPr lang="it-IT" sz="2000" dirty="0">
                <a:effectLst/>
                <a:latin typeface="Calibri" panose="020F0502020204030204" pitchFamily="34" charset="0"/>
                <a:ea typeface="Arial MT"/>
                <a:cs typeface="Calibri" panose="020F0502020204030204" pitchFamily="34" charset="0"/>
              </a:rPr>
              <a:t>e dare loro il tempo di memorizzare correttamente i concetti. </a:t>
            </a: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algn="just"/>
            <a:r>
              <a:rPr lang="it-IT" sz="2000" dirty="0">
                <a:effectLst/>
                <a:latin typeface="Calibri" panose="020F0502020204030204" pitchFamily="34" charset="0"/>
                <a:ea typeface="Arial MT"/>
                <a:cs typeface="Calibri" panose="020F0502020204030204" pitchFamily="34" charset="0"/>
              </a:rPr>
              <a:t>Una volta che gli studenti entrano nell’area di formazione online </a:t>
            </a:r>
            <a:r>
              <a:rPr lang="it-IT" sz="2000" b="1" dirty="0">
                <a:effectLst/>
                <a:latin typeface="Calibri" panose="020F0502020204030204" pitchFamily="34" charset="0"/>
                <a:ea typeface="Arial MT"/>
                <a:cs typeface="Calibri" panose="020F0502020204030204" pitchFamily="34" charset="0"/>
              </a:rPr>
              <a:t>devono sentirsi nel posto giusto e bisogna creare un’esperienza accogliente per aiutarli,</a:t>
            </a:r>
            <a:r>
              <a:rPr lang="en-US" sz="2000" b="1" dirty="0">
                <a:effectLst/>
                <a:latin typeface="Calibri" panose="020F0502020204030204" pitchFamily="34" charset="0"/>
                <a:ea typeface="Arial MT"/>
                <a:cs typeface="Calibri" panose="020F0502020204030204" pitchFamily="34" charset="0"/>
              </a:rPr>
              <a:t> </a:t>
            </a:r>
            <a:r>
              <a:rPr lang="en-US" sz="2000" dirty="0">
                <a:effectLst/>
                <a:latin typeface="Calibri" panose="020F0502020204030204" pitchFamily="34" charset="0"/>
                <a:ea typeface="Arial MT"/>
                <a:cs typeface="Calibri" panose="020F0502020204030204" pitchFamily="34" charset="0"/>
              </a:rPr>
              <a:t>indipendentemente dal loro background.</a:t>
            </a:r>
            <a:r>
              <a:rPr lang="it-IT" sz="2000" dirty="0">
                <a:effectLst/>
                <a:latin typeface="Calibri" panose="020F0502020204030204" pitchFamily="34" charset="0"/>
                <a:ea typeface="Arial MT"/>
                <a:cs typeface="Calibri" panose="020F0502020204030204" pitchFamily="34" charset="0"/>
              </a:rPr>
              <a:t> È importante prendere in considerazione </a:t>
            </a:r>
            <a:r>
              <a:rPr lang="it-IT" sz="2000" b="1" dirty="0">
                <a:effectLst/>
                <a:latin typeface="Calibri" panose="020F0502020204030204" pitchFamily="34" charset="0"/>
                <a:ea typeface="Arial MT"/>
                <a:cs typeface="Calibri" panose="020F0502020204030204" pitchFamily="34" charset="0"/>
              </a:rPr>
              <a:t>i segnali non verbali </a:t>
            </a:r>
            <a:r>
              <a:rPr lang="it-IT" sz="2000" dirty="0">
                <a:effectLst/>
                <a:latin typeface="Calibri" panose="020F0502020204030204" pitchFamily="34" charset="0"/>
                <a:ea typeface="Arial MT"/>
                <a:cs typeface="Calibri" panose="020F0502020204030204" pitchFamily="34" charset="0"/>
              </a:rPr>
              <a:t>che si possono cogliere dal pubblico e, in questo senso</a:t>
            </a:r>
            <a:r>
              <a:rPr lang="en-US" sz="2000" dirty="0">
                <a:effectLst/>
                <a:latin typeface="Calibri" panose="020F0502020204030204" pitchFamily="34" charset="0"/>
                <a:ea typeface="Arial MT"/>
                <a:cs typeface="Calibri" panose="020F0502020204030204" pitchFamily="34" charset="0"/>
              </a:rPr>
              <a:t>, </a:t>
            </a:r>
            <a:r>
              <a:rPr lang="it-IT" sz="2000" dirty="0">
                <a:effectLst/>
                <a:latin typeface="Calibri" panose="020F0502020204030204" pitchFamily="34" charset="0"/>
                <a:ea typeface="Arial MT"/>
                <a:cs typeface="Calibri" panose="020F0502020204030204" pitchFamily="34" charset="0"/>
              </a:rPr>
              <a:t>è fondamentale </a:t>
            </a:r>
            <a:r>
              <a:rPr lang="it-IT" sz="2000" b="1" dirty="0">
                <a:effectLst/>
                <a:latin typeface="Calibri" panose="020F0502020204030204" pitchFamily="34" charset="0"/>
                <a:ea typeface="Arial MT"/>
                <a:cs typeface="Calibri" panose="020F0502020204030204" pitchFamily="34" charset="0"/>
              </a:rPr>
              <a:t>chiedere agli studenti di tenere la telecamera accesa</a:t>
            </a:r>
            <a:r>
              <a:rPr lang="en-US" sz="2000" b="1" dirty="0">
                <a:effectLst/>
                <a:latin typeface="Calibri" panose="020F0502020204030204" pitchFamily="34" charset="0"/>
                <a:ea typeface="Arial MT"/>
                <a:cs typeface="Calibri" panose="020F0502020204030204" pitchFamily="34" charset="0"/>
              </a:rPr>
              <a:t>, </a:t>
            </a:r>
            <a:r>
              <a:rPr lang="it-IT" sz="2000" dirty="0">
                <a:effectLst/>
                <a:latin typeface="Calibri" panose="020F0502020204030204" pitchFamily="34" charset="0"/>
                <a:ea typeface="Arial MT"/>
                <a:cs typeface="Calibri" panose="020F0502020204030204" pitchFamily="34" charset="0"/>
              </a:rPr>
              <a:t>in modo da poter monitorare il loro </a:t>
            </a:r>
            <a:r>
              <a:rPr lang="it-IT" sz="2000" dirty="0">
                <a:latin typeface="Calibri" panose="020F0502020204030204" pitchFamily="34" charset="0"/>
                <a:ea typeface="Arial MT"/>
                <a:cs typeface="Calibri" panose="020F0502020204030204" pitchFamily="34" charset="0"/>
              </a:rPr>
              <a:t>coinvolgimento</a:t>
            </a:r>
            <a:r>
              <a:rPr lang="it-IT" sz="2000" dirty="0">
                <a:effectLst/>
                <a:latin typeface="Calibri" panose="020F0502020204030204" pitchFamily="34" charset="0"/>
                <a:ea typeface="Arial MT"/>
                <a:cs typeface="Calibri" panose="020F0502020204030204" pitchFamily="34" charset="0"/>
              </a:rPr>
              <a:t>.</a:t>
            </a:r>
            <a:endParaRPr lang="es-ES" sz="4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411200" y="6896549"/>
            <a:ext cx="3917223" cy="369332"/>
          </a:xfrm>
          <a:prstGeom prst="rect">
            <a:avLst/>
          </a:prstGeom>
          <a:noFill/>
        </p:spPr>
        <p:txBody>
          <a:bodyPr wrap="square">
            <a:spAutoFit/>
          </a:bodyPr>
          <a:lstStyle/>
          <a:p>
            <a:r>
              <a:rPr lang="es-ES" dirty="0"/>
              <a:t>Fonte delll’immagine: Freepik.com</a:t>
            </a:r>
          </a:p>
        </p:txBody>
      </p:sp>
      <p:pic>
        <p:nvPicPr>
          <p:cNvPr id="7170" name="Picture 2" descr="Vector gratuito inversor con laptop monitoreando el crecimiento de dividendos. comerciante sentado sobre una pila de dinero, invertir capital, analizar gráficos de ganancias. ilustración de vector de finanzas, comercio de acciones, inversión">
            <a:extLst>
              <a:ext uri="{FF2B5EF4-FFF2-40B4-BE49-F238E27FC236}">
                <a16:creationId xmlns:a16="http://schemas.microsoft.com/office/drawing/2014/main" id="{4CA104FE-3D3F-4AC4-9AAB-9C9D7C96A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0" y="3795695"/>
            <a:ext cx="5029200" cy="299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7373600" cy="630942"/>
          </a:xfrm>
          <a:prstGeom prst="rect">
            <a:avLst/>
          </a:prstGeom>
          <a:noFill/>
        </p:spPr>
        <p:txBody>
          <a:bodyPr wrap="square" rtlCol="0">
            <a:spAutoFit/>
          </a:bodyPr>
          <a:lstStyle/>
          <a:p>
            <a:r>
              <a:rPr lang="it-IT" sz="3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1: Coinvolgere e interagire con gli utenti nella formazione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a:rPr lang="it-IT"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1.2: Monitoraggio del coinvolgimento degli utenti e raccolta di feedback</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11277600" cy="3170099"/>
          </a:xfrm>
          <a:prstGeom prst="rect">
            <a:avLst/>
          </a:prstGeom>
          <a:noFill/>
        </p:spPr>
        <p:txBody>
          <a:bodyPr wrap="square" rtlCol="0">
            <a:spAutoFit/>
          </a:bodyPr>
          <a:lstStyle/>
          <a:p>
            <a:pPr algn="just"/>
            <a:r>
              <a:rPr lang="it-IT" sz="2000" dirty="0">
                <a:effectLst/>
                <a:latin typeface="Calibri" panose="020F0502020204030204" pitchFamily="34" charset="0"/>
                <a:ea typeface="Arial MT"/>
                <a:cs typeface="Calibri" panose="020F0502020204030204" pitchFamily="34" charset="0"/>
              </a:rPr>
              <a:t>È sempre interessante </a:t>
            </a:r>
            <a:r>
              <a:rPr lang="it-IT" sz="2000" b="1" dirty="0">
                <a:effectLst/>
                <a:latin typeface="Calibri" panose="020F0502020204030204" pitchFamily="34" charset="0"/>
                <a:ea typeface="Arial MT"/>
                <a:cs typeface="Calibri" panose="020F0502020204030204" pitchFamily="34" charset="0"/>
              </a:rPr>
              <a:t>iniziare la formazione online con una rapida presentazione del formatore</a:t>
            </a:r>
            <a:r>
              <a:rPr lang="it-IT" sz="2000" dirty="0">
                <a:effectLst/>
                <a:latin typeface="Calibri" panose="020F0502020204030204" pitchFamily="34" charset="0"/>
                <a:ea typeface="Arial MT"/>
                <a:cs typeface="Calibri" panose="020F0502020204030204" pitchFamily="34" charset="0"/>
              </a:rPr>
              <a:t>, includendo hobby, famiglia</a:t>
            </a:r>
            <a:r>
              <a:rPr lang="it-IT" sz="2000" dirty="0">
                <a:latin typeface="Calibri" panose="020F0502020204030204" pitchFamily="34" charset="0"/>
                <a:ea typeface="Arial MT"/>
                <a:cs typeface="Calibri" panose="020F0502020204030204" pitchFamily="34" charset="0"/>
              </a:rPr>
              <a:t>, animali domestici per </a:t>
            </a:r>
            <a:r>
              <a:rPr lang="it-IT" sz="2000" b="1" dirty="0">
                <a:effectLst/>
                <a:latin typeface="Calibri" panose="020F0502020204030204" pitchFamily="34" charset="0"/>
                <a:ea typeface="Arial MT"/>
                <a:cs typeface="Calibri" panose="020F0502020204030204" pitchFamily="34" charset="0"/>
              </a:rPr>
              <a:t>creare un legame umano, </a:t>
            </a:r>
            <a:r>
              <a:rPr lang="it-IT" sz="2000" dirty="0">
                <a:effectLst/>
                <a:latin typeface="Calibri" panose="020F0502020204030204" pitchFamily="34" charset="0"/>
                <a:ea typeface="Arial MT"/>
                <a:cs typeface="Calibri" panose="020F0502020204030204" pitchFamily="34" charset="0"/>
              </a:rPr>
              <a:t>e se </a:t>
            </a:r>
            <a:r>
              <a:rPr lang="it-IT" sz="2000" dirty="0" err="1">
                <a:effectLst/>
                <a:latin typeface="Calibri" panose="020F0502020204030204" pitchFamily="34" charset="0"/>
                <a:ea typeface="Arial MT"/>
                <a:cs typeface="Calibri" panose="020F0502020204030204" pitchFamily="34" charset="0"/>
              </a:rPr>
              <a:t>possible</a:t>
            </a:r>
            <a:r>
              <a:rPr lang="it-IT" sz="2000" dirty="0">
                <a:effectLst/>
                <a:latin typeface="Calibri" panose="020F0502020204030204" pitchFamily="34" charset="0"/>
                <a:ea typeface="Arial MT"/>
                <a:cs typeface="Calibri" panose="020F0502020204030204" pitchFamily="34" charset="0"/>
              </a:rPr>
              <a:t>, </a:t>
            </a:r>
            <a:r>
              <a:rPr lang="it-IT" sz="2000" b="1" dirty="0">
                <a:effectLst/>
                <a:latin typeface="Calibri" panose="020F0502020204030204" pitchFamily="34" charset="0"/>
                <a:ea typeface="Arial MT"/>
                <a:cs typeface="Calibri" panose="020F0502020204030204" pitchFamily="34" charset="0"/>
              </a:rPr>
              <a:t>dare la possibilità ai partecipanti di presentarsi </a:t>
            </a:r>
            <a:r>
              <a:rPr lang="it-IT" sz="2000" dirty="0">
                <a:effectLst/>
                <a:latin typeface="Calibri" panose="020F0502020204030204" pitchFamily="34" charset="0"/>
                <a:ea typeface="Arial MT"/>
                <a:cs typeface="Calibri" panose="020F0502020204030204" pitchFamily="34" charset="0"/>
              </a:rPr>
              <a:t>per costruire una comunità di formazione. </a:t>
            </a:r>
            <a:r>
              <a:rPr lang="it-IT" sz="2000" b="1" dirty="0">
                <a:solidFill>
                  <a:srgbClr val="000000"/>
                </a:solidFill>
                <a:latin typeface="Calibri" panose="020F0502020204030204" pitchFamily="34" charset="0"/>
                <a:ea typeface="Arial MT"/>
                <a:cs typeface="Calibri" panose="020F0502020204030204" pitchFamily="34" charset="0"/>
              </a:rPr>
              <a:t>Utilizzare un’attività per rompere il ghiaccio </a:t>
            </a:r>
            <a:r>
              <a:rPr lang="it-IT" sz="2000" dirty="0">
                <a:solidFill>
                  <a:srgbClr val="000000"/>
                </a:solidFill>
                <a:effectLst/>
                <a:latin typeface="Calibri" panose="020F0502020204030204" pitchFamily="34" charset="0"/>
                <a:ea typeface="Arial MT"/>
                <a:cs typeface="Calibri" panose="020F0502020204030204" pitchFamily="34" charset="0"/>
              </a:rPr>
              <a:t>per far sì che gli studenti si presentino (ad esempio, discussione introduttiva, creazione di una diapositiva in PowerPoint su se stessi). </a:t>
            </a:r>
          </a:p>
          <a:p>
            <a:pPr algn="just"/>
            <a:r>
              <a:rPr lang="it-IT" sz="2000" dirty="0">
                <a:effectLst/>
                <a:latin typeface="Calibri" panose="020F0502020204030204" pitchFamily="34" charset="0"/>
                <a:ea typeface="Arial MT"/>
                <a:cs typeface="Calibri" panose="020F0502020204030204" pitchFamily="34" charset="0"/>
              </a:rPr>
              <a:t> </a:t>
            </a:r>
            <a:endParaRPr lang="it-IT" sz="2000" dirty="0">
              <a:effectLst/>
              <a:latin typeface="Arial MT"/>
              <a:ea typeface="Arial MT"/>
              <a:cs typeface="Arial MT"/>
            </a:endParaRPr>
          </a:p>
          <a:p>
            <a:pPr algn="just"/>
            <a:r>
              <a:rPr lang="it-IT" sz="2000" b="1" dirty="0">
                <a:effectLst/>
                <a:latin typeface="Calibri" panose="020F0502020204030204" pitchFamily="34" charset="0"/>
                <a:ea typeface="Arial MT"/>
                <a:cs typeface="Calibri" panose="020F0502020204030204" pitchFamily="34" charset="0"/>
              </a:rPr>
              <a:t>Durante la lazione, </a:t>
            </a:r>
            <a:r>
              <a:rPr lang="it-IT" sz="2000" b="1" dirty="0">
                <a:latin typeface="Calibri" panose="020F0502020204030204" pitchFamily="34" charset="0"/>
                <a:ea typeface="Arial MT"/>
                <a:cs typeface="Calibri" panose="020F0502020204030204" pitchFamily="34" charset="0"/>
              </a:rPr>
              <a:t>si dovrebbe </a:t>
            </a:r>
            <a:r>
              <a:rPr lang="it-IT" sz="2000" b="1" dirty="0">
                <a:effectLst/>
                <a:latin typeface="Calibri" panose="020F0502020204030204" pitchFamily="34" charset="0"/>
                <a:ea typeface="Arial MT"/>
                <a:cs typeface="Calibri" panose="020F0502020204030204" pitchFamily="34" charset="0"/>
              </a:rPr>
              <a:t>incoraggiare gli studenti a partecipare </a:t>
            </a:r>
            <a:r>
              <a:rPr lang="it-IT" sz="2000" dirty="0">
                <a:effectLst/>
                <a:latin typeface="Calibri" panose="020F0502020204030204" pitchFamily="34" charset="0"/>
                <a:ea typeface="Arial MT"/>
                <a:cs typeface="Calibri" panose="020F0502020204030204" pitchFamily="34" charset="0"/>
              </a:rPr>
              <a:t>in classe e </a:t>
            </a:r>
            <a:r>
              <a:rPr lang="it-IT" sz="2000" b="1" dirty="0">
                <a:latin typeface="Calibri" panose="020F0502020204030204" pitchFamily="34" charset="0"/>
                <a:ea typeface="Arial MT"/>
                <a:cs typeface="Calibri" panose="020F0502020204030204" pitchFamily="34" charset="0"/>
              </a:rPr>
              <a:t>ricevere un feedback </a:t>
            </a:r>
            <a:r>
              <a:rPr lang="it-IT" sz="2000" dirty="0">
                <a:effectLst/>
                <a:latin typeface="Calibri" panose="020F0502020204030204" pitchFamily="34" charset="0"/>
                <a:ea typeface="Arial MT"/>
                <a:cs typeface="Calibri" panose="020F0502020204030204" pitchFamily="34" charset="0"/>
              </a:rPr>
              <a:t>immediato utilizzando strumenti </a:t>
            </a:r>
            <a:r>
              <a:rPr lang="it-IT" sz="2000" dirty="0">
                <a:latin typeface="Calibri" panose="020F0502020204030204" pitchFamily="34" charset="0"/>
                <a:ea typeface="Arial MT"/>
                <a:cs typeface="Calibri" panose="020F0502020204030204" pitchFamily="34" charset="0"/>
              </a:rPr>
              <a:t>ICT</a:t>
            </a:r>
            <a:r>
              <a:rPr lang="it-IT" sz="2000" dirty="0">
                <a:effectLst/>
                <a:latin typeface="Calibri" panose="020F0502020204030204" pitchFamily="34" charset="0"/>
                <a:ea typeface="Arial MT"/>
                <a:cs typeface="Calibri" panose="020F0502020204030204" pitchFamily="34" charset="0"/>
              </a:rPr>
              <a:t> e sondaggi, come </a:t>
            </a:r>
            <a:r>
              <a:rPr lang="it-IT" sz="2000" dirty="0" err="1">
                <a:effectLst/>
                <a:latin typeface="Calibri" panose="020F0502020204030204" pitchFamily="34" charset="0"/>
                <a:ea typeface="Arial MT"/>
                <a:cs typeface="Calibri" panose="020F0502020204030204" pitchFamily="34" charset="0"/>
              </a:rPr>
              <a:t>Padlet</a:t>
            </a:r>
            <a:r>
              <a:rPr lang="it-IT" sz="2000" dirty="0">
                <a:effectLst/>
                <a:latin typeface="Calibri" panose="020F0502020204030204" pitchFamily="34" charset="0"/>
                <a:ea typeface="Arial MT"/>
                <a:cs typeface="Calibri" panose="020F0502020204030204" pitchFamily="34" charset="0"/>
              </a:rPr>
              <a:t>, per consentire ai corsisti di condividere le loro intuizioni durante la formazione e di comunicare tra loro. </a:t>
            </a:r>
            <a:r>
              <a:rPr lang="it-IT" sz="2000" b="1" dirty="0">
                <a:latin typeface="Calibri" panose="020F0502020204030204" pitchFamily="34" charset="0"/>
                <a:ea typeface="Arial MT"/>
                <a:cs typeface="Calibri" panose="020F0502020204030204" pitchFamily="34" charset="0"/>
              </a:rPr>
              <a:t>M</a:t>
            </a:r>
            <a:r>
              <a:rPr lang="it-IT" sz="2000" b="1" dirty="0">
                <a:effectLst/>
                <a:latin typeface="Calibri" panose="020F0502020204030204" pitchFamily="34" charset="0"/>
                <a:ea typeface="Arial MT"/>
                <a:cs typeface="Calibri" panose="020F0502020204030204" pitchFamily="34" charset="0"/>
              </a:rPr>
              <a:t>isurare regolarmente la temperatura e </a:t>
            </a:r>
            <a:r>
              <a:rPr lang="it-IT" sz="2000" dirty="0">
                <a:effectLst/>
                <a:latin typeface="Calibri" panose="020F0502020204030204" pitchFamily="34" charset="0"/>
                <a:ea typeface="Arial MT"/>
                <a:cs typeface="Calibri" panose="020F0502020204030204" pitchFamily="34" charset="0"/>
              </a:rPr>
              <a:t>cercare di cogliere il feedback del pubblico per monitorare il </a:t>
            </a:r>
            <a:r>
              <a:rPr lang="it-IT" sz="2000" dirty="0">
                <a:latin typeface="Calibri" panose="020F0502020204030204" pitchFamily="34" charset="0"/>
                <a:ea typeface="Arial MT"/>
                <a:cs typeface="Calibri" panose="020F0502020204030204" pitchFamily="34" charset="0"/>
              </a:rPr>
              <a:t>grado di coinvolgimento.</a:t>
            </a:r>
            <a:endParaRPr lang="it-IT" sz="2000" dirty="0">
              <a:effectLst/>
              <a:latin typeface="Arial MT"/>
              <a:ea typeface="Arial MT"/>
              <a:cs typeface="Arial MT"/>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335000" y="6929621"/>
            <a:ext cx="3917223" cy="369332"/>
          </a:xfrm>
          <a:prstGeom prst="rect">
            <a:avLst/>
          </a:prstGeom>
          <a:noFill/>
        </p:spPr>
        <p:txBody>
          <a:bodyPr wrap="square">
            <a:spAutoFit/>
          </a:bodyPr>
          <a:lstStyle/>
          <a:p>
            <a:r>
              <a:rPr lang="es-ES" dirty="0"/>
              <a:t>Fonte delll’immagine: Freepik.com</a:t>
            </a:r>
          </a:p>
        </p:txBody>
      </p:sp>
      <p:pic>
        <p:nvPicPr>
          <p:cNvPr id="8194" name="Picture 2" descr="Vector gratuito comercializador que mide la satisfacción del cliente y califica las estrellas. análisis de satisfacción y lealtad, aumento de la retención de clientes, ilustración del concepto de herramientas de marketing">
            <a:extLst>
              <a:ext uri="{FF2B5EF4-FFF2-40B4-BE49-F238E27FC236}">
                <a16:creationId xmlns:a16="http://schemas.microsoft.com/office/drawing/2014/main" id="{3A8B0778-1FB0-43C3-82D8-364D74DAA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6800" y="3559117"/>
            <a:ext cx="5038725" cy="335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1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630942"/>
          </a:xfrm>
          <a:prstGeom prst="rect">
            <a:avLst/>
          </a:prstGeom>
          <a:noFill/>
        </p:spPr>
        <p:txBody>
          <a:bodyPr wrap="square" rtlCol="0">
            <a:spAutoFit/>
          </a:bodyPr>
          <a:lstStyle/>
          <a:p>
            <a:r>
              <a:rPr lang="it-IT" sz="3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1: Coinvolgere e interagire con gli utenti nella formazione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a:rPr lang="it-IT"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1.2: Monitoraggio del coinvolgimento degli utenti e raccolta di feedback</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9448800" cy="4401205"/>
          </a:xfrm>
          <a:prstGeom prst="rect">
            <a:avLst/>
          </a:prstGeom>
          <a:noFill/>
        </p:spPr>
        <p:txBody>
          <a:bodyPr wrap="square" rtlCol="0">
            <a:spAutoFit/>
          </a:bodyPr>
          <a:lstStyle/>
          <a:p>
            <a:pPr algn="just"/>
            <a:r>
              <a:rPr lang="it-IT" sz="2000" b="1" dirty="0">
                <a:effectLst/>
                <a:latin typeface="Calibri" panose="020F0502020204030204" pitchFamily="34" charset="0"/>
                <a:ea typeface="Arial MT"/>
                <a:cs typeface="Calibri" panose="020F0502020204030204" pitchFamily="34" charset="0"/>
              </a:rPr>
              <a:t>Una volta terminato il corso, </a:t>
            </a:r>
            <a:r>
              <a:rPr lang="en-US" sz="2000" dirty="0">
                <a:effectLst/>
                <a:latin typeface="Calibri" panose="020F0502020204030204" pitchFamily="34" charset="0"/>
                <a:ea typeface="Arial MT"/>
                <a:cs typeface="Calibri" panose="020F0502020204030204" pitchFamily="34" charset="0"/>
              </a:rPr>
              <a:t>è importante utilizzare I programmi online </a:t>
            </a:r>
            <a:r>
              <a:rPr lang="en-US" sz="2000" b="1" dirty="0">
                <a:effectLst/>
                <a:latin typeface="Calibri" panose="020F0502020204030204" pitchFamily="34" charset="0"/>
                <a:ea typeface="Arial MT"/>
                <a:cs typeface="Calibri" panose="020F0502020204030204" pitchFamily="34" charset="0"/>
              </a:rPr>
              <a:t>per rafforzare le competenze apprese</a:t>
            </a:r>
            <a:r>
              <a:rPr lang="en-US" sz="2000" dirty="0">
                <a:effectLst/>
                <a:latin typeface="Calibri" panose="020F0502020204030204" pitchFamily="34" charset="0"/>
                <a:ea typeface="Arial MT"/>
                <a:cs typeface="Calibri" panose="020F0502020204030204" pitchFamily="34" charset="0"/>
              </a:rPr>
              <a:t> </a:t>
            </a:r>
            <a:r>
              <a:rPr lang="it-IT" sz="2000" dirty="0">
                <a:effectLst/>
                <a:latin typeface="Calibri" panose="020F0502020204030204" pitchFamily="34" charset="0"/>
                <a:ea typeface="Arial MT"/>
                <a:cs typeface="Calibri" panose="020F0502020204030204" pitchFamily="34" charset="0"/>
              </a:rPr>
              <a:t>e applicarle alla vita reale.</a:t>
            </a:r>
          </a:p>
          <a:p>
            <a:pPr algn="just"/>
            <a:endParaRPr lang="es-ES" sz="2000" dirty="0">
              <a:effectLst/>
              <a:latin typeface="Arial MT"/>
              <a:ea typeface="Arial MT"/>
              <a:cs typeface="Arial MT"/>
            </a:endParaRPr>
          </a:p>
          <a:p>
            <a:pPr algn="just"/>
            <a:r>
              <a:rPr lang="en-US" sz="2000" b="1" dirty="0">
                <a:latin typeface="Calibri" panose="020F0502020204030204" pitchFamily="34" charset="0"/>
                <a:ea typeface="Arial MT"/>
                <a:cs typeface="Calibri" panose="020F0502020204030204" pitchFamily="34" charset="0"/>
              </a:rPr>
              <a:t>Chiedere </a:t>
            </a:r>
            <a:r>
              <a:rPr lang="en-US" sz="2000" b="1" dirty="0">
                <a:effectLst/>
                <a:latin typeface="Calibri" panose="020F0502020204030204" pitchFamily="34" charset="0"/>
                <a:ea typeface="Arial MT"/>
                <a:cs typeface="Calibri" panose="020F0502020204030204" pitchFamily="34" charset="0"/>
              </a:rPr>
              <a:t>quali sono gli argomenti che gli studenti hanno trovato più difficili e </a:t>
            </a:r>
            <a:r>
              <a:rPr lang="it-IT" sz="2000" dirty="0">
                <a:effectLst/>
                <a:latin typeface="Calibri" panose="020F0502020204030204" pitchFamily="34" charset="0"/>
                <a:ea typeface="Arial MT"/>
                <a:cs typeface="Calibri" panose="020F0502020204030204" pitchFamily="34" charset="0"/>
              </a:rPr>
              <a:t>offrire ulteriore supporto a chi ne ha bisogno.</a:t>
            </a:r>
            <a:endParaRPr lang="es-ES" sz="2000" dirty="0">
              <a:effectLst/>
              <a:latin typeface="Arial MT"/>
              <a:ea typeface="Arial MT"/>
              <a:cs typeface="Arial MT"/>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algn="just"/>
            <a:r>
              <a:rPr lang="it-IT" sz="2000" dirty="0">
                <a:effectLst/>
                <a:latin typeface="Calibri" panose="020F0502020204030204" pitchFamily="34" charset="0"/>
                <a:ea typeface="Arial MT"/>
                <a:cs typeface="Calibri" panose="020F0502020204030204" pitchFamily="34" charset="0"/>
              </a:rPr>
              <a:t>Nella formazione online è estremamente importante implementare </a:t>
            </a:r>
            <a:r>
              <a:rPr lang="it-IT" sz="2000" b="1" dirty="0">
                <a:effectLst/>
                <a:latin typeface="Calibri" panose="020F0502020204030204" pitchFamily="34" charset="0"/>
                <a:ea typeface="Arial MT"/>
                <a:cs typeface="Calibri" panose="020F0502020204030204" pitchFamily="34" charset="0"/>
              </a:rPr>
              <a:t>funzioni di tracciamento dei progressi</a:t>
            </a:r>
            <a:r>
              <a:rPr lang="it-IT" sz="2000" dirty="0">
                <a:effectLst/>
                <a:latin typeface="Calibri" panose="020F0502020204030204" pitchFamily="34" charset="0"/>
                <a:ea typeface="Arial MT"/>
                <a:cs typeface="Calibri" panose="020F0502020204030204" pitchFamily="34" charset="0"/>
              </a:rPr>
              <a:t> </a:t>
            </a:r>
            <a:r>
              <a:rPr lang="en-US" sz="2000" dirty="0">
                <a:effectLst/>
                <a:latin typeface="Calibri" panose="020F0502020204030204" pitchFamily="34" charset="0"/>
                <a:ea typeface="Arial MT"/>
                <a:cs typeface="Calibri" panose="020F0502020204030204" pitchFamily="34" charset="0"/>
              </a:rPr>
              <a:t> </a:t>
            </a:r>
            <a:r>
              <a:rPr lang="it-IT" sz="2000" dirty="0">
                <a:effectLst/>
                <a:latin typeface="Calibri" panose="020F0502020204030204" pitchFamily="34" charset="0"/>
                <a:ea typeface="Arial MT"/>
                <a:cs typeface="Calibri" panose="020F0502020204030204" pitchFamily="34" charset="0"/>
              </a:rPr>
              <a:t>che consentano agli utenti di monitorare i progressi e di ricevere un feedback sulle loro prestazioni. Il feedback è una caratteristica essenziale nell’apprendimento online. Per questo è importante fornire agli studenti meccanismi di </a:t>
            </a:r>
            <a:r>
              <a:rPr lang="en-US" sz="2000" b="1" dirty="0">
                <a:effectLst/>
                <a:latin typeface="Calibri" panose="020F0502020204030204" pitchFamily="34" charset="0"/>
                <a:ea typeface="Arial MT"/>
                <a:cs typeface="Calibri" panose="020F0502020204030204" pitchFamily="34" charset="0"/>
              </a:rPr>
              <a:t>feedback nella loro formazione</a:t>
            </a:r>
            <a:r>
              <a:rPr lang="en-US" sz="2000" dirty="0">
                <a:effectLst/>
                <a:latin typeface="Calibri" panose="020F0502020204030204" pitchFamily="34" charset="0"/>
                <a:ea typeface="Arial MT"/>
                <a:cs typeface="Calibri" panose="020F0502020204030204" pitchFamily="34" charset="0"/>
              </a:rPr>
              <a:t>, </a:t>
            </a:r>
            <a:r>
              <a:rPr lang="it-IT" sz="2000" dirty="0">
                <a:effectLst/>
                <a:latin typeface="Calibri" panose="020F0502020204030204" pitchFamily="34" charset="0"/>
                <a:ea typeface="Arial MT"/>
                <a:cs typeface="Calibri" panose="020F0502020204030204" pitchFamily="34" charset="0"/>
              </a:rPr>
              <a:t>come quiz, test e altre attività per valutare il loro livello di competenza.</a:t>
            </a:r>
            <a:r>
              <a:rPr lang="en-US" sz="2000" dirty="0">
                <a:effectLst/>
                <a:latin typeface="Calibri" panose="020F0502020204030204" pitchFamily="34" charset="0"/>
                <a:ea typeface="Arial MT"/>
                <a:cs typeface="Calibri" panose="020F0502020204030204" pitchFamily="34" charset="0"/>
              </a:rPr>
              <a:t> </a:t>
            </a:r>
            <a:r>
              <a:rPr lang="it-IT" sz="2000" b="1" dirty="0">
                <a:effectLst/>
                <a:latin typeface="Calibri" panose="020F0502020204030204" pitchFamily="34" charset="0"/>
                <a:ea typeface="Arial MT"/>
                <a:cs typeface="Calibri" panose="020F0502020204030204" pitchFamily="34" charset="0"/>
              </a:rPr>
              <a:t>Un feedback chiaro e indicatori di progresso motivano gli utenti </a:t>
            </a:r>
            <a:r>
              <a:rPr lang="it-IT" sz="2000" dirty="0">
                <a:effectLst/>
                <a:latin typeface="Calibri" panose="020F0502020204030204" pitchFamily="34" charset="0"/>
                <a:ea typeface="Arial MT"/>
                <a:cs typeface="Calibri" panose="020F0502020204030204" pitchFamily="34" charset="0"/>
              </a:rPr>
              <a:t>e danno un senso di realizzazione quando vedono i loro progressi nella formazione. E se vengono presentati dei risultati, </a:t>
            </a:r>
            <a:r>
              <a:rPr lang="it-IT" sz="2000" b="1" dirty="0">
                <a:effectLst/>
                <a:latin typeface="Calibri" panose="020F0502020204030204" pitchFamily="34" charset="0"/>
                <a:ea typeface="Arial MT"/>
                <a:cs typeface="Calibri" panose="020F0502020204030204" pitchFamily="34" charset="0"/>
              </a:rPr>
              <a:t>festeggiare insieme, perché il loro successo è il proprio successo!</a:t>
            </a:r>
            <a:r>
              <a:rPr lang="en-US" sz="2000" b="1" dirty="0">
                <a:effectLst/>
                <a:latin typeface="Calibri" panose="020F0502020204030204" pitchFamily="34" charset="0"/>
                <a:ea typeface="Arial MT"/>
                <a:cs typeface="Calibri" panose="020F0502020204030204" pitchFamily="34" charset="0"/>
              </a:rPr>
              <a:t> </a:t>
            </a:r>
            <a:endParaRPr lang="es-ES" sz="2000" b="1" dirty="0">
              <a:effectLst/>
              <a:latin typeface="Arial MT"/>
              <a:ea typeface="Arial MT"/>
              <a:cs typeface="Arial MT"/>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2618177" y="7364968"/>
            <a:ext cx="3917223" cy="369332"/>
          </a:xfrm>
          <a:prstGeom prst="rect">
            <a:avLst/>
          </a:prstGeom>
          <a:noFill/>
        </p:spPr>
        <p:txBody>
          <a:bodyPr wrap="square">
            <a:spAutoFit/>
          </a:bodyPr>
          <a:lstStyle/>
          <a:p>
            <a:r>
              <a:rPr lang="es-ES" dirty="0"/>
              <a:t>Fonte delll’immagine: Freepik.com</a:t>
            </a:r>
          </a:p>
        </p:txBody>
      </p:sp>
      <p:pic>
        <p:nvPicPr>
          <p:cNvPr id="1026" name="Picture 2" descr="Vector gratuito trabajo en equipo de personas diminutas con engranajes y ruedas dentadas. equipo de socios que trabajan en la actualización, reparación, mejora de habilidades e ilustración vectorial plana de servicio al cliente. organización empresarial, concepto de cooperación">
            <a:extLst>
              <a:ext uri="{FF2B5EF4-FFF2-40B4-BE49-F238E27FC236}">
                <a16:creationId xmlns:a16="http://schemas.microsoft.com/office/drawing/2014/main" id="{6ECE1B04-512C-42F2-A2EF-1B8277F8C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3923586"/>
            <a:ext cx="59626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8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630942"/>
          </a:xfrm>
          <a:prstGeom prst="rect">
            <a:avLst/>
          </a:prstGeom>
          <a:noFill/>
        </p:spPr>
        <p:txBody>
          <a:bodyPr wrap="square" rtlCol="0">
            <a:spAutoFit/>
          </a:bodyPr>
          <a:lstStyle/>
          <a:p>
            <a:r>
              <a:rPr lang="it-IT" sz="3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1: Coinvolgere e interagire con gli utenti nella formazione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a:rPr lang="it-IT"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1.2: Monitoraggio del coinvolgimento degli utenti e raccolta di feedback</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11277600" cy="4093428"/>
          </a:xfrm>
          <a:prstGeom prst="rect">
            <a:avLst/>
          </a:prstGeom>
          <a:noFill/>
        </p:spPr>
        <p:txBody>
          <a:bodyPr wrap="square" rtlCol="0">
            <a:spAutoFit/>
          </a:bodyPr>
          <a:lstStyle/>
          <a:p>
            <a:pPr algn="just"/>
            <a:r>
              <a:rPr lang="it-IT" sz="2000" dirty="0">
                <a:effectLst/>
                <a:latin typeface="Calibri" panose="020F0502020204030204" pitchFamily="34" charset="0"/>
                <a:ea typeface="Arial MT"/>
                <a:cs typeface="Calibri" panose="020F0502020204030204" pitchFamily="34" charset="0"/>
              </a:rPr>
              <a:t>Per avere successo nel coinvolgimento degli studenti è necessario prendersi il tempo necessario per ascoltarli. Non è sufficiente istruirli; </a:t>
            </a:r>
            <a:r>
              <a:rPr lang="en-US" sz="2000" b="1" dirty="0">
                <a:effectLst/>
                <a:latin typeface="Calibri" panose="020F0502020204030204" pitchFamily="34" charset="0"/>
                <a:ea typeface="Arial MT"/>
                <a:cs typeface="Calibri" panose="020F0502020204030204" pitchFamily="34" charset="0"/>
              </a:rPr>
              <a:t>si dovrebbe dimostrare che si apprezzino i loro </a:t>
            </a:r>
            <a:r>
              <a:rPr lang="en-US" sz="2000" b="1" dirty="0" err="1">
                <a:effectLst/>
                <a:latin typeface="Calibri" panose="020F0502020204030204" pitchFamily="34" charset="0"/>
                <a:ea typeface="Arial MT"/>
                <a:cs typeface="Calibri" panose="020F0502020204030204" pitchFamily="34" charset="0"/>
              </a:rPr>
              <a:t>pensieri</a:t>
            </a:r>
            <a:r>
              <a:rPr lang="en-US" sz="2000" b="1" dirty="0">
                <a:effectLst/>
                <a:latin typeface="Calibri" panose="020F0502020204030204" pitchFamily="34" charset="0"/>
                <a:ea typeface="Arial MT"/>
                <a:cs typeface="Calibri" panose="020F0502020204030204" pitchFamily="34" charset="0"/>
              </a:rPr>
              <a:t> </a:t>
            </a:r>
            <a:r>
              <a:rPr lang="en-US" sz="2000" dirty="0">
                <a:effectLst/>
                <a:latin typeface="Calibri" panose="020F0502020204030204" pitchFamily="34" charset="0"/>
                <a:ea typeface="Arial MT"/>
                <a:cs typeface="Calibri" panose="020F0502020204030204" pitchFamily="34" charset="0"/>
              </a:rPr>
              <a:t>e</a:t>
            </a:r>
            <a:r>
              <a:rPr lang="it-IT" sz="2000" dirty="0">
                <a:effectLst/>
                <a:latin typeface="Calibri" panose="020F0502020204030204" pitchFamily="34" charset="0"/>
                <a:ea typeface="Arial MT"/>
                <a:cs typeface="Calibri" panose="020F0502020204030204" pitchFamily="34" charset="0"/>
              </a:rPr>
              <a:t> che c’è un’interazione tra persone reali nella vita reale. </a:t>
            </a:r>
            <a:r>
              <a:rPr lang="it-IT" sz="2000" b="1" dirty="0">
                <a:effectLst/>
                <a:latin typeface="Calibri" panose="020F0502020204030204" pitchFamily="34" charset="0"/>
                <a:ea typeface="Arial MT"/>
                <a:cs typeface="Calibri" panose="020F0502020204030204" pitchFamily="34" charset="0"/>
              </a:rPr>
              <a:t>Assicurarsi di rispondere sia ai feedback positivi che a quelli negativi</a:t>
            </a:r>
            <a:r>
              <a:rPr lang="en-US" sz="2000" dirty="0">
                <a:effectLst/>
                <a:latin typeface="Calibri" panose="020F0502020204030204" pitchFamily="34" charset="0"/>
                <a:ea typeface="Arial MT"/>
                <a:cs typeface="Calibri" panose="020F0502020204030204" pitchFamily="34" charset="0"/>
              </a:rPr>
              <a:t>. </a:t>
            </a:r>
            <a:r>
              <a:rPr lang="it-IT" sz="2000" dirty="0">
                <a:effectLst/>
                <a:latin typeface="Calibri" panose="020F0502020204030204" pitchFamily="34" charset="0"/>
                <a:ea typeface="Arial MT"/>
                <a:cs typeface="Calibri" panose="020F0502020204030204" pitchFamily="34" charset="0"/>
              </a:rPr>
              <a:t>Il feedback è particolarmente utile anche per la futura personalizzazione della formazione, per assicurarsi che risponda davvero alle esigenze dei partecipanti. </a:t>
            </a:r>
            <a:endParaRPr lang="it-IT" sz="2000" dirty="0">
              <a:latin typeface="Calibri" panose="020F0502020204030204" pitchFamily="34" charset="0"/>
              <a:ea typeface="Arial MT"/>
              <a:cs typeface="Calibri" panose="020F0502020204030204" pitchFamily="34" charset="0"/>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algn="just"/>
            <a:r>
              <a:rPr lang="it-IT" sz="2000" b="1" dirty="0">
                <a:effectLst/>
                <a:latin typeface="Calibri" panose="020F0502020204030204" pitchFamily="34" charset="0"/>
                <a:ea typeface="Arial MT"/>
                <a:cs typeface="Calibri" panose="020F0502020204030204" pitchFamily="34" charset="0"/>
              </a:rPr>
              <a:t>Il feedback può essere di tipo cognitivo </a:t>
            </a:r>
            <a:r>
              <a:rPr lang="it-IT" sz="2000" dirty="0">
                <a:effectLst/>
                <a:latin typeface="Calibri" panose="020F0502020204030204" pitchFamily="34" charset="0"/>
                <a:ea typeface="Arial MT"/>
                <a:cs typeface="Calibri" panose="020F0502020204030204" pitchFamily="34" charset="0"/>
              </a:rPr>
              <a:t>(relativo alle informazioni su come gli studenti apprendono e comprendono il materiale formativo), </a:t>
            </a:r>
            <a:r>
              <a:rPr lang="it-IT" sz="2000" b="1" dirty="0">
                <a:effectLst/>
                <a:latin typeface="Calibri" panose="020F0502020204030204" pitchFamily="34" charset="0"/>
                <a:ea typeface="Arial MT"/>
                <a:cs typeface="Calibri" panose="020F0502020204030204" pitchFamily="34" charset="0"/>
              </a:rPr>
              <a:t>comportamentale </a:t>
            </a:r>
            <a:r>
              <a:rPr lang="it-IT" sz="2000" dirty="0">
                <a:effectLst/>
                <a:latin typeface="Calibri" panose="020F0502020204030204" pitchFamily="34" charset="0"/>
                <a:ea typeface="Arial MT"/>
                <a:cs typeface="Calibri" panose="020F0502020204030204" pitchFamily="34" charset="0"/>
              </a:rPr>
              <a:t>(informazioni su come gli studenti si comportano in classe, ad esempio andando a lezione regolarmente e completando i compiti) </a:t>
            </a:r>
            <a:r>
              <a:rPr lang="it-IT" sz="2000" b="1" dirty="0">
                <a:effectLst/>
                <a:latin typeface="Calibri" panose="020F0502020204030204" pitchFamily="34" charset="0"/>
                <a:ea typeface="Arial MT"/>
                <a:cs typeface="Calibri" panose="020F0502020204030204" pitchFamily="34" charset="0"/>
              </a:rPr>
              <a:t>o sociale </a:t>
            </a:r>
            <a:r>
              <a:rPr lang="it-IT" sz="2000" dirty="0">
                <a:effectLst/>
                <a:latin typeface="Calibri" panose="020F0502020204030204" pitchFamily="34" charset="0"/>
                <a:ea typeface="Arial MT"/>
                <a:cs typeface="Calibri" panose="020F0502020204030204" pitchFamily="34" charset="0"/>
              </a:rPr>
              <a:t>(come gli studenti parlano e lavorano con gli altri nella loro classe, partecipando alle conversazioni online e lavorando insieme ai progetti).</a:t>
            </a:r>
            <a:r>
              <a:rPr lang="it-IT" sz="2000" b="1" dirty="0">
                <a:effectLst/>
                <a:latin typeface="Calibri" panose="020F0502020204030204" pitchFamily="34" charset="0"/>
                <a:ea typeface="Arial MT"/>
                <a:cs typeface="Calibri" panose="020F0502020204030204" pitchFamily="34" charset="0"/>
              </a:rPr>
              <a:t> </a:t>
            </a:r>
            <a:r>
              <a:rPr lang="it-IT" sz="2000" dirty="0">
                <a:effectLst/>
                <a:latin typeface="Calibri" panose="020F0502020204030204" pitchFamily="34" charset="0"/>
                <a:ea typeface="Arial MT"/>
                <a:cs typeface="Calibri" panose="020F0502020204030204" pitchFamily="34" charset="0"/>
              </a:rPr>
              <a:t>Infine, in caso di necessità, gli interventi del formatore dovrebbero essere leggeri per assicurarsi che lo studente possa recuperare il suo percorso formativo al suo ritmo, garantendo la sua autonomia, evitando la demotivazione.</a:t>
            </a:r>
            <a:endParaRPr lang="es-ES" sz="8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139545" y="8017014"/>
            <a:ext cx="3917223" cy="369332"/>
          </a:xfrm>
          <a:prstGeom prst="rect">
            <a:avLst/>
          </a:prstGeom>
          <a:noFill/>
        </p:spPr>
        <p:txBody>
          <a:bodyPr wrap="square">
            <a:spAutoFit/>
          </a:bodyPr>
          <a:lstStyle/>
          <a:p>
            <a:r>
              <a:rPr lang="es-ES" dirty="0"/>
              <a:t>Fonte delll’immagine: Freepik.com</a:t>
            </a:r>
          </a:p>
        </p:txBody>
      </p:sp>
      <p:pic>
        <p:nvPicPr>
          <p:cNvPr id="2050" name="Picture 2" descr="Vector gratuito ilustración del concepto de comportamiento del cliente">
            <a:extLst>
              <a:ext uri="{FF2B5EF4-FFF2-40B4-BE49-F238E27FC236}">
                <a16:creationId xmlns:a16="http://schemas.microsoft.com/office/drawing/2014/main" id="{E6905D50-39A3-421A-B0CB-CE9BAB291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0" y="3314700"/>
            <a:ext cx="4618018" cy="461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9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630942"/>
          </a:xfrm>
          <a:prstGeom prst="rect">
            <a:avLst/>
          </a:prstGeom>
          <a:noFill/>
        </p:spPr>
        <p:txBody>
          <a:bodyPr wrap="square" rtlCol="0">
            <a:spAutoFit/>
          </a:bodyPr>
          <a:lstStyle/>
          <a:p>
            <a:r>
              <a:rPr lang="it-IT" sz="3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1: Coinvolgere e interagire con gli utenti nella formazione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it-IT"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1.3: Rispondere ai commenti degli utenti e affrontare i problemi</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695700"/>
            <a:ext cx="9906000" cy="4680833"/>
          </a:xfrm>
          <a:prstGeom prst="rect">
            <a:avLst/>
          </a:prstGeom>
          <a:noFill/>
        </p:spPr>
        <p:txBody>
          <a:bodyPr wrap="square" rtlCol="0">
            <a:spAutoFit/>
          </a:bodyPr>
          <a:lstStyle/>
          <a:p>
            <a:pPr algn="just"/>
            <a:r>
              <a:rPr lang="it-IT" sz="2000" dirty="0">
                <a:solidFill>
                  <a:srgbClr val="000000"/>
                </a:solidFill>
                <a:effectLst/>
                <a:latin typeface="Calibri" panose="020F0502020204030204" pitchFamily="34" charset="0"/>
                <a:ea typeface="Arial MT"/>
                <a:cs typeface="Calibri" panose="020F0502020204030204" pitchFamily="34" charset="0"/>
              </a:rPr>
              <a:t>Rispondere ai commenti degli utenti e affrontare le loro preoccupazioni nella formazione online è essenziale per promuovere un ambiente di apprendimento positivo e mantenere il coinvolgimento degli studenti. Ecco alcune linee guida </a:t>
            </a:r>
            <a:r>
              <a:rPr lang="it-IT" sz="2000" b="1" dirty="0">
                <a:solidFill>
                  <a:srgbClr val="000000"/>
                </a:solidFill>
                <a:effectLst/>
                <a:latin typeface="Calibri" panose="020F0502020204030204" pitchFamily="34" charset="0"/>
                <a:ea typeface="Arial MT"/>
                <a:cs typeface="Calibri" panose="020F0502020204030204" pitchFamily="34" charset="0"/>
              </a:rPr>
              <a:t>per rispondere efficacemente ai commenti degli utenti e affrontare le loro preoccupazioni:</a:t>
            </a:r>
            <a:endParaRPr lang="es-ES" sz="2000" b="1" dirty="0">
              <a:latin typeface="Arial MT"/>
              <a:ea typeface="Arial MT"/>
              <a:cs typeface="Calibri" panose="020F0502020204030204" pitchFamily="34" charset="0"/>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marL="342900" lvl="0" indent="-342900" algn="just">
              <a:lnSpc>
                <a:spcPct val="107000"/>
              </a:lnSpc>
              <a:spcAft>
                <a:spcPts val="800"/>
              </a:spcAft>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Risposta tempestiva: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Cercare di rispondere ai commenti e ai dubbi degli utenti in </a:t>
            </a:r>
            <a:r>
              <a:rPr lang="it-IT"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modo tempestivo. Le risposte tempestive dimostrano che si apprezzi il loro contributo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 che ci si impegni a soddisfare le loro esigenze. Idealmente, cercare di rispondere entro 24-48 ore, a seconda dell’urgenza della questione. Bisogna essere presenti nel proprio corso, mostrandosi presenti più volte alla settimana</a:t>
            </a: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800"/>
              </a:spcAft>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Ascolto attivo: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Leggere attentamente i commenti degli utenti per comprendere appieno le loro preoccupazioni. </a:t>
            </a:r>
            <a:r>
              <a:rPr lang="it-IT"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Prendersi il tempo necessario per comprendere la loro prospettiva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 il problema di fondo che stanno esprimendo. Evitare di fare ipotesi o di saltare alle conclusioni prima di aver compreso appieno il contesto</a:t>
            </a:r>
            <a:endParaRPr lang="es-ES" sz="6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192000" y="7734300"/>
            <a:ext cx="3917223" cy="369332"/>
          </a:xfrm>
          <a:prstGeom prst="rect">
            <a:avLst/>
          </a:prstGeom>
          <a:noFill/>
        </p:spPr>
        <p:txBody>
          <a:bodyPr wrap="square">
            <a:spAutoFit/>
          </a:bodyPr>
          <a:lstStyle/>
          <a:p>
            <a:r>
              <a:rPr lang="es-ES" dirty="0"/>
              <a:t>Fonte delll’immagine: Freepik.com</a:t>
            </a:r>
          </a:p>
        </p:txBody>
      </p:sp>
      <p:pic>
        <p:nvPicPr>
          <p:cNvPr id="3074" name="Picture 2" descr="Chat">
            <a:extLst>
              <a:ext uri="{FF2B5EF4-FFF2-40B4-BE49-F238E27FC236}">
                <a16:creationId xmlns:a16="http://schemas.microsoft.com/office/drawing/2014/main" id="{434FCF6F-1C7B-48FD-A710-D3E50943E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0" y="3695700"/>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88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630942"/>
          </a:xfrm>
          <a:prstGeom prst="rect">
            <a:avLst/>
          </a:prstGeom>
          <a:noFill/>
        </p:spPr>
        <p:txBody>
          <a:bodyPr wrap="square" rtlCol="0">
            <a:spAutoFit/>
          </a:bodyPr>
          <a:lstStyle/>
          <a:p>
            <a:r>
              <a:rPr lang="it-IT" sz="3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1: Coinvolgere e interagire con gli utenti nella formazione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it-IT"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1.3: Rispondere ai commenti degli utenti e affrontare i problemi</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4232505"/>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Tono rispettoso ed empatico: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Rispondere ai commenti degli utenti in modo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rispettoso ed empatico. </a:t>
            </a:r>
            <a:r>
              <a:rPr lang="it-IT"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Usare un tono educato e comprensivo per riconoscere le loro preoccupazioni.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L’empatia aiuta a creare un rapporto e dimostra il proprio impegno a sostenere la loro esperienza di apprendimento.</a:t>
            </a:r>
          </a:p>
          <a:p>
            <a:pPr marL="342900" lvl="0" indent="-342900" algn="just">
              <a:lnSpc>
                <a:spcPct val="107000"/>
              </a:lnSpc>
              <a:spcAft>
                <a:spcPts val="800"/>
              </a:spcAft>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Rispondere direttamente alle preoccupazioni: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Rispondere direttamente alle preoccupazioni sollevate dagli utenti. Fornire informazioni, soluzioni o spiegazioni pertinenti per risolvere i problemi. Essere specifici e concisi nella risposta, concentrandosi su passi o chiarimenti praticabili.</a:t>
            </a:r>
          </a:p>
          <a:p>
            <a:pPr marL="342900" lvl="0" indent="-342900" algn="just">
              <a:lnSpc>
                <a:spcPct val="107000"/>
              </a:lnSpc>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Offrire soluzioni: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Quando possibile, </a:t>
            </a:r>
            <a:r>
              <a:rPr lang="it-IT"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proporre soluzioni valide per risolvere i problemi degli utenti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Fornite istruzioni chiare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gli utenti a superare le difficoltà che potrebbero incontrare.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Offrire risorse aggiuntive, indicazioni o approcci alternativi che possano aiutarli nel loro percorso di apprendimento.</a:t>
            </a:r>
            <a:endParaRPr lang="es-ES"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313377" y="7743825"/>
            <a:ext cx="3917223" cy="369332"/>
          </a:xfrm>
          <a:prstGeom prst="rect">
            <a:avLst/>
          </a:prstGeom>
          <a:noFill/>
        </p:spPr>
        <p:txBody>
          <a:bodyPr wrap="square">
            <a:spAutoFit/>
          </a:bodyPr>
          <a:lstStyle/>
          <a:p>
            <a:r>
              <a:rPr lang="es-ES" dirty="0"/>
              <a:t>Fonte delll’immagine: Freepik.com</a:t>
            </a:r>
          </a:p>
        </p:txBody>
      </p:sp>
      <p:pic>
        <p:nvPicPr>
          <p:cNvPr id="4098" name="Picture 2" descr="Vector gratuito piense fuera de la ilustración del concepto de caja">
            <a:extLst>
              <a:ext uri="{FF2B5EF4-FFF2-40B4-BE49-F238E27FC236}">
                <a16:creationId xmlns:a16="http://schemas.microsoft.com/office/drawing/2014/main" id="{9D9094BF-0C99-4A74-92A1-12FF783A6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0" y="3695700"/>
            <a:ext cx="40481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362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630942"/>
          </a:xfrm>
          <a:prstGeom prst="rect">
            <a:avLst/>
          </a:prstGeom>
          <a:noFill/>
        </p:spPr>
        <p:txBody>
          <a:bodyPr wrap="square" rtlCol="0">
            <a:spAutoFit/>
          </a:bodyPr>
          <a:lstStyle/>
          <a:p>
            <a:r>
              <a:rPr lang="it-IT" sz="3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1: Coinvolgere e interagire con gli utenti nella formazione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it-IT"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1.3: Rispondere ai commenti degli utenti e affrontare i problemi</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4891404"/>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it-IT"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Personalizzare le risposte: </a:t>
            </a:r>
            <a:r>
              <a:rPr lang="it-IT"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Q</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uando possibile, </a:t>
            </a:r>
            <a:r>
              <a:rPr lang="it-IT"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personalizzare la propria risposta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 far sentire gli utenti apprezzati e ascoltati. </a:t>
            </a:r>
            <a:r>
              <a:rPr lang="it-IT"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Rivolgersi a loro con il loro nome, far riferimento a punti specifici che hanno sollevato e adattare la propria risposta alla loro situazione specifica. La personalizzazione aiuta a creare un legame più significativo con gli utenti</a:t>
            </a:r>
          </a:p>
          <a:p>
            <a:pPr marL="342900" lvl="0" indent="-342900" algn="just">
              <a:lnSpc>
                <a:spcPct val="107000"/>
              </a:lnSpc>
              <a:spcAft>
                <a:spcPts val="800"/>
              </a:spcAft>
              <a:buFont typeface="Wingdings" panose="05000000000000000000" pitchFamily="2" charset="2"/>
              <a:buChar char=""/>
            </a:pPr>
            <a:r>
              <a:rPr lang="it-IT"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Incoraggiare ulteriori comunicazioni: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Incoraggiare gli utenti a </a:t>
            </a:r>
            <a:r>
              <a:rPr lang="it-IT"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continuare la conversazione se hanno ulteriori domande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 necessitano di ulteriore assistenza. </a:t>
            </a:r>
            <a:r>
              <a:rPr lang="it-IT"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Fornire informazioni di contatto,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come un indirizzo e-mail o un forum di supporto, a cui possano rivolgersi per ottenere ulteriori indicazioni. Far sapere loro che il loro feedback è apprezzato e che si è a disposizione per aiutarli</a:t>
            </a:r>
          </a:p>
          <a:p>
            <a:pPr marL="342900" lvl="0" indent="-342900" algn="just">
              <a:lnSpc>
                <a:spcPct val="107000"/>
              </a:lnSpc>
              <a:spcAft>
                <a:spcPts val="800"/>
              </a:spcAft>
              <a:buFont typeface="Wingdings" panose="05000000000000000000" pitchFamily="2" charset="2"/>
              <a:buChar char=""/>
            </a:pPr>
            <a:r>
              <a:rPr lang="it-IT"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Feedback costruttivo: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 gli utenti esprimono critiche o suggerimenti per il miglioramento, </a:t>
            </a:r>
            <a:r>
              <a:rPr lang="it-IT"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rispondere con gratitudine e mentalità aperta. Riconoscere il loro </a:t>
            </a:r>
            <a:r>
              <a:rPr lang="it-IT"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feedback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 far capire loro che il </a:t>
            </a:r>
            <a:r>
              <a:rPr lang="it-IT"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loro contributo </a:t>
            </a:r>
            <a:r>
              <a:rPr lang="it-IT"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è prezioso per migliorare l’esperienza formative.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Ringraziarli per i loro suggerimenti e assicurare loro che si venga tenuto conto delle loro indicazioni per futuri aggiornamenti o miglioramenti</a:t>
            </a:r>
            <a:endParaRPr lang="it-IT" sz="2000" dirty="0">
              <a:effectLst/>
              <a:latin typeface="Arial MT"/>
              <a:ea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822168"/>
            <a:ext cx="3917223" cy="369332"/>
          </a:xfrm>
          <a:prstGeom prst="rect">
            <a:avLst/>
          </a:prstGeom>
          <a:noFill/>
        </p:spPr>
        <p:txBody>
          <a:bodyPr wrap="square">
            <a:spAutoFit/>
          </a:bodyPr>
          <a:lstStyle/>
          <a:p>
            <a:r>
              <a:rPr lang="es-ES" dirty="0"/>
              <a:t>Fonte delll’immagine: Freepik.com</a:t>
            </a:r>
          </a:p>
        </p:txBody>
      </p:sp>
      <p:pic>
        <p:nvPicPr>
          <p:cNvPr id="5122" name="Picture 2" descr="Vector gratuito el hombre y la mujer trabajadores jóvenes eligen la marca de verificación y la ponen en el cuadro de encuesta de verificación, ilustración vectorial de dibujos animados">
            <a:extLst>
              <a:ext uri="{FF2B5EF4-FFF2-40B4-BE49-F238E27FC236}">
                <a16:creationId xmlns:a16="http://schemas.microsoft.com/office/drawing/2014/main" id="{195F0DC0-E9B2-41FF-8F79-87BC05DCF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532" y="3887101"/>
            <a:ext cx="596265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630942"/>
          </a:xfrm>
          <a:prstGeom prst="rect">
            <a:avLst/>
          </a:prstGeom>
          <a:noFill/>
        </p:spPr>
        <p:txBody>
          <a:bodyPr wrap="square" rtlCol="0">
            <a:spAutoFit/>
          </a:bodyPr>
          <a:lstStyle/>
          <a:p>
            <a:r>
              <a:rPr lang="it-IT" sz="35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2: Analizzare e migliorare l’erogazione della formazione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6459200" cy="523220"/>
          </a:xfrm>
          <a:prstGeom prst="rect">
            <a:avLst/>
          </a:prstGeom>
          <a:noFill/>
        </p:spPr>
        <p:txBody>
          <a:bodyPr wrap="square" rtlCol="0">
            <a:spAutoFit/>
          </a:bodyPr>
          <a:lstStyle/>
          <a:p>
            <a:r>
              <a:rPr lang="it-IT"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2.1: Metriche e analisi per misurare il successo dell’erogazione della formazione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4022448"/>
          </a:xfrm>
          <a:prstGeom prst="rect">
            <a:avLst/>
          </a:prstGeom>
          <a:noFill/>
        </p:spPr>
        <p:txBody>
          <a:bodyPr wrap="square" rtlCol="0">
            <a:spAutoFit/>
          </a:bodyPr>
          <a:lstStyle/>
          <a:p>
            <a:pPr algn="just"/>
            <a:r>
              <a:rPr lang="it-IT" sz="2000" dirty="0">
                <a:effectLst/>
                <a:latin typeface="Calibri" panose="020F0502020204030204" pitchFamily="34" charset="0"/>
                <a:ea typeface="Arial MT"/>
                <a:cs typeface="Calibri" panose="020F0502020204030204" pitchFamily="34" charset="0"/>
              </a:rPr>
              <a:t>Per misurare il successo dell’erogazione della formazione online </a:t>
            </a:r>
            <a:r>
              <a:rPr lang="it-IT" sz="2000" b="1" dirty="0">
                <a:effectLst/>
                <a:latin typeface="Calibri" panose="020F0502020204030204" pitchFamily="34" charset="0"/>
                <a:ea typeface="Arial MT"/>
                <a:cs typeface="Calibri" panose="020F0502020204030204" pitchFamily="34" charset="0"/>
              </a:rPr>
              <a:t>è necessario utilizzare metriche e analis</a:t>
            </a:r>
            <a:r>
              <a:rPr lang="it-IT" sz="2000" dirty="0">
                <a:effectLst/>
                <a:latin typeface="Calibri" panose="020F0502020204030204" pitchFamily="34" charset="0"/>
                <a:ea typeface="Arial MT"/>
                <a:cs typeface="Calibri" panose="020F0502020204030204" pitchFamily="34" charset="0"/>
              </a:rPr>
              <a:t>i pertinenti per valutare i vari aspetti del programma di formazione. Ecco alcune metriche e analisi chiave che possono aiutare a misurare l’efficacia e l’impatto della formazione online:</a:t>
            </a:r>
            <a:endParaRPr lang="es-ES" sz="2000" dirty="0">
              <a:effectLst/>
              <a:latin typeface="Arial MT"/>
              <a:ea typeface="Arial MT"/>
              <a:cs typeface="Arial MT"/>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Tassi di completamento: </a:t>
            </a:r>
            <a:r>
              <a:rPr lang="it-IT" sz="2000" dirty="0">
                <a:effectLst/>
                <a:latin typeface="Calibri" panose="020F0502020204030204" pitchFamily="34" charset="0"/>
                <a:ea typeface="Times New Roman" panose="02020603050405020304" pitchFamily="18" charset="0"/>
                <a:cs typeface="Calibri" panose="020F0502020204030204" pitchFamily="34" charset="0"/>
              </a:rPr>
              <a:t>Misurare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la percentuale di studenti che completano con successo il programma di formazione online. </a:t>
            </a:r>
            <a:r>
              <a:rPr lang="it-IT" sz="2000" dirty="0">
                <a:effectLst/>
                <a:latin typeface="Calibri" panose="020F0502020204030204" pitchFamily="34" charset="0"/>
                <a:ea typeface="Times New Roman" panose="02020603050405020304" pitchFamily="18" charset="0"/>
                <a:cs typeface="Calibri" panose="020F0502020204030204" pitchFamily="34" charset="0"/>
              </a:rPr>
              <a:t>Questa metrica indica il coinvolgimento e l’impegno complessivo degli studenti nel completare la formazione</a:t>
            </a:r>
          </a:p>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Tassi di partecipazione: </a:t>
            </a:r>
            <a:r>
              <a:rPr lang="it-IT" sz="2000" dirty="0">
                <a:effectLst/>
                <a:latin typeface="Calibri" panose="020F0502020204030204" pitchFamily="34" charset="0"/>
                <a:ea typeface="Times New Roman" panose="02020603050405020304" pitchFamily="18" charset="0"/>
                <a:cs typeface="Calibri" panose="020F0502020204030204" pitchFamily="34" charset="0"/>
              </a:rPr>
              <a:t>Tracciare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il livello di partecipazione e di impegno durante il programma di formazione.</a:t>
            </a:r>
            <a:r>
              <a:rPr lang="it-IT" sz="2000" dirty="0">
                <a:effectLst/>
                <a:latin typeface="Calibri" panose="020F0502020204030204" pitchFamily="34" charset="0"/>
                <a:ea typeface="Times New Roman" panose="02020603050405020304" pitchFamily="18" charset="0"/>
                <a:cs typeface="Calibri" panose="020F0502020204030204" pitchFamily="34" charset="0"/>
              </a:rPr>
              <a:t> Misurare metriche come il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numero di accessi</a:t>
            </a:r>
            <a:r>
              <a:rPr lang="it-IT" sz="2000" dirty="0">
                <a:effectLst/>
                <a:latin typeface="Calibri" panose="020F0502020204030204" pitchFamily="34" charset="0"/>
                <a:ea typeface="Times New Roman" panose="02020603050405020304" pitchFamily="18" charset="0"/>
                <a:cs typeface="Calibri" panose="020F0502020204030204" pitchFamily="34" charset="0"/>
              </a:rPr>
              <a:t>, il tempo trascorso sulla piattaforma e le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attività completate</a:t>
            </a:r>
            <a:r>
              <a:rPr lang="it-IT" sz="2000" dirty="0">
                <a:effectLst/>
                <a:latin typeface="Calibri" panose="020F0502020204030204" pitchFamily="34" charset="0"/>
                <a:ea typeface="Times New Roman" panose="02020603050405020304" pitchFamily="18" charset="0"/>
                <a:cs typeface="Calibri" panose="020F0502020204030204" pitchFamily="34" charset="0"/>
              </a:rPr>
              <a:t>. Questo fornisce indicazioni sul livello di coinvolgimento e interazione degl</a:t>
            </a:r>
            <a:r>
              <a:rPr lang="it-IT" sz="2000" dirty="0">
                <a:latin typeface="Calibri" panose="020F0502020204030204" pitchFamily="34" charset="0"/>
                <a:ea typeface="Times New Roman" panose="02020603050405020304" pitchFamily="18" charset="0"/>
                <a:cs typeface="Calibri" panose="020F0502020204030204" pitchFamily="34" charset="0"/>
              </a:rPr>
              <a:t>i studenti </a:t>
            </a:r>
            <a:r>
              <a:rPr lang="it-IT" sz="2000" dirty="0">
                <a:effectLst/>
                <a:latin typeface="Calibri" panose="020F0502020204030204" pitchFamily="34" charset="0"/>
                <a:ea typeface="Times New Roman" panose="02020603050405020304" pitchFamily="18" charset="0"/>
                <a:cs typeface="Calibri" panose="020F0502020204030204" pitchFamily="34" charset="0"/>
              </a:rPr>
              <a:t>con i contenuti della formazione</a:t>
            </a:r>
            <a:endParaRPr lang="es-ES" sz="2400" dirty="0">
              <a:effectLst/>
              <a:latin typeface="Arial MT"/>
              <a:ea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es-ES" dirty="0"/>
              <a:t>Fonte delll’immagine: Freepik.com</a:t>
            </a:r>
          </a:p>
        </p:txBody>
      </p:sp>
      <p:pic>
        <p:nvPicPr>
          <p:cNvPr id="6146" name="Picture 2" descr="Vector gratuito ilustración del concepto de tablero">
            <a:extLst>
              <a:ext uri="{FF2B5EF4-FFF2-40B4-BE49-F238E27FC236}">
                <a16:creationId xmlns:a16="http://schemas.microsoft.com/office/drawing/2014/main" id="{0B06B395-04EF-4A79-94A3-E24DD6952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958" y="3491862"/>
            <a:ext cx="4946442" cy="329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851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3471528"/>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Prestazioni di valutazione: </a:t>
            </a:r>
            <a:r>
              <a:rPr lang="it-IT" sz="2000" dirty="0">
                <a:effectLst/>
                <a:latin typeface="Calibri" panose="020F0502020204030204" pitchFamily="34" charset="0"/>
                <a:ea typeface="Times New Roman" panose="02020603050405020304" pitchFamily="18" charset="0"/>
                <a:cs typeface="Calibri" panose="020F0502020204030204" pitchFamily="34" charset="0"/>
              </a:rPr>
              <a:t>Analizzare</a:t>
            </a:r>
            <a:r>
              <a:rPr lang="it-IT" sz="2000" b="1" dirty="0">
                <a:effectLst/>
                <a:latin typeface="Calibri" panose="020F0502020204030204" pitchFamily="34" charset="0"/>
                <a:ea typeface="Times New Roman" panose="02020603050405020304" pitchFamily="18" charset="0"/>
                <a:cs typeface="Calibri" panose="020F0502020204030204" pitchFamily="34" charset="0"/>
              </a:rPr>
              <a:t> le prestazioni degli studenti nelle valutazioni, nei quiz o nelle verifiche delle conoscenze. </a:t>
            </a:r>
            <a:r>
              <a:rPr lang="it-IT" sz="2000" dirty="0">
                <a:effectLst/>
                <a:latin typeface="Calibri" panose="020F0502020204030204" pitchFamily="34" charset="0"/>
                <a:ea typeface="Times New Roman" panose="02020603050405020304" pitchFamily="18" charset="0"/>
                <a:cs typeface="Calibri" panose="020F0502020204030204" pitchFamily="34" charset="0"/>
              </a:rPr>
              <a:t>Misurare metriche come i punteggi medi, le percentuali di superamento e i miglioramenti nel tempo. Questo aiuta a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valutare l’efficacia </a:t>
            </a:r>
            <a:r>
              <a:rPr lang="it-IT" sz="2000" dirty="0">
                <a:effectLst/>
                <a:latin typeface="Calibri" panose="020F0502020204030204" pitchFamily="34" charset="0"/>
                <a:ea typeface="Times New Roman" panose="02020603050405020304" pitchFamily="18" charset="0"/>
                <a:cs typeface="Calibri" panose="020F0502020204030204" pitchFamily="34" charset="0"/>
              </a:rPr>
              <a:t>dei contenuti formativi e la misura in cui gli studenti hanno acquisito le conoscenze o le competenze previste</a:t>
            </a:r>
          </a:p>
          <a:p>
            <a:pPr marL="342900" lvl="0" indent="-342900" algn="just">
              <a:lnSpc>
                <a:spcPct val="107000"/>
              </a:lnSpc>
              <a:spcAft>
                <a:spcPts val="800"/>
              </a:spcAft>
              <a:buFont typeface="Wingdings" panose="05000000000000000000" pitchFamily="2" charset="2"/>
              <a:buChar char=""/>
            </a:pPr>
            <a:r>
              <a:rPr lang="it-IT" sz="2000" b="1" dirty="0">
                <a:effectLst/>
                <a:latin typeface="Calibri" panose="020F0502020204030204" pitchFamily="34" charset="0"/>
                <a:ea typeface="Times New Roman" panose="02020603050405020304" pitchFamily="18" charset="0"/>
                <a:cs typeface="Calibri" panose="020F0502020204030204" pitchFamily="34" charset="0"/>
              </a:rPr>
              <a:t>Soddisfazione dei partecipanti: Raccogliere i feedback </a:t>
            </a:r>
            <a:r>
              <a:rPr lang="it-IT" sz="2000" dirty="0">
                <a:effectLst/>
                <a:latin typeface="Calibri" panose="020F0502020204030204" pitchFamily="34" charset="0"/>
                <a:ea typeface="Times New Roman" panose="02020603050405020304" pitchFamily="18" charset="0"/>
                <a:cs typeface="Calibri" panose="020F0502020204030204" pitchFamily="34" charset="0"/>
              </a:rPr>
              <a:t>degli studenti attraverso sondaggi o moduli di feedback per misurare la loro soddisfazione nei confronti del programma di formazione online. Valutare la loro percezione dei contenuti formativi, dei metodi di erogazione, dell’esperienza utente e dell’efficacia complessiva. Questo fornisce indicazioni sulla qualità della formazione e sulle aree di miglioramento</a:t>
            </a:r>
            <a:endParaRPr lang="es-ES" sz="2800" dirty="0">
              <a:effectLst/>
              <a:latin typeface="Arial MT"/>
              <a:ea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es-ES" dirty="0"/>
              <a:t>Fonte delll’immagine: Freepik.com</a:t>
            </a:r>
          </a:p>
        </p:txBody>
      </p:sp>
      <p:pic>
        <p:nvPicPr>
          <p:cNvPr id="7170" name="Picture 2" descr="Vector gratuito concepto de retroalimentación de diseño plano orgánico">
            <a:extLst>
              <a:ext uri="{FF2B5EF4-FFF2-40B4-BE49-F238E27FC236}">
                <a16:creationId xmlns:a16="http://schemas.microsoft.com/office/drawing/2014/main" id="{9E86B671-6B82-40B2-86B7-0C1073848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6028" y="3115296"/>
            <a:ext cx="5962650" cy="397192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1">
            <a:extLst>
              <a:ext uri="{FF2B5EF4-FFF2-40B4-BE49-F238E27FC236}">
                <a16:creationId xmlns:a16="http://schemas.microsoft.com/office/drawing/2014/main" id="{DE410E76-C45C-4EBD-E1A3-419F9C61B913}"/>
              </a:ext>
            </a:extLst>
          </p:cNvPr>
          <p:cNvSpPr txBox="1"/>
          <p:nvPr/>
        </p:nvSpPr>
        <p:spPr>
          <a:xfrm>
            <a:off x="1219200" y="1562100"/>
            <a:ext cx="15544800" cy="630942"/>
          </a:xfrm>
          <a:prstGeom prst="rect">
            <a:avLst/>
          </a:prstGeom>
          <a:noFill/>
        </p:spPr>
        <p:txBody>
          <a:bodyPr wrap="square" rtlCol="0">
            <a:spAutoFit/>
          </a:bodyPr>
          <a:lstStyle/>
          <a:p>
            <a:r>
              <a:rPr lang="it-IT" sz="35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2: Analizzare e migliorare l’erogazione della formazione online</a:t>
            </a:r>
          </a:p>
        </p:txBody>
      </p:sp>
      <p:sp>
        <p:nvSpPr>
          <p:cNvPr id="7" name="CuadroTexto 2">
            <a:extLst>
              <a:ext uri="{FF2B5EF4-FFF2-40B4-BE49-F238E27FC236}">
                <a16:creationId xmlns:a16="http://schemas.microsoft.com/office/drawing/2014/main" id="{5084931D-513F-7D1C-06C2-FE60DBCA8770}"/>
              </a:ext>
            </a:extLst>
          </p:cNvPr>
          <p:cNvSpPr txBox="1"/>
          <p:nvPr/>
        </p:nvSpPr>
        <p:spPr>
          <a:xfrm>
            <a:off x="1295400" y="2552700"/>
            <a:ext cx="16459200" cy="523220"/>
          </a:xfrm>
          <a:prstGeom prst="rect">
            <a:avLst/>
          </a:prstGeom>
          <a:noFill/>
        </p:spPr>
        <p:txBody>
          <a:bodyPr wrap="square" rtlCol="0">
            <a:spAutoFit/>
          </a:bodyPr>
          <a:lstStyle/>
          <a:p>
            <a:r>
              <a:rPr lang="it-IT"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2.1: Metriche e analisi per misurare il successo dell’erogazione della formazione online</a:t>
            </a:r>
          </a:p>
        </p:txBody>
      </p:sp>
    </p:spTree>
    <p:extLst>
      <p:ext uri="{BB962C8B-B14F-4D97-AF65-F5344CB8AC3E}">
        <p14:creationId xmlns:p14="http://schemas.microsoft.com/office/powerpoint/2010/main" val="173540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35E2D6-EA23-4312-A54C-03AD2E73DACE}"/>
              </a:ext>
            </a:extLst>
          </p:cNvPr>
          <p:cNvSpPr txBox="1"/>
          <p:nvPr/>
        </p:nvSpPr>
        <p:spPr>
          <a:xfrm>
            <a:off x="1229590" y="1571938"/>
            <a:ext cx="9057409" cy="1569660"/>
          </a:xfrm>
          <a:prstGeom prst="rect">
            <a:avLst/>
          </a:prstGeom>
          <a:noFill/>
        </p:spPr>
        <p:txBody>
          <a:bodyPr wrap="square" rtlCol="0">
            <a:spAutoFit/>
          </a:bodyPr>
          <a:lstStyle/>
          <a:p>
            <a:r>
              <a:rPr lang="it-IT"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Obiettivi &amp; Finalità </a:t>
            </a:r>
          </a:p>
          <a:p>
            <a:endParaRPr lang="it-IT"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17869811-73F4-4578-94E4-A5B3320749D8}"/>
              </a:ext>
            </a:extLst>
          </p:cNvPr>
          <p:cNvSpPr txBox="1"/>
          <p:nvPr/>
        </p:nvSpPr>
        <p:spPr>
          <a:xfrm>
            <a:off x="1229590" y="2556723"/>
            <a:ext cx="13629409" cy="461665"/>
          </a:xfrm>
          <a:prstGeom prst="rect">
            <a:avLst/>
          </a:prstGeom>
          <a:noFill/>
        </p:spPr>
        <p:txBody>
          <a:bodyPr wrap="square" rtlCol="0">
            <a:spAutoFit/>
          </a:bodyPr>
          <a:lstStyle/>
          <a:p>
            <a:r>
              <a:rPr lang="it-IT" sz="2400">
                <a:effectLst/>
                <a:latin typeface="Century Gothic" panose="020B0502020202020204" pitchFamily="34" charset="0"/>
                <a:ea typeface="Microsoft Sans Serif" panose="020B0604020202020204" pitchFamily="34" charset="0"/>
                <a:cs typeface="Microsoft Sans Serif" panose="020B0604020202020204" pitchFamily="34" charset="0"/>
              </a:rPr>
              <a:t>Al termine di questo modulo sarei in grado di:</a:t>
            </a:r>
            <a:endParaRPr lang="it-IT" sz="240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8AEA57B0-959A-4595-9A1B-073183E4A631}"/>
              </a:ext>
            </a:extLst>
          </p:cNvPr>
          <p:cNvSpPr txBox="1"/>
          <p:nvPr/>
        </p:nvSpPr>
        <p:spPr>
          <a:xfrm>
            <a:off x="1981201" y="3573039"/>
            <a:ext cx="2351808" cy="461665"/>
          </a:xfrm>
          <a:prstGeom prst="rect">
            <a:avLst/>
          </a:prstGeom>
          <a:noFill/>
        </p:spPr>
        <p:txBody>
          <a:bodyPr wrap="square" rtlCol="0">
            <a:spAutoFit/>
          </a:bodyPr>
          <a:lstStyle/>
          <a:p>
            <a:r>
              <a:rPr lang="it-IT"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Panoramica</a:t>
            </a:r>
          </a:p>
        </p:txBody>
      </p:sp>
      <p:sp>
        <p:nvSpPr>
          <p:cNvPr id="5" name="CuadroTexto 4">
            <a:extLst>
              <a:ext uri="{FF2B5EF4-FFF2-40B4-BE49-F238E27FC236}">
                <a16:creationId xmlns:a16="http://schemas.microsoft.com/office/drawing/2014/main" id="{A4A37104-F289-4F08-949A-F6EAA307C706}"/>
              </a:ext>
            </a:extLst>
          </p:cNvPr>
          <p:cNvSpPr txBox="1"/>
          <p:nvPr/>
        </p:nvSpPr>
        <p:spPr>
          <a:xfrm>
            <a:off x="1991591" y="4385843"/>
            <a:ext cx="1981199" cy="861774"/>
          </a:xfrm>
          <a:prstGeom prst="rect">
            <a:avLst/>
          </a:prstGeom>
          <a:noFill/>
        </p:spPr>
        <p:txBody>
          <a:bodyPr wrap="square" rtlCol="0">
            <a:spAutoFit/>
          </a:bodyPr>
          <a:lstStyle/>
          <a:p>
            <a:r>
              <a:rPr lang="it-IT"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Nuove strategie</a:t>
            </a:r>
          </a:p>
        </p:txBody>
      </p:sp>
      <p:sp>
        <p:nvSpPr>
          <p:cNvPr id="7" name="CuadroTexto 6">
            <a:extLst>
              <a:ext uri="{FF2B5EF4-FFF2-40B4-BE49-F238E27FC236}">
                <a16:creationId xmlns:a16="http://schemas.microsoft.com/office/drawing/2014/main" id="{C719926D-37C8-4128-980D-7AD5AD50AFB3}"/>
              </a:ext>
            </a:extLst>
          </p:cNvPr>
          <p:cNvSpPr txBox="1"/>
          <p:nvPr/>
        </p:nvSpPr>
        <p:spPr>
          <a:xfrm>
            <a:off x="4029049" y="3619500"/>
            <a:ext cx="7268389" cy="5632311"/>
          </a:xfrm>
          <a:prstGeom prst="rect">
            <a:avLst/>
          </a:prstGeom>
          <a:noFill/>
        </p:spPr>
        <p:txBody>
          <a:bodyPr wrap="square" rtlCol="0">
            <a:spAutoFit/>
          </a:bodyPr>
          <a:lstStyle/>
          <a:p>
            <a:pPr marL="342900" lvl="0" indent="-342900" algn="just">
              <a:buFont typeface="Calibri" panose="020F0502020204030204" pitchFamily="34" charset="0"/>
              <a:buChar char="-"/>
            </a:pPr>
            <a:r>
              <a:rPr lang="it-IT">
                <a:effectLst/>
                <a:latin typeface="Century Gothic" panose="020B0502020202020204" pitchFamily="34" charset="0"/>
                <a:ea typeface="Arial MT"/>
                <a:cs typeface="Arial MT"/>
              </a:rPr>
              <a:t>Comprendere l'importanza del coinvolgimento degli studenti nella formazione online</a:t>
            </a:r>
          </a:p>
          <a:p>
            <a:pPr marL="342900" lvl="0" indent="-342900" algn="just">
              <a:buFont typeface="Calibri" panose="020F0502020204030204" pitchFamily="34" charset="0"/>
              <a:buChar char="-"/>
            </a:pPr>
            <a:endParaRPr lang="it-IT">
              <a:effectLst/>
              <a:latin typeface="Century Gothic" panose="020B0502020202020204" pitchFamily="34" charset="0"/>
              <a:ea typeface="Arial MT"/>
              <a:cs typeface="Arial MT"/>
            </a:endParaRPr>
          </a:p>
          <a:p>
            <a:pPr marL="342900" lvl="0" indent="-342900" algn="just">
              <a:buFont typeface="Calibri" panose="020F0502020204030204" pitchFamily="34" charset="0"/>
              <a:buChar char="-"/>
            </a:pPr>
            <a:r>
              <a:rPr lang="it-IT">
                <a:effectLst/>
                <a:latin typeface="Century Gothic" panose="020B0502020202020204" pitchFamily="34" charset="0"/>
                <a:ea typeface="Arial MT"/>
                <a:cs typeface="Arial MT"/>
              </a:rPr>
              <a:t>Identificare le strategie per creare un ambiente di apprendimento online coinvolgente</a:t>
            </a:r>
          </a:p>
          <a:p>
            <a:pPr marL="342900" lvl="0" indent="-342900" algn="just">
              <a:buFont typeface="Calibri" panose="020F0502020204030204" pitchFamily="34" charset="0"/>
              <a:buChar char="-"/>
            </a:pPr>
            <a:endParaRPr lang="it-IT">
              <a:latin typeface="Century Gothic" panose="020B0502020202020204" pitchFamily="34" charset="0"/>
              <a:ea typeface="Arial MT"/>
              <a:cs typeface="Arial MT"/>
            </a:endParaRPr>
          </a:p>
          <a:p>
            <a:pPr marL="342900" lvl="0" indent="-342900" algn="just">
              <a:buFont typeface="Calibri" panose="020F0502020204030204" pitchFamily="34" charset="0"/>
              <a:buChar char="-"/>
            </a:pPr>
            <a:endParaRPr lang="it-IT">
              <a:effectLst/>
              <a:latin typeface="Century Gothic" panose="020B0502020202020204" pitchFamily="34" charset="0"/>
              <a:ea typeface="Arial MT"/>
              <a:cs typeface="Arial MT"/>
            </a:endParaRPr>
          </a:p>
          <a:p>
            <a:pPr marL="342900" lvl="0" indent="-342900" algn="just">
              <a:buFont typeface="Calibri" panose="020F0502020204030204" pitchFamily="34" charset="0"/>
              <a:buChar char="-"/>
            </a:pPr>
            <a:r>
              <a:rPr lang="it-IT">
                <a:effectLst/>
                <a:latin typeface="Century Gothic" panose="020B0502020202020204" pitchFamily="34" charset="0"/>
                <a:ea typeface="Arial MT"/>
                <a:cs typeface="Arial MT"/>
              </a:rPr>
              <a:t>Scoprire i suggerimenti per promuovere l’apprendimento attivo</a:t>
            </a:r>
          </a:p>
          <a:p>
            <a:pPr marL="342900" lvl="0" indent="-342900" algn="just">
              <a:buFont typeface="Calibri" panose="020F0502020204030204" pitchFamily="34" charset="0"/>
              <a:buChar char="-"/>
            </a:pPr>
            <a:endParaRPr lang="it-IT">
              <a:latin typeface="Century Gothic" panose="020B0502020202020204" pitchFamily="34" charset="0"/>
              <a:ea typeface="Arial MT"/>
              <a:cs typeface="Arial MT"/>
            </a:endParaRPr>
          </a:p>
          <a:p>
            <a:pPr marL="342900" lvl="0" indent="-342900" algn="just">
              <a:buFont typeface="Calibri" panose="020F0502020204030204" pitchFamily="34" charset="0"/>
              <a:buChar char="-"/>
            </a:pPr>
            <a:r>
              <a:rPr lang="it-IT">
                <a:effectLst/>
                <a:latin typeface="Century Gothic" panose="020B0502020202020204" pitchFamily="34" charset="0"/>
                <a:ea typeface="Arial MT"/>
                <a:cs typeface="Arial MT"/>
              </a:rPr>
              <a:t>Comprendere il ruolo della tecnologia nel coinvolgimento degli studenti, insistendo sull’uso efficace degli strumenti e delle piattaforme tecnologiche per promuovere il coinvolgimento degli studenti nella formazione online</a:t>
            </a:r>
          </a:p>
          <a:p>
            <a:pPr marL="342900" lvl="0" indent="-342900" algn="just">
              <a:buFont typeface="Calibri" panose="020F0502020204030204" pitchFamily="34" charset="0"/>
              <a:buChar char="-"/>
            </a:pPr>
            <a:endParaRPr lang="it-IT">
              <a:effectLst/>
              <a:latin typeface="Century Gothic" panose="020B0502020202020204" pitchFamily="34" charset="0"/>
              <a:ea typeface="Arial MT"/>
              <a:cs typeface="Arial MT"/>
            </a:endParaRPr>
          </a:p>
          <a:p>
            <a:pPr marL="342900" lvl="0" indent="-342900" algn="just">
              <a:buFont typeface="Calibri" panose="020F0502020204030204" pitchFamily="34" charset="0"/>
              <a:buChar char="-"/>
            </a:pPr>
            <a:r>
              <a:rPr lang="it-IT">
                <a:effectLst/>
                <a:latin typeface="Century Gothic" panose="020B0502020202020204" pitchFamily="34" charset="0"/>
                <a:ea typeface="Arial MT"/>
                <a:cs typeface="Arial MT"/>
              </a:rPr>
              <a:t>Affrontare le sfide/preoccupazioni e le soluzioni per il coinvolgimento degli studenti online</a:t>
            </a:r>
          </a:p>
          <a:p>
            <a:pPr marL="342900" lvl="0" indent="-342900" algn="just">
              <a:buFont typeface="Calibri" panose="020F0502020204030204" pitchFamily="34" charset="0"/>
              <a:buChar char="-"/>
            </a:pPr>
            <a:endParaRPr lang="it-IT">
              <a:latin typeface="Century Gothic" panose="020B0502020202020204" pitchFamily="34" charset="0"/>
              <a:ea typeface="Arial MT"/>
              <a:cs typeface="Arial MT"/>
            </a:endParaRPr>
          </a:p>
          <a:p>
            <a:pPr marL="342900" lvl="0" indent="-342900" algn="just">
              <a:buFont typeface="Calibri" panose="020F0502020204030204" pitchFamily="34" charset="0"/>
              <a:buChar char="-"/>
            </a:pPr>
            <a:r>
              <a:rPr lang="it-IT">
                <a:effectLst/>
                <a:latin typeface="Century Gothic" panose="020B0502020202020204" pitchFamily="34" charset="0"/>
                <a:ea typeface="Arial MT"/>
                <a:cs typeface="Arial MT"/>
              </a:rPr>
              <a:t>Monitorare</a:t>
            </a:r>
            <a:r>
              <a:rPr lang="it-IT">
                <a:latin typeface="Century Gothic" panose="020B0502020202020204" pitchFamily="34" charset="0"/>
                <a:ea typeface="Arial MT"/>
                <a:cs typeface="Arial MT"/>
              </a:rPr>
              <a:t> e </a:t>
            </a:r>
            <a:r>
              <a:rPr lang="it-IT">
                <a:effectLst/>
                <a:latin typeface="Century Gothic" panose="020B0502020202020204" pitchFamily="34" charset="0"/>
                <a:ea typeface="Arial MT"/>
                <a:cs typeface="Arial MT"/>
              </a:rPr>
              <a:t>valutare il coinvolgimento degli studenti nella formazione online</a:t>
            </a:r>
          </a:p>
        </p:txBody>
      </p:sp>
      <p:pic>
        <p:nvPicPr>
          <p:cNvPr id="14" name="Imagen 13">
            <a:extLst>
              <a:ext uri="{FF2B5EF4-FFF2-40B4-BE49-F238E27FC236}">
                <a16:creationId xmlns:a16="http://schemas.microsoft.com/office/drawing/2014/main" id="{4491E158-D4F5-4147-AAA4-FE87762F0B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13815" y="3562964"/>
            <a:ext cx="577776" cy="523220"/>
          </a:xfrm>
          <a:prstGeom prst="rect">
            <a:avLst/>
          </a:prstGeom>
        </p:spPr>
      </p:pic>
      <p:pic>
        <p:nvPicPr>
          <p:cNvPr id="15" name="Imagen 14">
            <a:extLst>
              <a:ext uri="{FF2B5EF4-FFF2-40B4-BE49-F238E27FC236}">
                <a16:creationId xmlns:a16="http://schemas.microsoft.com/office/drawing/2014/main" id="{2133F1A5-32C5-4E80-9D50-8E0D6E2C14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399214" y="4418395"/>
            <a:ext cx="577776" cy="523220"/>
          </a:xfrm>
          <a:prstGeom prst="rect">
            <a:avLst/>
          </a:prstGeom>
        </p:spPr>
      </p:pic>
      <p:sp>
        <p:nvSpPr>
          <p:cNvPr id="18" name="CuadroTexto 17">
            <a:extLst>
              <a:ext uri="{FF2B5EF4-FFF2-40B4-BE49-F238E27FC236}">
                <a16:creationId xmlns:a16="http://schemas.microsoft.com/office/drawing/2014/main" id="{74FF33AD-40F7-4FAA-9E02-2364A56369A2}"/>
              </a:ext>
            </a:extLst>
          </p:cNvPr>
          <p:cNvSpPr txBox="1"/>
          <p:nvPr/>
        </p:nvSpPr>
        <p:spPr>
          <a:xfrm>
            <a:off x="1973181" y="5463627"/>
            <a:ext cx="1981199" cy="830997"/>
          </a:xfrm>
          <a:prstGeom prst="rect">
            <a:avLst/>
          </a:prstGeom>
          <a:noFill/>
        </p:spPr>
        <p:txBody>
          <a:bodyPr wrap="square" rtlCol="0">
            <a:spAutoFit/>
          </a:bodyPr>
          <a:lstStyle/>
          <a:p>
            <a:r>
              <a:rPr lang="it-IT"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Nuovi</a:t>
            </a:r>
          </a:p>
          <a:p>
            <a:r>
              <a:rPr lang="it-IT"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consigli</a:t>
            </a:r>
          </a:p>
        </p:txBody>
      </p:sp>
      <p:pic>
        <p:nvPicPr>
          <p:cNvPr id="19" name="Imagen 18">
            <a:extLst>
              <a:ext uri="{FF2B5EF4-FFF2-40B4-BE49-F238E27FC236}">
                <a16:creationId xmlns:a16="http://schemas.microsoft.com/office/drawing/2014/main" id="{A5BB156C-24B2-4A0A-90DC-FA1C1EB82F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399214" y="5528407"/>
            <a:ext cx="577776" cy="523220"/>
          </a:xfrm>
          <a:prstGeom prst="rect">
            <a:avLst/>
          </a:prstGeom>
        </p:spPr>
      </p:pic>
      <p:sp>
        <p:nvSpPr>
          <p:cNvPr id="20" name="CuadroTexto 19">
            <a:extLst>
              <a:ext uri="{FF2B5EF4-FFF2-40B4-BE49-F238E27FC236}">
                <a16:creationId xmlns:a16="http://schemas.microsoft.com/office/drawing/2014/main" id="{35EDBB67-95FF-49C6-8156-1AD945E1E01C}"/>
              </a:ext>
            </a:extLst>
          </p:cNvPr>
          <p:cNvSpPr txBox="1"/>
          <p:nvPr/>
        </p:nvSpPr>
        <p:spPr>
          <a:xfrm>
            <a:off x="1973180" y="6412425"/>
            <a:ext cx="1981199" cy="461665"/>
          </a:xfrm>
          <a:prstGeom prst="rect">
            <a:avLst/>
          </a:prstGeom>
          <a:noFill/>
        </p:spPr>
        <p:txBody>
          <a:bodyPr wrap="square" rtlCol="0">
            <a:spAutoFit/>
          </a:bodyPr>
          <a:lstStyle/>
          <a:p>
            <a:r>
              <a:rPr lang="it-IT"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Ruolo ICT</a:t>
            </a:r>
          </a:p>
        </p:txBody>
      </p:sp>
      <p:pic>
        <p:nvPicPr>
          <p:cNvPr id="21" name="Imagen 20">
            <a:extLst>
              <a:ext uri="{FF2B5EF4-FFF2-40B4-BE49-F238E27FC236}">
                <a16:creationId xmlns:a16="http://schemas.microsoft.com/office/drawing/2014/main" id="{42037A83-A4E1-40DD-8981-9D97B95777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399214" y="6387643"/>
            <a:ext cx="577776" cy="523220"/>
          </a:xfrm>
          <a:prstGeom prst="rect">
            <a:avLst/>
          </a:prstGeom>
        </p:spPr>
      </p:pic>
      <p:sp>
        <p:nvSpPr>
          <p:cNvPr id="22" name="CuadroTexto 21">
            <a:extLst>
              <a:ext uri="{FF2B5EF4-FFF2-40B4-BE49-F238E27FC236}">
                <a16:creationId xmlns:a16="http://schemas.microsoft.com/office/drawing/2014/main" id="{15AA2AAD-DBA6-4B5F-9E57-655F52B50172}"/>
              </a:ext>
            </a:extLst>
          </p:cNvPr>
          <p:cNvSpPr txBox="1"/>
          <p:nvPr/>
        </p:nvSpPr>
        <p:spPr>
          <a:xfrm>
            <a:off x="1981201" y="7666348"/>
            <a:ext cx="1981199" cy="461665"/>
          </a:xfrm>
          <a:prstGeom prst="rect">
            <a:avLst/>
          </a:prstGeom>
          <a:noFill/>
        </p:spPr>
        <p:txBody>
          <a:bodyPr wrap="square" rtlCol="0">
            <a:spAutoFit/>
          </a:bodyPr>
          <a:lstStyle/>
          <a:p>
            <a:r>
              <a:rPr lang="it-IT"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Sfide </a:t>
            </a:r>
          </a:p>
        </p:txBody>
      </p:sp>
      <p:pic>
        <p:nvPicPr>
          <p:cNvPr id="23" name="Imagen 22">
            <a:extLst>
              <a:ext uri="{FF2B5EF4-FFF2-40B4-BE49-F238E27FC236}">
                <a16:creationId xmlns:a16="http://schemas.microsoft.com/office/drawing/2014/main" id="{F592C9B9-E8B4-4140-938A-C847B65783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399214" y="7644220"/>
            <a:ext cx="577776" cy="523220"/>
          </a:xfrm>
          <a:prstGeom prst="rect">
            <a:avLst/>
          </a:prstGeom>
        </p:spPr>
      </p:pic>
      <p:sp>
        <p:nvSpPr>
          <p:cNvPr id="16" name="CuadroTexto 15">
            <a:extLst>
              <a:ext uri="{FF2B5EF4-FFF2-40B4-BE49-F238E27FC236}">
                <a16:creationId xmlns:a16="http://schemas.microsoft.com/office/drawing/2014/main" id="{530E33CA-6A4A-4F35-AFCB-F04E58143ABD}"/>
              </a:ext>
            </a:extLst>
          </p:cNvPr>
          <p:cNvSpPr txBox="1"/>
          <p:nvPr/>
        </p:nvSpPr>
        <p:spPr>
          <a:xfrm>
            <a:off x="1973180" y="8486240"/>
            <a:ext cx="2275220" cy="461665"/>
          </a:xfrm>
          <a:prstGeom prst="rect">
            <a:avLst/>
          </a:prstGeom>
          <a:noFill/>
        </p:spPr>
        <p:txBody>
          <a:bodyPr wrap="square" rtlCol="0">
            <a:spAutoFit/>
          </a:bodyPr>
          <a:lstStyle/>
          <a:p>
            <a:r>
              <a:rPr lang="it-IT"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Monitoraggio</a:t>
            </a:r>
          </a:p>
        </p:txBody>
      </p:sp>
      <p:pic>
        <p:nvPicPr>
          <p:cNvPr id="17" name="Imagen 16">
            <a:extLst>
              <a:ext uri="{FF2B5EF4-FFF2-40B4-BE49-F238E27FC236}">
                <a16:creationId xmlns:a16="http://schemas.microsoft.com/office/drawing/2014/main" id="{C36A360A-F333-4E14-9A68-97C2D5D848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395404" y="8517073"/>
            <a:ext cx="577776" cy="523220"/>
          </a:xfrm>
          <a:prstGeom prst="rect">
            <a:avLst/>
          </a:prstGeom>
        </p:spPr>
      </p:pic>
      <p:pic>
        <p:nvPicPr>
          <p:cNvPr id="8" name="Imagen 7">
            <a:extLst>
              <a:ext uri="{FF2B5EF4-FFF2-40B4-BE49-F238E27FC236}">
                <a16:creationId xmlns:a16="http://schemas.microsoft.com/office/drawing/2014/main" id="{06A29C74-73F4-42B3-9331-312726048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4191" y="3220253"/>
            <a:ext cx="5143500" cy="3429000"/>
          </a:xfrm>
          <a:prstGeom prst="rect">
            <a:avLst/>
          </a:prstGeom>
        </p:spPr>
      </p:pic>
      <p:sp>
        <p:nvSpPr>
          <p:cNvPr id="24" name="CuadroTexto 23">
            <a:extLst>
              <a:ext uri="{FF2B5EF4-FFF2-40B4-BE49-F238E27FC236}">
                <a16:creationId xmlns:a16="http://schemas.microsoft.com/office/drawing/2014/main" id="{6A954EE9-5C0E-40BC-AF2E-DCADAA9FFF4E}"/>
              </a:ext>
            </a:extLst>
          </p:cNvPr>
          <p:cNvSpPr txBox="1"/>
          <p:nvPr/>
        </p:nvSpPr>
        <p:spPr>
          <a:xfrm>
            <a:off x="12081105" y="6678424"/>
            <a:ext cx="4355691" cy="369332"/>
          </a:xfrm>
          <a:prstGeom prst="rect">
            <a:avLst/>
          </a:prstGeom>
          <a:noFill/>
        </p:spPr>
        <p:txBody>
          <a:bodyPr wrap="square">
            <a:spAutoFit/>
          </a:bodyPr>
          <a:lstStyle/>
          <a:p>
            <a:r>
              <a:rPr lang="it-IT"/>
              <a:t>Immagine di ArthurHidden su Freepik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3142207"/>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Applicazione delle conoscenze: </a:t>
            </a:r>
            <a:r>
              <a:rPr lang="it-IT" sz="2000" dirty="0">
                <a:effectLst/>
                <a:latin typeface="Calibri" panose="020F0502020204030204" pitchFamily="34" charset="0"/>
                <a:ea typeface="Times New Roman" panose="02020603050405020304" pitchFamily="18" charset="0"/>
                <a:cs typeface="Calibri" panose="020F0502020204030204" pitchFamily="34" charset="0"/>
              </a:rPr>
              <a:t>Valutare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la capacità degli studenti di applicare le conoscenze o le competenze acquisite in situazioni reali. </a:t>
            </a:r>
            <a:r>
              <a:rPr lang="it-IT" sz="2000" dirty="0">
                <a:effectLst/>
                <a:latin typeface="Calibri" panose="020F0502020204030204" pitchFamily="34" charset="0"/>
                <a:ea typeface="Times New Roman" panose="02020603050405020304" pitchFamily="18" charset="0"/>
                <a:cs typeface="Calibri" panose="020F0502020204030204" pitchFamily="34" charset="0"/>
              </a:rPr>
              <a:t>Ciò può essere fatto attraverso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valutazioni pratiche</a:t>
            </a:r>
            <a:r>
              <a:rPr lang="it-IT" sz="2000" dirty="0">
                <a:effectLst/>
                <a:latin typeface="Calibri" panose="020F0502020204030204" pitchFamily="34" charset="0"/>
                <a:ea typeface="Times New Roman" panose="02020603050405020304" pitchFamily="18" charset="0"/>
                <a:cs typeface="Calibri" panose="020F0502020204030204" pitchFamily="34" charset="0"/>
              </a:rPr>
              <a:t>, studi di caso o valutazioni delle prestazioni. Misurare la misura in cui gli allievi possono trasferire efficacemente il loro apprendimento a scenari pratici</a:t>
            </a:r>
          </a:p>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Coinvolgimento tra pari: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Analizzare il livello di interazione </a:t>
            </a:r>
            <a:r>
              <a:rPr lang="it-IT" sz="2000" dirty="0">
                <a:effectLst/>
                <a:latin typeface="Calibri" panose="020F0502020204030204" pitchFamily="34" charset="0"/>
                <a:ea typeface="Times New Roman" panose="02020603050405020304" pitchFamily="18" charset="0"/>
                <a:cs typeface="Calibri" panose="020F0502020204030204" pitchFamily="34" charset="0"/>
              </a:rPr>
              <a:t>e collaborazione tra gli studenti. Misurare metriche come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la partecipazione ai forum di discussione, il feedback tra pari o il completamento di progetti collaborativi</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it-IT" sz="2000" dirty="0">
                <a:effectLst/>
                <a:latin typeface="Calibri" panose="020F0502020204030204" pitchFamily="34" charset="0"/>
                <a:ea typeface="Times New Roman" panose="02020603050405020304" pitchFamily="18" charset="0"/>
                <a:cs typeface="Calibri" panose="020F0502020204030204" pitchFamily="34" charset="0"/>
              </a:rPr>
              <a:t>Ciò indica l’efficacia dell’ambiente di formazione online nel promuovere l’apprendimento tra pari e la condivisione delle conoscenze</a:t>
            </a:r>
            <a:endParaRPr lang="es-ES" sz="3600" dirty="0">
              <a:effectLst/>
              <a:latin typeface="Arial MT"/>
              <a:ea typeface="Arial MT"/>
              <a:cs typeface="Arial MT"/>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es-ES" dirty="0"/>
              <a:t>Fonte delll’immagine: Freepik.com</a:t>
            </a:r>
          </a:p>
        </p:txBody>
      </p:sp>
      <p:pic>
        <p:nvPicPr>
          <p:cNvPr id="8194" name="Picture 2" descr="Vector gratuito socios con grandes piezas de rompecabezas">
            <a:extLst>
              <a:ext uri="{FF2B5EF4-FFF2-40B4-BE49-F238E27FC236}">
                <a16:creationId xmlns:a16="http://schemas.microsoft.com/office/drawing/2014/main" id="{6A9023E9-B3EB-4733-8403-093C354BE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4086" y="3358634"/>
            <a:ext cx="5962650" cy="363855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1">
            <a:extLst>
              <a:ext uri="{FF2B5EF4-FFF2-40B4-BE49-F238E27FC236}">
                <a16:creationId xmlns:a16="http://schemas.microsoft.com/office/drawing/2014/main" id="{00290B8B-FAA9-B9E1-EA74-F1F9C2C96DFA}"/>
              </a:ext>
            </a:extLst>
          </p:cNvPr>
          <p:cNvSpPr txBox="1"/>
          <p:nvPr/>
        </p:nvSpPr>
        <p:spPr>
          <a:xfrm>
            <a:off x="1219200" y="1562100"/>
            <a:ext cx="15544800" cy="630942"/>
          </a:xfrm>
          <a:prstGeom prst="rect">
            <a:avLst/>
          </a:prstGeom>
          <a:noFill/>
        </p:spPr>
        <p:txBody>
          <a:bodyPr wrap="square" rtlCol="0">
            <a:spAutoFit/>
          </a:bodyPr>
          <a:lstStyle/>
          <a:p>
            <a:r>
              <a:rPr lang="it-IT" sz="35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2: Analizzare e migliorare l’erogazione della formazione online</a:t>
            </a:r>
          </a:p>
        </p:txBody>
      </p:sp>
      <p:sp>
        <p:nvSpPr>
          <p:cNvPr id="7" name="CuadroTexto 2">
            <a:extLst>
              <a:ext uri="{FF2B5EF4-FFF2-40B4-BE49-F238E27FC236}">
                <a16:creationId xmlns:a16="http://schemas.microsoft.com/office/drawing/2014/main" id="{AF471FB1-8CE6-7D79-3AD1-8E2179A12E27}"/>
              </a:ext>
            </a:extLst>
          </p:cNvPr>
          <p:cNvSpPr txBox="1"/>
          <p:nvPr/>
        </p:nvSpPr>
        <p:spPr>
          <a:xfrm>
            <a:off x="1295400" y="2552700"/>
            <a:ext cx="16459200" cy="523220"/>
          </a:xfrm>
          <a:prstGeom prst="rect">
            <a:avLst/>
          </a:prstGeom>
          <a:noFill/>
        </p:spPr>
        <p:txBody>
          <a:bodyPr wrap="square" rtlCol="0">
            <a:spAutoFit/>
          </a:bodyPr>
          <a:lstStyle/>
          <a:p>
            <a:r>
              <a:rPr lang="it-IT"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2.1: Metriche e analisi per misurare il successo dell’erogazione della formazione online</a:t>
            </a:r>
          </a:p>
        </p:txBody>
      </p:sp>
    </p:spTree>
    <p:extLst>
      <p:ext uri="{BB962C8B-B14F-4D97-AF65-F5344CB8AC3E}">
        <p14:creationId xmlns:p14="http://schemas.microsoft.com/office/powerpoint/2010/main" val="2677162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5172698"/>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it-IT" sz="2000" b="1" dirty="0">
                <a:effectLst/>
                <a:latin typeface="Calibri" panose="020F0502020204030204" pitchFamily="34" charset="0"/>
                <a:ea typeface="Times New Roman" panose="02020603050405020304" pitchFamily="18" charset="0"/>
                <a:cs typeface="Calibri" panose="020F0502020204030204" pitchFamily="34" charset="0"/>
              </a:rPr>
              <a:t>Analisi dell’apprendimento: </a:t>
            </a:r>
            <a:r>
              <a:rPr lang="it-IT" sz="2000" dirty="0">
                <a:effectLst/>
                <a:latin typeface="Calibri" panose="020F0502020204030204" pitchFamily="34" charset="0"/>
                <a:ea typeface="Times New Roman" panose="02020603050405020304" pitchFamily="18" charset="0"/>
                <a:cs typeface="Calibri" panose="020F0502020204030204" pitchFamily="34" charset="0"/>
              </a:rPr>
              <a:t>Utilizzare piattaforme o strumenti di analisi dell’apprendimento per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tracciare il comportamento degli allievi, i modelli di coinvolgimento e i dati sulle prestazioni. </a:t>
            </a:r>
            <a:r>
              <a:rPr lang="it-IT" sz="2000" dirty="0">
                <a:effectLst/>
                <a:latin typeface="Calibri" panose="020F0502020204030204" pitchFamily="34" charset="0"/>
                <a:ea typeface="Times New Roman" panose="02020603050405020304" pitchFamily="18" charset="0"/>
                <a:cs typeface="Calibri" panose="020F0502020204030204" pitchFamily="34" charset="0"/>
              </a:rPr>
              <a:t>Analizzare dati come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la percentuale di clic, il tempo trascorso sul compito, l’utilizzo delle risorse o le interazioni sociali.  </a:t>
            </a:r>
            <a:r>
              <a:rPr lang="it-IT" sz="2000" dirty="0">
                <a:effectLst/>
                <a:latin typeface="Calibri" panose="020F0502020204030204" pitchFamily="34" charset="0"/>
                <a:ea typeface="Times New Roman" panose="02020603050405020304" pitchFamily="18" charset="0"/>
                <a:cs typeface="Calibri" panose="020F0502020204030204" pitchFamily="34" charset="0"/>
              </a:rPr>
              <a:t>In questo modo si ottengono informazioni più approfondite sulle preferenze degli studenti, sulle sfide e sulle opportunità di miglioramento</a:t>
            </a:r>
          </a:p>
          <a:p>
            <a:pPr marL="342900" lvl="0" indent="-342900" algn="just">
              <a:lnSpc>
                <a:spcPct val="107000"/>
              </a:lnSpc>
              <a:spcAft>
                <a:spcPts val="800"/>
              </a:spcAft>
              <a:buFont typeface="Wingdings" panose="05000000000000000000" pitchFamily="2" charset="2"/>
              <a:buChar char=""/>
            </a:pPr>
            <a:r>
              <a:rPr lang="it-IT" sz="2000" b="1" dirty="0">
                <a:effectLst/>
                <a:latin typeface="Calibri" panose="020F0502020204030204" pitchFamily="34" charset="0"/>
                <a:ea typeface="Times New Roman" panose="02020603050405020304" pitchFamily="18" charset="0"/>
                <a:cs typeface="Calibri" panose="020F0502020204030204" pitchFamily="34" charset="0"/>
              </a:rPr>
              <a:t>Impatto sul business:</a:t>
            </a:r>
            <a:r>
              <a:rPr lang="it-IT" sz="2000" dirty="0">
                <a:effectLst/>
                <a:latin typeface="Calibri" panose="020F0502020204030204" pitchFamily="34" charset="0"/>
                <a:ea typeface="Times New Roman" panose="02020603050405020304" pitchFamily="18" charset="0"/>
                <a:cs typeface="Calibri" panose="020F0502020204030204" pitchFamily="34" charset="0"/>
              </a:rPr>
              <a:t> Valutare </a:t>
            </a:r>
            <a:r>
              <a:rPr lang="it-IT" sz="2000" b="1" dirty="0">
                <a:latin typeface="Calibri" panose="020F0502020204030204" pitchFamily="34" charset="0"/>
                <a:ea typeface="Times New Roman" panose="02020603050405020304" pitchFamily="18" charset="0"/>
                <a:cs typeface="Calibri" panose="020F0502020204030204" pitchFamily="34" charset="0"/>
              </a:rPr>
              <a:t>l’</a:t>
            </a:r>
            <a:r>
              <a:rPr lang="it-IT" sz="2000" b="1" dirty="0">
                <a:effectLst/>
                <a:latin typeface="Calibri" panose="020F0502020204030204" pitchFamily="34" charset="0"/>
                <a:ea typeface="Times New Roman" panose="02020603050405020304" pitchFamily="18" charset="0"/>
                <a:cs typeface="Calibri" panose="020F0502020204030204" pitchFamily="34" charset="0"/>
              </a:rPr>
              <a:t>impatto aziendale del programma di formazione online misurando le metriche pertinenti legate agli obiettivi organizzativi. </a:t>
            </a:r>
            <a:r>
              <a:rPr lang="it-IT" sz="2000" dirty="0">
                <a:effectLst/>
                <a:latin typeface="Calibri" panose="020F0502020204030204" pitchFamily="34" charset="0"/>
                <a:ea typeface="Times New Roman" panose="02020603050405020304" pitchFamily="18" charset="0"/>
                <a:cs typeface="Calibri" panose="020F0502020204030204" pitchFamily="34" charset="0"/>
              </a:rPr>
              <a:t>Ad esempio, misurare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 il miglioramento delle prestazioni, della produttività, della soddisfazione o degli indicatori chiave di prestazione (KPI) relativi agli obiettivi della formazione. </a:t>
            </a:r>
            <a:r>
              <a:rPr lang="it-IT" sz="2000" dirty="0">
                <a:effectLst/>
                <a:latin typeface="Calibri" panose="020F0502020204030204" pitchFamily="34" charset="0"/>
                <a:ea typeface="Times New Roman" panose="02020603050405020304" pitchFamily="18" charset="0"/>
                <a:cs typeface="Calibri" panose="020F0502020204030204" pitchFamily="34" charset="0"/>
              </a:rPr>
              <a:t>Questo aiuta a dimostrare il valore tangibile e il ritorno sull’investimento (ROI) del programma di formazione.</a:t>
            </a:r>
          </a:p>
          <a:p>
            <a:pPr algn="just"/>
            <a:r>
              <a:rPr lang="it-IT" sz="2000" b="1" dirty="0">
                <a:effectLst/>
                <a:latin typeface="Calibri" panose="020F0502020204030204" pitchFamily="34" charset="0"/>
                <a:ea typeface="Arial MT"/>
                <a:cs typeface="Calibri" panose="020F0502020204030204" pitchFamily="34" charset="0"/>
              </a:rPr>
              <a:t>La misurazione delle metriche della formazione online è indispensabile </a:t>
            </a:r>
            <a:r>
              <a:rPr lang="it-IT" sz="2000" dirty="0">
                <a:effectLst/>
                <a:latin typeface="Calibri" panose="020F0502020204030204" pitchFamily="34" charset="0"/>
                <a:ea typeface="Arial MT"/>
                <a:cs typeface="Calibri" panose="020F0502020204030204" pitchFamily="34" charset="0"/>
              </a:rPr>
              <a:t>per garantire l’utilità dell’esperienza di apprendimento online. Con ogni dato, si ha l’opportunità d’oro per apportare modifiche.</a:t>
            </a:r>
            <a:endParaRPr lang="it-IT" sz="1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084777" y="8366402"/>
            <a:ext cx="3917223" cy="369332"/>
          </a:xfrm>
          <a:prstGeom prst="rect">
            <a:avLst/>
          </a:prstGeom>
          <a:noFill/>
        </p:spPr>
        <p:txBody>
          <a:bodyPr wrap="square">
            <a:spAutoFit/>
          </a:bodyPr>
          <a:lstStyle/>
          <a:p>
            <a:r>
              <a:rPr lang="es-ES" dirty="0"/>
              <a:t>Fonte dell’immagine: Freepik.com</a:t>
            </a:r>
          </a:p>
        </p:txBody>
      </p:sp>
      <p:pic>
        <p:nvPicPr>
          <p:cNvPr id="9218" name="Picture 2" descr="Vector gratuito ilustración del concepto de estadísticas del sitio">
            <a:extLst>
              <a:ext uri="{FF2B5EF4-FFF2-40B4-BE49-F238E27FC236}">
                <a16:creationId xmlns:a16="http://schemas.microsoft.com/office/drawing/2014/main" id="{BFF4BF22-EE69-42A6-B32C-D489DC790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400" y="3771900"/>
            <a:ext cx="4290356" cy="429035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1">
            <a:extLst>
              <a:ext uri="{FF2B5EF4-FFF2-40B4-BE49-F238E27FC236}">
                <a16:creationId xmlns:a16="http://schemas.microsoft.com/office/drawing/2014/main" id="{CA2442A6-427F-616C-26A6-1FD5112A2029}"/>
              </a:ext>
            </a:extLst>
          </p:cNvPr>
          <p:cNvSpPr txBox="1"/>
          <p:nvPr/>
        </p:nvSpPr>
        <p:spPr>
          <a:xfrm>
            <a:off x="1219200" y="1562100"/>
            <a:ext cx="15544800" cy="630942"/>
          </a:xfrm>
          <a:prstGeom prst="rect">
            <a:avLst/>
          </a:prstGeom>
          <a:noFill/>
        </p:spPr>
        <p:txBody>
          <a:bodyPr wrap="square" rtlCol="0">
            <a:spAutoFit/>
          </a:bodyPr>
          <a:lstStyle/>
          <a:p>
            <a:r>
              <a:rPr lang="it-IT" sz="35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2: Analizzare e migliorare l’erogazione della formazione online</a:t>
            </a:r>
          </a:p>
        </p:txBody>
      </p:sp>
      <p:sp>
        <p:nvSpPr>
          <p:cNvPr id="7" name="CuadroTexto 2">
            <a:extLst>
              <a:ext uri="{FF2B5EF4-FFF2-40B4-BE49-F238E27FC236}">
                <a16:creationId xmlns:a16="http://schemas.microsoft.com/office/drawing/2014/main" id="{0B82F52E-C737-5FCB-5713-86CFEBA1D9A1}"/>
              </a:ext>
            </a:extLst>
          </p:cNvPr>
          <p:cNvSpPr txBox="1"/>
          <p:nvPr/>
        </p:nvSpPr>
        <p:spPr>
          <a:xfrm>
            <a:off x="1295400" y="2552700"/>
            <a:ext cx="16459200" cy="523220"/>
          </a:xfrm>
          <a:prstGeom prst="rect">
            <a:avLst/>
          </a:prstGeom>
          <a:noFill/>
        </p:spPr>
        <p:txBody>
          <a:bodyPr wrap="square" rtlCol="0">
            <a:spAutoFit/>
          </a:bodyPr>
          <a:lstStyle/>
          <a:p>
            <a:r>
              <a:rPr lang="it-IT"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2.1: Metriche e analisi per misurare il successo dell’erogazione della formazione online</a:t>
            </a:r>
          </a:p>
        </p:txBody>
      </p:sp>
    </p:spTree>
    <p:extLst>
      <p:ext uri="{BB962C8B-B14F-4D97-AF65-F5344CB8AC3E}">
        <p14:creationId xmlns:p14="http://schemas.microsoft.com/office/powerpoint/2010/main" val="527667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028CB6-28B6-2720-2D2B-8AB3FBDF7783}"/>
              </a:ext>
            </a:extLst>
          </p:cNvPr>
          <p:cNvSpPr txBox="1"/>
          <p:nvPr/>
        </p:nvSpPr>
        <p:spPr>
          <a:xfrm>
            <a:off x="1447800" y="1573291"/>
            <a:ext cx="43434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Riassumendo</a:t>
            </a:r>
          </a:p>
        </p:txBody>
      </p:sp>
      <p:sp>
        <p:nvSpPr>
          <p:cNvPr id="5" name="CuadroTexto 4">
            <a:extLst>
              <a:ext uri="{FF2B5EF4-FFF2-40B4-BE49-F238E27FC236}">
                <a16:creationId xmlns:a16="http://schemas.microsoft.com/office/drawing/2014/main" id="{80C75209-93B0-BD28-210D-466E6B42313F}"/>
              </a:ext>
            </a:extLst>
          </p:cNvPr>
          <p:cNvSpPr txBox="1"/>
          <p:nvPr/>
        </p:nvSpPr>
        <p:spPr>
          <a:xfrm>
            <a:off x="2214257" y="2931140"/>
            <a:ext cx="4876190" cy="954107"/>
          </a:xfrm>
          <a:prstGeom prst="rect">
            <a:avLst/>
          </a:prstGeom>
          <a:noFill/>
        </p:spPr>
        <p:txBody>
          <a:bodyPr wrap="square">
            <a:spAutoFit/>
          </a:bodyPr>
          <a:lstStyle/>
          <a:p>
            <a:r>
              <a:rPr lang="it-IT" altLang="ko-KR"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Coinvolgere gli studenti nella formazione online</a:t>
            </a:r>
            <a:endParaRPr lang="ko-KR" altLang="en-US" sz="2800" b="1" dirty="0">
              <a:solidFill>
                <a:srgbClr val="75B239"/>
              </a:solidFill>
              <a:latin typeface="Century Gothic" panose="020B0502020202020204" pitchFamily="34" charset="0"/>
              <a:cs typeface="Microsoft Sans Serif" panose="020B0604020202020204" pitchFamily="34" charset="0"/>
            </a:endParaRPr>
          </a:p>
        </p:txBody>
      </p:sp>
      <p:sp>
        <p:nvSpPr>
          <p:cNvPr id="6" name="TextBox 10">
            <a:extLst>
              <a:ext uri="{FF2B5EF4-FFF2-40B4-BE49-F238E27FC236}">
                <a16:creationId xmlns:a16="http://schemas.microsoft.com/office/drawing/2014/main" id="{E5424031-AEEF-A8B0-CA83-864499386A84}"/>
              </a:ext>
            </a:extLst>
          </p:cNvPr>
          <p:cNvSpPr txBox="1"/>
          <p:nvPr/>
        </p:nvSpPr>
        <p:spPr>
          <a:xfrm>
            <a:off x="2214257" y="4062652"/>
            <a:ext cx="3737222"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t-IT"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È importante personalizzare i contenuti e aggiungere risorse interattive</a:t>
            </a:r>
            <a:endParaRPr lang="ko-KR" altLang="en-US" sz="2400" dirty="0">
              <a:latin typeface="Century Gothic" panose="020B0502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CEF9602C-5262-CD69-7E43-69ACA6D4E8A1}"/>
              </a:ext>
            </a:extLst>
          </p:cNvPr>
          <p:cNvSpPr txBox="1"/>
          <p:nvPr/>
        </p:nvSpPr>
        <p:spPr>
          <a:xfrm>
            <a:off x="2214257" y="5809717"/>
            <a:ext cx="3957943" cy="1384995"/>
          </a:xfrm>
          <a:prstGeom prst="rect">
            <a:avLst/>
          </a:prstGeom>
          <a:noFill/>
        </p:spPr>
        <p:txBody>
          <a:bodyPr wrap="square">
            <a:spAutoFit/>
          </a:bodyPr>
          <a:lstStyle/>
          <a:p>
            <a:r>
              <a:rPr lang="it-IT" altLang="ko-KR"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Monitoraggio del coinvolgimento degli utenti</a:t>
            </a:r>
            <a:endParaRPr lang="ko-KR" altLang="en-US" sz="2800" b="1" dirty="0">
              <a:solidFill>
                <a:srgbClr val="75B239"/>
              </a:solidFill>
              <a:latin typeface="Century Gothic" panose="020B0502020202020204" pitchFamily="34" charset="0"/>
              <a:cs typeface="Microsoft Sans Serif" panose="020B0604020202020204" pitchFamily="34" charset="0"/>
            </a:endParaRPr>
          </a:p>
        </p:txBody>
      </p:sp>
      <p:sp>
        <p:nvSpPr>
          <p:cNvPr id="8" name="TextBox 10">
            <a:extLst>
              <a:ext uri="{FF2B5EF4-FFF2-40B4-BE49-F238E27FC236}">
                <a16:creationId xmlns:a16="http://schemas.microsoft.com/office/drawing/2014/main" id="{7B6EE240-5712-E873-1DFF-5AEBE8DCA64C}"/>
              </a:ext>
            </a:extLst>
          </p:cNvPr>
          <p:cNvSpPr txBox="1"/>
          <p:nvPr/>
        </p:nvSpPr>
        <p:spPr>
          <a:xfrm>
            <a:off x="2236380" y="7280403"/>
            <a:ext cx="3195943"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t-IT"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Favorisce un senso di comunità e migliora l’impegno</a:t>
            </a:r>
            <a:endParaRPr lang="ko-KR" altLang="en-US" sz="2400" dirty="0">
              <a:latin typeface="Century Gothic" panose="020B0502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22A1E98A-E4E5-0CB2-9145-9142EB9D5DFB}"/>
              </a:ext>
            </a:extLst>
          </p:cNvPr>
          <p:cNvSpPr txBox="1"/>
          <p:nvPr/>
        </p:nvSpPr>
        <p:spPr>
          <a:xfrm>
            <a:off x="13106398" y="2931140"/>
            <a:ext cx="4572000" cy="954107"/>
          </a:xfrm>
          <a:prstGeom prst="rect">
            <a:avLst/>
          </a:prstGeom>
          <a:noFill/>
        </p:spPr>
        <p:txBody>
          <a:bodyPr wrap="square">
            <a:spAutoFit/>
          </a:bodyPr>
          <a:lstStyle/>
          <a:p>
            <a:r>
              <a:rPr lang="en-US" altLang="ko-KR"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Apprendimento sociale e collaborazione</a:t>
            </a:r>
            <a:endParaRPr lang="ko-KR" altLang="en-US" sz="2800" b="1" dirty="0">
              <a:solidFill>
                <a:srgbClr val="75B239"/>
              </a:solidFill>
              <a:latin typeface="Century Gothic" panose="020B0502020202020204" pitchFamily="34" charset="0"/>
              <a:cs typeface="Microsoft Sans Serif" panose="020B0604020202020204" pitchFamily="34" charset="0"/>
            </a:endParaRPr>
          </a:p>
        </p:txBody>
      </p:sp>
      <p:sp>
        <p:nvSpPr>
          <p:cNvPr id="10" name="TextBox 10">
            <a:extLst>
              <a:ext uri="{FF2B5EF4-FFF2-40B4-BE49-F238E27FC236}">
                <a16:creationId xmlns:a16="http://schemas.microsoft.com/office/drawing/2014/main" id="{8AC0147A-6DB2-EB47-8F06-C64CEC02C103}"/>
              </a:ext>
            </a:extLst>
          </p:cNvPr>
          <p:cNvSpPr txBox="1"/>
          <p:nvPr/>
        </p:nvSpPr>
        <p:spPr>
          <a:xfrm>
            <a:off x="13123142" y="4062652"/>
            <a:ext cx="3896140"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t-IT"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È fondamentale per una formazione online efficace</a:t>
            </a:r>
            <a:endParaRPr lang="ko-KR" altLang="en-US" sz="2400" dirty="0">
              <a:latin typeface="Century Gothic" panose="020B0502020202020204" pitchFamily="34" charset="0"/>
              <a:cs typeface="Microsoft Sans Serif" panose="020B0604020202020204" pitchFamily="34" charset="0"/>
            </a:endParaRPr>
          </a:p>
        </p:txBody>
      </p:sp>
      <p:sp>
        <p:nvSpPr>
          <p:cNvPr id="11" name="CuadroTexto 10">
            <a:extLst>
              <a:ext uri="{FF2B5EF4-FFF2-40B4-BE49-F238E27FC236}">
                <a16:creationId xmlns:a16="http://schemas.microsoft.com/office/drawing/2014/main" id="{0BADC709-6D4E-F6BB-CB44-30E5C185B14C}"/>
              </a:ext>
            </a:extLst>
          </p:cNvPr>
          <p:cNvSpPr txBox="1"/>
          <p:nvPr/>
        </p:nvSpPr>
        <p:spPr>
          <a:xfrm>
            <a:off x="13106398" y="5809717"/>
            <a:ext cx="4191000" cy="954107"/>
          </a:xfrm>
          <a:prstGeom prst="rect">
            <a:avLst/>
          </a:prstGeom>
          <a:noFill/>
        </p:spPr>
        <p:txBody>
          <a:bodyPr wrap="square">
            <a:spAutoFit/>
          </a:bodyPr>
          <a:lstStyle/>
          <a:p>
            <a:r>
              <a:rPr lang="it-IT" altLang="ko-KR"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Analizzare le metriche della formazione</a:t>
            </a:r>
            <a:endParaRPr lang="ko-KR" altLang="en-US" sz="2800" b="1" dirty="0">
              <a:solidFill>
                <a:srgbClr val="75B239"/>
              </a:solidFill>
              <a:latin typeface="Century Gothic" panose="020B0502020202020204" pitchFamily="34" charset="0"/>
              <a:cs typeface="Microsoft Sans Serif" panose="020B0604020202020204" pitchFamily="34" charset="0"/>
            </a:endParaRPr>
          </a:p>
        </p:txBody>
      </p:sp>
      <p:sp>
        <p:nvSpPr>
          <p:cNvPr id="12" name="TextBox 10">
            <a:extLst>
              <a:ext uri="{FF2B5EF4-FFF2-40B4-BE49-F238E27FC236}">
                <a16:creationId xmlns:a16="http://schemas.microsoft.com/office/drawing/2014/main" id="{7B01C035-A131-FA4B-0470-43CB6541A99F}"/>
              </a:ext>
            </a:extLst>
          </p:cNvPr>
          <p:cNvSpPr txBox="1"/>
          <p:nvPr/>
        </p:nvSpPr>
        <p:spPr>
          <a:xfrm>
            <a:off x="13123142" y="6927396"/>
            <a:ext cx="4742097"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t-IT"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Può aiutare a migliorare i contenuti della formazione e il coinvolgimento degli utenti</a:t>
            </a:r>
            <a:endParaRPr lang="ko-KR" altLang="en-US" sz="2400" dirty="0">
              <a:latin typeface="Century Gothic" panose="020B0502020202020204" pitchFamily="34" charset="0"/>
              <a:cs typeface="Microsoft Sans Serif" panose="020B0604020202020204" pitchFamily="34" charset="0"/>
            </a:endParaRPr>
          </a:p>
        </p:txBody>
      </p:sp>
      <p:pic>
        <p:nvPicPr>
          <p:cNvPr id="15" name="Imagen 14">
            <a:extLst>
              <a:ext uri="{FF2B5EF4-FFF2-40B4-BE49-F238E27FC236}">
                <a16:creationId xmlns:a16="http://schemas.microsoft.com/office/drawing/2014/main" id="{1C97FE3A-AFB5-9FBA-550B-071EED8F59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636481" y="3021985"/>
            <a:ext cx="577776" cy="523220"/>
          </a:xfrm>
          <a:prstGeom prst="rect">
            <a:avLst/>
          </a:prstGeom>
        </p:spPr>
      </p:pic>
      <p:pic>
        <p:nvPicPr>
          <p:cNvPr id="16" name="Imagen 15">
            <a:extLst>
              <a:ext uri="{FF2B5EF4-FFF2-40B4-BE49-F238E27FC236}">
                <a16:creationId xmlns:a16="http://schemas.microsoft.com/office/drawing/2014/main" id="{F76DC803-01B1-871B-84C3-EB9E43B592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658604" y="5893922"/>
            <a:ext cx="577776" cy="523220"/>
          </a:xfrm>
          <a:prstGeom prst="rect">
            <a:avLst/>
          </a:prstGeom>
        </p:spPr>
      </p:pic>
      <p:pic>
        <p:nvPicPr>
          <p:cNvPr id="17" name="Imagen 16">
            <a:extLst>
              <a:ext uri="{FF2B5EF4-FFF2-40B4-BE49-F238E27FC236}">
                <a16:creationId xmlns:a16="http://schemas.microsoft.com/office/drawing/2014/main" id="{16246A30-6023-6610-6AB7-84C509BF3D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528622" y="3021985"/>
            <a:ext cx="577776" cy="523220"/>
          </a:xfrm>
          <a:prstGeom prst="rect">
            <a:avLst/>
          </a:prstGeom>
        </p:spPr>
      </p:pic>
      <p:pic>
        <p:nvPicPr>
          <p:cNvPr id="18" name="Imagen 17">
            <a:extLst>
              <a:ext uri="{FF2B5EF4-FFF2-40B4-BE49-F238E27FC236}">
                <a16:creationId xmlns:a16="http://schemas.microsoft.com/office/drawing/2014/main" id="{A66B7C26-3003-4745-4486-FBA71A2ADD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545366" y="5893922"/>
            <a:ext cx="577776" cy="523220"/>
          </a:xfrm>
          <a:prstGeom prst="rect">
            <a:avLst/>
          </a:prstGeom>
        </p:spPr>
      </p:pic>
      <p:pic>
        <p:nvPicPr>
          <p:cNvPr id="21" name="Imagen 20">
            <a:extLst>
              <a:ext uri="{FF2B5EF4-FFF2-40B4-BE49-F238E27FC236}">
                <a16:creationId xmlns:a16="http://schemas.microsoft.com/office/drawing/2014/main" id="{BCCA419B-AF5C-421E-806B-9ACA2EC24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905" y="3021985"/>
            <a:ext cx="4876190" cy="4876190"/>
          </a:xfrm>
          <a:prstGeom prst="rect">
            <a:avLst/>
          </a:prstGeom>
        </p:spPr>
      </p:pic>
      <p:sp>
        <p:nvSpPr>
          <p:cNvPr id="22" name="CuadroTexto 21">
            <a:extLst>
              <a:ext uri="{FF2B5EF4-FFF2-40B4-BE49-F238E27FC236}">
                <a16:creationId xmlns:a16="http://schemas.microsoft.com/office/drawing/2014/main" id="{7259CA78-5E84-44F9-BE05-85491022C27C}"/>
              </a:ext>
            </a:extLst>
          </p:cNvPr>
          <p:cNvSpPr txBox="1"/>
          <p:nvPr/>
        </p:nvSpPr>
        <p:spPr>
          <a:xfrm>
            <a:off x="7543800" y="8127725"/>
            <a:ext cx="3917223" cy="369332"/>
          </a:xfrm>
          <a:prstGeom prst="rect">
            <a:avLst/>
          </a:prstGeom>
          <a:noFill/>
        </p:spPr>
        <p:txBody>
          <a:bodyPr wrap="square">
            <a:spAutoFit/>
          </a:bodyPr>
          <a:lstStyle/>
          <a:p>
            <a:r>
              <a:rPr lang="es-ES" dirty="0"/>
              <a:t>Fonte dell’imagine: Flaticon.com</a:t>
            </a:r>
          </a:p>
        </p:txBody>
      </p:sp>
    </p:spTree>
    <p:extLst>
      <p:ext uri="{BB962C8B-B14F-4D97-AF65-F5344CB8AC3E}">
        <p14:creationId xmlns:p14="http://schemas.microsoft.com/office/powerpoint/2010/main" val="152811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dirty="0"/>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dirty="0"/>
          </a:p>
        </p:txBody>
      </p:sp>
      <p:sp>
        <p:nvSpPr>
          <p:cNvPr id="5" name="CuadroTexto 4">
            <a:extLst>
              <a:ext uri="{FF2B5EF4-FFF2-40B4-BE49-F238E27FC236}">
                <a16:creationId xmlns:a16="http://schemas.microsoft.com/office/drawing/2014/main" id="{F70FEDC1-F472-4558-867A-C3B677E86823}"/>
              </a:ext>
            </a:extLst>
          </p:cNvPr>
          <p:cNvSpPr txBox="1"/>
          <p:nvPr/>
        </p:nvSpPr>
        <p:spPr>
          <a:xfrm>
            <a:off x="5295900" y="3848100"/>
            <a:ext cx="7696200"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11500" b="1" spc="-114">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Grazie</a:t>
            </a:r>
            <a:r>
              <a:rPr lang="it-IT" sz="11500" b="1" spc="-114">
                <a:solidFill>
                  <a:srgbClr val="75B239"/>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kumimoji="0" lang="it-IT" sz="11500" b="1" i="0" u="none" strike="noStrike" kern="1200" cap="none" spc="0" normalizeH="0" baseline="0">
              <a:ln>
                <a:noFill/>
              </a:ln>
              <a:solidFill>
                <a:srgbClr val="75B239"/>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a:extLst>
              <a:ext uri="{FF2B5EF4-FFF2-40B4-BE49-F238E27FC236}">
                <a16:creationId xmlns:a16="http://schemas.microsoft.com/office/drawing/2014/main" id="{EB8B90EC-E8ED-40F1-B252-7A5B8AB04D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801601" y="4229100"/>
            <a:ext cx="1371600" cy="1242087"/>
          </a:xfrm>
          <a:prstGeom prst="rect">
            <a:avLst/>
          </a:prstGeom>
        </p:spPr>
      </p:pic>
    </p:spTree>
    <p:extLst>
      <p:ext uri="{BB962C8B-B14F-4D97-AF65-F5344CB8AC3E}">
        <p14:creationId xmlns:p14="http://schemas.microsoft.com/office/powerpoint/2010/main" val="45535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804C2A2-A1FA-1808-ECAE-1A63FD7A6D23}"/>
              </a:ext>
            </a:extLst>
          </p:cNvPr>
          <p:cNvSpPr txBox="1"/>
          <p:nvPr/>
        </p:nvSpPr>
        <p:spPr>
          <a:xfrm>
            <a:off x="1524000" y="1503549"/>
            <a:ext cx="9462656" cy="830997"/>
          </a:xfrm>
          <a:prstGeom prst="rect">
            <a:avLst/>
          </a:prstGeom>
          <a:noFill/>
        </p:spPr>
        <p:txBody>
          <a:bodyPr wrap="square" rtlCol="0">
            <a:spAutoFit/>
          </a:bodyPr>
          <a:lstStyle/>
          <a:p>
            <a:r>
              <a:rPr lang="it-IT"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Indice</a:t>
            </a:r>
          </a:p>
        </p:txBody>
      </p:sp>
      <p:pic>
        <p:nvPicPr>
          <p:cNvPr id="14" name="Imagen 13">
            <a:extLst>
              <a:ext uri="{FF2B5EF4-FFF2-40B4-BE49-F238E27FC236}">
                <a16:creationId xmlns:a16="http://schemas.microsoft.com/office/drawing/2014/main" id="{DB9743E2-D353-D1BD-A755-08F6E8219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806613" y="2875798"/>
            <a:ext cx="577776" cy="523220"/>
          </a:xfrm>
          <a:prstGeom prst="rect">
            <a:avLst/>
          </a:prstGeom>
        </p:spPr>
      </p:pic>
      <p:pic>
        <p:nvPicPr>
          <p:cNvPr id="15" name="Imagen 14">
            <a:extLst>
              <a:ext uri="{FF2B5EF4-FFF2-40B4-BE49-F238E27FC236}">
                <a16:creationId xmlns:a16="http://schemas.microsoft.com/office/drawing/2014/main" id="{DD5D2EFD-F789-58E4-D1D3-5BCD63746B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708224" y="5077480"/>
            <a:ext cx="577776" cy="523220"/>
          </a:xfrm>
          <a:prstGeom prst="rect">
            <a:avLst/>
          </a:prstGeom>
        </p:spPr>
      </p:pic>
      <p:sp>
        <p:nvSpPr>
          <p:cNvPr id="19" name="CuadroTexto 18">
            <a:extLst>
              <a:ext uri="{FF2B5EF4-FFF2-40B4-BE49-F238E27FC236}">
                <a16:creationId xmlns:a16="http://schemas.microsoft.com/office/drawing/2014/main" id="{97B83ADC-B198-4E56-B07C-93F352EAA775}"/>
              </a:ext>
            </a:extLst>
          </p:cNvPr>
          <p:cNvSpPr txBox="1"/>
          <p:nvPr/>
        </p:nvSpPr>
        <p:spPr>
          <a:xfrm>
            <a:off x="2514600" y="2874141"/>
            <a:ext cx="13030200" cy="3170099"/>
          </a:xfrm>
          <a:prstGeom prst="rect">
            <a:avLst/>
          </a:prstGeom>
          <a:noFill/>
        </p:spPr>
        <p:txBody>
          <a:bodyPr wrap="square">
            <a:spAutoFit/>
          </a:bodyPr>
          <a:lstStyle/>
          <a:p>
            <a:pPr algn="just"/>
            <a:r>
              <a:rPr lang="it-IT" sz="2000" b="1" dirty="0">
                <a:latin typeface="Century Gothic" panose="020B0502020202020204" pitchFamily="34" charset="0"/>
              </a:rPr>
              <a:t>Unità 1: Coinvolgere e interagire con gli utenti nella formazione online</a:t>
            </a:r>
          </a:p>
          <a:p>
            <a:pPr algn="just"/>
            <a:endParaRPr lang="it-IT" sz="2000" dirty="0">
              <a:latin typeface="Century Gothic" panose="020B0502020202020204" pitchFamily="34" charset="0"/>
            </a:endParaRPr>
          </a:p>
          <a:p>
            <a:pPr algn="just"/>
            <a:r>
              <a:rPr lang="it-IT" sz="2000" dirty="0">
                <a:latin typeface="Century Gothic" panose="020B0502020202020204" pitchFamily="34" charset="0"/>
              </a:rPr>
              <a:t>Sezione 1.1: Strategie per coinvolgere gli utenti con i contenuti digitali nella formazione online</a:t>
            </a:r>
          </a:p>
          <a:p>
            <a:pPr algn="just"/>
            <a:r>
              <a:rPr lang="it-IT" sz="2000" dirty="0">
                <a:latin typeface="Century Gothic" panose="020B0502020202020204" pitchFamily="34" charset="0"/>
              </a:rPr>
              <a:t>Sezione 1.2: Monitoraggio del coinvolgimento degli utenti e raccolta di feedback</a:t>
            </a:r>
          </a:p>
          <a:p>
            <a:pPr algn="just"/>
            <a:r>
              <a:rPr lang="it-IT" sz="2000" dirty="0">
                <a:latin typeface="Century Gothic" panose="020B0502020202020204" pitchFamily="34" charset="0"/>
              </a:rPr>
              <a:t>Sezione 1.3: Rispondere ai commenti degli utenti e affrontare i problemi</a:t>
            </a:r>
          </a:p>
          <a:p>
            <a:pPr algn="just"/>
            <a:endParaRPr lang="it-IT" sz="2000" b="1" dirty="0">
              <a:latin typeface="Century Gothic" panose="020B0502020202020204" pitchFamily="34" charset="0"/>
            </a:endParaRPr>
          </a:p>
          <a:p>
            <a:pPr algn="just"/>
            <a:endParaRPr lang="it-IT" sz="2000" b="1" dirty="0">
              <a:latin typeface="Century Gothic" panose="020B0502020202020204" pitchFamily="34" charset="0"/>
            </a:endParaRPr>
          </a:p>
          <a:p>
            <a:pPr algn="just"/>
            <a:r>
              <a:rPr lang="it-IT" sz="2000" b="1" dirty="0">
                <a:latin typeface="Century Gothic" panose="020B0502020202020204" pitchFamily="34" charset="0"/>
              </a:rPr>
              <a:t>Unità 2: Analizzare e migliorare l’erogazione della formazione online</a:t>
            </a:r>
          </a:p>
          <a:p>
            <a:pPr algn="just"/>
            <a:endParaRPr lang="it-IT" sz="2000" b="1" dirty="0">
              <a:latin typeface="Century Gothic" panose="020B0502020202020204" pitchFamily="34" charset="0"/>
            </a:endParaRPr>
          </a:p>
          <a:p>
            <a:pPr algn="just"/>
            <a:r>
              <a:rPr lang="it-IT" sz="2000" dirty="0">
                <a:latin typeface="Century Gothic" panose="020B0502020202020204" pitchFamily="34" charset="0"/>
              </a:rPr>
              <a:t>Sezione 2.1: Metriche e analisi per misurare il successo dell’erogazione della formazione online</a:t>
            </a:r>
            <a:endParaRPr lang="it-IT" sz="2000" b="1" dirty="0">
              <a:latin typeface="Century Gothic" panose="020B0502020202020204" pitchFamily="34" charset="0"/>
            </a:endParaRPr>
          </a:p>
        </p:txBody>
      </p:sp>
    </p:spTree>
    <p:extLst>
      <p:ext uri="{BB962C8B-B14F-4D97-AF65-F5344CB8AC3E}">
        <p14:creationId xmlns:p14="http://schemas.microsoft.com/office/powerpoint/2010/main" val="20752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11811000" cy="3962688"/>
          </a:xfrm>
          <a:prstGeom prst="rect">
            <a:avLst/>
          </a:prstGeom>
          <a:noFill/>
        </p:spPr>
        <p:txBody>
          <a:bodyPr wrap="square" rtlCol="0">
            <a:spAutoFit/>
          </a:bodyPr>
          <a:lstStyle/>
          <a:p>
            <a:pPr algn="just"/>
            <a:r>
              <a:rPr lang="it-IT" sz="2000" dirty="0">
                <a:effectLst/>
                <a:latin typeface="Calibri" panose="020F0502020204030204" pitchFamily="34" charset="0"/>
                <a:ea typeface="Arial MT"/>
                <a:cs typeface="Calibri" panose="020F0502020204030204" pitchFamily="34" charset="0"/>
              </a:rPr>
              <a:t>Esistono diverse </a:t>
            </a:r>
            <a:r>
              <a:rPr lang="it-IT" sz="2000" b="1" dirty="0">
                <a:effectLst/>
                <a:latin typeface="Calibri" panose="020F0502020204030204" pitchFamily="34" charset="0"/>
                <a:ea typeface="Arial MT"/>
                <a:cs typeface="Calibri" panose="020F0502020204030204" pitchFamily="34" charset="0"/>
              </a:rPr>
              <a:t>strategie semplici ed efficaci </a:t>
            </a:r>
            <a:r>
              <a:rPr lang="it-IT" sz="2000" dirty="0">
                <a:effectLst/>
                <a:latin typeface="Calibri" panose="020F0502020204030204" pitchFamily="34" charset="0"/>
                <a:ea typeface="Arial MT"/>
                <a:cs typeface="Calibri" panose="020F0502020204030204" pitchFamily="34" charset="0"/>
              </a:rPr>
              <a:t>per coinvolgere gli utenti con i contenuti digitali nella formazione online, come ad esempio:</a:t>
            </a:r>
          </a:p>
          <a:p>
            <a:pPr algn="just"/>
            <a:r>
              <a:rPr lang="it-IT" sz="2000" dirty="0">
                <a:effectLst/>
                <a:latin typeface="Calibri" panose="020F0502020204030204" pitchFamily="34" charset="0"/>
                <a:ea typeface="Arial MT"/>
                <a:cs typeface="Calibri" panose="020F0502020204030204" pitchFamily="34" charset="0"/>
              </a:rPr>
              <a:t> </a:t>
            </a:r>
          </a:p>
          <a:p>
            <a:pPr marL="342900" lvl="0" indent="-342900" algn="just">
              <a:lnSpc>
                <a:spcPct val="107000"/>
              </a:lnSpc>
              <a:spcAft>
                <a:spcPts val="800"/>
              </a:spcAft>
              <a:buFont typeface="Wingdings" panose="05000000000000000000" pitchFamily="2" charset="2"/>
              <a:buChar char=""/>
            </a:pPr>
            <a:r>
              <a:rPr lang="it-IT" sz="2000" b="1" dirty="0">
                <a:effectLst/>
                <a:latin typeface="Calibri" panose="020F0502020204030204" pitchFamily="34" charset="0"/>
                <a:ea typeface="Times New Roman" panose="02020603050405020304" pitchFamily="18" charset="0"/>
                <a:cs typeface="Calibri" panose="020F0502020204030204" pitchFamily="34" charset="0"/>
              </a:rPr>
              <a:t>Contenuti interattivi: </a:t>
            </a:r>
            <a:r>
              <a:rPr lang="it-IT" sz="2000" dirty="0">
                <a:effectLst/>
                <a:latin typeface="Calibri" panose="020F0502020204030204" pitchFamily="34" charset="0"/>
                <a:ea typeface="Times New Roman" panose="02020603050405020304" pitchFamily="18" charset="0"/>
                <a:cs typeface="Calibri" panose="020F0502020204030204" pitchFamily="34" charset="0"/>
              </a:rPr>
              <a:t>Una delle sfide più grandi della formazione online è quella di mantenere gli studenti impegnati. In questo senso, è fondamentale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 incorporare elementi interattivi</a:t>
            </a:r>
            <a:r>
              <a:rPr lang="it-IT" sz="2000" dirty="0">
                <a:effectLst/>
                <a:latin typeface="Calibri" panose="020F0502020204030204" pitchFamily="34" charset="0"/>
                <a:ea typeface="Times New Roman" panose="02020603050405020304" pitchFamily="18" charset="0"/>
                <a:cs typeface="Calibri" panose="020F0502020204030204" pitchFamily="34" charset="0"/>
              </a:rPr>
              <a:t> nella formazione.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Gli elementi interattivi possono assumere diverse forme, come quiz, sondaggi e simulazioni interattive </a:t>
            </a:r>
            <a:r>
              <a:rPr lang="it-IT" sz="2000" dirty="0">
                <a:effectLst/>
                <a:latin typeface="Calibri" panose="020F0502020204030204" pitchFamily="34" charset="0"/>
                <a:ea typeface="Times New Roman" panose="02020603050405020304" pitchFamily="18" charset="0"/>
                <a:cs typeface="Calibri" panose="020F0502020204030204" pitchFamily="34" charset="0"/>
              </a:rPr>
              <a:t>che</a:t>
            </a:r>
            <a:r>
              <a:rPr lang="it-IT" sz="2000" b="1" dirty="0">
                <a:effectLst/>
                <a:latin typeface="Calibri" panose="020F0502020204030204" pitchFamily="34" charset="0"/>
                <a:ea typeface="Times New Roman" panose="02020603050405020304" pitchFamily="18" charset="0"/>
                <a:cs typeface="Calibri" panose="020F0502020204030204" pitchFamily="34" charset="0"/>
              </a:rPr>
              <a:t> </a:t>
            </a:r>
            <a:r>
              <a:rPr lang="it-IT" sz="2000" dirty="0">
                <a:effectLst/>
                <a:latin typeface="Calibri" panose="020F0502020204030204" pitchFamily="34" charset="0"/>
                <a:ea typeface="Times New Roman" panose="02020603050405020304" pitchFamily="18" charset="0"/>
                <a:cs typeface="Calibri" panose="020F0502020204030204" pitchFamily="34" charset="0"/>
              </a:rPr>
              <a:t>consentono agli studenti di partecipare attivamente al processo di apprendimento. Gli elementi interattivi possono aiutare gli studenti ad</a:t>
            </a:r>
            <a:r>
              <a:rPr lang="it-IT" sz="2000" b="1" dirty="0">
                <a:effectLst/>
                <a:latin typeface="Calibri" panose="020F0502020204030204" pitchFamily="34" charset="0"/>
                <a:ea typeface="Times New Roman" panose="02020603050405020304" pitchFamily="18" charset="0"/>
                <a:cs typeface="Calibri" panose="020F0502020204030204" pitchFamily="34" charset="0"/>
              </a:rPr>
              <a:t> imparare in modo divertente e a ricordare meglio le informazioni.</a:t>
            </a:r>
            <a:r>
              <a:rPr lang="it-IT" sz="2000" dirty="0">
                <a:effectLst/>
                <a:latin typeface="Calibri" panose="020F0502020204030204" pitchFamily="34" charset="0"/>
                <a:ea typeface="Times New Roman" panose="02020603050405020304" pitchFamily="18" charset="0"/>
                <a:cs typeface="Calibri" panose="020F0502020204030204" pitchFamily="34" charset="0"/>
              </a:rPr>
              <a:t> Un quiz dopo un modulo di formazione può aiutare a ricordarlo meglio, mentre un gioco che simula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una situazione reale </a:t>
            </a:r>
            <a:r>
              <a:rPr lang="it-IT" sz="2000" dirty="0">
                <a:effectLst/>
                <a:latin typeface="Calibri" panose="020F0502020204030204" pitchFamily="34" charset="0"/>
                <a:ea typeface="Times New Roman" panose="02020603050405020304" pitchFamily="18" charset="0"/>
                <a:cs typeface="Calibri" panose="020F0502020204030204" pitchFamily="34" charset="0"/>
              </a:rPr>
              <a:t> può aiutare gli studenti a utilizzare ciò che hanno imparato.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Incorporare elementi interattivi, incoraggiare la partecipazione, promuovere l’apprendimento attivo e fornire un feedback immediato, migliorando l’esperienza di apprendimento complessiva.</a:t>
            </a:r>
            <a:endParaRPr lang="it-IT"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957390" y="7735311"/>
            <a:ext cx="3917223" cy="369332"/>
          </a:xfrm>
          <a:prstGeom prst="rect">
            <a:avLst/>
          </a:prstGeom>
          <a:noFill/>
        </p:spPr>
        <p:txBody>
          <a:bodyPr wrap="square">
            <a:spAutoFit/>
          </a:bodyPr>
          <a:lstStyle/>
          <a:p>
            <a:r>
              <a:rPr lang="it-IT"/>
              <a:t>Fonte delll’immagine: Freepik.com</a:t>
            </a:r>
          </a:p>
        </p:txBody>
      </p:sp>
      <p:pic>
        <p:nvPicPr>
          <p:cNvPr id="1026" name="Picture 2" descr="Vector gratuito icono de exposición moderna">
            <a:extLst>
              <a:ext uri="{FF2B5EF4-FFF2-40B4-BE49-F238E27FC236}">
                <a16:creationId xmlns:a16="http://schemas.microsoft.com/office/drawing/2014/main" id="{C4124928-AC3A-4EF2-8CE8-C158A7B3E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6400" y="2967098"/>
            <a:ext cx="4768213" cy="476821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1">
            <a:extLst>
              <a:ext uri="{FF2B5EF4-FFF2-40B4-BE49-F238E27FC236}">
                <a16:creationId xmlns:a16="http://schemas.microsoft.com/office/drawing/2014/main" id="{E8D3F4AD-35D0-B896-7E8E-0063D0D2AED7}"/>
              </a:ext>
            </a:extLst>
          </p:cNvPr>
          <p:cNvSpPr txBox="1"/>
          <p:nvPr/>
        </p:nvSpPr>
        <p:spPr>
          <a:xfrm>
            <a:off x="1219200" y="1562100"/>
            <a:ext cx="16687800" cy="630942"/>
          </a:xfrm>
          <a:prstGeom prst="rect">
            <a:avLst/>
          </a:prstGeom>
          <a:noFill/>
        </p:spPr>
        <p:txBody>
          <a:bodyPr wrap="square" rtlCol="0">
            <a:spAutoFit/>
          </a:bodyPr>
          <a:lstStyle/>
          <a:p>
            <a:r>
              <a:rPr lang="it-IT" sz="3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1: Coinvolgere e interagire con gli utenti nella formazione online</a:t>
            </a:r>
          </a:p>
        </p:txBody>
      </p:sp>
      <p:sp>
        <p:nvSpPr>
          <p:cNvPr id="6" name="CuadroTexto 2">
            <a:extLst>
              <a:ext uri="{FF2B5EF4-FFF2-40B4-BE49-F238E27FC236}">
                <a16:creationId xmlns:a16="http://schemas.microsoft.com/office/drawing/2014/main" id="{F5217F9A-82B0-F0F6-A410-1339FE836D47}"/>
              </a:ext>
            </a:extLst>
          </p:cNvPr>
          <p:cNvSpPr txBox="1"/>
          <p:nvPr/>
        </p:nvSpPr>
        <p:spPr>
          <a:xfrm>
            <a:off x="1295400" y="2551689"/>
            <a:ext cx="16314632" cy="523220"/>
          </a:xfrm>
          <a:prstGeom prst="rect">
            <a:avLst/>
          </a:prstGeom>
          <a:noFill/>
        </p:spPr>
        <p:txBody>
          <a:bodyPr wrap="square" rtlCol="0">
            <a:spAutoFit/>
          </a:bodyPr>
          <a:lstStyle/>
          <a:p>
            <a:r>
              <a:rPr lang="it-IT"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1.1: Strategie per coinvolgere gli utenti con i contenuti digitali nella formazione online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6687800" cy="630942"/>
          </a:xfrm>
          <a:prstGeom prst="rect">
            <a:avLst/>
          </a:prstGeom>
          <a:noFill/>
        </p:spPr>
        <p:txBody>
          <a:bodyPr wrap="square" rtlCol="0">
            <a:spAutoFit/>
          </a:bodyPr>
          <a:lstStyle/>
          <a:p>
            <a:r>
              <a:rPr lang="it-IT" sz="3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1: Coinvolgere e interagire con gli utenti nella formazione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6314632" cy="523220"/>
          </a:xfrm>
          <a:prstGeom prst="rect">
            <a:avLst/>
          </a:prstGeom>
          <a:noFill/>
        </p:spPr>
        <p:txBody>
          <a:bodyPr wrap="square" rtlCol="0">
            <a:spAutoFit/>
          </a:bodyPr>
          <a:lstStyle/>
          <a:p>
            <a:r>
              <a:rPr lang="it-IT"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1.1: Strategie per coinvolgere gli utenti con i contenuti digitali nella formazione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11811000" cy="4788811"/>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Integrazione multimediale: </a:t>
            </a:r>
            <a:r>
              <a:rPr lang="it-IT" sz="2000" dirty="0">
                <a:effectLst/>
                <a:latin typeface="Calibri" panose="020F0502020204030204" pitchFamily="34" charset="0"/>
                <a:ea typeface="Times New Roman" panose="02020603050405020304" pitchFamily="18" charset="0"/>
                <a:cs typeface="Calibri" panose="020F0502020204030204" pitchFamily="34" charset="0"/>
              </a:rPr>
              <a:t> I corsi di formazione online basati sul testo possono diventare rapidamente noiosi e poco coinvolgenti</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it-IT" sz="2000" dirty="0">
                <a:effectLst/>
                <a:latin typeface="Calibri" panose="020F0502020204030204" pitchFamily="34" charset="0"/>
                <a:ea typeface="Times New Roman" panose="02020603050405020304" pitchFamily="18" charset="0"/>
                <a:cs typeface="Calibri" panose="020F0502020204030204" pitchFamily="34" charset="0"/>
              </a:rPr>
              <a:t>In questo senso, è estremamente importante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incorporare elementi multimediali nei corsi di formazione</a:t>
            </a:r>
            <a:r>
              <a:rPr lang="it-IT" sz="2000" dirty="0">
                <a:effectLst/>
                <a:latin typeface="Calibri" panose="020F0502020204030204" pitchFamily="34" charset="0"/>
                <a:ea typeface="Times New Roman" panose="02020603050405020304" pitchFamily="18" charset="0"/>
                <a:cs typeface="Calibri" panose="020F0502020204030204" pitchFamily="34" charset="0"/>
              </a:rPr>
              <a:t>.</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it-IT" sz="2000" dirty="0">
                <a:effectLst/>
                <a:latin typeface="Calibri" panose="020F0502020204030204" pitchFamily="34" charset="0"/>
                <a:ea typeface="Times New Roman" panose="02020603050405020304" pitchFamily="18" charset="0"/>
                <a:cs typeface="Calibri" panose="020F0502020204030204" pitchFamily="34" charset="0"/>
              </a:rPr>
              <a:t>La multimedialità può essere rappresentata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da immagini, video, animazioni, infografiche e clip audio</a:t>
            </a:r>
            <a:r>
              <a:rPr lang="it-IT" sz="2000" dirty="0">
                <a:effectLst/>
                <a:latin typeface="Calibri" panose="020F0502020204030204" pitchFamily="34" charset="0"/>
                <a:ea typeface="Times New Roman" panose="02020603050405020304" pitchFamily="18" charset="0"/>
                <a:cs typeface="Calibri" panose="020F0502020204030204" pitchFamily="34" charset="0"/>
              </a:rPr>
              <a:t> per rendere il contenuto visivamente accattivante e coinvolgente. La multimedialità non solo rende la formazione più interessante e coinvolgente, ma può anche aiutare </a:t>
            </a:r>
            <a:r>
              <a:rPr lang="it-IT" sz="2000" b="1" dirty="0">
                <a:latin typeface="Calibri" panose="020F0502020204030204" pitchFamily="34" charset="0"/>
                <a:ea typeface="Times New Roman" panose="02020603050405020304" pitchFamily="18" charset="0"/>
                <a:cs typeface="Calibri" panose="020F0502020204030204" pitchFamily="34" charset="0"/>
              </a:rPr>
              <a:t>lo studente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a trattenere meglio i concetti chiave. </a:t>
            </a:r>
            <a:r>
              <a:rPr lang="it-IT" sz="2000" dirty="0">
                <a:effectLst/>
                <a:latin typeface="Calibri" panose="020F0502020204030204" pitchFamily="34" charset="0"/>
                <a:ea typeface="Times New Roman" panose="02020603050405020304" pitchFamily="18" charset="0"/>
                <a:cs typeface="Calibri" panose="020F0502020204030204" pitchFamily="34" charset="0"/>
              </a:rPr>
              <a:t>Il multimediale aiuta a rompere la monotonia dei contenuti testuali e può trasmettere efficacemente informazioni complesse in un formato più digeribile. Gli elementi multimediali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possono anche creare un legame emotivo con gli studenti</a:t>
            </a:r>
            <a:r>
              <a:rPr lang="it-IT" sz="2000" dirty="0">
                <a:effectLst/>
                <a:latin typeface="Calibri" panose="020F0502020204030204" pitchFamily="34" charset="0"/>
                <a:ea typeface="Times New Roman" panose="02020603050405020304" pitchFamily="18" charset="0"/>
                <a:cs typeface="Calibri" panose="020F0502020204030204" pitchFamily="34" charset="0"/>
              </a:rPr>
              <a:t>, utilizzando immagini o video che evocano sentimenti legati all'argomento insegnato</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Non bisogna avere paura di utilizzare diverse modalità per visualizzare i contenuti del corso, tra cui audio, video, immagini, mappe concettuali, ecc.</a:t>
            </a:r>
            <a:endPar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lnSpc>
                <a:spcPct val="107000"/>
              </a:lnSpc>
              <a:spcAft>
                <a:spcPts val="800"/>
              </a:spcAft>
              <a:buFont typeface="Wingdings" panose="05000000000000000000" pitchFamily="2" charset="2"/>
              <a:buChar char=""/>
            </a:pPr>
            <a:r>
              <a:rPr lang="en-US" sz="2000" b="1" dirty="0">
                <a:latin typeface="Calibri" panose="020F0502020204030204" pitchFamily="34" charset="0"/>
                <a:ea typeface="Times New Roman" panose="02020603050405020304" pitchFamily="18" charset="0"/>
                <a:cs typeface="Calibri" panose="020F0502020204030204" pitchFamily="34" charset="0"/>
              </a:rPr>
              <a:t>Gamification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Incorporare elementi di gioco </a:t>
            </a:r>
            <a:r>
              <a:rPr lang="it-IT" sz="2000" dirty="0">
                <a:effectLst/>
                <a:latin typeface="Calibri" panose="020F0502020204030204" pitchFamily="34" charset="0"/>
                <a:ea typeface="Times New Roman" panose="02020603050405020304" pitchFamily="18" charset="0"/>
                <a:cs typeface="Calibri" panose="020F0502020204030204" pitchFamily="34" charset="0"/>
              </a:rPr>
              <a:t>come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classifiche, badge, sfide e ricompense </a:t>
            </a:r>
            <a:r>
              <a:rPr lang="it-IT" sz="2000" dirty="0">
                <a:effectLst/>
                <a:latin typeface="Calibri" panose="020F0502020204030204" pitchFamily="34" charset="0"/>
                <a:ea typeface="Times New Roman" panose="02020603050405020304" pitchFamily="18" charset="0"/>
                <a:cs typeface="Calibri" panose="020F0502020204030204" pitchFamily="34" charset="0"/>
              </a:rPr>
              <a:t>per rendere l’esperienza di apprendimento più piacevole e motivante</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it-IT" sz="2000" b="1" dirty="0">
                <a:latin typeface="Calibri" panose="020F0502020204030204" pitchFamily="34" charset="0"/>
                <a:ea typeface="Times New Roman" panose="02020603050405020304" pitchFamily="18" charset="0"/>
                <a:cs typeface="Calibri" panose="020F0502020204030204" pitchFamily="34" charset="0"/>
              </a:rPr>
              <a:t>La </a:t>
            </a:r>
            <a:r>
              <a:rPr lang="it-IT" sz="2000" b="1" dirty="0" err="1">
                <a:effectLst/>
                <a:latin typeface="Calibri" panose="020F0502020204030204" pitchFamily="34" charset="0"/>
                <a:ea typeface="Times New Roman" panose="02020603050405020304" pitchFamily="18" charset="0"/>
                <a:cs typeface="Calibri" panose="020F0502020204030204" pitchFamily="34" charset="0"/>
              </a:rPr>
              <a:t>gamification</a:t>
            </a:r>
            <a:r>
              <a:rPr lang="it-IT" sz="2000" b="1" dirty="0">
                <a:effectLst/>
                <a:latin typeface="Calibri" panose="020F0502020204030204" pitchFamily="34" charset="0"/>
                <a:ea typeface="Times New Roman" panose="02020603050405020304" pitchFamily="18" charset="0"/>
                <a:cs typeface="Calibri" panose="020F0502020204030204" pitchFamily="34" charset="0"/>
              </a:rPr>
              <a:t> aggiunge un elemento competitivo, cioè incoraggiare il monitoraggio dei progressi e fornire un senso di realizzazione, </a:t>
            </a:r>
            <a:r>
              <a:rPr lang="it-IT" sz="2000" dirty="0">
                <a:effectLst/>
                <a:latin typeface="Calibri" panose="020F0502020204030204" pitchFamily="34" charset="0"/>
                <a:ea typeface="Times New Roman" panose="02020603050405020304" pitchFamily="18" charset="0"/>
                <a:cs typeface="Calibri" panose="020F0502020204030204" pitchFamily="34" charset="0"/>
              </a:rPr>
              <a:t>che mantiene gli utenti impegnati e motivati a continuare ad imparare</a:t>
            </a:r>
            <a:r>
              <a:rPr lang="it-IT" sz="2000" dirty="0">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Arial MT"/>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a:rPr lang="es-ES" dirty="0"/>
              <a:t>Fonte delll’immagine: Freepik.com</a:t>
            </a:r>
          </a:p>
        </p:txBody>
      </p:sp>
      <p:pic>
        <p:nvPicPr>
          <p:cNvPr id="2050" name="Picture 2" descr="Vector gratuito iconos lineares de busquedas web">
            <a:extLst>
              <a:ext uri="{FF2B5EF4-FFF2-40B4-BE49-F238E27FC236}">
                <a16:creationId xmlns:a16="http://schemas.microsoft.com/office/drawing/2014/main" id="{CD7262FD-327A-4153-A654-CB13409A7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2904" y="3231735"/>
            <a:ext cx="4200525"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95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6535400" cy="1246495"/>
          </a:xfrm>
          <a:prstGeom prst="rect">
            <a:avLst/>
          </a:prstGeom>
          <a:noFill/>
        </p:spPr>
        <p:txBody>
          <a:bodyPr wrap="square" rtlCol="0">
            <a:spAutoFit/>
          </a:bodyPr>
          <a:lstStyle/>
          <a:p>
            <a:r>
              <a:rPr lang="it-IT" sz="3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1: Coinvolgere e interagire con gli utenti nella formazione online</a:t>
            </a:r>
          </a:p>
          <a:p>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6459200" cy="523220"/>
          </a:xfrm>
          <a:prstGeom prst="rect">
            <a:avLst/>
          </a:prstGeom>
          <a:noFill/>
        </p:spPr>
        <p:txBody>
          <a:bodyPr wrap="square" rtlCol="0">
            <a:spAutoFit/>
          </a:bodyPr>
          <a:lstStyle/>
          <a:p>
            <a:r>
              <a:rPr lang="it-IT"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1.1: Strategie per coinvolgere gli utenti con i contenuti digitali nella formazione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762000" y="3808575"/>
            <a:ext cx="12466983" cy="4356642"/>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Personalizzazione</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it-IT" sz="2000" dirty="0">
                <a:effectLst/>
                <a:latin typeface="Calibri" panose="020F0502020204030204" pitchFamily="34" charset="0"/>
                <a:ea typeface="Times New Roman" panose="02020603050405020304" pitchFamily="18" charset="0"/>
                <a:cs typeface="Calibri" panose="020F0502020204030204" pitchFamily="34" charset="0"/>
              </a:rPr>
              <a:t>La personalizzazione sta diventando sempre più importante nella formazione online,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perché aiuta gli studenti a sentirsi più legati alla formazione stessa. </a:t>
            </a:r>
            <a:r>
              <a:rPr lang="it-IT" sz="2000" dirty="0">
                <a:effectLst/>
                <a:latin typeface="Calibri" panose="020F0502020204030204" pitchFamily="34" charset="0"/>
                <a:ea typeface="Times New Roman" panose="02020603050405020304" pitchFamily="18" charset="0"/>
                <a:cs typeface="Calibri" panose="020F0502020204030204" pitchFamily="34" charset="0"/>
              </a:rPr>
              <a:t>Personalizzando l'esperienza di apprendimento, gli studenti hanno maggiori probabilità di sentirsi coinvolti e di conservare le informazioni.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Adattare i contenuti formativi alle esigenze e agli interessi specifici degli utenti</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it-IT" sz="2000" dirty="0">
                <a:effectLst/>
                <a:latin typeface="Calibri" panose="020F0502020204030204" pitchFamily="34" charset="0"/>
                <a:ea typeface="Times New Roman" panose="02020603050405020304" pitchFamily="18" charset="0"/>
                <a:cs typeface="Calibri" panose="020F0502020204030204" pitchFamily="34" charset="0"/>
              </a:rPr>
              <a:t>fornire agli utenti opzioni per personalizzare la loro esperienza di apprendimento,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come la scelta dell’ordine dei moduli o la selezione di argomenti </a:t>
            </a:r>
            <a:r>
              <a:rPr lang="it-IT" sz="2000" dirty="0">
                <a:effectLst/>
                <a:latin typeface="Calibri" panose="020F0502020204030204" pitchFamily="34" charset="0"/>
                <a:ea typeface="Times New Roman" panose="02020603050405020304" pitchFamily="18" charset="0"/>
                <a:cs typeface="Calibri" panose="020F0502020204030204" pitchFamily="34" charset="0"/>
              </a:rPr>
              <a:t>si è rivelato molto utile per mantenere l'interesse degli studenti. La personalizzazione aumenta il coinvolgimento degli utenti rendendo i contenuti più rilevanti e significativi per i loro obiettivi di apprendimento individuali. La personalizzazione può essere rappresentata dalla possibilità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di scegliere un percorso di apprendimento o dalla personalizzazione dei contenuti in base alle preferenze</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it-IT" sz="2000" dirty="0">
                <a:effectLst/>
                <a:latin typeface="Calibri" panose="020F0502020204030204" pitchFamily="34" charset="0"/>
                <a:ea typeface="Times New Roman" panose="02020603050405020304" pitchFamily="18" charset="0"/>
                <a:cs typeface="Calibri" panose="020F0502020204030204" pitchFamily="34" charset="0"/>
              </a:rPr>
              <a:t>La personalizzazione può anche essere ottenuta incorporando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esempi di vita reale rilevanti per il background specifico del discente. </a:t>
            </a:r>
            <a:r>
              <a:rPr lang="it-IT" sz="2000" dirty="0">
                <a:effectLst/>
                <a:latin typeface="Calibri" panose="020F0502020204030204" pitchFamily="34" charset="0"/>
                <a:ea typeface="Times New Roman" panose="02020603050405020304" pitchFamily="18" charset="0"/>
                <a:cs typeface="Calibri" panose="020F0502020204030204" pitchFamily="34" charset="0"/>
              </a:rPr>
              <a:t>Incorporare la personalizzazione aiuta gli studenti a sentirsi più coinvolti nell'apprendimento, portando a migliori tassi di fidelizzazione.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La personalizzazione può anche contribuire a ridurre i tassi di abbandono, in quanto gli studenti sono più propensi a completare un corso che è adattato alle loro esigenze e ai loro interessi.</a:t>
            </a:r>
            <a:endParaRPr lang="es-ES" sz="6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279368"/>
            <a:ext cx="3917223" cy="369332"/>
          </a:xfrm>
          <a:prstGeom prst="rect">
            <a:avLst/>
          </a:prstGeom>
          <a:noFill/>
        </p:spPr>
        <p:txBody>
          <a:bodyPr wrap="square">
            <a:spAutoFit/>
          </a:bodyPr>
          <a:lstStyle/>
          <a:p>
            <a:r>
              <a:rPr lang="es-ES" dirty="0"/>
              <a:t>Fonte delll’immagine: Freepik.com</a:t>
            </a:r>
          </a:p>
        </p:txBody>
      </p:sp>
      <p:pic>
        <p:nvPicPr>
          <p:cNvPr id="3074" name="Picture 2" descr="Vector gratuito ilustración del concepto de personalización">
            <a:extLst>
              <a:ext uri="{FF2B5EF4-FFF2-40B4-BE49-F238E27FC236}">
                <a16:creationId xmlns:a16="http://schemas.microsoft.com/office/drawing/2014/main" id="{84565472-5010-4D49-9D5A-7DE2CA3F7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8757" y="3351740"/>
            <a:ext cx="450532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0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6764000" cy="1169551"/>
          </a:xfrm>
          <a:prstGeom prst="rect">
            <a:avLst/>
          </a:prstGeom>
          <a:noFill/>
        </p:spPr>
        <p:txBody>
          <a:bodyPr wrap="square" rtlCol="0">
            <a:spAutoFit/>
          </a:bodyPr>
          <a:lstStyle/>
          <a:p>
            <a:r>
              <a:rPr lang="it-IT" sz="3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1: Coinvolgere e interagire con gli utenti nella formazione online</a:t>
            </a:r>
          </a:p>
          <a:p>
            <a:endParaRPr lang="es-ES" sz="3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6524040" cy="523220"/>
          </a:xfrm>
          <a:prstGeom prst="rect">
            <a:avLst/>
          </a:prstGeom>
          <a:noFill/>
        </p:spPr>
        <p:txBody>
          <a:bodyPr wrap="square" rtlCol="0">
            <a:spAutoFit/>
          </a:bodyPr>
          <a:lstStyle/>
          <a:p>
            <a:r>
              <a:rPr lang="it-IT"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1.1: Strategie per coinvolgere gli utenti con i contenuti digitali nella formazione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238500"/>
            <a:ext cx="10432774" cy="5776518"/>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it-IT" sz="2000" b="1" dirty="0">
                <a:effectLst/>
                <a:latin typeface="Calibri" panose="020F0502020204030204" pitchFamily="34" charset="0"/>
                <a:ea typeface="Times New Roman" panose="02020603050405020304" pitchFamily="18" charset="0"/>
                <a:cs typeface="Calibri" panose="020F0502020204030204" pitchFamily="34" charset="0"/>
              </a:rPr>
              <a:t>Apprendimento a misura ‘’di morso’’</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it-IT" sz="2000" dirty="0">
                <a:effectLst/>
                <a:latin typeface="Calibri" panose="020F0502020204030204" pitchFamily="34" charset="0"/>
                <a:ea typeface="Times New Roman" panose="02020603050405020304" pitchFamily="18" charset="0"/>
                <a:cs typeface="Calibri" panose="020F0502020204030204" pitchFamily="34" charset="0"/>
              </a:rPr>
              <a:t>È importante suddividere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i contenuti in parti più piccole e gestibili per facilitarne il consumo.</a:t>
            </a:r>
            <a:r>
              <a:rPr lang="it-IT" sz="2000" dirty="0">
                <a:effectLst/>
                <a:latin typeface="Calibri" panose="020F0502020204030204" pitchFamily="34" charset="0"/>
                <a:ea typeface="Times New Roman" panose="02020603050405020304" pitchFamily="18" charset="0"/>
                <a:cs typeface="Calibri" panose="020F0502020204030204" pitchFamily="34" charset="0"/>
              </a:rPr>
              <a:t>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Utilizzare lezioni audio e video brevi (10 minuti). Presentazioni più brevi con diversi supporti possono ottimizzare il coinvolgimento degli studenti e consentire un facile aggiornamento in futuro. È sempre meglio distribuire i contenuti in moduli o lezioni brevi che possono essere completati in un arco di tempo specifico. </a:t>
            </a:r>
            <a:r>
              <a:rPr lang="it-IT" sz="2000" dirty="0">
                <a:effectLst/>
                <a:latin typeface="Calibri" panose="020F0502020204030204" pitchFamily="34" charset="0"/>
                <a:ea typeface="Times New Roman" panose="02020603050405020304" pitchFamily="18" charset="0"/>
                <a:cs typeface="Calibri" panose="020F0502020204030204" pitchFamily="34" charset="0"/>
              </a:rPr>
              <a:t>Questo approccio aiuta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a prevenire il sovraccarico di informazioni, migliora l’acquisizione delle informazioni e si adatta ai tempi di attenzione limitati degli utenti. </a:t>
            </a:r>
            <a:endParaRPr lang="es-ES" sz="2000" dirty="0">
              <a:effectLst/>
              <a:latin typeface="Arial MT"/>
              <a:ea typeface="Arial MT"/>
              <a:cs typeface="Arial MT"/>
            </a:endParaRPr>
          </a:p>
          <a:p>
            <a:pPr marL="342900" lvl="0" indent="-342900" algn="just">
              <a:lnSpc>
                <a:spcPct val="107000"/>
              </a:lnSpc>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Apprendimento sociale e collaborazione: </a:t>
            </a:r>
            <a:r>
              <a:rPr lang="it-IT" sz="2000" dirty="0">
                <a:effectLst/>
                <a:latin typeface="Calibri" panose="020F0502020204030204" pitchFamily="34" charset="0"/>
                <a:ea typeface="Times New Roman" panose="02020603050405020304" pitchFamily="18" charset="0"/>
                <a:cs typeface="Calibri" panose="020F0502020204030204" pitchFamily="34" charset="0"/>
              </a:rPr>
              <a:t>Promuovere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un senso di comunità e collaborazione incorporando elementi di apprendimento sociale</a:t>
            </a:r>
            <a:r>
              <a:rPr lang="it-IT" sz="2000" dirty="0">
                <a:effectLst/>
                <a:latin typeface="Calibri" panose="020F0502020204030204" pitchFamily="34" charset="0"/>
                <a:ea typeface="Times New Roman" panose="02020603050405020304" pitchFamily="18" charset="0"/>
                <a:cs typeface="Calibri" panose="020F0502020204030204" pitchFamily="34" charset="0"/>
              </a:rPr>
              <a:t>, come la creazione di un gruppo o di una comunità.</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it-IT" sz="2000" dirty="0">
                <a:effectLst/>
                <a:latin typeface="Calibri" panose="020F0502020204030204" pitchFamily="34" charset="0"/>
                <a:ea typeface="Times New Roman" panose="02020603050405020304" pitchFamily="18" charset="0"/>
                <a:cs typeface="Calibri" panose="020F0502020204030204" pitchFamily="34" charset="0"/>
              </a:rPr>
              <a:t>Esistono diversi modi per creare una comunità online e coinvolgere in modo più efficace i partecipanti. I forum sono ancora un metodo molto utilizzato per coinvolgere gli studenti e permettere loro di confrontarsi tra loro. Includere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forum di discussione, attività di gruppo o aule virtuali in cui gli utenti possano interagire, condividere le proprie idee e imparare gli uni dagli altri</a:t>
            </a:r>
            <a:r>
              <a:rPr lang="it-IT" sz="2000" dirty="0">
                <a:effectLst/>
                <a:latin typeface="Calibri" panose="020F0502020204030204" pitchFamily="34" charset="0"/>
                <a:ea typeface="Times New Roman" panose="02020603050405020304" pitchFamily="18" charset="0"/>
                <a:cs typeface="Calibri" panose="020F0502020204030204" pitchFamily="34" charset="0"/>
              </a:rPr>
              <a:t>. Portare la conversazione a loro sui social network di loro scelta. I gruppi di Facebook e LinkedIn sono solo un esempio di social network che permettono agli individui di interagire in comunità.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L’interazione sociale aumenta il coinvolgimento e offre un’opportunità di apprendimento tra pari.</a:t>
            </a:r>
            <a:endParaRPr lang="es-ES"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a:rPr lang="es-ES" dirty="0"/>
              <a:t>Fonte delll’immagine: Freepik.com</a:t>
            </a:r>
          </a:p>
        </p:txBody>
      </p:sp>
      <p:pic>
        <p:nvPicPr>
          <p:cNvPr id="10" name="Imagen 9">
            <a:extLst>
              <a:ext uri="{FF2B5EF4-FFF2-40B4-BE49-F238E27FC236}">
                <a16:creationId xmlns:a16="http://schemas.microsoft.com/office/drawing/2014/main" id="{CC181E8F-74E8-43C8-AF53-F4AAF3B7E428}"/>
              </a:ext>
            </a:extLst>
          </p:cNvPr>
          <p:cNvPicPr>
            <a:picLocks noChangeAspect="1"/>
          </p:cNvPicPr>
          <p:nvPr/>
        </p:nvPicPr>
        <p:blipFill>
          <a:blip r:embed="rId2"/>
          <a:stretch>
            <a:fillRect/>
          </a:stretch>
        </p:blipFill>
        <p:spPr>
          <a:xfrm>
            <a:off x="11887200" y="4610100"/>
            <a:ext cx="5932240" cy="2310006"/>
          </a:xfrm>
          <a:prstGeom prst="rect">
            <a:avLst/>
          </a:prstGeom>
        </p:spPr>
      </p:pic>
    </p:spTree>
    <p:extLst>
      <p:ext uri="{BB962C8B-B14F-4D97-AF65-F5344CB8AC3E}">
        <p14:creationId xmlns:p14="http://schemas.microsoft.com/office/powerpoint/2010/main" val="39943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6840200" cy="1169551"/>
          </a:xfrm>
          <a:prstGeom prst="rect">
            <a:avLst/>
          </a:prstGeom>
          <a:noFill/>
        </p:spPr>
        <p:txBody>
          <a:bodyPr wrap="square" rtlCol="0">
            <a:spAutoFit/>
          </a:bodyPr>
          <a:lstStyle/>
          <a:p>
            <a:r>
              <a:rPr lang="it-IT" sz="3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1: Coinvolgere e interagire con gli utenti nella formazione online</a:t>
            </a:r>
          </a:p>
          <a:p>
            <a:endParaRPr lang="es-ES" sz="3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6314632" cy="523220"/>
          </a:xfrm>
          <a:prstGeom prst="rect">
            <a:avLst/>
          </a:prstGeom>
          <a:noFill/>
        </p:spPr>
        <p:txBody>
          <a:bodyPr wrap="square" rtlCol="0">
            <a:spAutoFit/>
          </a:bodyPr>
          <a:lstStyle/>
          <a:p>
            <a:r>
              <a:rPr lang="it-IT"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1.1: Strategie per coinvolgere gli utenti con i contenuti digitali nella formazione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175718"/>
            <a:ext cx="11811000" cy="5776518"/>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it-IT" sz="2000" b="1" dirty="0">
                <a:effectLst/>
                <a:latin typeface="Calibri" panose="020F0502020204030204" pitchFamily="34" charset="0"/>
                <a:ea typeface="Times New Roman" panose="02020603050405020304" pitchFamily="18" charset="0"/>
                <a:cs typeface="Calibri" panose="020F0502020204030204" pitchFamily="34" charset="0"/>
              </a:rPr>
              <a:t>Scenari e casi di studio reali: </a:t>
            </a:r>
            <a:r>
              <a:rPr lang="it-IT" sz="2000" dirty="0">
                <a:effectLst/>
                <a:latin typeface="Calibri" panose="020F0502020204030204" pitchFamily="34" charset="0"/>
                <a:ea typeface="Times New Roman" panose="02020603050405020304" pitchFamily="18" charset="0"/>
                <a:cs typeface="Calibri" panose="020F0502020204030204" pitchFamily="34" charset="0"/>
              </a:rPr>
              <a:t>Una delle migliori strategie per coinvolgere gli studenti è incorporare scenari di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vita reale nella formazione online, </a:t>
            </a:r>
            <a:r>
              <a:rPr lang="it-IT" sz="2000" dirty="0">
                <a:effectLst/>
                <a:latin typeface="Calibri" panose="020F0502020204030204" pitchFamily="34" charset="0"/>
                <a:ea typeface="Times New Roman" panose="02020603050405020304" pitchFamily="18" charset="0"/>
                <a:cs typeface="Calibri" panose="020F0502020204030204" pitchFamily="34" charset="0"/>
              </a:rPr>
              <a:t>per aiutarli a vedere come i concetti studiati si applicano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al mondo reale</a:t>
            </a:r>
            <a:r>
              <a:rPr lang="it-IT"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it-IT"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Creare contenuti che catturino l’attenzione per introdurre gli obiettivi di apprendimento (ad esempio, clip multimediali, documentari, casi di studio) per collegare i contenuti del corso al "mondo reale". Utilizzando situazioni realistiche, gli studenti hanno maggiori probabilità di trattenere le informazioni e di applicarle nella loro vita. Presentare scenari di vita reale e casi di studio che riflettano le applicazioni pratiche dei contenuti formativi. </a:t>
            </a:r>
            <a:r>
              <a:rPr lang="it-IT" sz="2000" dirty="0">
                <a:effectLst/>
                <a:latin typeface="Calibri" panose="020F0502020204030204" pitchFamily="34" charset="0"/>
                <a:ea typeface="Times New Roman" panose="02020603050405020304" pitchFamily="18" charset="0"/>
                <a:cs typeface="Calibri" panose="020F0502020204030204" pitchFamily="34" charset="0"/>
              </a:rPr>
              <a:t>Questo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aiuta gli utenti a capire la rilevanza del materiale e offre opportunità di pensiero critico e di risoluzione dei problemi, rendendo l’esperienza di apprendimento più coinvolgente e relazionabile.</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800"/>
              </a:spcAft>
              <a:buFont typeface="Wingdings" panose="05000000000000000000" pitchFamily="2" charset="2"/>
              <a:buChar char=""/>
            </a:pPr>
            <a:r>
              <a:rPr lang="it-IT" sz="2000" b="1" dirty="0">
                <a:effectLst/>
                <a:latin typeface="Calibri" panose="020F0502020204030204" pitchFamily="34" charset="0"/>
                <a:ea typeface="Times New Roman" panose="02020603050405020304" pitchFamily="18" charset="0"/>
                <a:cs typeface="Calibri" panose="020F0502020204030204" pitchFamily="34" charset="0"/>
              </a:rPr>
              <a:t>Design compatibile con i dispositivi mobili: </a:t>
            </a:r>
            <a:r>
              <a:rPr lang="it-IT" sz="2000" dirty="0">
                <a:effectLst/>
                <a:latin typeface="Calibri" panose="020F0502020204030204" pitchFamily="34" charset="0"/>
                <a:ea typeface="Times New Roman" panose="02020603050405020304" pitchFamily="18" charset="0"/>
                <a:cs typeface="Calibri" panose="020F0502020204030204" pitchFamily="34" charset="0"/>
              </a:rPr>
              <a:t>Nell’attuale mondo governato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dai dispositivi mobili, è fondamentale che la formazione online sia ottimizzata per questi</a:t>
            </a:r>
            <a:r>
              <a:rPr lang="it-IT" sz="2000" dirty="0">
                <a:effectLst/>
                <a:latin typeface="Calibri" panose="020F0502020204030204" pitchFamily="34" charset="0"/>
                <a:ea typeface="Times New Roman" panose="02020603050405020304" pitchFamily="18" charset="0"/>
                <a:cs typeface="Calibri" panose="020F0502020204030204" pitchFamily="34" charset="0"/>
              </a:rPr>
              <a:t>, con un layout reattivo che si adatta a schermi di diverse dimensioni e dispositivi, compresi smartphone e tablet</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Questo garantisce la piena accessibilità da parte degli studenti e aumenta la flessibilità della formazione. </a:t>
            </a:r>
            <a:r>
              <a:rPr lang="it-IT" sz="2000" dirty="0">
                <a:effectLst/>
                <a:latin typeface="Calibri" panose="020F0502020204030204" pitchFamily="34" charset="0"/>
                <a:ea typeface="Times New Roman" panose="02020603050405020304" pitchFamily="18" charset="0"/>
                <a:cs typeface="Calibri" panose="020F0502020204030204" pitchFamily="34" charset="0"/>
              </a:rPr>
              <a:t>Il design mobile-friendly consente agli utenti di interagire con i contenuti in qualsiasi momento e in qualsiasi luogo, aumentandone la facilità e la convenienza. La formazione online mobile-friendly può anche includere funzionalità specifiche per i dispositivi mobili, come la possibilità di scorrere o toccare per navigare, o di utilizzare interazioni ad attivazione vocale</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Progettare i corsi con un approccio mobile può migliorare la User Experience complessiva, in quanto semplifica i contenuti e si concentra sulle informazioni più importanti.</a:t>
            </a:r>
            <a:endParaRPr lang="es-ES" sz="7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507968"/>
            <a:ext cx="3917223" cy="369332"/>
          </a:xfrm>
          <a:prstGeom prst="rect">
            <a:avLst/>
          </a:prstGeom>
          <a:noFill/>
        </p:spPr>
        <p:txBody>
          <a:bodyPr wrap="square">
            <a:spAutoFit/>
          </a:bodyPr>
          <a:lstStyle/>
          <a:p>
            <a:r>
              <a:rPr lang="es-ES" dirty="0"/>
              <a:t>Fonte delll’immagine: Freepik.com</a:t>
            </a:r>
          </a:p>
        </p:txBody>
      </p:sp>
      <p:pic>
        <p:nvPicPr>
          <p:cNvPr id="4098" name="Picture 2" descr="Vector gratuito ilustración del concepto de datos de la aplicación">
            <a:extLst>
              <a:ext uri="{FF2B5EF4-FFF2-40B4-BE49-F238E27FC236}">
                <a16:creationId xmlns:a16="http://schemas.microsoft.com/office/drawing/2014/main" id="{7200AEF7-1515-42F8-8829-0C32A77A6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5857" y="3180439"/>
            <a:ext cx="5191125"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73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6390832" cy="1246495"/>
          </a:xfrm>
          <a:prstGeom prst="rect">
            <a:avLst/>
          </a:prstGeom>
          <a:noFill/>
        </p:spPr>
        <p:txBody>
          <a:bodyPr wrap="square" rtlCol="0">
            <a:spAutoFit/>
          </a:bodyPr>
          <a:lstStyle/>
          <a:p>
            <a:r>
              <a:rPr lang="it-IT" sz="3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Unità 1: Coinvolgere e interagire con gli utenti nella formazione online</a:t>
            </a:r>
          </a:p>
          <a:p>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6390832" cy="523220"/>
          </a:xfrm>
          <a:prstGeom prst="rect">
            <a:avLst/>
          </a:prstGeom>
          <a:noFill/>
        </p:spPr>
        <p:txBody>
          <a:bodyPr wrap="square" rtlCol="0">
            <a:spAutoFit/>
          </a:bodyPr>
          <a:lstStyle/>
          <a:p>
            <a:r>
              <a:rPr lang="it-IT"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Sezione 1.1: Strategie per coinvolgere gli utenti con i contenuti digitali nella formazione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78835" y="3180439"/>
            <a:ext cx="11811000" cy="5447453"/>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it-IT" sz="2000" b="1" dirty="0">
                <a:effectLst/>
                <a:latin typeface="Calibri" panose="020F0502020204030204" pitchFamily="34" charset="0"/>
                <a:ea typeface="Times New Roman" panose="02020603050405020304" pitchFamily="18" charset="0"/>
                <a:cs typeface="Calibri" panose="020F0502020204030204" pitchFamily="34" charset="0"/>
              </a:rPr>
              <a:t>Opportunità di apprendimento continuo</a:t>
            </a:r>
            <a:r>
              <a:rPr lang="it-IT" sz="2000" dirty="0">
                <a:effectLst/>
                <a:latin typeface="Calibri" panose="020F0502020204030204" pitchFamily="34" charset="0"/>
                <a:ea typeface="Times New Roman" panose="02020603050405020304" pitchFamily="18" charset="0"/>
                <a:cs typeface="Calibri" panose="020F0502020204030204" pitchFamily="34" charset="0"/>
              </a:rPr>
              <a:t>:  È importante offrire risorse e opportunità di apprendimento continuo al di là della formazione iniziale.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Fornire materiali aggiuntivi, </a:t>
            </a:r>
            <a:r>
              <a:rPr lang="it-IT" sz="2000" dirty="0">
                <a:effectLst/>
                <a:latin typeface="Calibri" panose="020F0502020204030204" pitchFamily="34" charset="0"/>
                <a:ea typeface="Times New Roman" panose="02020603050405020304" pitchFamily="18" charset="0"/>
                <a:cs typeface="Calibri" panose="020F0502020204030204" pitchFamily="34" charset="0"/>
              </a:rPr>
              <a:t>letture consigliate o accesso a webinar o workshop pertinenti può aumentare l’impegno degli studenti e motivarli a proseguire l’apprendimento. Incoraggiare l’apprendimento continuo aiuta a mantenere il coinvolgimento degli utenti e favorire la conservazione delle conoscenze a lungo termine.</a:t>
            </a:r>
            <a:endParaRPr lang="it-IT" sz="2000" dirty="0">
              <a:effectLst/>
              <a:latin typeface="Arial MT"/>
              <a:ea typeface="Arial MT"/>
              <a:cs typeface="Arial MT"/>
            </a:endParaRPr>
          </a:p>
          <a:p>
            <a:pPr marL="342900" lvl="0" indent="-342900" algn="just">
              <a:lnSpc>
                <a:spcPct val="107000"/>
              </a:lnSpc>
              <a:buFont typeface="Wingdings" panose="05000000000000000000" pitchFamily="2" charset="2"/>
              <a:buChar char=""/>
            </a:pPr>
            <a:r>
              <a:rPr lang="it-IT" sz="2000" b="1" dirty="0">
                <a:effectLst/>
                <a:latin typeface="Calibri" panose="020F0502020204030204" pitchFamily="34" charset="0"/>
                <a:ea typeface="Times New Roman" panose="02020603050405020304" pitchFamily="18" charset="0"/>
                <a:cs typeface="Calibri" panose="020F0502020204030204" pitchFamily="34" charset="0"/>
              </a:rPr>
              <a:t>Webinar:</a:t>
            </a:r>
            <a:r>
              <a:rPr lang="it-IT" sz="2000" dirty="0">
                <a:effectLst/>
                <a:latin typeface="Calibri" panose="020F0502020204030204" pitchFamily="34" charset="0"/>
                <a:ea typeface="Times New Roman" panose="02020603050405020304" pitchFamily="18" charset="0"/>
                <a:cs typeface="Calibri" panose="020F0502020204030204" pitchFamily="34" charset="0"/>
              </a:rPr>
              <a:t> Un altro modo innovativo ed efficace di coinvolgere gli studenti è quello di organizzare </a:t>
            </a:r>
            <a:r>
              <a:rPr lang="it-IT" sz="2000" b="1" dirty="0">
                <a:latin typeface="Calibri" panose="020F0502020204030204" pitchFamily="34" charset="0"/>
                <a:ea typeface="Times New Roman" panose="02020603050405020304" pitchFamily="18" charset="0"/>
                <a:cs typeface="Calibri" panose="020F0502020204030204" pitchFamily="34" charset="0"/>
              </a:rPr>
              <a:t>webinar user-friendly ed interattivi.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Le persone amano i video in diretta del relatore, le diapositive, i grafici e le altre opzioni interattive dei webinar. </a:t>
            </a:r>
            <a:r>
              <a:rPr lang="it-IT" sz="2000" dirty="0">
                <a:effectLst/>
                <a:latin typeface="Calibri" panose="020F0502020204030204" pitchFamily="34" charset="0"/>
                <a:ea typeface="Times New Roman" panose="02020603050405020304" pitchFamily="18" charset="0"/>
                <a:cs typeface="Calibri" panose="020F0502020204030204" pitchFamily="34" charset="0"/>
              </a:rPr>
              <a:t>Questa strategia consente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all’insegnante di stabilire un legame molto personale con gli studenti e  </a:t>
            </a:r>
            <a:r>
              <a:rPr lang="it-IT" sz="2000" dirty="0">
                <a:effectLst/>
                <a:latin typeface="Calibri" panose="020F0502020204030204" pitchFamily="34" charset="0"/>
                <a:ea typeface="Times New Roman" panose="02020603050405020304" pitchFamily="18" charset="0"/>
                <a:cs typeface="Calibri" panose="020F0502020204030204" pitchFamily="34" charset="0"/>
              </a:rPr>
              <a:t>l’oratore del webinar può essere più appassionato, divertente e coinvolgente della semplice lettura di un testo online. È anche interessante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chiedere agli studenti di partecipare, </a:t>
            </a:r>
            <a:r>
              <a:rPr lang="it-IT" sz="2000" dirty="0">
                <a:effectLst/>
                <a:latin typeface="Calibri" panose="020F0502020204030204" pitchFamily="34" charset="0"/>
                <a:ea typeface="Times New Roman" panose="02020603050405020304" pitchFamily="18" charset="0"/>
                <a:cs typeface="Calibri" panose="020F0502020204030204" pitchFamily="34" charset="0"/>
              </a:rPr>
              <a:t>consentendo loro di porre </a:t>
            </a:r>
            <a:r>
              <a:rPr lang="it-IT" sz="2000" dirty="0">
                <a:latin typeface="Calibri" panose="020F0502020204030204" pitchFamily="34" charset="0"/>
                <a:ea typeface="Times New Roman" panose="02020603050405020304" pitchFamily="18" charset="0"/>
                <a:cs typeface="Calibri" panose="020F0502020204030204" pitchFamily="34" charset="0"/>
              </a:rPr>
              <a:t>domande e commenti al docente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tramite chat o email</a:t>
            </a:r>
            <a:r>
              <a:rPr lang="it-IT" sz="2000" dirty="0">
                <a:effectLst/>
                <a:latin typeface="Calibri" panose="020F0502020204030204" pitchFamily="34" charset="0"/>
                <a:ea typeface="Times New Roman" panose="02020603050405020304" pitchFamily="18" charset="0"/>
                <a:cs typeface="Calibri" panose="020F0502020204030204" pitchFamily="34" charset="0"/>
              </a:rPr>
              <a:t> </a:t>
            </a:r>
            <a:r>
              <a:rPr lang="it-IT" sz="2000" b="1" dirty="0">
                <a:latin typeface="Calibri" panose="020F0502020204030204" pitchFamily="34" charset="0"/>
                <a:ea typeface="Times New Roman" panose="02020603050405020304" pitchFamily="18" charset="0"/>
                <a:cs typeface="Calibri" panose="020F0502020204030204" pitchFamily="34" charset="0"/>
              </a:rPr>
              <a:t>per aumentare il coinvolgimento e l’interazione. </a:t>
            </a:r>
            <a:r>
              <a:rPr lang="it-IT" sz="2000" dirty="0">
                <a:effectLst/>
                <a:latin typeface="Calibri" panose="020F0502020204030204" pitchFamily="34" charset="0"/>
                <a:ea typeface="Times New Roman" panose="02020603050405020304" pitchFamily="18" charset="0"/>
                <a:cs typeface="Calibri" panose="020F0502020204030204" pitchFamily="34" charset="0"/>
              </a:rPr>
              <a:t>Questa interazione permette anche di utilizzare le strategie </a:t>
            </a:r>
            <a:r>
              <a:rPr lang="it-IT" sz="2000" dirty="0">
                <a:latin typeface="Calibri" panose="020F0502020204030204" pitchFamily="34" charset="0"/>
                <a:ea typeface="Times New Roman" panose="02020603050405020304" pitchFamily="18" charset="0"/>
                <a:cs typeface="Calibri" panose="020F0502020204030204" pitchFamily="34" charset="0"/>
              </a:rPr>
              <a:t>di coinvolgimenti della co-creazione, </a:t>
            </a:r>
            <a:r>
              <a:rPr lang="it-IT" sz="2000" dirty="0">
                <a:effectLst/>
                <a:latin typeface="Calibri" panose="020F0502020204030204" pitchFamily="34" charset="0"/>
                <a:ea typeface="Times New Roman" panose="02020603050405020304" pitchFamily="18" charset="0"/>
                <a:cs typeface="Calibri" panose="020F0502020204030204" pitchFamily="34" charset="0"/>
              </a:rPr>
              <a:t>in cui la </a:t>
            </a:r>
            <a:r>
              <a:rPr lang="it-IT" sz="2000" dirty="0">
                <a:latin typeface="Calibri" panose="020F0502020204030204" pitchFamily="34" charset="0"/>
                <a:ea typeface="Times New Roman" panose="02020603050405020304" pitchFamily="18" charset="0"/>
                <a:cs typeface="Calibri" panose="020F0502020204030204" pitchFamily="34" charset="0"/>
              </a:rPr>
              <a:t>formazione online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è realizzata grazie all’interazione degli studenti </a:t>
            </a:r>
            <a:r>
              <a:rPr lang="it-IT" sz="2000" b="1" dirty="0">
                <a:latin typeface="Calibri" panose="020F0502020204030204" pitchFamily="34" charset="0"/>
                <a:ea typeface="Times New Roman" panose="02020603050405020304" pitchFamily="18" charset="0"/>
                <a:cs typeface="Calibri" panose="020F0502020204030204" pitchFamily="34" charset="0"/>
              </a:rPr>
              <a:t>e quindi è molto più coinvolgente! </a:t>
            </a:r>
            <a:r>
              <a:rPr lang="it-IT" sz="2000" dirty="0">
                <a:effectLst/>
                <a:latin typeface="Calibri" panose="020F0502020204030204" pitchFamily="34" charset="0"/>
                <a:ea typeface="Times New Roman" panose="02020603050405020304" pitchFamily="18" charset="0"/>
                <a:cs typeface="Calibri" panose="020F0502020204030204" pitchFamily="34" charset="0"/>
              </a:rPr>
              <a:t>La co-creazione aiuta a sviluppare un legame molto più forte, gli studenti si sentono orgogliosi </a:t>
            </a:r>
            <a:r>
              <a:rPr lang="it-IT" sz="2000" b="1" dirty="0">
                <a:latin typeface="Calibri" panose="020F0502020204030204" pitchFamily="34" charset="0"/>
                <a:ea typeface="Times New Roman" panose="02020603050405020304" pitchFamily="18" charset="0"/>
                <a:cs typeface="Calibri" panose="020F0502020204030204" pitchFamily="34" charset="0"/>
              </a:rPr>
              <a:t>perché sono diventati parte del processo di formazione </a:t>
            </a:r>
            <a:r>
              <a:rPr lang="it-IT" sz="2000" dirty="0">
                <a:effectLst/>
                <a:latin typeface="Calibri" panose="020F0502020204030204" pitchFamily="34" charset="0"/>
                <a:ea typeface="Times New Roman" panose="02020603050405020304" pitchFamily="18" charset="0"/>
                <a:cs typeface="Calibri" panose="020F0502020204030204" pitchFamily="34" charset="0"/>
              </a:rPr>
              <a:t>e in questo senso, è importante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premiare le loro idee riconoscendo il loro contributo al processo.</a:t>
            </a:r>
            <a:endParaRPr lang="it-IT" sz="2000" dirty="0">
              <a:effectLst/>
              <a:latin typeface="Arial MT"/>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a:rPr lang="es-ES" dirty="0"/>
              <a:t>Fonte delll’immagine: Freepik.com</a:t>
            </a:r>
          </a:p>
        </p:txBody>
      </p:sp>
      <p:pic>
        <p:nvPicPr>
          <p:cNvPr id="5122" name="Picture 2" descr="Vector gratuito ilustración de vector de concepto abstracto de encuentro en línea. llamada de conferencia, unirse al grupo de reunión, servicio en línea de videollamada, comunicación a distancia, reunión informal, metáfora abstracta de redes de miembros.">
            <a:extLst>
              <a:ext uri="{FF2B5EF4-FFF2-40B4-BE49-F238E27FC236}">
                <a16:creationId xmlns:a16="http://schemas.microsoft.com/office/drawing/2014/main" id="{063BC7E4-CAB5-46E2-9C77-CAB2A806D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9835" y="2975878"/>
            <a:ext cx="4520197" cy="452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27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11201</TotalTime>
  <Words>3890</Words>
  <Application>Microsoft Macintosh PowerPoint</Application>
  <PresentationFormat>Personalizzato</PresentationFormat>
  <Paragraphs>150</Paragraphs>
  <Slides>23</Slides>
  <Notes>0</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23</vt:i4>
      </vt:variant>
    </vt:vector>
  </HeadingPairs>
  <TitlesOfParts>
    <vt:vector size="33" baseType="lpstr">
      <vt:lpstr>Arial</vt:lpstr>
      <vt:lpstr>Arial MT</vt:lpstr>
      <vt:lpstr>Calibri</vt:lpstr>
      <vt:lpstr>Calibri Light</vt:lpstr>
      <vt:lpstr>Century Gothic</vt:lpstr>
      <vt:lpstr>Microsoft Sans Serif</vt:lpstr>
      <vt:lpstr>Wingdings</vt:lpstr>
      <vt:lpstr>Office Theme</vt:lpstr>
      <vt:lpstr>Diseño personalizado</vt:lpstr>
      <vt:lpstr>1_Diseño personalizado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Diseño sin nombre</dc:title>
  <dc:creator>Monia Coppola</dc:creator>
  <cp:keywords>DAE3Hts2lAc,BAEXurJiHZU</cp:keywords>
  <cp:lastModifiedBy>s.natale@studenti.unimc.it</cp:lastModifiedBy>
  <cp:revision>75</cp:revision>
  <dcterms:created xsi:type="dcterms:W3CDTF">2022-02-01T14:11:31Z</dcterms:created>
  <dcterms:modified xsi:type="dcterms:W3CDTF">2023-07-25T08:57:10Z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2022-02-01T00:00:00Z</vt:filetime>
  </property>
  <property fmtid="{D5CDD505-2E9C-101B-9397-08002B2CF9AE}" pid="3" name="Creator">
    <vt:lpwstr>Canva</vt:lpwstr>
  </property>
  <property fmtid="{D5CDD505-2E9C-101B-9397-08002B2CF9AE}" pid="4" name="LastSaved">
    <vt:filetime>2022-02-01T00:00:00Z</vt:filetime>
  </property>
</Properties>
</file>