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 id="2147483678" r:id="rId3"/>
  </p:sldMasterIdLst>
  <p:sldIdLst>
    <p:sldId id="265" r:id="rId4"/>
    <p:sldId id="257" r:id="rId5"/>
    <p:sldId id="261" r:id="rId6"/>
    <p:sldId id="258"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263" r:id="rId26"/>
    <p:sldId id="260" r:id="rId2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780"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dirty="0"/>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247700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444E4-85F9-77F7-430E-3EE8D0AE2C08}"/>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4D099BA-B3A3-0F8B-1CBB-C50F103E25F9}"/>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FC2594F-8378-C2AE-016A-AD6397A7BB86}"/>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286F5689-11A2-422C-5DAE-305372C0A6E6}"/>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463F0A7C-4401-D798-1D57-200B352B9ECF}"/>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221155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58836-D8C6-B55E-C018-6BD4CA9C1D3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37F8D5F-2762-5260-86BD-2A95D824BC8A}"/>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4C2ABA8-561A-B30F-5883-399F3AE2CEC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F33EC6E4-D6A6-555C-5160-5C75234E684D}"/>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0CDCBBA0-9917-9ECE-776F-2A3B0707CD0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3888722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42383-D061-AD09-F15F-A2330966612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FDA7000-7061-9160-A3A4-8CEFF295BCB6}"/>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5B30D4-B38D-FA78-27CC-9CFABF582125}"/>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7EB75D2B-B7E5-0FEE-2C12-1A961A10AE21}"/>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27CB17CB-B6BB-3C96-3246-F34F0F2F0379}"/>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194002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dirty="0"/>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A956EC-3726-D027-6A63-CF43111E3F7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40E42E2-D534-95C0-7E8C-58F9DE069949}"/>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4F87315-F4C6-70C9-6F93-F2C2E36FB9E7}"/>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D5450E6-AD42-51E7-A263-FA8F8BFD9EB7}"/>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6" name="Marcador de pie de página 5">
            <a:extLst>
              <a:ext uri="{FF2B5EF4-FFF2-40B4-BE49-F238E27FC236}">
                <a16:creationId xmlns:a16="http://schemas.microsoft.com/office/drawing/2014/main" id="{4DB5E8AD-B6C1-87B2-54E4-DD76275B4014}"/>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AB0C91AB-EF3A-0E0B-DCA3-F66571C651DB}"/>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3672100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565C8-74D1-B365-8CCA-D2CB5B7D4894}"/>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C9C46A2-2BE5-2AE5-D4BA-27D2D20ED031}"/>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5DC8FD1-341D-2B1F-5DA7-720FE94FD6C0}"/>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24BBA34-20FE-AA30-81B6-1C32081C8BDF}"/>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82F3D69-410B-0A54-33CA-0AFC994F64D3}"/>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CE85E20-3438-1FC1-ED59-9D3441212E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8" name="Marcador de pie de página 7">
            <a:extLst>
              <a:ext uri="{FF2B5EF4-FFF2-40B4-BE49-F238E27FC236}">
                <a16:creationId xmlns:a16="http://schemas.microsoft.com/office/drawing/2014/main" id="{9901F080-47B7-0ACA-71EE-5342C33D2B7B}"/>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9" name="Marcador de número de diapositiva 8">
            <a:extLst>
              <a:ext uri="{FF2B5EF4-FFF2-40B4-BE49-F238E27FC236}">
                <a16:creationId xmlns:a16="http://schemas.microsoft.com/office/drawing/2014/main" id="{E18149F2-D910-3E7E-25A9-50C8A5A51D4C}"/>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304881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7F704-B9F1-E2B9-26AC-DCF70282A80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61AEBDC-707A-1ABF-188E-6C1AC99883BB}"/>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4" name="Marcador de pie de página 3">
            <a:extLst>
              <a:ext uri="{FF2B5EF4-FFF2-40B4-BE49-F238E27FC236}">
                <a16:creationId xmlns:a16="http://schemas.microsoft.com/office/drawing/2014/main" id="{381C80A2-F741-27DC-3467-1F463076C0D6}"/>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5" name="Marcador de número de diapositiva 4">
            <a:extLst>
              <a:ext uri="{FF2B5EF4-FFF2-40B4-BE49-F238E27FC236}">
                <a16:creationId xmlns:a16="http://schemas.microsoft.com/office/drawing/2014/main" id="{E3F9CFE3-BC51-ECA5-EC2E-0775C5EE0D22}"/>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3268255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D49A23-D506-DC2C-3E9C-2EAF2558537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3" name="Marcador de pie de página 2">
            <a:extLst>
              <a:ext uri="{FF2B5EF4-FFF2-40B4-BE49-F238E27FC236}">
                <a16:creationId xmlns:a16="http://schemas.microsoft.com/office/drawing/2014/main" id="{EC18BA91-65AA-E578-4FD5-4E343CD84070}"/>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4" name="Marcador de número de diapositiva 3">
            <a:extLst>
              <a:ext uri="{FF2B5EF4-FFF2-40B4-BE49-F238E27FC236}">
                <a16:creationId xmlns:a16="http://schemas.microsoft.com/office/drawing/2014/main" id="{8C1B56A3-D693-F6F5-6925-A9992361544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2160281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0E3DC-762F-AC5A-3E05-E54153978F3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11847F-7E23-3346-C455-4B05AB6F7945}"/>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F05C0A1-1F87-4AE4-B375-57A360DD1029}"/>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7B917D3-1BC5-9260-0C19-CC1566EF589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6" name="Marcador de pie de página 5">
            <a:extLst>
              <a:ext uri="{FF2B5EF4-FFF2-40B4-BE49-F238E27FC236}">
                <a16:creationId xmlns:a16="http://schemas.microsoft.com/office/drawing/2014/main" id="{3080F176-568B-3912-CE37-66BDBBEC0553}"/>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66B6718E-EB83-0144-6627-D9B6EAE68387}"/>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10806564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D3B3E-6C04-54A8-C815-392E2FD3DB8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339ADA8-94F3-ECD6-35E5-DA00AB94ECCA}"/>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DC949A81-3A58-351C-DBFE-9BFC03B0CE3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349ADFE-48D5-D915-9A56-8769FB65EA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6" name="Marcador de pie de página 5">
            <a:extLst>
              <a:ext uri="{FF2B5EF4-FFF2-40B4-BE49-F238E27FC236}">
                <a16:creationId xmlns:a16="http://schemas.microsoft.com/office/drawing/2014/main" id="{B1633BDF-B04B-51DC-C10A-293255E1F778}"/>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F08FD771-E229-A9F9-5EF8-F0F5E525CE38}"/>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3363400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F1050-7548-4341-A72D-2239B71504F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3739101-77EA-8110-A60C-F9D0288D7598}"/>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9FC51A4-6A1C-CFB1-4061-E42779085F1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0852C571-B048-58F9-5FBB-742DEDAE0D74}"/>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D3AE219E-D3FE-03F8-9A4C-A0F9131D2776}"/>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3349180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422636-99DA-35E2-A87C-A78B18FBFBE6}"/>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949547B-79D1-81C7-92AB-61B7075E93F7}"/>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DB39C85-09BA-AACF-96BD-5CD3223BD8CC}"/>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84EFF96C-C5FC-D592-6B6F-605DF5CFB5F1}"/>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235B8197-29C7-A100-A15E-8A8DDEF77D41}"/>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a:t>
            </a:fld>
            <a:endParaRPr lang="es-ES" dirty="0"/>
          </a:p>
        </p:txBody>
      </p:sp>
    </p:spTree>
    <p:extLst>
      <p:ext uri="{BB962C8B-B14F-4D97-AF65-F5344CB8AC3E}">
        <p14:creationId xmlns:p14="http://schemas.microsoft.com/office/powerpoint/2010/main" val="13329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dirty="0"/>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dirty="0"/>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24/07/2023</a:t>
            </a:fld>
            <a:endParaRPr lang="es-ES" dirty="0"/>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dirty="0"/>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dirty="0"/>
          </a:p>
        </p:txBody>
      </p:sp>
      <p:sp>
        <p:nvSpPr>
          <p:cNvPr id="2" name="CuadroTexto 1">
            <a:extLst>
              <a:ext uri="{FF2B5EF4-FFF2-40B4-BE49-F238E27FC236}">
                <a16:creationId xmlns:a16="http://schemas.microsoft.com/office/drawing/2014/main" id="{1204697B-EFD0-ECF2-048D-6F0A5A9292B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3" name="Imagen 2">
            <a:extLst>
              <a:ext uri="{FF2B5EF4-FFF2-40B4-BE49-F238E27FC236}">
                <a16:creationId xmlns:a16="http://schemas.microsoft.com/office/drawing/2014/main" id="{1D8DC07E-8086-1CB3-C555-4A9939B7F58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8C8B0F97-A165-BCBC-C640-1EC6D549F0E1}"/>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AMTech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5EBF0F90-E830-3DC6-7602-4A513532B921}"/>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dirty="0"/>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dirty="0"/>
          </a:p>
        </p:txBody>
      </p:sp>
      <p:sp>
        <p:nvSpPr>
          <p:cNvPr id="2" name="CuadroTexto 1">
            <a:extLst>
              <a:ext uri="{FF2B5EF4-FFF2-40B4-BE49-F238E27FC236}">
                <a16:creationId xmlns:a16="http://schemas.microsoft.com/office/drawing/2014/main" id="{9AA799A4-F31F-6BFF-E607-236186E3001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3" name="Imagen 2">
            <a:extLst>
              <a:ext uri="{FF2B5EF4-FFF2-40B4-BE49-F238E27FC236}">
                <a16:creationId xmlns:a16="http://schemas.microsoft.com/office/drawing/2014/main" id="{191951D9-B3B6-0923-FC0A-5E6BC3FE962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FE6D4945-DD86-0D01-46D5-D5D33FB055F3}"/>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AMTech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18FE54A3-AE6A-E140-13F0-85EC2B1AB5A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A63F4744-DE0B-F867-133A-8AC2001D6D69}"/>
              </a:ext>
            </a:extLst>
          </p:cNvPr>
          <p:cNvSpPr/>
          <p:nvPr userDrawn="1"/>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dirty="0"/>
          </a:p>
        </p:txBody>
      </p:sp>
      <p:sp>
        <p:nvSpPr>
          <p:cNvPr id="8" name="object 3">
            <a:extLst>
              <a:ext uri="{FF2B5EF4-FFF2-40B4-BE49-F238E27FC236}">
                <a16:creationId xmlns:a16="http://schemas.microsoft.com/office/drawing/2014/main" id="{5CC0E231-C06D-597C-2FED-C4B31D08C606}"/>
              </a:ext>
            </a:extLst>
          </p:cNvPr>
          <p:cNvSpPr/>
          <p:nvPr userDrawn="1"/>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dirty="0"/>
          </a:p>
        </p:txBody>
      </p:sp>
      <p:pic>
        <p:nvPicPr>
          <p:cNvPr id="9" name="Imagen 8">
            <a:extLst>
              <a:ext uri="{FF2B5EF4-FFF2-40B4-BE49-F238E27FC236}">
                <a16:creationId xmlns:a16="http://schemas.microsoft.com/office/drawing/2014/main" id="{2333E2BF-7313-5374-B064-2A20219E3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0" name="CuadroTexto 9">
            <a:extLst>
              <a:ext uri="{FF2B5EF4-FFF2-40B4-BE49-F238E27FC236}">
                <a16:creationId xmlns:a16="http://schemas.microsoft.com/office/drawing/2014/main" id="{A6C257E0-D93A-560B-B4E5-A3C1452703A4}"/>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11" name="Imagen 10">
            <a:extLst>
              <a:ext uri="{FF2B5EF4-FFF2-40B4-BE49-F238E27FC236}">
                <a16:creationId xmlns:a16="http://schemas.microsoft.com/office/drawing/2014/main" id="{F2106762-91E6-C837-4500-C9FDEF09D53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12" name="CuadroTexto 11">
            <a:extLst>
              <a:ext uri="{FF2B5EF4-FFF2-40B4-BE49-F238E27FC236}">
                <a16:creationId xmlns:a16="http://schemas.microsoft.com/office/drawing/2014/main" id="{420EF857-763B-A887-4E64-0D4E06B90DC6}"/>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AMTech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13" name="Picture 2">
            <a:extLst>
              <a:ext uri="{FF2B5EF4-FFF2-40B4-BE49-F238E27FC236}">
                <a16:creationId xmlns:a16="http://schemas.microsoft.com/office/drawing/2014/main" id="{CF15A812-1986-1B9C-9C6E-6404D642E92C}"/>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19089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moodle.org/"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ordpress.org/plugins/learnpress/"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edapp.com/"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edx.org/"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iseazy.com/"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2C811D3-2988-54A8-D855-805643AD2300}"/>
              </a:ext>
            </a:extLst>
          </p:cNvPr>
          <p:cNvSpPr txBox="1"/>
          <p:nvPr/>
        </p:nvSpPr>
        <p:spPr>
          <a:xfrm>
            <a:off x="1371600" y="6591300"/>
            <a:ext cx="17297400" cy="523220"/>
          </a:xfrm>
          <a:prstGeom prst="rect">
            <a:avLst/>
          </a:prstGeom>
          <a:noFill/>
        </p:spPr>
        <p:txBody>
          <a:bodyPr wrap="square">
            <a:spAutoFit/>
          </a:bodyPr>
          <a:lstStyle/>
          <a:p>
            <a:r>
              <a:rPr lang="it-IT" sz="2800" b="1" dirty="0">
                <a:solidFill>
                  <a:srgbClr val="75B239"/>
                </a:solidFill>
                <a:effectLst/>
                <a:latin typeface="Century Gothic" panose="020B0502020202020204" pitchFamily="34" charset="0"/>
                <a:ea typeface="Arial MT"/>
                <a:cs typeface="Arial MT"/>
              </a:rPr>
              <a:t>Come fornire contenuti di formazione digitale attraverso una piattaforma di formazione digitale</a:t>
            </a:r>
            <a:endParaRPr lang="es-ES" sz="2800" dirty="0">
              <a:solidFill>
                <a:srgbClr val="75B239"/>
              </a:solidFill>
              <a:effectLst/>
              <a:latin typeface="Century Gothic" panose="020B0502020202020204" pitchFamily="34" charset="0"/>
              <a:ea typeface="Arial MT"/>
              <a:cs typeface="Arial MT"/>
            </a:endParaRPr>
          </a:p>
        </p:txBody>
      </p:sp>
      <p:sp>
        <p:nvSpPr>
          <p:cNvPr id="5" name="CuadroTexto 4">
            <a:extLst>
              <a:ext uri="{FF2B5EF4-FFF2-40B4-BE49-F238E27FC236}">
                <a16:creationId xmlns:a16="http://schemas.microsoft.com/office/drawing/2014/main" id="{4C19204D-8967-023C-E443-943EB115E803}"/>
              </a:ext>
            </a:extLst>
          </p:cNvPr>
          <p:cNvSpPr txBox="1"/>
          <p:nvPr/>
        </p:nvSpPr>
        <p:spPr>
          <a:xfrm>
            <a:off x="4572000" y="7795224"/>
            <a:ext cx="9144000" cy="584775"/>
          </a:xfrm>
          <a:prstGeom prst="rect">
            <a:avLst/>
          </a:prstGeom>
          <a:noFill/>
        </p:spPr>
        <p:txBody>
          <a:bodyPr wrap="square">
            <a:spAutoFit/>
          </a:bodyPr>
          <a:lstStyle/>
          <a:p>
            <a:pPr marL="12700" algn="ctr">
              <a:lnSpc>
                <a:spcPct val="100000"/>
              </a:lnSpc>
              <a:spcBef>
                <a:spcPts val="100"/>
              </a:spcBef>
            </a:pPr>
            <a:r>
              <a:rPr lang="en-US" sz="3200" b="1" spc="-65" dirty="0">
                <a:latin typeface="Century Gothic" panose="020B0502020202020204" pitchFamily="34" charset="0"/>
                <a:ea typeface="Microsoft Sans Serif" panose="020B0604020202020204" pitchFamily="34" charset="0"/>
                <a:cs typeface="Microsoft Sans Serif" panose="020B0604020202020204" pitchFamily="34" charset="0"/>
              </a:rPr>
              <a:t>Partner</a:t>
            </a:r>
            <a:r>
              <a:rPr lang="en-US" sz="3200" b="1" spc="-65"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200" b="1" spc="-65" dirty="0">
                <a:latin typeface="Century Gothic" panose="020B0502020202020204" pitchFamily="34" charset="0"/>
                <a:ea typeface="Microsoft Sans Serif" panose="020B0604020202020204" pitchFamily="34" charset="0"/>
                <a:cs typeface="Microsoft Sans Serif" panose="020B0604020202020204" pitchFamily="34" charset="0"/>
              </a:rPr>
              <a:t>IWS</a:t>
            </a:r>
          </a:p>
        </p:txBody>
      </p:sp>
    </p:spTree>
    <p:extLst>
      <p:ext uri="{BB962C8B-B14F-4D97-AF65-F5344CB8AC3E}">
        <p14:creationId xmlns:p14="http://schemas.microsoft.com/office/powerpoint/2010/main" val="3695705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2.3: Come pensate di presentare i contenuti al vostro pubblico di riferimento?</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4972195"/>
          </a:xfrm>
          <a:prstGeom prst="rect">
            <a:avLst/>
          </a:prstGeom>
          <a:noFill/>
        </p:spPr>
        <p:txBody>
          <a:bodyPr wrap="square" rtlCol="0">
            <a:spAutoFit/>
          </a:bodyPr>
          <a:lstStyle/>
          <a:p>
            <a:pPr lvl="0" algn="just">
              <a:lnSpc>
                <a:spcPct val="107000"/>
              </a:lnSpc>
              <a:spcAft>
                <a:spcPts val="800"/>
              </a:spcAft>
              <a:buClr>
                <a:srgbClr val="3A3A3A"/>
              </a:buClr>
            </a:pPr>
            <a:r>
              <a:rPr lang="it-IT" sz="2000" dirty="0">
                <a:latin typeface="Calibri" panose="020F0502020204030204" pitchFamily="34" charset="0"/>
                <a:ea typeface="Calibri" panose="020F0502020204030204" pitchFamily="34" charset="0"/>
                <a:cs typeface="Arial" panose="020B0604020202020204" pitchFamily="34" charset="0"/>
              </a:rPr>
              <a:t>Si ha</a:t>
            </a:r>
            <a:r>
              <a:rPr lang="it-IT" sz="2000" dirty="0">
                <a:effectLst/>
                <a:latin typeface="Calibri" panose="020F0502020204030204" pitchFamily="34" charset="0"/>
                <a:ea typeface="Calibri" panose="020F0502020204030204" pitchFamily="34" charset="0"/>
                <a:cs typeface="Arial" panose="020B0604020202020204" pitchFamily="34" charset="0"/>
              </a:rPr>
              <a:t> intenzione di usare un tono amichevole o professionale? Creare il vostro materiale in base a ciò che ritenete più in linea con la personalità dei propri studenti e creare </a:t>
            </a:r>
            <a:r>
              <a:rPr lang="it-IT" sz="2000" dirty="0">
                <a:latin typeface="Calibri" panose="020F0502020204030204" pitchFamily="34" charset="0"/>
                <a:ea typeface="Calibri" panose="020F0502020204030204" pitchFamily="34" charset="0"/>
                <a:cs typeface="Arial" panose="020B0604020202020204" pitchFamily="34" charset="0"/>
              </a:rPr>
              <a:t>il proprio </a:t>
            </a:r>
            <a:r>
              <a:rPr lang="it-IT" sz="2000" dirty="0">
                <a:effectLst/>
                <a:latin typeface="Calibri" panose="020F0502020204030204" pitchFamily="34" charset="0"/>
                <a:ea typeface="Calibri" panose="020F0502020204030204" pitchFamily="34" charset="0"/>
                <a:cs typeface="Arial" panose="020B0604020202020204" pitchFamily="34" charset="0"/>
              </a:rPr>
              <a:t>materiale per attirare la loro attenzione.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it-IT" sz="2000" dirty="0">
                <a:effectLst/>
                <a:latin typeface="Calibri" panose="020F0502020204030204" pitchFamily="34" charset="0"/>
                <a:ea typeface="Calibri" panose="020F0502020204030204" pitchFamily="34" charset="0"/>
                <a:cs typeface="Arial" panose="020B0604020202020204" pitchFamily="34" charset="0"/>
              </a:rPr>
              <a:t>Bisogna pensare all'intero corso: si coprono abbastanza argomenti? </a:t>
            </a:r>
            <a:r>
              <a:rPr lang="it-IT" sz="2000" b="1" dirty="0">
                <a:effectLst/>
                <a:latin typeface="Calibri" panose="020F0502020204030204" pitchFamily="34" charset="0"/>
                <a:ea typeface="Calibri" panose="020F0502020204030204" pitchFamily="34" charset="0"/>
                <a:cs typeface="Arial" panose="020B0604020202020204" pitchFamily="34" charset="0"/>
              </a:rPr>
              <a:t>C</a:t>
            </a:r>
            <a:r>
              <a:rPr lang="it-IT" sz="2000" b="1" dirty="0">
                <a:latin typeface="Calibri" panose="020F0502020204030204" pitchFamily="34" charset="0"/>
                <a:ea typeface="Calibri" panose="020F0502020204030204" pitchFamily="34" charset="0"/>
                <a:cs typeface="Arial" panose="020B0604020202020204" pitchFamily="34" charset="0"/>
              </a:rPr>
              <a:t>’è</a:t>
            </a:r>
            <a:r>
              <a:rPr lang="it-IT" sz="2000" b="1" dirty="0">
                <a:effectLst/>
                <a:latin typeface="Calibri" panose="020F0502020204030204" pitchFamily="34" charset="0"/>
                <a:ea typeface="Calibri" panose="020F0502020204030204" pitchFamily="34" charset="0"/>
                <a:cs typeface="Arial" panose="020B0604020202020204" pitchFamily="34" charset="0"/>
              </a:rPr>
              <a:t> una varietà di materiale? </a:t>
            </a:r>
            <a:r>
              <a:rPr lang="it-IT" sz="2000" dirty="0">
                <a:effectLst/>
                <a:latin typeface="Calibri" panose="020F0502020204030204" pitchFamily="34" charset="0"/>
                <a:ea typeface="Calibri" panose="020F0502020204030204" pitchFamily="34" charset="0"/>
                <a:cs typeface="Arial" panose="020B0604020202020204" pitchFamily="34" charset="0"/>
              </a:rPr>
              <a:t>È sufficiente? È aggiornato?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it-IT" sz="2000" dirty="0">
                <a:effectLst/>
                <a:latin typeface="Calibri" panose="020F0502020204030204" pitchFamily="34" charset="0"/>
                <a:ea typeface="Calibri" panose="020F0502020204030204" pitchFamily="34" charset="0"/>
                <a:cs typeface="Arial" panose="020B0604020202020204" pitchFamily="34" charset="0"/>
              </a:rPr>
              <a:t>Quando si sceglie una piattaforma digitale per l’apprendimento, bisogna assicurarsi che sia interessante e che si aiuti effettivamente gli studenti a raggiungere gli obiettivi.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it-IT" sz="2000" b="1" dirty="0">
                <a:effectLst/>
                <a:latin typeface="Calibri" panose="020F0502020204030204" pitchFamily="34" charset="0"/>
                <a:ea typeface="Calibri" panose="020F0502020204030204" pitchFamily="34" charset="0"/>
                <a:cs typeface="Arial" panose="020B0604020202020204" pitchFamily="34" charset="0"/>
              </a:rPr>
              <a:t>Scegliere una piattaforma con contenuti validi e interessanti, che sia divertente da usare e adatta a diverse modalità di apprendimento. </a:t>
            </a:r>
            <a:r>
              <a:rPr lang="it-IT" sz="2000" dirty="0">
                <a:effectLst/>
                <a:latin typeface="Calibri" panose="020F0502020204030204" pitchFamily="34" charset="0"/>
                <a:ea typeface="Calibri" panose="020F0502020204030204" pitchFamily="34" charset="0"/>
                <a:cs typeface="Arial" panose="020B0604020202020204" pitchFamily="34" charset="0"/>
              </a:rPr>
              <a:t>Un buon contenuto contiene informazioni che verranno ricordate e che aiuteranno gli studenti a capire.</a:t>
            </a:r>
            <a:endParaRPr lang="es-ES" sz="9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CE5CA7BD-A959-4226-8B19-AD9522024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7410" y="3390900"/>
            <a:ext cx="4876190" cy="4876190"/>
          </a:xfrm>
          <a:prstGeom prst="rect">
            <a:avLst/>
          </a:prstGeom>
        </p:spPr>
      </p:pic>
      <p:sp>
        <p:nvSpPr>
          <p:cNvPr id="9" name="CuadroTexto 8">
            <a:extLst>
              <a:ext uri="{FF2B5EF4-FFF2-40B4-BE49-F238E27FC236}">
                <a16:creationId xmlns:a16="http://schemas.microsoft.com/office/drawing/2014/main" id="{109CB23B-A850-4824-974E-B3CD9650566D}"/>
              </a:ext>
            </a:extLst>
          </p:cNvPr>
          <p:cNvSpPr txBox="1"/>
          <p:nvPr/>
        </p:nvSpPr>
        <p:spPr>
          <a:xfrm>
            <a:off x="13989777" y="8126968"/>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130453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954107"/>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2.4: Quanto si dovrebbe pagare per una piattaforma di apprendimento digitale?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4039054"/>
          </a:xfrm>
          <a:prstGeom prst="rect">
            <a:avLst/>
          </a:prstGeom>
          <a:noFill/>
        </p:spPr>
        <p:txBody>
          <a:bodyPr wrap="square" rtlCol="0">
            <a:spAutoFit/>
          </a:bodyPr>
          <a:lstStyle/>
          <a:p>
            <a:pPr lvl="0" algn="just">
              <a:lnSpc>
                <a:spcPct val="107000"/>
              </a:lnSpc>
              <a:spcAft>
                <a:spcPts val="800"/>
              </a:spcAft>
              <a:buClr>
                <a:srgbClr val="3A3A3A"/>
              </a:buClr>
            </a:pPr>
            <a:r>
              <a:rPr lang="it-IT" sz="2400" dirty="0">
                <a:effectLst/>
                <a:latin typeface="Calibri" panose="020F0502020204030204" pitchFamily="34" charset="0"/>
                <a:ea typeface="Calibri" panose="020F0502020204030204" pitchFamily="34" charset="0"/>
                <a:cs typeface="Arial" panose="020B0604020202020204" pitchFamily="34" charset="0"/>
              </a:rPr>
              <a:t>Non c’è una risposta univoca, anche se il prezzo è sempre una delle preoccupazioni principali quando si </a:t>
            </a:r>
            <a:r>
              <a:rPr lang="it-IT" sz="2400" b="1" dirty="0">
                <a:effectLst/>
                <a:latin typeface="Calibri" panose="020F0502020204030204" pitchFamily="34" charset="0"/>
                <a:ea typeface="Calibri" panose="020F0502020204030204" pitchFamily="34" charset="0"/>
                <a:cs typeface="Arial" panose="020B0604020202020204" pitchFamily="34" charset="0"/>
              </a:rPr>
              <a:t>sceglie una piattaforma LMS, dipende davvero dal  proprio budget </a:t>
            </a:r>
            <a:r>
              <a:rPr lang="it-IT" sz="2400" dirty="0">
                <a:effectLst/>
                <a:latin typeface="Calibri" panose="020F0502020204030204" pitchFamily="34" charset="0"/>
                <a:ea typeface="Calibri" panose="020F0502020204030204" pitchFamily="34" charset="0"/>
                <a:cs typeface="Arial" panose="020B0604020202020204" pitchFamily="34" charset="0"/>
              </a:rPr>
              <a:t>e dalla qualità/facilità che vuoi ottenere. </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it-IT" sz="2400" dirty="0">
                <a:effectLst/>
                <a:latin typeface="Calibri" panose="020F0502020204030204" pitchFamily="34" charset="0"/>
                <a:ea typeface="Calibri" panose="020F0502020204030204" pitchFamily="34" charset="0"/>
                <a:cs typeface="Arial" panose="020B0604020202020204" pitchFamily="34" charset="0"/>
              </a:rPr>
              <a:t>Tenendo presente che, come vedremo più avanti, esistono anche opzioni completamente gratuite che potrebbero funzionare in caso di necessità. </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it-IT" sz="2400" dirty="0">
                <a:effectLst/>
                <a:latin typeface="Calibri" panose="020F0502020204030204" pitchFamily="34" charset="0"/>
                <a:ea typeface="Calibri" panose="020F0502020204030204" pitchFamily="34" charset="0"/>
                <a:cs typeface="Arial" panose="020B0604020202020204" pitchFamily="34" charset="0"/>
              </a:rPr>
              <a:t>Si deve anche valutare se si ha bisogno </a:t>
            </a:r>
            <a:r>
              <a:rPr lang="it-IT" sz="2400" b="1" dirty="0">
                <a:effectLst/>
                <a:latin typeface="Calibri" panose="020F0502020204030204" pitchFamily="34" charset="0"/>
                <a:ea typeface="Calibri" panose="020F0502020204030204" pitchFamily="34" charset="0"/>
                <a:cs typeface="Arial" panose="020B0604020202020204" pitchFamily="34" charset="0"/>
              </a:rPr>
              <a:t>di una piattaforma scalabile o meno</a:t>
            </a:r>
            <a:r>
              <a:rPr lang="it-IT" sz="2400" dirty="0">
                <a:effectLst/>
                <a:latin typeface="Calibri" panose="020F0502020204030204" pitchFamily="34" charset="0"/>
                <a:ea typeface="Calibri" panose="020F0502020204030204" pitchFamily="34" charset="0"/>
                <a:cs typeface="Arial" panose="020B0604020202020204" pitchFamily="34" charset="0"/>
              </a:rPr>
              <a:t>, perché cambiarla in seguito potrebbe comportare un doppio lavoro e un doppio pagamento!</a:t>
            </a:r>
            <a:endParaRPr lang="es-ES" sz="13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3DA2C69B-7042-4A0C-B221-EA6E19311B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5400" y="3543300"/>
            <a:ext cx="4410101" cy="4410101"/>
          </a:xfrm>
          <a:prstGeom prst="rect">
            <a:avLst/>
          </a:prstGeom>
        </p:spPr>
      </p:pic>
      <p:sp>
        <p:nvSpPr>
          <p:cNvPr id="8" name="CuadroTexto 7">
            <a:extLst>
              <a:ext uri="{FF2B5EF4-FFF2-40B4-BE49-F238E27FC236}">
                <a16:creationId xmlns:a16="http://schemas.microsoft.com/office/drawing/2014/main" id="{4B8D362F-DE88-48FF-9809-94A178AF587C}"/>
              </a:ext>
            </a:extLst>
          </p:cNvPr>
          <p:cNvSpPr txBox="1"/>
          <p:nvPr/>
        </p:nvSpPr>
        <p:spPr>
          <a:xfrm>
            <a:off x="13684977" y="8050768"/>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373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2.5: Piattaforme di e-learning gratuite: alcuni esempi</a:t>
            </a:r>
          </a:p>
        </p:txBody>
      </p:sp>
      <p:sp>
        <p:nvSpPr>
          <p:cNvPr id="7" name="2 Marcador de contenido">
            <a:extLst>
              <a:ext uri="{FF2B5EF4-FFF2-40B4-BE49-F238E27FC236}">
                <a16:creationId xmlns:a16="http://schemas.microsoft.com/office/drawing/2014/main" id="{5B7541FA-89B4-455A-83A7-C77260CD108E}"/>
              </a:ext>
            </a:extLst>
          </p:cNvPr>
          <p:cNvSpPr txBox="1">
            <a:spLocks/>
          </p:cNvSpPr>
          <p:nvPr/>
        </p:nvSpPr>
        <p:spPr>
          <a:xfrm>
            <a:off x="1295400" y="3113722"/>
            <a:ext cx="862053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GB" sz="2400" b="1" kern="0" dirty="0">
                <a:solidFill>
                  <a:sysClr val="windowText" lastClr="000000"/>
                </a:solidFill>
                <a:ea typeface="Calibri" panose="020F0502020204030204" pitchFamily="34" charset="0"/>
              </a:rPr>
              <a:t>Moodle</a:t>
            </a:r>
            <a:r>
              <a:rPr lang="en-GB" sz="2400" kern="0" dirty="0">
                <a:solidFill>
                  <a:sysClr val="windowText" lastClr="000000"/>
                </a:solidFill>
                <a:ea typeface="Calibri" panose="020F0502020204030204" pitchFamily="34" charset="0"/>
              </a:rPr>
              <a:t>: </a:t>
            </a:r>
            <a:r>
              <a:rPr lang="en-US" sz="2400" kern="0" dirty="0">
                <a:solidFill>
                  <a:sysClr val="windowText" lastClr="000000"/>
                </a:solidFill>
                <a:hlinkClick r:id="rId2"/>
              </a:rPr>
              <a:t> Moodle.org</a:t>
            </a:r>
            <a:endParaRPr lang="en-US" sz="2400" kern="0" dirty="0">
              <a:solidFill>
                <a:sysClr val="windowText" lastClr="000000"/>
              </a:solidFill>
            </a:endParaRPr>
          </a:p>
          <a:p>
            <a:r>
              <a:rPr lang="it-IT" sz="2400" kern="0" dirty="0">
                <a:solidFill>
                  <a:sysClr val="windowText" lastClr="000000"/>
                </a:solidFill>
                <a:ea typeface="Times New Roman" panose="02020603050405020304" pitchFamily="18" charset="0"/>
              </a:rPr>
              <a:t>Moodle è l'acronimo di Modular Object-Oriented Dynamic Learning Environment (Ambiente dinamico di apprendimento modulare orientato agli oggetti), ovvero un sistema che le istituzioni educative utilizzano per fornire corsi e materiale didattico agli studenti.</a:t>
            </a:r>
          </a:p>
          <a:p>
            <a:endParaRPr lang="en-US" sz="2400" b="1" kern="0" dirty="0">
              <a:solidFill>
                <a:srgbClr val="00B050"/>
              </a:solidFill>
            </a:endParaRPr>
          </a:p>
          <a:p>
            <a:pPr algn="just"/>
            <a:r>
              <a:rPr lang="en-US" sz="2400" b="1" kern="0" dirty="0">
                <a:solidFill>
                  <a:srgbClr val="75B239"/>
                </a:solidFill>
              </a:rPr>
              <a:t>PRO:</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Progettato per supportare l'insegnamento e l'apprendimento</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Facile da usare</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Funzionalità multilingue</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Moodle è in grado di soddisfare le esigenze sia di piccole classi che di grandi organizzazioni.</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Impegno a salvaguardare la sicurezza dei dati e la privacy degli utenti</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Utilizzo in qualsiasi momento, ovunque e su qualsiasi dispositivo</a:t>
            </a:r>
            <a:endParaRPr lang="es-ES" sz="2400" kern="0" dirty="0">
              <a:solidFill>
                <a:sysClr val="windowText" lastClr="000000"/>
              </a:solidFill>
              <a:ea typeface="Calibri" panose="020F0502020204030204" pitchFamily="34" charset="0"/>
              <a:cs typeface="Times New Roman" panose="02020603050405020304" pitchFamily="18" charset="0"/>
            </a:endParaRPr>
          </a:p>
        </p:txBody>
      </p:sp>
      <p:pic>
        <p:nvPicPr>
          <p:cNvPr id="3074" name="Picture 2" descr="Qué es Moodle? Curso de Moodle: Tutorización de Cursos Online">
            <a:extLst>
              <a:ext uri="{FF2B5EF4-FFF2-40B4-BE49-F238E27FC236}">
                <a16:creationId xmlns:a16="http://schemas.microsoft.com/office/drawing/2014/main" id="{94EFE260-E1AD-42C9-8F13-C016D274D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7800" y="3172239"/>
            <a:ext cx="4244139" cy="1943100"/>
          </a:xfrm>
          <a:prstGeom prst="rect">
            <a:avLst/>
          </a:prstGeom>
          <a:noFill/>
          <a:extLst>
            <a:ext uri="{909E8E84-426E-40DD-AFC4-6F175D3DCCD1}">
              <a14:hiddenFill xmlns:a14="http://schemas.microsoft.com/office/drawing/2010/main">
                <a:solidFill>
                  <a:srgbClr val="FFFFFF"/>
                </a:solidFill>
              </a14:hiddenFill>
            </a:ext>
          </a:extLst>
        </p:spPr>
      </p:pic>
      <p:sp>
        <p:nvSpPr>
          <p:cNvPr id="9" name="2 Marcador de contenido">
            <a:extLst>
              <a:ext uri="{FF2B5EF4-FFF2-40B4-BE49-F238E27FC236}">
                <a16:creationId xmlns:a16="http://schemas.microsoft.com/office/drawing/2014/main" id="{093E5BA4-E9C5-4A69-9C0C-F0EB7DB2AFA1}"/>
              </a:ext>
            </a:extLst>
          </p:cNvPr>
          <p:cNvSpPr txBox="1">
            <a:spLocks/>
          </p:cNvSpPr>
          <p:nvPr/>
        </p:nvSpPr>
        <p:spPr>
          <a:xfrm>
            <a:off x="10058400" y="5829300"/>
            <a:ext cx="6477000" cy="2971800"/>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err="1">
                <a:solidFill>
                  <a:srgbClr val="FF0000"/>
                </a:solidFill>
              </a:rPr>
              <a:t>CONTRO</a:t>
            </a:r>
            <a:r>
              <a:rPr lang="en-US" sz="2400" b="1" kern="0" dirty="0">
                <a:solidFill>
                  <a:srgbClr val="FF0000"/>
                </a:solidFill>
              </a:rPr>
              <a:t>:</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Manca l’efficienza della flessibilità</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Sono necessarie competenze tecniche</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La reportistica è limitata</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Problemi di personalizzazione</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Più studenti accedono alla piattaforma, più il sistema diventa lento</a:t>
            </a:r>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spTree>
    <p:extLst>
      <p:ext uri="{BB962C8B-B14F-4D97-AF65-F5344CB8AC3E}">
        <p14:creationId xmlns:p14="http://schemas.microsoft.com/office/powerpoint/2010/main" val="55966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2.5: Piattaforme di e-learning gratuite: alcuni esempi</a:t>
            </a:r>
          </a:p>
        </p:txBody>
      </p:sp>
      <p:sp>
        <p:nvSpPr>
          <p:cNvPr id="8" name="2 Marcador de contenido">
            <a:extLst>
              <a:ext uri="{FF2B5EF4-FFF2-40B4-BE49-F238E27FC236}">
                <a16:creationId xmlns:a16="http://schemas.microsoft.com/office/drawing/2014/main" id="{8BD7ED1B-438C-488B-BE8D-2FD4220E9171}"/>
              </a:ext>
            </a:extLst>
          </p:cNvPr>
          <p:cNvSpPr txBox="1">
            <a:spLocks/>
          </p:cNvSpPr>
          <p:nvPr/>
        </p:nvSpPr>
        <p:spPr>
          <a:xfrm>
            <a:off x="1397001" y="3702018"/>
            <a:ext cx="77469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GB" sz="2400" b="1" kern="0" dirty="0">
                <a:solidFill>
                  <a:sysClr val="windowText" lastClr="000000"/>
                </a:solidFill>
                <a:ea typeface="Calibri" panose="020F0502020204030204" pitchFamily="34" charset="0"/>
              </a:rPr>
              <a:t>LearnPress LMS</a:t>
            </a:r>
            <a:r>
              <a:rPr lang="en-GB" sz="2400" kern="0" dirty="0">
                <a:solidFill>
                  <a:sysClr val="windowText" lastClr="000000"/>
                </a:solidFill>
                <a:ea typeface="Calibri" panose="020F0502020204030204" pitchFamily="34" charset="0"/>
              </a:rPr>
              <a:t>: </a:t>
            </a:r>
            <a:r>
              <a:rPr lang="es-ES" sz="2400" kern="0" dirty="0">
                <a:solidFill>
                  <a:sysClr val="windowText" lastClr="000000"/>
                </a:solidFill>
                <a:hlinkClick r:id="rId2"/>
              </a:rPr>
              <a:t>LearnPress.org</a:t>
            </a:r>
            <a:endParaRPr lang="en-GB" sz="2400" kern="0" dirty="0">
              <a:solidFill>
                <a:schemeClr val="accent1">
                  <a:lumMod val="75000"/>
                </a:schemeClr>
              </a:solidFill>
            </a:endParaRPr>
          </a:p>
          <a:p>
            <a:pPr algn="just"/>
            <a:r>
              <a:rPr lang="it-IT" sz="2400" kern="0" dirty="0">
                <a:solidFill>
                  <a:srgbClr val="3C3C3C"/>
                </a:solidFill>
                <a:ea typeface="Calibri" panose="020F0502020204030204" pitchFamily="34" charset="0"/>
              </a:rPr>
              <a:t>LearnPress è un plugin per WordPress LMS (Learning Management System). Si basa su un sito web WordPress per offrire un'ampia gamma di opzioni per ospitare i corsi.</a:t>
            </a:r>
          </a:p>
          <a:p>
            <a:pPr algn="just"/>
            <a:endParaRPr lang="en-GB" sz="2400" b="1" kern="0" dirty="0">
              <a:solidFill>
                <a:srgbClr val="75B239"/>
              </a:solidFill>
            </a:endParaRPr>
          </a:p>
          <a:p>
            <a:pPr algn="just"/>
            <a:r>
              <a:rPr lang="en-GB" sz="2400" b="1" kern="0" dirty="0">
                <a:solidFill>
                  <a:srgbClr val="75B239"/>
                </a:solidFill>
              </a:rPr>
              <a:t>PRO:</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Creazione di un numero illimitato di corsi, lezioni, quiz e domande</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Creazione di corsi è semplice e ha un flusso logico</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Costruzione facile di i corsi con il costruttore di corsi "drag and drop".</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LearnPress è gratuito </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cs typeface="Calibri" panose="020F0502020204030204" pitchFamily="34" charset="0"/>
              </a:rPr>
              <a:t>LearnPress supporta WordPress Multisite</a:t>
            </a:r>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pic>
        <p:nvPicPr>
          <p:cNvPr id="9" name="Imagen 8">
            <a:extLst>
              <a:ext uri="{FF2B5EF4-FFF2-40B4-BE49-F238E27FC236}">
                <a16:creationId xmlns:a16="http://schemas.microsoft.com/office/drawing/2014/main" id="{D4DB8193-40F1-4175-8721-C76A3F57DF21}"/>
              </a:ext>
            </a:extLst>
          </p:cNvPr>
          <p:cNvPicPr>
            <a:picLocks noChangeAspect="1"/>
          </p:cNvPicPr>
          <p:nvPr/>
        </p:nvPicPr>
        <p:blipFill>
          <a:blip r:embed="rId3"/>
          <a:stretch>
            <a:fillRect/>
          </a:stretch>
        </p:blipFill>
        <p:spPr>
          <a:xfrm>
            <a:off x="14808147" y="2814310"/>
            <a:ext cx="1965407" cy="1716455"/>
          </a:xfrm>
          <a:prstGeom prst="rect">
            <a:avLst/>
          </a:prstGeom>
        </p:spPr>
      </p:pic>
      <p:sp>
        <p:nvSpPr>
          <p:cNvPr id="11" name="2 Marcador de contenido">
            <a:extLst>
              <a:ext uri="{FF2B5EF4-FFF2-40B4-BE49-F238E27FC236}">
                <a16:creationId xmlns:a16="http://schemas.microsoft.com/office/drawing/2014/main" id="{297587F7-EFBB-406C-BCCF-DF9ACB62068A}"/>
              </a:ext>
            </a:extLst>
          </p:cNvPr>
          <p:cNvSpPr txBox="1">
            <a:spLocks/>
          </p:cNvSpPr>
          <p:nvPr/>
        </p:nvSpPr>
        <p:spPr>
          <a:xfrm>
            <a:off x="10439400" y="5372100"/>
            <a:ext cx="5918199" cy="344916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CONTRO:</a:t>
            </a:r>
          </a:p>
          <a:p>
            <a:pPr marL="342900" indent="-342900">
              <a:buFont typeface="Arial" panose="020B0604020202020204" pitchFamily="34" charset="0"/>
              <a:buChar char="•"/>
            </a:pPr>
            <a:r>
              <a:rPr lang="it-IT" sz="2400" kern="0" dirty="0">
                <a:solidFill>
                  <a:srgbClr val="3C3C3C"/>
                </a:solidFill>
                <a:ea typeface="Times New Roman" panose="02020603050405020304" pitchFamily="18" charset="0"/>
              </a:rPr>
              <a:t>Le certificazioni e alcune opzioni di quiz devono essere pagate. </a:t>
            </a:r>
          </a:p>
          <a:p>
            <a:pPr marL="342900" indent="-342900">
              <a:buFont typeface="Arial" panose="020B0604020202020204" pitchFamily="34" charset="0"/>
              <a:buChar char="•"/>
            </a:pPr>
            <a:r>
              <a:rPr lang="it-IT" sz="2400" kern="0" dirty="0">
                <a:solidFill>
                  <a:srgbClr val="3C3C3C"/>
                </a:solidFill>
                <a:ea typeface="Times New Roman" panose="02020603050405020304" pitchFamily="18" charset="0"/>
              </a:rPr>
              <a:t>La documentazione è un po' difficile da trovare e poco dettagliata.</a:t>
            </a:r>
          </a:p>
          <a:p>
            <a:pPr marL="342900" indent="-342900">
              <a:buFont typeface="Arial" panose="020B0604020202020204" pitchFamily="34" charset="0"/>
              <a:buChar char="•"/>
            </a:pPr>
            <a:r>
              <a:rPr lang="it-IT" sz="2400" kern="0" dirty="0">
                <a:solidFill>
                  <a:srgbClr val="3C3C3C"/>
                </a:solidFill>
                <a:ea typeface="Times New Roman" panose="02020603050405020304" pitchFamily="18" charset="0"/>
              </a:rPr>
              <a:t>Il supporto sembra essere messo in discussione nelle recensioni.</a:t>
            </a:r>
            <a:endParaRPr lang="es-ES" sz="2400" kern="0" dirty="0">
              <a:solidFill>
                <a:srgbClr val="3C3C3C"/>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051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2.5: Piattaforme di e-learning gratuite: alcuni esempi</a:t>
            </a:r>
          </a:p>
        </p:txBody>
      </p:sp>
      <p:sp>
        <p:nvSpPr>
          <p:cNvPr id="7" name="2 Marcador de contenido">
            <a:extLst>
              <a:ext uri="{FF2B5EF4-FFF2-40B4-BE49-F238E27FC236}">
                <a16:creationId xmlns:a16="http://schemas.microsoft.com/office/drawing/2014/main" id="{5170AE01-2ACE-4F24-8149-FE38696693E6}"/>
              </a:ext>
            </a:extLst>
          </p:cNvPr>
          <p:cNvSpPr txBox="1">
            <a:spLocks/>
          </p:cNvSpPr>
          <p:nvPr/>
        </p:nvSpPr>
        <p:spPr>
          <a:xfrm>
            <a:off x="1215887" y="3127586"/>
            <a:ext cx="10185399" cy="7159414"/>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b="1" kern="0" spc="23" dirty="0">
                <a:solidFill>
                  <a:srgbClr val="444444"/>
                </a:solidFill>
                <a:ea typeface="Calibri" panose="020F0502020204030204" pitchFamily="34" charset="0"/>
                <a:cs typeface="Calibri" panose="020F0502020204030204" pitchFamily="34" charset="0"/>
              </a:rPr>
              <a:t>EdApp LMS: </a:t>
            </a:r>
            <a:r>
              <a:rPr lang="en-US" sz="2400" kern="0" spc="23" dirty="0">
                <a:solidFill>
                  <a:srgbClr val="444444"/>
                </a:solidFill>
                <a:ea typeface="Calibri" panose="020F0502020204030204" pitchFamily="34" charset="0"/>
                <a:cs typeface="Calibri" panose="020F0502020204030204" pitchFamily="34" charset="0"/>
                <a:hlinkClick r:id="rId2"/>
              </a:rPr>
              <a:t>www.edapp.com</a:t>
            </a:r>
            <a:endParaRPr lang="en-US" sz="2400" kern="0" dirty="0">
              <a:solidFill>
                <a:sysClr val="windowText" lastClr="000000"/>
              </a:solidFill>
              <a:ea typeface="Calibri" panose="020F0502020204030204" pitchFamily="34" charset="0"/>
              <a:cs typeface="Times New Roman" panose="02020603050405020304" pitchFamily="18" charset="0"/>
            </a:endParaRPr>
          </a:p>
          <a:p>
            <a:pPr algn="just">
              <a:lnSpc>
                <a:spcPct val="120000"/>
              </a:lnSpc>
            </a:pPr>
            <a:r>
              <a:rPr lang="it-IT" sz="2200" kern="0" spc="23" dirty="0">
                <a:solidFill>
                  <a:sysClr val="windowText" lastClr="000000"/>
                </a:solidFill>
                <a:ea typeface="Calibri" panose="020F0502020204030204" pitchFamily="34" charset="0"/>
                <a:cs typeface="Calibri" panose="020F0502020204030204" pitchFamily="34" charset="0"/>
              </a:rPr>
              <a:t>EdApp LMS stabilisce lo standard per le piattaforme di corsi online di alta qualità, riconosciuto per la sua libreria di contenuti di micro-apprendimento completa di corsi progettati da esperti per vari settori. Qui potrete esplorare argomenti riguardanti la vendita al dettaglio, l’edilizia, la sicurezza informatica, gli stili di leadership e di gestione, la ristorazione e l’ospitalità, con più di 30 categorie di espansione.</a:t>
            </a:r>
            <a:endParaRPr lang="en-US" sz="2200" kern="0" dirty="0">
              <a:solidFill>
                <a:sysClr val="windowText" lastClr="000000"/>
              </a:solidFill>
              <a:ea typeface="Calibri" panose="020F0502020204030204" pitchFamily="34" charset="0"/>
              <a:cs typeface="Times New Roman" panose="02020603050405020304" pitchFamily="18" charset="0"/>
            </a:endParaRPr>
          </a:p>
          <a:p>
            <a:r>
              <a:rPr lang="en-US" sz="2400" kern="0" dirty="0">
                <a:solidFill>
                  <a:srgbClr val="75B239"/>
                </a:solidFill>
              </a:rPr>
              <a:t>PRO:</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Facile da usare</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Il software di micro-apprendimento funziona su tutti i dispositivi.</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Caricamento delle tue diapositive di formazione e loro conversione in lezioni adatte ai dispositivi mobili. </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Libreria di corsi gratuita</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Integrazione con Canva</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Gamification</a:t>
            </a:r>
          </a:p>
          <a:p>
            <a:pPr marL="342900" indent="-342900">
              <a:buFont typeface="Arial" panose="020B0604020202020204" pitchFamily="34" charset="0"/>
              <a:buChar char="•"/>
            </a:pPr>
            <a:r>
              <a:rPr lang="it-IT" sz="2400" kern="0" dirty="0">
                <a:solidFill>
                  <a:sysClr val="windowText" lastClr="000000"/>
                </a:solidFill>
                <a:ea typeface="Times New Roman" panose="02020603050405020304" pitchFamily="18" charset="0"/>
              </a:rPr>
              <a:t>Traduzione dei corsi in oltre 100 lingue</a:t>
            </a:r>
            <a:endParaRPr lang="es-ES" sz="2400" kern="0" dirty="0">
              <a:solidFill>
                <a:srgbClr val="1F2E3C"/>
              </a:solidFill>
              <a:latin typeface="Ed Sans Neue"/>
            </a:endParaRPr>
          </a:p>
          <a:p>
            <a:endParaRPr lang="es-ES" sz="2400" kern="0" dirty="0">
              <a:solidFill>
                <a:srgbClr val="1F2E3C"/>
              </a:solidFill>
              <a:latin typeface="Ed Sans Neue"/>
            </a:endParaRPr>
          </a:p>
          <a:p>
            <a:endParaRPr lang="it-IT" sz="2400" kern="0" dirty="0">
              <a:solidFill>
                <a:sysClr val="windowText" lastClr="000000"/>
              </a:solidFill>
            </a:endParaRPr>
          </a:p>
          <a:p>
            <a:endParaRPr lang="it-IT" sz="2400" kern="0" dirty="0">
              <a:solidFill>
                <a:sysClr val="windowText" lastClr="000000"/>
              </a:solidFill>
            </a:endParaRPr>
          </a:p>
        </p:txBody>
      </p:sp>
      <p:sp>
        <p:nvSpPr>
          <p:cNvPr id="10" name="2 Marcador de contenido">
            <a:extLst>
              <a:ext uri="{FF2B5EF4-FFF2-40B4-BE49-F238E27FC236}">
                <a16:creationId xmlns:a16="http://schemas.microsoft.com/office/drawing/2014/main" id="{1FA1A842-F967-43D9-8DF4-76224B79E97C}"/>
              </a:ext>
            </a:extLst>
          </p:cNvPr>
          <p:cNvSpPr txBox="1">
            <a:spLocks/>
          </p:cNvSpPr>
          <p:nvPr/>
        </p:nvSpPr>
        <p:spPr>
          <a:xfrm>
            <a:off x="11277600" y="6362700"/>
            <a:ext cx="63753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CONTRO:</a:t>
            </a:r>
          </a:p>
          <a:p>
            <a:pPr marL="342900" indent="-342900" algn="just">
              <a:buFont typeface="Arial" panose="020B0604020202020204" pitchFamily="34" charset="0"/>
              <a:buChar char="•"/>
            </a:pPr>
            <a:r>
              <a:rPr lang="it-IT" sz="2400" kern="0" dirty="0">
                <a:solidFill>
                  <a:srgbClr val="444444"/>
                </a:solidFill>
              </a:rPr>
              <a:t>I piani tariffari possono essere costosi.</a:t>
            </a:r>
          </a:p>
          <a:p>
            <a:pPr marL="342900" indent="-342900" algn="just">
              <a:buFont typeface="Arial" panose="020B0604020202020204" pitchFamily="34" charset="0"/>
              <a:buChar char="•"/>
            </a:pPr>
            <a:r>
              <a:rPr lang="it-IT" sz="2400" kern="0" dirty="0">
                <a:solidFill>
                  <a:srgbClr val="444444"/>
                </a:solidFill>
              </a:rPr>
              <a:t>Supportato solo in inglese, non è adatto a un team globale o a organizzazioni che desiderano espandersi.</a:t>
            </a:r>
          </a:p>
          <a:p>
            <a:pPr marL="342900" indent="-342900" algn="just">
              <a:buFont typeface="Arial" panose="020B0604020202020204" pitchFamily="34" charset="0"/>
              <a:buChar char="•"/>
            </a:pPr>
            <a:r>
              <a:rPr lang="it-IT" sz="2400" kern="0" dirty="0">
                <a:solidFill>
                  <a:srgbClr val="444444"/>
                </a:solidFill>
              </a:rPr>
              <a:t>Nessuna libreria di corsi modificabile.</a:t>
            </a:r>
            <a:endParaRPr lang="en-US" sz="2400" kern="0" dirty="0">
              <a:solidFill>
                <a:srgbClr val="3C3C3C"/>
              </a:solidFill>
              <a:ea typeface="Calibri" panose="020F0502020204030204" pitchFamily="34" charset="0"/>
              <a:cs typeface="Times New Roman" panose="02020603050405020304" pitchFamily="18" charset="0"/>
            </a:endParaRPr>
          </a:p>
        </p:txBody>
      </p:sp>
      <p:pic>
        <p:nvPicPr>
          <p:cNvPr id="12" name="Picture 2" descr="Microfinance provider Esperanza selects EdApp to help educate in the  Dominican Republic | Presswire">
            <a:extLst>
              <a:ext uri="{FF2B5EF4-FFF2-40B4-BE49-F238E27FC236}">
                <a16:creationId xmlns:a16="http://schemas.microsoft.com/office/drawing/2014/main" id="{85B654E1-3E36-4F2F-B74F-214AABE49C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68400" y="3924300"/>
            <a:ext cx="2825162" cy="118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05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2.5: Piattaforme di e-learning gratuite: alcuni esempi</a:t>
            </a:r>
          </a:p>
        </p:txBody>
      </p:sp>
      <p:sp>
        <p:nvSpPr>
          <p:cNvPr id="8" name="2 Marcador de contenido">
            <a:extLst>
              <a:ext uri="{FF2B5EF4-FFF2-40B4-BE49-F238E27FC236}">
                <a16:creationId xmlns:a16="http://schemas.microsoft.com/office/drawing/2014/main" id="{49009F86-EEAD-4F82-88EF-E9577B30D2A5}"/>
              </a:ext>
            </a:extLst>
          </p:cNvPr>
          <p:cNvSpPr txBox="1">
            <a:spLocks/>
          </p:cNvSpPr>
          <p:nvPr/>
        </p:nvSpPr>
        <p:spPr>
          <a:xfrm>
            <a:off x="1524000" y="3162300"/>
            <a:ext cx="7924800" cy="649954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b="1" kern="0" spc="23" dirty="0">
                <a:solidFill>
                  <a:srgbClr val="444444"/>
                </a:solidFill>
                <a:ea typeface="Calibri" panose="020F0502020204030204" pitchFamily="34" charset="0"/>
                <a:cs typeface="Calibri" panose="020F0502020204030204" pitchFamily="34" charset="0"/>
              </a:rPr>
              <a:t>edX: </a:t>
            </a:r>
            <a:r>
              <a:rPr lang="en-US" sz="2400" b="1" kern="0" spc="23" dirty="0">
                <a:solidFill>
                  <a:srgbClr val="444444"/>
                </a:solidFill>
                <a:ea typeface="Calibri" panose="020F0502020204030204" pitchFamily="34" charset="0"/>
                <a:cs typeface="Calibri" panose="020F0502020204030204" pitchFamily="34" charset="0"/>
                <a:hlinkClick r:id="rId2"/>
              </a:rPr>
              <a:t>www.edx.org</a:t>
            </a:r>
            <a:endParaRPr lang="en-US" sz="2400" b="1" kern="0" spc="23" dirty="0">
              <a:solidFill>
                <a:srgbClr val="444444"/>
              </a:solidFill>
              <a:ea typeface="Calibri" panose="020F0502020204030204" pitchFamily="34" charset="0"/>
              <a:cs typeface="Calibri" panose="020F0502020204030204" pitchFamily="34" charset="0"/>
            </a:endParaRPr>
          </a:p>
          <a:p>
            <a:pPr algn="just"/>
            <a:r>
              <a:rPr lang="it-IT" sz="2400" kern="0" spc="23" dirty="0">
                <a:solidFill>
                  <a:sysClr val="windowText" lastClr="000000"/>
                </a:solidFill>
                <a:ea typeface="Calibri" panose="020F0502020204030204" pitchFamily="34" charset="0"/>
                <a:cs typeface="Calibri" panose="020F0502020204030204" pitchFamily="34" charset="0"/>
              </a:rPr>
              <a:t>edX è un luogo ideale per trovare corsi online di alta qualità che possono aiutare il vostro team a espandere le proprie competenze e conoscenze e a spingerlo a fornire prestazioni eccezionali.</a:t>
            </a:r>
            <a:endParaRPr lang="es-ES" sz="2400" kern="0" dirty="0">
              <a:solidFill>
                <a:sysClr val="windowText" lastClr="000000"/>
              </a:solidFill>
              <a:ea typeface="Calibri" panose="020F0502020204030204" pitchFamily="34" charset="0"/>
              <a:cs typeface="Times New Roman" panose="02020603050405020304" pitchFamily="18" charset="0"/>
            </a:endParaRPr>
          </a:p>
          <a:p>
            <a:r>
              <a:rPr lang="it-IT" sz="2400" kern="0" dirty="0">
                <a:solidFill>
                  <a:srgbClr val="75B239"/>
                </a:solidFill>
              </a:rPr>
              <a:t>PRO:</a:t>
            </a:r>
          </a:p>
          <a:p>
            <a:pPr marL="342900" indent="-342900">
              <a:buFont typeface="Arial" panose="020B0604020202020204" pitchFamily="34" charset="0"/>
              <a:buChar char="•"/>
            </a:pPr>
            <a:r>
              <a:rPr lang="it-IT" sz="2400" kern="0" dirty="0">
                <a:solidFill>
                  <a:srgbClr val="404040"/>
                </a:solidFill>
              </a:rPr>
              <a:t>I corsi sono in collaborazione con prestigiose organizzazioni, università e aziende come Harvard, Berkeley e Microsoft.</a:t>
            </a:r>
          </a:p>
          <a:p>
            <a:pPr marL="342900" indent="-342900">
              <a:buFont typeface="Arial" panose="020B0604020202020204" pitchFamily="34" charset="0"/>
              <a:buChar char="•"/>
            </a:pPr>
            <a:r>
              <a:rPr lang="it-IT" sz="2400" kern="0" dirty="0">
                <a:solidFill>
                  <a:srgbClr val="404040"/>
                </a:solidFill>
              </a:rPr>
              <a:t>I corsi sono erogati in formato video</a:t>
            </a:r>
          </a:p>
          <a:p>
            <a:pPr marL="342900" indent="-342900">
              <a:buFont typeface="Arial" panose="020B0604020202020204" pitchFamily="34" charset="0"/>
              <a:buChar char="•"/>
            </a:pPr>
            <a:r>
              <a:rPr lang="it-IT" sz="2400" kern="0" dirty="0">
                <a:solidFill>
                  <a:srgbClr val="404040"/>
                </a:solidFill>
              </a:rPr>
              <a:t>La maggior parte dei corsi è gratuita</a:t>
            </a:r>
          </a:p>
          <a:p>
            <a:pPr marL="342900" indent="-342900">
              <a:buFont typeface="Arial" panose="020B0604020202020204" pitchFamily="34" charset="0"/>
              <a:buChar char="•"/>
            </a:pPr>
            <a:r>
              <a:rPr lang="it-IT" sz="2400" kern="0" dirty="0">
                <a:solidFill>
                  <a:srgbClr val="404040"/>
                </a:solidFill>
              </a:rPr>
              <a:t>La maggior parte dei corsi è autogestita e può essere iniziata in qualsiasi momento.</a:t>
            </a:r>
          </a:p>
          <a:p>
            <a:pPr marL="342900" indent="-342900">
              <a:buFont typeface="Arial" panose="020B0604020202020204" pitchFamily="34" charset="0"/>
              <a:buChar char="•"/>
            </a:pPr>
            <a:r>
              <a:rPr lang="it-IT" sz="2400" kern="0" dirty="0">
                <a:solidFill>
                  <a:srgbClr val="404040"/>
                </a:solidFill>
              </a:rPr>
              <a:t>È disponibile un’opzione di download </a:t>
            </a:r>
          </a:p>
          <a:p>
            <a:pPr marL="342900" indent="-342900">
              <a:buFont typeface="Arial" panose="020B0604020202020204" pitchFamily="34" charset="0"/>
              <a:buChar char="•"/>
            </a:pPr>
            <a:r>
              <a:rPr lang="it-IT" sz="2400" kern="0" dirty="0">
                <a:solidFill>
                  <a:srgbClr val="404040"/>
                </a:solidFill>
              </a:rPr>
              <a:t>Riceverete un certificato verificato al completamento del corso.</a:t>
            </a:r>
            <a:endParaRPr lang="it-IT" sz="2400" kern="0" dirty="0">
              <a:solidFill>
                <a:sysClr val="windowText" lastClr="000000"/>
              </a:solidFill>
            </a:endParaRPr>
          </a:p>
        </p:txBody>
      </p:sp>
      <p:pic>
        <p:nvPicPr>
          <p:cNvPr id="9" name="Imagen 8">
            <a:extLst>
              <a:ext uri="{FF2B5EF4-FFF2-40B4-BE49-F238E27FC236}">
                <a16:creationId xmlns:a16="http://schemas.microsoft.com/office/drawing/2014/main" id="{438C3280-BAE4-44CF-835E-A6213C0E1599}"/>
              </a:ext>
            </a:extLst>
          </p:cNvPr>
          <p:cNvPicPr>
            <a:picLocks noChangeAspect="1"/>
          </p:cNvPicPr>
          <p:nvPr/>
        </p:nvPicPr>
        <p:blipFill>
          <a:blip r:embed="rId3"/>
          <a:stretch>
            <a:fillRect/>
          </a:stretch>
        </p:blipFill>
        <p:spPr>
          <a:xfrm>
            <a:off x="14208931" y="2900448"/>
            <a:ext cx="1812710" cy="1394391"/>
          </a:xfrm>
          <a:prstGeom prst="rect">
            <a:avLst/>
          </a:prstGeom>
        </p:spPr>
      </p:pic>
      <p:sp>
        <p:nvSpPr>
          <p:cNvPr id="11" name="2 Marcador de contenido">
            <a:extLst>
              <a:ext uri="{FF2B5EF4-FFF2-40B4-BE49-F238E27FC236}">
                <a16:creationId xmlns:a16="http://schemas.microsoft.com/office/drawing/2014/main" id="{CBAD5130-C604-4B5C-98AD-F11F9744D9C4}"/>
              </a:ext>
            </a:extLst>
          </p:cNvPr>
          <p:cNvSpPr txBox="1">
            <a:spLocks/>
          </p:cNvSpPr>
          <p:nvPr/>
        </p:nvSpPr>
        <p:spPr>
          <a:xfrm>
            <a:off x="10709449" y="5174974"/>
            <a:ext cx="3512734" cy="1849370"/>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CONTRO:</a:t>
            </a:r>
          </a:p>
          <a:p>
            <a:pPr marL="342900" indent="-342900">
              <a:buFont typeface="Arial" panose="020B0604020202020204" pitchFamily="34" charset="0"/>
              <a:buChar char="•"/>
            </a:pPr>
            <a:r>
              <a:rPr lang="it-IT" sz="2400" kern="0" dirty="0">
                <a:solidFill>
                  <a:srgbClr val="404040"/>
                </a:solidFill>
              </a:rPr>
              <a:t>Argomenti limitati</a:t>
            </a:r>
          </a:p>
          <a:p>
            <a:pPr marL="342900" indent="-342900">
              <a:buFont typeface="Arial" panose="020B0604020202020204" pitchFamily="34" charset="0"/>
              <a:buChar char="•"/>
            </a:pPr>
            <a:r>
              <a:rPr lang="it-IT" sz="2400" kern="0" dirty="0">
                <a:solidFill>
                  <a:srgbClr val="404040"/>
                </a:solidFill>
              </a:rPr>
              <a:t>Nessuna struttura del corso</a:t>
            </a:r>
            <a:endParaRPr lang="en-US" sz="2400" kern="0" dirty="0">
              <a:solidFill>
                <a:srgbClr val="404040"/>
              </a:solidFill>
            </a:endParaRPr>
          </a:p>
        </p:txBody>
      </p:sp>
    </p:spTree>
    <p:extLst>
      <p:ext uri="{BB962C8B-B14F-4D97-AF65-F5344CB8AC3E}">
        <p14:creationId xmlns:p14="http://schemas.microsoft.com/office/powerpoint/2010/main" val="3665157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2.5: Piattaforme di e-learning gratuite: alcuni esempi</a:t>
            </a:r>
          </a:p>
        </p:txBody>
      </p:sp>
      <p:sp>
        <p:nvSpPr>
          <p:cNvPr id="7" name="2 Marcador de contenido">
            <a:extLst>
              <a:ext uri="{FF2B5EF4-FFF2-40B4-BE49-F238E27FC236}">
                <a16:creationId xmlns:a16="http://schemas.microsoft.com/office/drawing/2014/main" id="{FE747F75-C057-45A4-945E-103A33FADD3F}"/>
              </a:ext>
            </a:extLst>
          </p:cNvPr>
          <p:cNvSpPr txBox="1">
            <a:spLocks/>
          </p:cNvSpPr>
          <p:nvPr/>
        </p:nvSpPr>
        <p:spPr>
          <a:xfrm>
            <a:off x="1447800" y="3629562"/>
            <a:ext cx="8458200" cy="7543800"/>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spc="23" dirty="0">
                <a:solidFill>
                  <a:srgbClr val="444444"/>
                </a:solidFill>
                <a:ea typeface="Calibri" panose="020F0502020204030204" pitchFamily="34" charset="0"/>
                <a:cs typeface="Calibri" panose="020F0502020204030204" pitchFamily="34" charset="0"/>
              </a:rPr>
              <a:t>isEazy: </a:t>
            </a:r>
            <a:r>
              <a:rPr lang="en-US" sz="2400" b="1" kern="0" spc="23" dirty="0">
                <a:solidFill>
                  <a:srgbClr val="444444"/>
                </a:solidFill>
                <a:ea typeface="Calibri" panose="020F0502020204030204" pitchFamily="34" charset="0"/>
                <a:cs typeface="Calibri" panose="020F0502020204030204" pitchFamily="34" charset="0"/>
                <a:hlinkClick r:id="rId2"/>
              </a:rPr>
              <a:t>www.iseazy.com</a:t>
            </a:r>
            <a:endParaRPr lang="en-US" sz="2400" b="1" kern="0" spc="23" dirty="0">
              <a:solidFill>
                <a:srgbClr val="444444"/>
              </a:solidFill>
              <a:ea typeface="Calibri" panose="020F0502020204030204" pitchFamily="34" charset="0"/>
              <a:cs typeface="Calibri" panose="020F0502020204030204" pitchFamily="34" charset="0"/>
            </a:endParaRPr>
          </a:p>
          <a:p>
            <a:pPr algn="just"/>
            <a:r>
              <a:rPr lang="it-IT" sz="2400" kern="0" spc="23" dirty="0">
                <a:solidFill>
                  <a:sysClr val="windowText" lastClr="000000"/>
                </a:solidFill>
                <a:ea typeface="Calibri" panose="020F0502020204030204" pitchFamily="34" charset="0"/>
                <a:cs typeface="Calibri" panose="020F0502020204030204" pitchFamily="34" charset="0"/>
              </a:rPr>
              <a:t>isEazy è una piattaforma di corsi online che viene utilizzata da molti consulenti di formazione grazie al suo strumento di creazione basato sul cloud.</a:t>
            </a:r>
            <a:endParaRPr lang="en-US" sz="2400" kern="0" dirty="0">
              <a:solidFill>
                <a:sysClr val="windowText" lastClr="000000"/>
              </a:solidFill>
              <a:ea typeface="Calibri" panose="020F0502020204030204" pitchFamily="34" charset="0"/>
              <a:cs typeface="Times New Roman" panose="02020603050405020304" pitchFamily="18" charset="0"/>
            </a:endParaRPr>
          </a:p>
          <a:p>
            <a:pPr algn="just"/>
            <a:r>
              <a:rPr lang="en-US" sz="2400" kern="0" dirty="0">
                <a:solidFill>
                  <a:srgbClr val="75B239"/>
                </a:solidFill>
              </a:rPr>
              <a:t>PRO:</a:t>
            </a:r>
          </a:p>
          <a:p>
            <a:pPr marL="342900" indent="-342900" algn="just">
              <a:buFont typeface="Arial" panose="020B0604020202020204" pitchFamily="34" charset="0"/>
              <a:buChar char="•"/>
            </a:pPr>
            <a:r>
              <a:rPr lang="it-IT" sz="2400" kern="0" dirty="0">
                <a:solidFill>
                  <a:sysClr val="windowText" lastClr="000000"/>
                </a:solidFill>
              </a:rPr>
              <a:t>Non sono necessarie competenze tecniche di progettazione per creare materiali per corsi online dall'aspetto professionale.</a:t>
            </a:r>
          </a:p>
          <a:p>
            <a:pPr marL="342900" indent="-342900" algn="just">
              <a:buFont typeface="Arial" panose="020B0604020202020204" pitchFamily="34" charset="0"/>
              <a:buChar char="•"/>
            </a:pPr>
            <a:r>
              <a:rPr lang="it-IT" sz="2400" kern="0" dirty="0">
                <a:solidFill>
                  <a:sysClr val="windowText" lastClr="000000"/>
                </a:solidFill>
              </a:rPr>
              <a:t>Scegliete tra i modelli di diapositive interattive e modificate i vostri corsi.  </a:t>
            </a:r>
          </a:p>
          <a:p>
            <a:pPr marL="342900" indent="-342900" algn="just">
              <a:buFont typeface="Arial" panose="020B0604020202020204" pitchFamily="34" charset="0"/>
              <a:buChar char="•"/>
            </a:pPr>
            <a:r>
              <a:rPr lang="it-IT" sz="2400" kern="0" dirty="0">
                <a:solidFill>
                  <a:sysClr val="windowText" lastClr="000000"/>
                </a:solidFill>
              </a:rPr>
              <a:t>Potete rendere più dinamici i vostri contenuti formativi aggiungendo immagini, audio e video personalizzati, persino quiz e flashcard. </a:t>
            </a:r>
          </a:p>
          <a:p>
            <a:pPr marL="342900" indent="-342900" algn="just">
              <a:buFont typeface="Arial" panose="020B0604020202020204" pitchFamily="34" charset="0"/>
              <a:buChar char="•"/>
            </a:pPr>
            <a:r>
              <a:rPr lang="it-IT" sz="2400" kern="0" dirty="0">
                <a:solidFill>
                  <a:sysClr val="windowText" lastClr="000000"/>
                </a:solidFill>
              </a:rPr>
              <a:t> È gratuito.</a:t>
            </a:r>
          </a:p>
          <a:p>
            <a:endParaRPr lang="it-IT" sz="2400" kern="0" dirty="0">
              <a:solidFill>
                <a:sysClr val="windowText" lastClr="000000"/>
              </a:solidFill>
            </a:endParaRPr>
          </a:p>
        </p:txBody>
      </p:sp>
      <p:pic>
        <p:nvPicPr>
          <p:cNvPr id="10" name="Imagen 9">
            <a:extLst>
              <a:ext uri="{FF2B5EF4-FFF2-40B4-BE49-F238E27FC236}">
                <a16:creationId xmlns:a16="http://schemas.microsoft.com/office/drawing/2014/main" id="{71EC9FF6-B2CA-4164-9C59-9414E4FE50EF}"/>
              </a:ext>
            </a:extLst>
          </p:cNvPr>
          <p:cNvPicPr>
            <a:picLocks noChangeAspect="1"/>
          </p:cNvPicPr>
          <p:nvPr/>
        </p:nvPicPr>
        <p:blipFill>
          <a:blip r:embed="rId3"/>
          <a:stretch>
            <a:fillRect/>
          </a:stretch>
        </p:blipFill>
        <p:spPr>
          <a:xfrm>
            <a:off x="13930032" y="3457561"/>
            <a:ext cx="2930046" cy="837156"/>
          </a:xfrm>
          <a:prstGeom prst="rect">
            <a:avLst/>
          </a:prstGeom>
        </p:spPr>
      </p:pic>
      <p:sp>
        <p:nvSpPr>
          <p:cNvPr id="12" name="2 Marcador de contenido">
            <a:extLst>
              <a:ext uri="{FF2B5EF4-FFF2-40B4-BE49-F238E27FC236}">
                <a16:creationId xmlns:a16="http://schemas.microsoft.com/office/drawing/2014/main" id="{7799EBA6-99E1-4714-B3A5-BBFB54974082}"/>
              </a:ext>
            </a:extLst>
          </p:cNvPr>
          <p:cNvSpPr txBox="1">
            <a:spLocks/>
          </p:cNvSpPr>
          <p:nvPr/>
        </p:nvSpPr>
        <p:spPr>
          <a:xfrm>
            <a:off x="11049000" y="5486498"/>
            <a:ext cx="69849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CONTRO:</a:t>
            </a:r>
          </a:p>
          <a:p>
            <a:pPr marL="342900" indent="-342900" algn="l">
              <a:buFont typeface="Arial" panose="020B0604020202020204" pitchFamily="34" charset="0"/>
              <a:buChar char="•"/>
            </a:pPr>
            <a:r>
              <a:rPr lang="it-IT" sz="2400" kern="0" dirty="0">
                <a:solidFill>
                  <a:srgbClr val="444444"/>
                </a:solidFill>
              </a:rPr>
              <a:t>isEazy non dispone di una libreria di corsi.</a:t>
            </a:r>
          </a:p>
          <a:p>
            <a:pPr marL="342900" indent="-342900" algn="l">
              <a:buFont typeface="Arial" panose="020B0604020202020204" pitchFamily="34" charset="0"/>
              <a:buChar char="•"/>
            </a:pPr>
            <a:r>
              <a:rPr lang="it-IT" sz="2400" kern="0" dirty="0">
                <a:solidFill>
                  <a:srgbClr val="444444"/>
                </a:solidFill>
              </a:rPr>
              <a:t>La varietà di elementi animati è limitata</a:t>
            </a:r>
            <a:r>
              <a:rPr lang="en-US" sz="2400" kern="0" dirty="0">
                <a:solidFill>
                  <a:srgbClr val="444A51"/>
                </a:solidFill>
              </a:rPr>
              <a:t>.</a:t>
            </a:r>
            <a:endParaRPr lang="en-US" sz="2400" kern="0" dirty="0">
              <a:solidFill>
                <a:srgbClr val="404040"/>
              </a:solidFill>
            </a:endParaRPr>
          </a:p>
        </p:txBody>
      </p:sp>
    </p:spTree>
    <p:extLst>
      <p:ext uri="{BB962C8B-B14F-4D97-AF65-F5344CB8AC3E}">
        <p14:creationId xmlns:p14="http://schemas.microsoft.com/office/powerpoint/2010/main" val="257415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2.6: Cosa deve offrire una piattaforma di apprendimento digitale?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086311"/>
            <a:ext cx="11353800" cy="6200223"/>
          </a:xfrm>
          <a:prstGeom prst="rect">
            <a:avLst/>
          </a:prstGeom>
          <a:noFill/>
        </p:spPr>
        <p:txBody>
          <a:bodyPr wrap="square" rtlCol="0">
            <a:spAutoFit/>
          </a:bodyPr>
          <a:lstStyle/>
          <a:p>
            <a:pPr algn="just"/>
            <a:r>
              <a:rPr lang="it-IT" sz="2000" dirty="0">
                <a:effectLst/>
                <a:latin typeface="Calibri" panose="020F0502020204030204" pitchFamily="34" charset="0"/>
                <a:ea typeface="Arial MT"/>
                <a:cs typeface="Arial MT"/>
              </a:rPr>
              <a:t>Come si può immaginare, il ruolo delle piattaforme di E-learning nell’erogazione della formazione digitale è fondamentale per il successo effettivo e in questo senso qualsiasi piattaforma digitale deve rispettare la seguente lista di controllo:</a:t>
            </a:r>
            <a:endParaRPr lang="en-US" sz="2000" dirty="0">
              <a:effectLst/>
              <a:latin typeface="Calibri" panose="020F0502020204030204" pitchFamily="34" charset="0"/>
              <a:ea typeface="Arial MT"/>
              <a:cs typeface="Arial MT"/>
            </a:endParaRPr>
          </a:p>
          <a:p>
            <a:pPr algn="just"/>
            <a:endParaRPr lang="es-ES" sz="2000" dirty="0">
              <a:effectLst/>
              <a:latin typeface="Arial MT"/>
              <a:ea typeface="Arial MT"/>
              <a:cs typeface="Arial MT"/>
            </a:endParaRPr>
          </a:p>
          <a:p>
            <a:pPr marL="342900" lvl="0" indent="-342900" algn="just">
              <a:lnSpc>
                <a:spcPct val="107000"/>
              </a:lnSpc>
              <a:spcAft>
                <a:spcPts val="800"/>
              </a:spcAft>
              <a:buFont typeface="Wingdings" panose="05000000000000000000" pitchFamily="2" charset="2"/>
              <a:buChar char=""/>
            </a:pPr>
            <a:r>
              <a:rPr lang="it-IT" sz="1900" b="1" dirty="0">
                <a:effectLst/>
                <a:latin typeface="Calibri" panose="020F0502020204030204" pitchFamily="34" charset="0"/>
                <a:ea typeface="Times New Roman" panose="02020603050405020304" pitchFamily="18" charset="0"/>
                <a:cs typeface="Times New Roman" panose="02020603050405020304" pitchFamily="18" charset="0"/>
              </a:rPr>
              <a:t>Le piattaforme elettroniche devono essere utilizzabili e facili da usare, </a:t>
            </a:r>
            <a:r>
              <a:rPr lang="it-IT" sz="1900" dirty="0">
                <a:effectLst/>
                <a:latin typeface="Calibri" panose="020F0502020204030204" pitchFamily="34" charset="0"/>
                <a:ea typeface="Times New Roman" panose="02020603050405020304" pitchFamily="18" charset="0"/>
                <a:cs typeface="Times New Roman" panose="02020603050405020304" pitchFamily="18" charset="0"/>
              </a:rPr>
              <a:t>devono essere adattate alle esigenze degli utenti e non viceversa.</a:t>
            </a:r>
          </a:p>
          <a:p>
            <a:pPr marL="342900" lvl="0" indent="-342900" algn="just">
              <a:lnSpc>
                <a:spcPct val="107000"/>
              </a:lnSpc>
              <a:spcAft>
                <a:spcPts val="800"/>
              </a:spcAft>
              <a:buFont typeface="Wingdings" panose="05000000000000000000" pitchFamily="2" charset="2"/>
              <a:buChar char=""/>
            </a:pPr>
            <a:r>
              <a:rPr lang="it-IT" sz="1900" b="1" dirty="0">
                <a:effectLst/>
                <a:latin typeface="Calibri" panose="020F0502020204030204" pitchFamily="34" charset="0"/>
                <a:ea typeface="Times New Roman" panose="02020603050405020304" pitchFamily="18" charset="0"/>
                <a:cs typeface="Times New Roman" panose="02020603050405020304" pitchFamily="18" charset="0"/>
              </a:rPr>
              <a:t>Le piattaforme elettroniche devono essere aperte o almeno consentire agli studenti di accedere ai contenuti da più browser e dispositivi </a:t>
            </a:r>
            <a:r>
              <a:rPr lang="it-IT" sz="1900" dirty="0">
                <a:effectLst/>
                <a:latin typeface="Calibri" panose="020F0502020204030204" pitchFamily="34" charset="0"/>
                <a:ea typeface="Times New Roman" panose="02020603050405020304" pitchFamily="18" charset="0"/>
                <a:cs typeface="Times New Roman" panose="02020603050405020304" pitchFamily="18" charset="0"/>
              </a:rPr>
              <a:t>con un'esperienza di «Single </a:t>
            </a:r>
            <a:r>
              <a:rPr lang="it-IT" sz="1900" dirty="0" err="1">
                <a:effectLst/>
                <a:latin typeface="Calibri" panose="020F0502020204030204" pitchFamily="34" charset="0"/>
                <a:ea typeface="Times New Roman" panose="02020603050405020304" pitchFamily="18" charset="0"/>
                <a:cs typeface="Times New Roman" panose="02020603050405020304" pitchFamily="18" charset="0"/>
              </a:rPr>
              <a:t>Sign</a:t>
            </a:r>
            <a:r>
              <a:rPr lang="it-IT" sz="1900" dirty="0">
                <a:effectLst/>
                <a:latin typeface="Calibri" panose="020F0502020204030204" pitchFamily="34" charset="0"/>
                <a:ea typeface="Times New Roman" panose="02020603050405020304" pitchFamily="18" charset="0"/>
                <a:cs typeface="Times New Roman" panose="02020603050405020304" pitchFamily="18" charset="0"/>
              </a:rPr>
              <a:t> On». Inoltre, la piattaforma deve essere disponibile sia online che offline!</a:t>
            </a:r>
          </a:p>
          <a:p>
            <a:pPr marL="342900" lvl="0" indent="-342900" algn="just">
              <a:lnSpc>
                <a:spcPct val="107000"/>
              </a:lnSpc>
              <a:spcAft>
                <a:spcPts val="800"/>
              </a:spcAft>
              <a:buFont typeface="Wingdings" panose="05000000000000000000" pitchFamily="2" charset="2"/>
              <a:buChar char=""/>
            </a:pPr>
            <a:r>
              <a:rPr lang="it-IT" sz="1900" b="1" dirty="0">
                <a:effectLst/>
                <a:latin typeface="Calibri" panose="020F0502020204030204" pitchFamily="34" charset="0"/>
                <a:ea typeface="Times New Roman" panose="02020603050405020304" pitchFamily="18" charset="0"/>
                <a:cs typeface="Times New Roman" panose="02020603050405020304" pitchFamily="18" charset="0"/>
              </a:rPr>
              <a:t>Le piattaforme elettroniche devono essere reattive, </a:t>
            </a:r>
            <a:r>
              <a:rPr lang="it-IT" sz="1900" dirty="0">
                <a:effectLst/>
                <a:latin typeface="Calibri" panose="020F0502020204030204" pitchFamily="34" charset="0"/>
                <a:ea typeface="Times New Roman" panose="02020603050405020304" pitchFamily="18" charset="0"/>
                <a:cs typeface="Times New Roman" panose="02020603050405020304" pitchFamily="18" charset="0"/>
              </a:rPr>
              <a:t>per garantire che gli utenti possano seguire la formazione da qualsiasi dispositivo.</a:t>
            </a:r>
          </a:p>
          <a:p>
            <a:pPr marL="342900" lvl="0" indent="-342900" algn="just">
              <a:lnSpc>
                <a:spcPct val="107000"/>
              </a:lnSpc>
              <a:spcAft>
                <a:spcPts val="800"/>
              </a:spcAft>
              <a:buFont typeface="Wingdings" panose="05000000000000000000" pitchFamily="2" charset="2"/>
              <a:buChar char=""/>
            </a:pPr>
            <a:r>
              <a:rPr lang="it-IT" sz="1900" b="1" dirty="0">
                <a:effectLst/>
                <a:latin typeface="Calibri" panose="020F0502020204030204" pitchFamily="34" charset="0"/>
                <a:ea typeface="Times New Roman" panose="02020603050405020304" pitchFamily="18" charset="0"/>
                <a:cs typeface="Times New Roman" panose="02020603050405020304" pitchFamily="18" charset="0"/>
              </a:rPr>
              <a:t>La piattaforma elettronica deve fornire metriche di valutazione, </a:t>
            </a:r>
            <a:r>
              <a:rPr lang="it-IT" sz="1900" dirty="0">
                <a:effectLst/>
                <a:latin typeface="Calibri" panose="020F0502020204030204" pitchFamily="34" charset="0"/>
                <a:ea typeface="Times New Roman" panose="02020603050405020304" pitchFamily="18" charset="0"/>
                <a:cs typeface="Times New Roman" panose="02020603050405020304" pitchFamily="18" charset="0"/>
              </a:rPr>
              <a:t>ovvero la possibilità di tracciare analisi e utilizzo per offrire supporto agli studenti che ne hanno bisogno.</a:t>
            </a:r>
          </a:p>
          <a:p>
            <a:pPr marL="342900" lvl="0" indent="-342900" algn="just">
              <a:lnSpc>
                <a:spcPct val="107000"/>
              </a:lnSpc>
              <a:spcAft>
                <a:spcPts val="800"/>
              </a:spcAft>
              <a:buFont typeface="Wingdings" panose="05000000000000000000" pitchFamily="2" charset="2"/>
              <a:buChar char=""/>
            </a:pPr>
            <a:r>
              <a:rPr lang="it-IT" sz="1900" b="1" dirty="0">
                <a:effectLst/>
                <a:latin typeface="Calibri" panose="020F0502020204030204" pitchFamily="34" charset="0"/>
                <a:ea typeface="Times New Roman" panose="02020603050405020304" pitchFamily="18" charset="0"/>
                <a:cs typeface="Times New Roman" panose="02020603050405020304" pitchFamily="18" charset="0"/>
              </a:rPr>
              <a:t>Le piattaforme elettroniche devono fornire meccanismi di validazione delle competenze, </a:t>
            </a:r>
            <a:r>
              <a:rPr lang="it-IT" sz="1900" dirty="0">
                <a:effectLst/>
                <a:latin typeface="Calibri" panose="020F0502020204030204" pitchFamily="34" charset="0"/>
                <a:ea typeface="Times New Roman" panose="02020603050405020304" pitchFamily="18" charset="0"/>
                <a:cs typeface="Times New Roman" panose="02020603050405020304" pitchFamily="18" charset="0"/>
              </a:rPr>
              <a:t>come test, trasformazione in giochi o esercizi, e il riconoscimento delle competenze acquisite tramite certificati o badge.</a:t>
            </a:r>
          </a:p>
          <a:p>
            <a:pPr marL="342900" lvl="0" indent="-342900" algn="just">
              <a:lnSpc>
                <a:spcPct val="107000"/>
              </a:lnSpc>
              <a:spcAft>
                <a:spcPts val="800"/>
              </a:spcAft>
              <a:buFont typeface="Wingdings" panose="05000000000000000000" pitchFamily="2" charset="2"/>
              <a:buChar char=""/>
            </a:pPr>
            <a:r>
              <a:rPr lang="it-IT" sz="1900" b="1" dirty="0">
                <a:effectLst/>
                <a:latin typeface="Calibri" panose="020F0502020204030204" pitchFamily="34" charset="0"/>
                <a:ea typeface="Times New Roman" panose="02020603050405020304" pitchFamily="18" charset="0"/>
                <a:cs typeface="Times New Roman" panose="02020603050405020304" pitchFamily="18" charset="0"/>
              </a:rPr>
              <a:t>Le piattaforme elettroniche dovrebbero accettare una varietà di formati di contenuto per offrire materiale formativo arricchito agli studenti. </a:t>
            </a:r>
            <a:r>
              <a:rPr lang="it-IT" sz="1900" dirty="0">
                <a:effectLst/>
                <a:latin typeface="Calibri" panose="020F0502020204030204" pitchFamily="34" charset="0"/>
                <a:ea typeface="Times New Roman" panose="02020603050405020304" pitchFamily="18" charset="0"/>
                <a:cs typeface="Times New Roman" panose="02020603050405020304" pitchFamily="18" charset="0"/>
              </a:rPr>
              <a:t>Nella prossima sezione vedremo meglio quali tipi di contenuti digitali possono essere utilizzati a fini didattici.</a:t>
            </a:r>
            <a:endParaRPr lang="es-ES" sz="19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A57299C-CBF2-4D37-8DC0-B8C8C284F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876139"/>
            <a:ext cx="4086761" cy="4086761"/>
          </a:xfrm>
          <a:prstGeom prst="rect">
            <a:avLst/>
          </a:prstGeom>
        </p:spPr>
      </p:pic>
      <p:sp>
        <p:nvSpPr>
          <p:cNvPr id="8" name="CuadroTexto 7">
            <a:extLst>
              <a:ext uri="{FF2B5EF4-FFF2-40B4-BE49-F238E27FC236}">
                <a16:creationId xmlns:a16="http://schemas.microsoft.com/office/drawing/2014/main" id="{8EBC3A21-8D97-4764-94CC-FC40B232AF56}"/>
              </a:ext>
            </a:extLst>
          </p:cNvPr>
          <p:cNvSpPr txBox="1"/>
          <p:nvPr/>
        </p:nvSpPr>
        <p:spPr>
          <a:xfrm>
            <a:off x="13692809" y="7898368"/>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215791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it-IT"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Tipi di contenuti digitali e loro caratteristiche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3.1: Introduzione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8153400" cy="1938992"/>
          </a:xfrm>
          <a:prstGeom prst="rect">
            <a:avLst/>
          </a:prstGeom>
          <a:noFill/>
        </p:spPr>
        <p:txBody>
          <a:bodyPr wrap="square" rtlCol="0">
            <a:spAutoFit/>
          </a:bodyPr>
          <a:lstStyle/>
          <a:p>
            <a:pPr algn="just"/>
            <a:r>
              <a:rPr lang="it-IT" sz="2400" dirty="0">
                <a:effectLst/>
                <a:latin typeface="Calibri" panose="020F0502020204030204" pitchFamily="34" charset="0"/>
                <a:ea typeface="Arial MT"/>
                <a:cs typeface="Arial MT"/>
              </a:rPr>
              <a:t>I contenuti sono informazioni e devono </a:t>
            </a:r>
            <a:r>
              <a:rPr lang="it-IT" sz="2400" b="1" dirty="0">
                <a:effectLst/>
                <a:latin typeface="Calibri" panose="020F0502020204030204" pitchFamily="34" charset="0"/>
                <a:ea typeface="Arial MT"/>
                <a:cs typeface="Arial MT"/>
              </a:rPr>
              <a:t>essere freschi, leggibili, pertinenti e utili per qualsiasi utente di qualsiasi età e cultura!</a:t>
            </a:r>
          </a:p>
          <a:p>
            <a:pPr algn="just"/>
            <a:endParaRPr lang="it-IT" sz="2400" dirty="0">
              <a:latin typeface="Calibri" panose="020F0502020204030204" pitchFamily="34" charset="0"/>
              <a:ea typeface="Arial MT"/>
              <a:cs typeface="Arial MT"/>
            </a:endParaRPr>
          </a:p>
          <a:p>
            <a:pPr algn="just"/>
            <a:r>
              <a:rPr lang="it-IT" sz="2400" dirty="0">
                <a:effectLst/>
                <a:latin typeface="Calibri" panose="020F0502020204030204" pitchFamily="34" charset="0"/>
                <a:ea typeface="Arial MT"/>
                <a:cs typeface="Arial MT"/>
              </a:rPr>
              <a:t> Esistono più di centinaia di </a:t>
            </a:r>
            <a:r>
              <a:rPr lang="it-IT" sz="2400" b="1" dirty="0">
                <a:effectLst/>
                <a:latin typeface="Calibri" panose="020F0502020204030204" pitchFamily="34" charset="0"/>
                <a:ea typeface="Arial MT"/>
                <a:cs typeface="Arial MT"/>
              </a:rPr>
              <a:t>tipi diversi di contenuti digitali </a:t>
            </a:r>
            <a:r>
              <a:rPr lang="it-IT" sz="2400" dirty="0">
                <a:effectLst/>
                <a:latin typeface="Calibri" panose="020F0502020204030204" pitchFamily="34" charset="0"/>
                <a:ea typeface="Arial MT"/>
                <a:cs typeface="Arial MT"/>
              </a:rPr>
              <a:t>e tutti hanno il loro valore nell'erogazione della formazione.</a:t>
            </a:r>
            <a:endParaRPr lang="es-ES" sz="2400" dirty="0">
              <a:effectLst/>
              <a:latin typeface="Arial MT"/>
              <a:ea typeface="Arial MT"/>
              <a:cs typeface="Arial MT"/>
            </a:endParaRPr>
          </a:p>
        </p:txBody>
      </p:sp>
      <p:pic>
        <p:nvPicPr>
          <p:cNvPr id="9" name="Imagen 8">
            <a:extLst>
              <a:ext uri="{FF2B5EF4-FFF2-40B4-BE49-F238E27FC236}">
                <a16:creationId xmlns:a16="http://schemas.microsoft.com/office/drawing/2014/main" id="{41DA9439-193B-4C00-9FA8-EC9C82B94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9400" y="2814310"/>
            <a:ext cx="4877481" cy="4877481"/>
          </a:xfrm>
          <a:prstGeom prst="rect">
            <a:avLst/>
          </a:prstGeom>
        </p:spPr>
      </p:pic>
      <p:sp>
        <p:nvSpPr>
          <p:cNvPr id="10" name="CuadroTexto 9">
            <a:extLst>
              <a:ext uri="{FF2B5EF4-FFF2-40B4-BE49-F238E27FC236}">
                <a16:creationId xmlns:a16="http://schemas.microsoft.com/office/drawing/2014/main" id="{2F1993A2-70E3-439A-8B7C-EED8520DCAD2}"/>
              </a:ext>
            </a:extLst>
          </p:cNvPr>
          <p:cNvSpPr txBox="1"/>
          <p:nvPr/>
        </p:nvSpPr>
        <p:spPr>
          <a:xfrm>
            <a:off x="11703777" y="7519512"/>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2102358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it-IT"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Tipi di contenuti digitali e loro caratteristiche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3.2: Tipi di contenuti digitali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114020"/>
            <a:ext cx="16154400" cy="6076407"/>
          </a:xfrm>
          <a:prstGeom prst="rect">
            <a:avLst/>
          </a:prstGeom>
          <a:noFill/>
        </p:spPr>
        <p:txBody>
          <a:bodyPr wrap="square" rtlCol="0">
            <a:spAutoFit/>
          </a:bodyPr>
          <a:lstStyle/>
          <a:p>
            <a:pPr algn="just"/>
            <a:r>
              <a:rPr lang="it-IT" sz="2200" dirty="0">
                <a:effectLst/>
                <a:latin typeface="Calibri" panose="020F0502020204030204" pitchFamily="34" charset="0"/>
                <a:ea typeface="Arial MT"/>
                <a:cs typeface="Arial MT"/>
              </a:rPr>
              <a:t>Alcuni esempi di contenuti digitali che possono essere utilizzati per la formazione sono:</a:t>
            </a:r>
            <a:endParaRPr lang="en-US" sz="2200" dirty="0">
              <a:latin typeface="Calibri" panose="020F0502020204030204" pitchFamily="34" charset="0"/>
              <a:ea typeface="Arial MT"/>
              <a:cs typeface="Arial MT"/>
            </a:endParaRPr>
          </a:p>
          <a:p>
            <a:pPr algn="just"/>
            <a:endParaRPr lang="es-ES" sz="2200" dirty="0">
              <a:effectLst/>
              <a:latin typeface="Arial MT"/>
              <a:ea typeface="Arial MT"/>
              <a:cs typeface="Arial MT"/>
            </a:endParaRP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Le infografiche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sono rappresentazioni visive di dati e di solito rendono le figure molto più attraenti e chiare per il lettore.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I meme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sono spesso video e immagini con testi umoristici che in genere diventano virali; a seconda del pubblico, a volte sono utili per rompere il ghiaccio e creare complicità con il pubblico.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Video: </a:t>
            </a:r>
            <a:r>
              <a:rPr lang="it-IT" sz="2200" dirty="0">
                <a:latin typeface="Calibri" panose="020F0502020204030204" pitchFamily="34" charset="0"/>
                <a:ea typeface="Times New Roman" panose="02020603050405020304" pitchFamily="18" charset="0"/>
                <a:cs typeface="Times New Roman" panose="02020603050405020304" pitchFamily="18" charset="0"/>
              </a:rPr>
              <a:t>n</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on devono essere troppo lunghi e devono essere pertinenti ed esplicativi, meglio se divertenti o basati sull’apprendimento.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Guide su come fare: </a:t>
            </a:r>
            <a:r>
              <a:rPr lang="it-IT" sz="2200" dirty="0">
                <a:latin typeface="Calibri" panose="020F0502020204030204" pitchFamily="34" charset="0"/>
                <a:ea typeface="Times New Roman" panose="02020603050405020304" pitchFamily="18" charset="0"/>
                <a:cs typeface="Times New Roman" panose="02020603050405020304" pitchFamily="18" charset="0"/>
              </a:rPr>
              <a:t>p</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ossono variare da un argomento all'altro e possono essere semplici o complicate. Consentono al lettore di capire completamente come utilizzare o eseguire un determinato processo. Devono essere facili da seguire, suddivise in fasi successive, meglio se neutre dal punto di vista linguistico/culturale.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Assistenza in tempo reale: </a:t>
            </a:r>
            <a:r>
              <a:rPr lang="it-IT" sz="2200" dirty="0">
                <a:latin typeface="Calibri" panose="020F0502020204030204" pitchFamily="34" charset="0"/>
                <a:ea typeface="Times New Roman" panose="02020603050405020304" pitchFamily="18" charset="0"/>
                <a:cs typeface="Times New Roman" panose="02020603050405020304" pitchFamily="18" charset="0"/>
              </a:rPr>
              <a:t>l</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e chat e i chatbot sono sempre più diffusi sulle piattaforme di e-learning per il supporto agli studenti, soprattutto durante la formazione, in quanto gli utenti si sentono in qualche modo più propensi a condividere «silenziosamente» i propri dubbi.</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Gallerie fotografiche: </a:t>
            </a:r>
            <a:r>
              <a:rPr lang="it-IT" sz="2200" dirty="0">
                <a:latin typeface="Calibri" panose="020F0502020204030204" pitchFamily="34" charset="0"/>
                <a:ea typeface="Times New Roman" panose="02020603050405020304" pitchFamily="18" charset="0"/>
                <a:cs typeface="Times New Roman" panose="02020603050405020304" pitchFamily="18" charset="0"/>
              </a:rPr>
              <a:t>u</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n’immagine vale più di mille parole, e spesso può essere molto più facile spiegare le cose usando un’immagine anziché le parole.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Link di interesse: </a:t>
            </a:r>
            <a:r>
              <a:rPr lang="it-IT" sz="2200" b="1" dirty="0">
                <a:latin typeface="Calibri" panose="020F0502020204030204" pitchFamily="34" charset="0"/>
                <a:ea typeface="Times New Roman" panose="02020603050405020304" pitchFamily="18" charset="0"/>
                <a:cs typeface="Times New Roman" panose="02020603050405020304" pitchFamily="18" charset="0"/>
              </a:rPr>
              <a:t>d</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i solito sono molto utili nella formazione, perché offrono un modo per approfondire l’argomento.</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90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1569660"/>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Obiettivi &amp; Finalità</a:t>
            </a:r>
          </a:p>
          <a:p>
            <a:endParaRPr lang="en-AU"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461665"/>
          </a:xfrm>
          <a:prstGeom prst="rect">
            <a:avLst/>
          </a:prstGeom>
          <a:noFill/>
        </p:spPr>
        <p:txBody>
          <a:bodyPr wrap="square" rtlCol="0">
            <a:spAutoFit/>
          </a:bodyPr>
          <a:lstStyle/>
          <a:p>
            <a:r>
              <a:rPr lang="it-IT" sz="2400" dirty="0">
                <a:effectLst/>
                <a:latin typeface="Century Gothic" panose="020B0502020202020204" pitchFamily="34" charset="0"/>
                <a:ea typeface="Microsoft Sans Serif" panose="020B0604020202020204" pitchFamily="34" charset="0"/>
                <a:cs typeface="Microsoft Sans Serif" panose="020B0604020202020204" pitchFamily="34" charset="0"/>
              </a:rPr>
              <a:t>Al termine di questo modulo sarai in grado di:</a:t>
            </a:r>
            <a:endParaRPr lang="en-AU" sz="24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AEA57B0-959A-4595-9A1B-073183E4A631}"/>
              </a:ext>
            </a:extLst>
          </p:cNvPr>
          <p:cNvSpPr txBox="1"/>
          <p:nvPr/>
        </p:nvSpPr>
        <p:spPr>
          <a:xfrm>
            <a:off x="1989134" y="3636807"/>
            <a:ext cx="2275608" cy="477054"/>
          </a:xfrm>
          <a:prstGeom prst="rect">
            <a:avLst/>
          </a:prstGeom>
          <a:noFill/>
        </p:spPr>
        <p:txBody>
          <a:bodyPr wrap="square" rtlCol="0">
            <a:spAutoFit/>
          </a:bodyPr>
          <a:lstStyle/>
          <a:p>
            <a:r>
              <a:rPr lang="en-AU" sz="25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Panoramica</a:t>
            </a:r>
          </a:p>
        </p:txBody>
      </p:sp>
      <p:sp>
        <p:nvSpPr>
          <p:cNvPr id="5" name="CuadroTexto 4">
            <a:extLst>
              <a:ext uri="{FF2B5EF4-FFF2-40B4-BE49-F238E27FC236}">
                <a16:creationId xmlns:a16="http://schemas.microsoft.com/office/drawing/2014/main" id="{A4A37104-F289-4F08-949A-F6EAA307C706}"/>
              </a:ext>
            </a:extLst>
          </p:cNvPr>
          <p:cNvSpPr txBox="1"/>
          <p:nvPr/>
        </p:nvSpPr>
        <p:spPr>
          <a:xfrm>
            <a:off x="1991591" y="4457700"/>
            <a:ext cx="2273151" cy="800219"/>
          </a:xfrm>
          <a:prstGeom prst="rect">
            <a:avLst/>
          </a:prstGeom>
          <a:noFill/>
        </p:spPr>
        <p:txBody>
          <a:bodyPr wrap="square" rtlCol="0">
            <a:spAutoFit/>
          </a:bodyPr>
          <a:lstStyle/>
          <a:p>
            <a:r>
              <a:rPr lang="en-AU" sz="23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Nuove competenze</a:t>
            </a:r>
          </a:p>
        </p:txBody>
      </p:sp>
      <p:sp>
        <p:nvSpPr>
          <p:cNvPr id="7" name="CuadroTexto 6">
            <a:extLst>
              <a:ext uri="{FF2B5EF4-FFF2-40B4-BE49-F238E27FC236}">
                <a16:creationId xmlns:a16="http://schemas.microsoft.com/office/drawing/2014/main" id="{C719926D-37C8-4128-980D-7AD5AD50AFB3}"/>
              </a:ext>
            </a:extLst>
          </p:cNvPr>
          <p:cNvSpPr txBox="1"/>
          <p:nvPr/>
        </p:nvSpPr>
        <p:spPr>
          <a:xfrm>
            <a:off x="4029049" y="3708623"/>
            <a:ext cx="7268389" cy="5078313"/>
          </a:xfrm>
          <a:prstGeom prst="rect">
            <a:avLst/>
          </a:prstGeom>
          <a:noFill/>
        </p:spPr>
        <p:txBody>
          <a:bodyPr wrap="square" rtlCol="0">
            <a:spAutoFit/>
          </a:bodyPr>
          <a:lstStyle/>
          <a:p>
            <a:pPr marL="342900" lvl="0" indent="-342900">
              <a:buFont typeface="Calibri" panose="020F0502020204030204" pitchFamily="34" charset="0"/>
              <a:buChar char="-"/>
            </a:pPr>
            <a:r>
              <a:rPr lang="it-IT" sz="1800" b="1" dirty="0">
                <a:effectLst/>
                <a:latin typeface="Century Gothic" panose="020B0502020202020204" pitchFamily="34" charset="0"/>
                <a:ea typeface="Arial MT"/>
                <a:cs typeface="Arial MT"/>
              </a:rPr>
              <a:t>Fornire una panoramica delle varie piattaforme digitali </a:t>
            </a:r>
            <a:r>
              <a:rPr lang="it-IT" sz="1800" dirty="0">
                <a:effectLst/>
                <a:latin typeface="Century Gothic" panose="020B0502020202020204" pitchFamily="34" charset="0"/>
                <a:ea typeface="Arial MT"/>
                <a:cs typeface="Arial MT"/>
              </a:rPr>
              <a:t>che possono essere utilizzate per l’erogazione di formazione online.</a:t>
            </a:r>
          </a:p>
          <a:p>
            <a:pPr marL="342900" lvl="0" indent="-342900">
              <a:buFont typeface="Calibri" panose="020F0502020204030204" pitchFamily="34" charset="0"/>
              <a:buChar char="-"/>
            </a:pPr>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it-IT" sz="1800" b="1" dirty="0">
                <a:effectLst/>
                <a:latin typeface="Century Gothic" panose="020B0502020202020204" pitchFamily="34" charset="0"/>
                <a:ea typeface="Arial MT"/>
                <a:cs typeface="Arial MT"/>
              </a:rPr>
              <a:t>Sviluppare competenze </a:t>
            </a:r>
            <a:r>
              <a:rPr lang="it-IT" sz="1800" dirty="0">
                <a:effectLst/>
                <a:latin typeface="Century Gothic" panose="020B0502020202020204" pitchFamily="34" charset="0"/>
                <a:ea typeface="Arial MT"/>
                <a:cs typeface="Arial MT"/>
              </a:rPr>
              <a:t>e conoscenze sull’uso delle piattaforme digitali per progettare ed erogare programmi di formazione efficaci e coinvolgenti.</a:t>
            </a:r>
          </a:p>
          <a:p>
            <a:pPr marL="342900" lvl="0" indent="-342900">
              <a:buFont typeface="Calibri" panose="020F0502020204030204" pitchFamily="34" charset="0"/>
              <a:buChar char="-"/>
            </a:pPr>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it-IT" sz="1800" b="1" dirty="0">
                <a:effectLst/>
                <a:latin typeface="Century Gothic" panose="020B0502020202020204" pitchFamily="34" charset="0"/>
                <a:ea typeface="Arial MT"/>
                <a:cs typeface="Arial MT"/>
              </a:rPr>
              <a:t>Comprendere come utilizzare le piattaforme digitali per creare esperienze di apprendimento interattive </a:t>
            </a:r>
            <a:r>
              <a:rPr lang="it-IT" sz="1800" dirty="0">
                <a:effectLst/>
                <a:latin typeface="Century Gothic" panose="020B0502020202020204" pitchFamily="34" charset="0"/>
                <a:ea typeface="Arial MT"/>
                <a:cs typeface="Arial MT"/>
              </a:rPr>
              <a:t>che promuovano il coinvolgimento e l’apprendimento attivo.</a:t>
            </a:r>
          </a:p>
          <a:p>
            <a:pPr marL="342900" lvl="0" indent="-342900">
              <a:buFont typeface="Calibri" panose="020F0502020204030204" pitchFamily="34" charset="0"/>
              <a:buChar char="-"/>
            </a:pPr>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it-IT" sz="1800" b="1" dirty="0">
                <a:effectLst/>
                <a:latin typeface="Century Gothic" panose="020B0502020202020204" pitchFamily="34" charset="0"/>
                <a:ea typeface="Arial MT"/>
                <a:cs typeface="Arial MT"/>
              </a:rPr>
              <a:t>Migliorare lo sviluppo di contenuti formativi online efficaci </a:t>
            </a:r>
            <a:r>
              <a:rPr lang="it-IT" sz="1800" dirty="0">
                <a:effectLst/>
                <a:latin typeface="Century Gothic" panose="020B0502020202020204" pitchFamily="34" charset="0"/>
                <a:ea typeface="Arial MT"/>
                <a:cs typeface="Arial MT"/>
              </a:rPr>
              <a:t>che soddisfino le esigenze degli studenti.</a:t>
            </a:r>
          </a:p>
          <a:p>
            <a:pPr marL="342900" lvl="0" indent="-342900">
              <a:buFont typeface="Calibri" panose="020F0502020204030204" pitchFamily="34" charset="0"/>
              <a:buChar char="-"/>
            </a:pPr>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it-IT" sz="1800" b="1" dirty="0">
                <a:effectLst/>
                <a:latin typeface="Century Gothic" panose="020B0502020202020204" pitchFamily="34" charset="0"/>
                <a:ea typeface="Arial MT"/>
                <a:cs typeface="Arial MT"/>
              </a:rPr>
              <a:t>Imparare a incorporare diversi tipi di contenuti digitali nei programmi </a:t>
            </a:r>
            <a:r>
              <a:rPr lang="it-IT" sz="1800" dirty="0">
                <a:effectLst/>
                <a:latin typeface="Century Gothic" panose="020B0502020202020204" pitchFamily="34" charset="0"/>
                <a:ea typeface="Arial MT"/>
                <a:cs typeface="Arial MT"/>
              </a:rPr>
              <a:t>di formazione online per creare un’esperienza di apprendimento più dinamica e coinvolgente.</a:t>
            </a:r>
            <a:endParaRPr lang="es-ES" sz="1800" dirty="0">
              <a:effectLst/>
              <a:latin typeface="Century Gothic" panose="020B0502020202020204" pitchFamily="34" charset="0"/>
              <a:ea typeface="Arial MT"/>
              <a:cs typeface="Arial MT"/>
            </a:endParaRPr>
          </a:p>
        </p:txBody>
      </p:sp>
      <p:pic>
        <p:nvPicPr>
          <p:cNvPr id="14" name="Imagen 13">
            <a:extLst>
              <a:ext uri="{FF2B5EF4-FFF2-40B4-BE49-F238E27FC236}">
                <a16:creationId xmlns:a16="http://schemas.microsoft.com/office/drawing/2014/main" id="{4491E158-D4F5-4147-AAA4-FE87762F0B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11358" y="3708623"/>
            <a:ext cx="577776" cy="523220"/>
          </a:xfrm>
          <a:prstGeom prst="rect">
            <a:avLst/>
          </a:prstGeom>
        </p:spPr>
      </p:pic>
      <p:pic>
        <p:nvPicPr>
          <p:cNvPr id="15" name="Imagen 14">
            <a:extLst>
              <a:ext uri="{FF2B5EF4-FFF2-40B4-BE49-F238E27FC236}">
                <a16:creationId xmlns:a16="http://schemas.microsoft.com/office/drawing/2014/main" id="{2133F1A5-32C5-4E80-9D50-8E0D6E2C14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20743" y="4586574"/>
            <a:ext cx="577776" cy="523220"/>
          </a:xfrm>
          <a:prstGeom prst="rect">
            <a:avLst/>
          </a:prstGeom>
        </p:spPr>
      </p:pic>
      <p:pic>
        <p:nvPicPr>
          <p:cNvPr id="10" name="Picture 2" descr="Image">
            <a:extLst>
              <a:ext uri="{FF2B5EF4-FFF2-40B4-BE49-F238E27FC236}">
                <a16:creationId xmlns:a16="http://schemas.microsoft.com/office/drawing/2014/main" id="{C45BF714-C5C1-8421-BD2A-4AD58ECA2C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01600" y="4485861"/>
            <a:ext cx="4582626" cy="3436969"/>
          </a:xfrm>
          <a:prstGeom prst="rect">
            <a:avLst/>
          </a:prstGeom>
          <a:noFill/>
          <a:extLst>
            <a:ext uri="{909E8E84-426E-40DD-AFC4-6F175D3DCCD1}">
              <a14:hiddenFill xmlns:a14="http://schemas.microsoft.com/office/drawing/2010/main">
                <a:solidFill>
                  <a:srgbClr val="FFFFFF"/>
                </a:solidFill>
              </a14:hiddenFill>
            </a:ext>
          </a:extLst>
        </p:spPr>
      </p:pic>
      <p:sp>
        <p:nvSpPr>
          <p:cNvPr id="18" name="CuadroTexto 17">
            <a:extLst>
              <a:ext uri="{FF2B5EF4-FFF2-40B4-BE49-F238E27FC236}">
                <a16:creationId xmlns:a16="http://schemas.microsoft.com/office/drawing/2014/main" id="{74FF33AD-40F7-4FAA-9E02-2364A56369A2}"/>
              </a:ext>
            </a:extLst>
          </p:cNvPr>
          <p:cNvSpPr txBox="1"/>
          <p:nvPr/>
        </p:nvSpPr>
        <p:spPr>
          <a:xfrm>
            <a:off x="2018648" y="552450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Creazione di contenuti</a:t>
            </a:r>
          </a:p>
        </p:txBody>
      </p:sp>
      <p:pic>
        <p:nvPicPr>
          <p:cNvPr id="19" name="Imagen 18">
            <a:extLst>
              <a:ext uri="{FF2B5EF4-FFF2-40B4-BE49-F238E27FC236}">
                <a16:creationId xmlns:a16="http://schemas.microsoft.com/office/drawing/2014/main" id="{A5BB156C-24B2-4A0A-90DC-FA1C1EB82F5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5763280"/>
            <a:ext cx="577776" cy="523220"/>
          </a:xfrm>
          <a:prstGeom prst="rect">
            <a:avLst/>
          </a:prstGeom>
        </p:spPr>
      </p:pic>
      <p:sp>
        <p:nvSpPr>
          <p:cNvPr id="20" name="CuadroTexto 19">
            <a:extLst>
              <a:ext uri="{FF2B5EF4-FFF2-40B4-BE49-F238E27FC236}">
                <a16:creationId xmlns:a16="http://schemas.microsoft.com/office/drawing/2014/main" id="{35EDBB67-95FF-49C6-8156-1AD945E1E01C}"/>
              </a:ext>
            </a:extLst>
          </p:cNvPr>
          <p:cNvSpPr txBox="1"/>
          <p:nvPr/>
        </p:nvSpPr>
        <p:spPr>
          <a:xfrm>
            <a:off x="2018648" y="659130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Formazione </a:t>
            </a:r>
          </a:p>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efficace</a:t>
            </a:r>
          </a:p>
        </p:txBody>
      </p:sp>
      <p:pic>
        <p:nvPicPr>
          <p:cNvPr id="21" name="Imagen 20">
            <a:extLst>
              <a:ext uri="{FF2B5EF4-FFF2-40B4-BE49-F238E27FC236}">
                <a16:creationId xmlns:a16="http://schemas.microsoft.com/office/drawing/2014/main" id="{42037A83-A4E1-40DD-8981-9D97B957771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6720174"/>
            <a:ext cx="577776" cy="523220"/>
          </a:xfrm>
          <a:prstGeom prst="rect">
            <a:avLst/>
          </a:prstGeom>
        </p:spPr>
      </p:pic>
      <p:sp>
        <p:nvSpPr>
          <p:cNvPr id="22" name="CuadroTexto 21">
            <a:extLst>
              <a:ext uri="{FF2B5EF4-FFF2-40B4-BE49-F238E27FC236}">
                <a16:creationId xmlns:a16="http://schemas.microsoft.com/office/drawing/2014/main" id="{15AA2AAD-DBA6-4B5F-9E57-655F52B50172}"/>
              </a:ext>
            </a:extLst>
          </p:cNvPr>
          <p:cNvSpPr txBox="1"/>
          <p:nvPr/>
        </p:nvSpPr>
        <p:spPr>
          <a:xfrm>
            <a:off x="1981201" y="763527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Tipi di contenuti</a:t>
            </a:r>
          </a:p>
        </p:txBody>
      </p:sp>
      <p:pic>
        <p:nvPicPr>
          <p:cNvPr id="23" name="Imagen 22">
            <a:extLst>
              <a:ext uri="{FF2B5EF4-FFF2-40B4-BE49-F238E27FC236}">
                <a16:creationId xmlns:a16="http://schemas.microsoft.com/office/drawing/2014/main" id="{F592C9B9-E8B4-4140-938A-C847B657838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7764144"/>
            <a:ext cx="577776" cy="52322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it-IT"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Tipi di contenuti digitali e loro caratteristiche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3.2: Tipi di contenuti digitali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334389"/>
            <a:ext cx="16154400" cy="5966762"/>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Casi di studio: </a:t>
            </a:r>
            <a:r>
              <a:rPr lang="it-IT" sz="2200" dirty="0">
                <a:latin typeface="Calibri" panose="020F0502020204030204" pitchFamily="34" charset="0"/>
                <a:ea typeface="Times New Roman" panose="02020603050405020304" pitchFamily="18" charset="0"/>
                <a:cs typeface="Times New Roman" panose="02020603050405020304" pitchFamily="18" charset="0"/>
              </a:rPr>
              <a:t>d</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i solito sono molto interessanti per dare agli studenti un esempio tangibile dei concetti presentati e un modo per ispirare nuove azioni.</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Testimonianze/storie: </a:t>
            </a:r>
            <a:r>
              <a:rPr lang="it-IT" sz="2200" dirty="0">
                <a:latin typeface="Calibri" panose="020F0502020204030204" pitchFamily="34" charset="0"/>
                <a:ea typeface="Times New Roman" panose="02020603050405020304" pitchFamily="18" charset="0"/>
                <a:cs typeface="Times New Roman" panose="02020603050405020304" pitchFamily="18" charset="0"/>
              </a:rPr>
              <a:t>l</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e testimonianze o i modelli di ruolo permettono di creare fiducia e offrono una prospettiva personale.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Q&amp;A/FAQ/interviste: </a:t>
            </a:r>
            <a:r>
              <a:rPr lang="it-IT" sz="2200" dirty="0">
                <a:latin typeface="Calibri" panose="020F0502020204030204" pitchFamily="34" charset="0"/>
                <a:ea typeface="Times New Roman" panose="02020603050405020304" pitchFamily="18" charset="0"/>
                <a:cs typeface="Times New Roman" panose="02020603050405020304" pitchFamily="18" charset="0"/>
              </a:rPr>
              <a:t>l</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e sessioni di domande e risposte o le domande frequenti possono essere formali o informali. Di solito sono molto utili per gli studenti, che vedono i propri dubbi condivisi e risolti e si sentono rafforzati e motivati.</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Fare e non fare: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questo metodo di consegna permette agli insegnanti di mettersi nei panni degli studenti e di capire che hanno bisogno di consigli su come procedere.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Risultati della ricerca e dei dati: </a:t>
            </a:r>
            <a:r>
              <a:rPr lang="it-IT" sz="2200" dirty="0">
                <a:latin typeface="Calibri" panose="020F0502020204030204" pitchFamily="34" charset="0"/>
                <a:ea typeface="Times New Roman" panose="02020603050405020304" pitchFamily="18" charset="0"/>
                <a:cs typeface="Times New Roman" panose="02020603050405020304" pitchFamily="18" charset="0"/>
              </a:rPr>
              <a:t>p</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ossono chiarire i dubbi degli utenti, soprattutto se ben spiegati e sintetizzati.</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Tweet incorporati: </a:t>
            </a:r>
            <a:r>
              <a:rPr lang="it-IT" sz="2200" dirty="0">
                <a:latin typeface="Calibri" panose="020F0502020204030204" pitchFamily="34" charset="0"/>
                <a:ea typeface="Times New Roman" panose="02020603050405020304" pitchFamily="18" charset="0"/>
                <a:cs typeface="Times New Roman" panose="02020603050405020304" pitchFamily="18" charset="0"/>
              </a:rPr>
              <a:t>u</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n frammento tratto da Twitter che può essere stimolante o divertente, a seconda del pubblico.GIF: clip tratte da video possono essere utilizzate per illustrare un punto e avvicinarsi al pubblico.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Ebook/PDF: </a:t>
            </a:r>
            <a:r>
              <a:rPr lang="it-IT" sz="2200" dirty="0">
                <a:latin typeface="Calibri" panose="020F0502020204030204" pitchFamily="34" charset="0"/>
                <a:ea typeface="Times New Roman" panose="02020603050405020304" pitchFamily="18" charset="0"/>
                <a:cs typeface="Times New Roman" panose="02020603050405020304" pitchFamily="18" charset="0"/>
              </a:rPr>
              <a:t>g</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li Ebook/PDF sono un buon esempio di materiale extra che può essere utile per coinvolgere ulteriormente il pubblico.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Fumetti/cartoni animati: </a:t>
            </a:r>
            <a:r>
              <a:rPr lang="it-IT" sz="2200" dirty="0">
                <a:latin typeface="Calibri" panose="020F0502020204030204" pitchFamily="34" charset="0"/>
                <a:ea typeface="Times New Roman" panose="02020603050405020304" pitchFamily="18" charset="0"/>
                <a:cs typeface="Times New Roman" panose="02020603050405020304" pitchFamily="18" charset="0"/>
              </a:rPr>
              <a:t>s</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ono un modo divertente e informale per illustrare il vostro punto di vista, anche se si tratta di un argomento serio!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Dare riconoscimenti (Kudos):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per incoraggiare gli studenti a partecipare e riconoscere i loro sforzi.</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82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it-IT"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Tipi di contenuti digitali e loro caratteristiche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3.2: Tipi di contenuti digitali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5501891"/>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Creare fogli di calcolo o documenti condivisi: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rende più facile per gli studenti partecipare alle sessioni di formazione e vedere le loro idee riflesse e condivise.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Immagini: </a:t>
            </a:r>
            <a:r>
              <a:rPr lang="it-IT" sz="2200" dirty="0">
                <a:latin typeface="Calibri" panose="020F0502020204030204" pitchFamily="34" charset="0"/>
                <a:ea typeface="Times New Roman" panose="02020603050405020304" pitchFamily="18" charset="0"/>
                <a:cs typeface="Times New Roman" panose="02020603050405020304" pitchFamily="18" charset="0"/>
              </a:rPr>
              <a:t>d</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evono essere chiare, pertinenti, di buona qualità, non pesanti e possibilmente neutre dal punto di vista del genere/lingua/cultura.</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Podcast: </a:t>
            </a:r>
            <a:r>
              <a:rPr lang="it-IT" sz="2200" dirty="0">
                <a:latin typeface="Calibri" panose="020F0502020204030204" pitchFamily="34" charset="0"/>
                <a:ea typeface="Times New Roman" panose="02020603050405020304" pitchFamily="18" charset="0"/>
                <a:cs typeface="Times New Roman" panose="02020603050405020304" pitchFamily="18" charset="0"/>
              </a:rPr>
              <a:t>s</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ono file audio disponibili per l’ascolto, possono essere registrati e pubblicati in diversi siti di podcast gratuiti.</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Condivisione di slide: </a:t>
            </a:r>
            <a:r>
              <a:rPr lang="it-IT" sz="2200" dirty="0">
                <a:latin typeface="Calibri" panose="020F0502020204030204" pitchFamily="34" charset="0"/>
                <a:ea typeface="Times New Roman" panose="02020603050405020304" pitchFamily="18" charset="0"/>
                <a:cs typeface="Times New Roman" panose="02020603050405020304" pitchFamily="18" charset="0"/>
              </a:rPr>
              <a:t>p</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er caricare slideshow per se stessi o per condividerli tra i partecipanti.</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Giochi online: </a:t>
            </a:r>
            <a:r>
              <a:rPr lang="it-IT" sz="2200" dirty="0">
                <a:latin typeface="Calibri" panose="020F0502020204030204" pitchFamily="34" charset="0"/>
                <a:ea typeface="Times New Roman" panose="02020603050405020304" pitchFamily="18" charset="0"/>
                <a:cs typeface="Times New Roman" panose="02020603050405020304" pitchFamily="18" charset="0"/>
              </a:rPr>
              <a:t>i</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 giochi online gratuiti sono disponibili con una semplice ricerca su Google e ci sono molte piattaforme, come educaplay.com, dove si possono creare molti giochi divertenti e simpatici da adattare alla propria materia.</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Competizioni/quiz: </a:t>
            </a:r>
            <a:r>
              <a:rPr lang="it-IT" sz="2200" dirty="0">
                <a:latin typeface="Calibri" panose="020F0502020204030204" pitchFamily="34" charset="0"/>
                <a:ea typeface="Times New Roman" panose="02020603050405020304" pitchFamily="18" charset="0"/>
                <a:cs typeface="Times New Roman" panose="02020603050405020304" pitchFamily="18" charset="0"/>
              </a:rPr>
              <a:t>u</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n altro esempio di  gamification applicata all’insegnamento. Si possono usare applicazioni come </a:t>
            </a:r>
            <a:r>
              <a:rPr lang="it-IT" sz="2200" dirty="0">
                <a:latin typeface="Calibri" panose="020F0502020204030204" pitchFamily="34" charset="0"/>
                <a:ea typeface="Times New Roman" panose="02020603050405020304" pitchFamily="18" charset="0"/>
                <a:cs typeface="Times New Roman" panose="02020603050405020304" pitchFamily="18" charset="0"/>
              </a:rPr>
              <a:t>K</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ahoot per coinvolgere gli studenti in una competizione basata sulla materia trattata.</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Dimostrazioni interattive: </a:t>
            </a:r>
            <a:r>
              <a:rPr lang="it-IT" sz="2200" dirty="0">
                <a:latin typeface="Calibri" panose="020F0502020204030204" pitchFamily="34" charset="0"/>
                <a:ea typeface="Times New Roman" panose="02020603050405020304" pitchFamily="18" charset="0"/>
                <a:cs typeface="Times New Roman" panose="02020603050405020304" pitchFamily="18" charset="0"/>
              </a:rPr>
              <a:t>u</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na rapida dimostrazione di un particolare aspetto dell’argomento trattato può essere molto utile per insegnare agli studenti come funziona qualcosa in modo immediato.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Strumenti e risorse/offerte: </a:t>
            </a:r>
            <a:r>
              <a:rPr lang="it-IT" sz="2200" dirty="0">
                <a:latin typeface="Calibri" panose="020F0502020204030204" pitchFamily="34" charset="0"/>
                <a:ea typeface="Times New Roman" panose="02020603050405020304" pitchFamily="18" charset="0"/>
                <a:cs typeface="Times New Roman" panose="02020603050405020304" pitchFamily="18" charset="0"/>
              </a:rPr>
              <a:t>s</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ono simili ai link di interesse e possono essere utili per ampliare il kit di strumenti per il pubblico.</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498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it-IT"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Tipi di contenuti digitali e loro caratteristiche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3.2: Tipi di contenuti digitali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19200" y="3238500"/>
            <a:ext cx="16154400" cy="5809667"/>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Webinar: </a:t>
            </a:r>
            <a:r>
              <a:rPr lang="it-IT" sz="2200" dirty="0">
                <a:latin typeface="Calibri" panose="020F0502020204030204" pitchFamily="34" charset="0"/>
                <a:ea typeface="Times New Roman" panose="02020603050405020304" pitchFamily="18" charset="0"/>
                <a:cs typeface="Times New Roman" panose="02020603050405020304" pitchFamily="18" charset="0"/>
              </a:rPr>
              <a:t>o</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ffrono agli studenti la possibilità di partecipare o guardare un webinar su qualcosa di rilevante per la formazione.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Contenuto interattivo: </a:t>
            </a:r>
            <a:r>
              <a:rPr lang="it-IT" sz="2200" dirty="0">
                <a:latin typeface="Calibri" panose="020F0502020204030204" pitchFamily="34" charset="0"/>
                <a:ea typeface="Times New Roman" panose="02020603050405020304" pitchFamily="18" charset="0"/>
                <a:cs typeface="Times New Roman" panose="02020603050405020304" pitchFamily="18" charset="0"/>
              </a:rPr>
              <a:t>p</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erfetti per catturare l'attenzione dei vostri studenti e assicurarsi che possano tornare o rimanere attenti durante l'intera sessione.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Riviste online</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 le riviste digitali sono ora disponibili su tutti i dispositivi e possono essere utilizzate come risorsa rilevante e interattiva!</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Social media: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come Pinterest, Instagram, tiktok, Reddit possono essere utilizzati per fornire esempi dell'argomento specifico fornito.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Mappe mentali</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 le mappe mentali consentono agli studenti di chiarire le idee e possono essere condivise e aggiornate collettivamente</a:t>
            </a: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Biomi personali</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 permettono ai lettori di farsi un'idea reale dell'insegnante e contribuiscono a creare complicità con il pubblico.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Articoli e PR: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sono un ottimo modo per mantenere vivo l'interesse degli studenti per la vostra formazione, fornendo loro materiale extra.</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Citazioni e messaggi di ispirazione: </a:t>
            </a:r>
            <a:r>
              <a:rPr lang="it-IT" sz="2200" dirty="0">
                <a:latin typeface="Calibri" panose="020F0502020204030204" pitchFamily="34" charset="0"/>
                <a:ea typeface="Times New Roman" panose="02020603050405020304" pitchFamily="18" charset="0"/>
                <a:cs typeface="Times New Roman" panose="02020603050405020304" pitchFamily="18" charset="0"/>
              </a:rPr>
              <a:t>p</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arole pronunciate da un'altra persona, usate spesso per fare un punto o per motivare. Sono ideali per discutere di argomenti o per creare uno stato d'animo positivo.</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QR Code/Sondaggi</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 un modo semplice per coinvolgere gli studenti e invitarli all'azione.</a:t>
            </a:r>
          </a:p>
          <a:p>
            <a:pPr marL="342900" lvl="0" indent="-342900" algn="just">
              <a:lnSpc>
                <a:spcPct val="107000"/>
              </a:lnSpc>
              <a:spcAft>
                <a:spcPts val="800"/>
              </a:spcAft>
              <a:buFont typeface="Wingdings" panose="05000000000000000000" pitchFamily="2" charset="2"/>
              <a:buChar char=""/>
            </a:pP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White Paper: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guide o rapporti che permettono di prendere decisioni informate su argomenti.</a:t>
            </a:r>
          </a:p>
          <a:p>
            <a:pPr marL="342900" lvl="0" indent="-342900" algn="just">
              <a:lnSpc>
                <a:spcPct val="107000"/>
              </a:lnSpc>
              <a:spcAft>
                <a:spcPts val="800"/>
              </a:spcAft>
              <a:buFont typeface="Wingdings" panose="05000000000000000000" pitchFamily="2" charset="2"/>
              <a:buChar char=""/>
            </a:pPr>
            <a:r>
              <a:rPr lang="it-IT" sz="2200" b="1" dirty="0">
                <a:latin typeface="Calibri" panose="020F0502020204030204" pitchFamily="34" charset="0"/>
                <a:ea typeface="Times New Roman" panose="02020603050405020304" pitchFamily="18" charset="0"/>
                <a:cs typeface="Times New Roman" panose="02020603050405020304" pitchFamily="18" charset="0"/>
              </a:rPr>
              <a:t>Le</a:t>
            </a: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 wiki </a:t>
            </a:r>
            <a:r>
              <a:rPr lang="it-IT" sz="2200" dirty="0">
                <a:effectLst/>
                <a:latin typeface="Calibri" panose="020F0502020204030204" pitchFamily="34" charset="0"/>
                <a:ea typeface="Times New Roman" panose="02020603050405020304" pitchFamily="18" charset="0"/>
                <a:cs typeface="Times New Roman" panose="02020603050405020304" pitchFamily="18" charset="0"/>
              </a:rPr>
              <a:t>sono ottimi per fornire maggiori informazioni su un argomento</a:t>
            </a:r>
            <a:r>
              <a:rPr lang="it-IT" sz="22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147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028CB6-28B6-2720-2D2B-8AB3FBDF7783}"/>
              </a:ext>
            </a:extLst>
          </p:cNvPr>
          <p:cNvSpPr txBox="1"/>
          <p:nvPr/>
        </p:nvSpPr>
        <p:spPr>
          <a:xfrm>
            <a:off x="1447800" y="1573291"/>
            <a:ext cx="43434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Riassumendo </a:t>
            </a:r>
          </a:p>
        </p:txBody>
      </p:sp>
      <p:sp>
        <p:nvSpPr>
          <p:cNvPr id="5" name="CuadroTexto 4">
            <a:extLst>
              <a:ext uri="{FF2B5EF4-FFF2-40B4-BE49-F238E27FC236}">
                <a16:creationId xmlns:a16="http://schemas.microsoft.com/office/drawing/2014/main" id="{80C75209-93B0-BD28-210D-466E6B42313F}"/>
              </a:ext>
            </a:extLst>
          </p:cNvPr>
          <p:cNvSpPr txBox="1"/>
          <p:nvPr/>
        </p:nvSpPr>
        <p:spPr>
          <a:xfrm>
            <a:off x="2214257" y="2931140"/>
            <a:ext cx="5481943" cy="861774"/>
          </a:xfrm>
          <a:prstGeom prst="rect">
            <a:avLst/>
          </a:prstGeom>
          <a:noFill/>
        </p:spPr>
        <p:txBody>
          <a:bodyPr wrap="square">
            <a:spAutoFit/>
          </a:bodyPr>
          <a:lstStyle/>
          <a:p>
            <a:r>
              <a:rPr lang="it-IT" altLang="ko-KR" sz="25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Nell’erogazione di formazione tramite piattaforme digitali</a:t>
            </a:r>
            <a:endParaRPr lang="ko-KR" altLang="en-US" sz="2500" b="1" dirty="0">
              <a:solidFill>
                <a:srgbClr val="75B239"/>
              </a:solidFill>
              <a:latin typeface="Century Gothic" panose="020B0502020202020204" pitchFamily="34" charset="0"/>
              <a:cs typeface="Microsoft Sans Serif" panose="020B0604020202020204" pitchFamily="34" charset="0"/>
            </a:endParaRPr>
          </a:p>
        </p:txBody>
      </p:sp>
      <p:sp>
        <p:nvSpPr>
          <p:cNvPr id="6" name="TextBox 10">
            <a:extLst>
              <a:ext uri="{FF2B5EF4-FFF2-40B4-BE49-F238E27FC236}">
                <a16:creationId xmlns:a16="http://schemas.microsoft.com/office/drawing/2014/main" id="{E5424031-AEEF-A8B0-CA83-864499386A84}"/>
              </a:ext>
            </a:extLst>
          </p:cNvPr>
          <p:cNvSpPr txBox="1"/>
          <p:nvPr/>
        </p:nvSpPr>
        <p:spPr>
          <a:xfrm>
            <a:off x="2287340" y="4340109"/>
            <a:ext cx="3195943"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it-IT"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È importante gestire tutte le funzionalità</a:t>
            </a:r>
            <a:endParaRPr lang="ko-KR" altLang="en-US" sz="2400" dirty="0">
              <a:latin typeface="Century Gothic" panose="020B0502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CEF9602C-5262-CD69-7E43-69ACA6D4E8A1}"/>
              </a:ext>
            </a:extLst>
          </p:cNvPr>
          <p:cNvSpPr txBox="1"/>
          <p:nvPr/>
        </p:nvSpPr>
        <p:spPr>
          <a:xfrm>
            <a:off x="2214257" y="5621977"/>
            <a:ext cx="5481943" cy="954107"/>
          </a:xfrm>
          <a:prstGeom prst="rect">
            <a:avLst/>
          </a:prstGeom>
          <a:noFill/>
        </p:spPr>
        <p:txBody>
          <a:bodyPr wrap="square">
            <a:spAutoFit/>
          </a:bodyPr>
          <a:lstStyle/>
          <a:p>
            <a:r>
              <a:rPr lang="it-IT"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Nell’erogazione di formazione tramite piattaforme digitali</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8" name="TextBox 10">
            <a:extLst>
              <a:ext uri="{FF2B5EF4-FFF2-40B4-BE49-F238E27FC236}">
                <a16:creationId xmlns:a16="http://schemas.microsoft.com/office/drawing/2014/main" id="{7B6EE240-5712-E873-1DFF-5AEBE8DCA64C}"/>
              </a:ext>
            </a:extLst>
          </p:cNvPr>
          <p:cNvSpPr txBox="1"/>
          <p:nvPr/>
        </p:nvSpPr>
        <p:spPr>
          <a:xfrm>
            <a:off x="2236380" y="7095738"/>
            <a:ext cx="4352060" cy="156966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it-IT"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È importante essere sicuri di sé, guardare dritto verso la webcam, sorridere e interagire</a:t>
            </a:r>
            <a:endParaRPr lang="ko-KR" altLang="en-US" sz="2400" dirty="0">
              <a:latin typeface="Century Gothic" panose="020B0502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2A1E98A-E4E5-0CB2-9145-9142EB9D5DFB}"/>
              </a:ext>
            </a:extLst>
          </p:cNvPr>
          <p:cNvSpPr txBox="1"/>
          <p:nvPr/>
        </p:nvSpPr>
        <p:spPr>
          <a:xfrm>
            <a:off x="13106400" y="2957451"/>
            <a:ext cx="4114800" cy="523220"/>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Piattaforme gratuite</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10" name="TextBox 10">
            <a:extLst>
              <a:ext uri="{FF2B5EF4-FFF2-40B4-BE49-F238E27FC236}">
                <a16:creationId xmlns:a16="http://schemas.microsoft.com/office/drawing/2014/main" id="{8AC0147A-6DB2-EB47-8F06-C64CEC02C103}"/>
              </a:ext>
            </a:extLst>
          </p:cNvPr>
          <p:cNvSpPr txBox="1"/>
          <p:nvPr/>
        </p:nvSpPr>
        <p:spPr>
          <a:xfrm>
            <a:off x="13106399" y="3665337"/>
            <a:ext cx="2286001"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Pro e contro</a:t>
            </a:r>
          </a:p>
          <a:p>
            <a:endParaRPr lang="ko-KR" altLang="en-US" sz="2400" dirty="0">
              <a:latin typeface="Century Gothic" panose="020B0502020202020204" pitchFamily="34" charset="0"/>
              <a:cs typeface="Microsoft Sans Serif" panose="020B0604020202020204" pitchFamily="34" charset="0"/>
            </a:endParaRPr>
          </a:p>
        </p:txBody>
      </p:sp>
      <p:sp>
        <p:nvSpPr>
          <p:cNvPr id="11" name="CuadroTexto 10">
            <a:extLst>
              <a:ext uri="{FF2B5EF4-FFF2-40B4-BE49-F238E27FC236}">
                <a16:creationId xmlns:a16="http://schemas.microsoft.com/office/drawing/2014/main" id="{0BADC709-6D4E-F6BB-CB44-30E5C185B14C}"/>
              </a:ext>
            </a:extLst>
          </p:cNvPr>
          <p:cNvSpPr txBox="1"/>
          <p:nvPr/>
        </p:nvSpPr>
        <p:spPr>
          <a:xfrm>
            <a:off x="13106400" y="5621977"/>
            <a:ext cx="2967343" cy="954107"/>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Tipi di contenuti digitali</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12" name="TextBox 10">
            <a:extLst>
              <a:ext uri="{FF2B5EF4-FFF2-40B4-BE49-F238E27FC236}">
                <a16:creationId xmlns:a16="http://schemas.microsoft.com/office/drawing/2014/main" id="{7B01C035-A131-FA4B-0470-43CB6541A99F}"/>
              </a:ext>
            </a:extLst>
          </p:cNvPr>
          <p:cNvSpPr txBox="1"/>
          <p:nvPr/>
        </p:nvSpPr>
        <p:spPr>
          <a:xfrm>
            <a:off x="13116337" y="6916896"/>
            <a:ext cx="38862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it-IT"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Esistono centinaia di tipi, scegliete quelli più adatti al vostro pubblico.</a:t>
            </a:r>
            <a:endParaRPr lang="ko-KR" altLang="en-US" sz="2400" dirty="0">
              <a:latin typeface="Century Gothic" panose="020B0502020202020204" pitchFamily="34" charset="0"/>
              <a:cs typeface="Microsoft Sans Serif" panose="020B0604020202020204" pitchFamily="34" charset="0"/>
            </a:endParaRPr>
          </a:p>
        </p:txBody>
      </p:sp>
      <p:pic>
        <p:nvPicPr>
          <p:cNvPr id="15" name="Imagen 14">
            <a:extLst>
              <a:ext uri="{FF2B5EF4-FFF2-40B4-BE49-F238E27FC236}">
                <a16:creationId xmlns:a16="http://schemas.microsoft.com/office/drawing/2014/main" id="{1C97FE3A-AFB5-9FBA-550B-071EED8F59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36481" y="3021985"/>
            <a:ext cx="577776" cy="523220"/>
          </a:xfrm>
          <a:prstGeom prst="rect">
            <a:avLst/>
          </a:prstGeom>
        </p:spPr>
      </p:pic>
      <p:pic>
        <p:nvPicPr>
          <p:cNvPr id="16" name="Imagen 15">
            <a:extLst>
              <a:ext uri="{FF2B5EF4-FFF2-40B4-BE49-F238E27FC236}">
                <a16:creationId xmlns:a16="http://schemas.microsoft.com/office/drawing/2014/main" id="{F76DC803-01B1-871B-84C3-EB9E43B592C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58604" y="5632312"/>
            <a:ext cx="577776" cy="523220"/>
          </a:xfrm>
          <a:prstGeom prst="rect">
            <a:avLst/>
          </a:prstGeom>
        </p:spPr>
      </p:pic>
      <p:pic>
        <p:nvPicPr>
          <p:cNvPr id="17" name="Imagen 16">
            <a:extLst>
              <a:ext uri="{FF2B5EF4-FFF2-40B4-BE49-F238E27FC236}">
                <a16:creationId xmlns:a16="http://schemas.microsoft.com/office/drawing/2014/main" id="{16246A30-6023-6610-6AB7-84C509BF3D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28622" y="3021985"/>
            <a:ext cx="577776" cy="523220"/>
          </a:xfrm>
          <a:prstGeom prst="rect">
            <a:avLst/>
          </a:prstGeom>
        </p:spPr>
      </p:pic>
      <p:pic>
        <p:nvPicPr>
          <p:cNvPr id="18" name="Imagen 17">
            <a:extLst>
              <a:ext uri="{FF2B5EF4-FFF2-40B4-BE49-F238E27FC236}">
                <a16:creationId xmlns:a16="http://schemas.microsoft.com/office/drawing/2014/main" id="{A66B7C26-3003-4745-4486-FBA71A2ADD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45366" y="5632312"/>
            <a:ext cx="577776" cy="523220"/>
          </a:xfrm>
          <a:prstGeom prst="rect">
            <a:avLst/>
          </a:prstGeom>
        </p:spPr>
      </p:pic>
      <p:pic>
        <p:nvPicPr>
          <p:cNvPr id="21" name="Imagen 20">
            <a:extLst>
              <a:ext uri="{FF2B5EF4-FFF2-40B4-BE49-F238E27FC236}">
                <a16:creationId xmlns:a16="http://schemas.microsoft.com/office/drawing/2014/main" id="{BCCA419B-AF5C-421E-806B-9ACA2EC24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905" y="3021985"/>
            <a:ext cx="4876190" cy="4876190"/>
          </a:xfrm>
          <a:prstGeom prst="rect">
            <a:avLst/>
          </a:prstGeom>
        </p:spPr>
      </p:pic>
      <p:sp>
        <p:nvSpPr>
          <p:cNvPr id="22" name="CuadroTexto 21">
            <a:extLst>
              <a:ext uri="{FF2B5EF4-FFF2-40B4-BE49-F238E27FC236}">
                <a16:creationId xmlns:a16="http://schemas.microsoft.com/office/drawing/2014/main" id="{7259CA78-5E84-44F9-BE05-85491022C27C}"/>
              </a:ext>
            </a:extLst>
          </p:cNvPr>
          <p:cNvSpPr txBox="1"/>
          <p:nvPr/>
        </p:nvSpPr>
        <p:spPr>
          <a:xfrm>
            <a:off x="7893777" y="8191500"/>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1528118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dirty="0"/>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dirty="0"/>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86204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115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Grazie</a:t>
            </a:r>
            <a:r>
              <a:rPr lang="en-AU" sz="11500" b="1" spc="-114"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kumimoji="0" lang="en-AU" sz="11500" b="1" i="0" u="none" strike="noStrike" kern="1200" cap="none" spc="0" normalizeH="0" baseline="0" dirty="0">
              <a:ln>
                <a:noFill/>
              </a:ln>
              <a:solidFill>
                <a:srgbClr val="75B239"/>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1503549"/>
            <a:ext cx="9462656"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Indice</a:t>
            </a:r>
          </a:p>
        </p:txBody>
      </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860624" y="2614399"/>
            <a:ext cx="577776" cy="523220"/>
          </a:xfrm>
          <a:prstGeom prst="rect">
            <a:avLst/>
          </a:prstGeom>
        </p:spPr>
      </p:pic>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860624" y="4810913"/>
            <a:ext cx="577776" cy="523220"/>
          </a:xfrm>
          <a:prstGeom prst="rect">
            <a:avLst/>
          </a:prstGeom>
        </p:spPr>
      </p:pic>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860624" y="8260231"/>
            <a:ext cx="577776" cy="523220"/>
          </a:xfrm>
          <a:prstGeom prst="rect">
            <a:avLst/>
          </a:prstGeom>
        </p:spPr>
      </p:pic>
      <p:sp>
        <p:nvSpPr>
          <p:cNvPr id="19" name="CuadroTexto 18">
            <a:extLst>
              <a:ext uri="{FF2B5EF4-FFF2-40B4-BE49-F238E27FC236}">
                <a16:creationId xmlns:a16="http://schemas.microsoft.com/office/drawing/2014/main" id="{97B83ADC-B198-4E56-B07C-93F352EAA775}"/>
              </a:ext>
            </a:extLst>
          </p:cNvPr>
          <p:cNvSpPr txBox="1"/>
          <p:nvPr/>
        </p:nvSpPr>
        <p:spPr>
          <a:xfrm>
            <a:off x="2590800" y="2552700"/>
            <a:ext cx="10896600" cy="6555641"/>
          </a:xfrm>
          <a:prstGeom prst="rect">
            <a:avLst/>
          </a:prstGeom>
          <a:noFill/>
        </p:spPr>
        <p:txBody>
          <a:bodyPr wrap="square">
            <a:spAutoFit/>
          </a:bodyPr>
          <a:lstStyle/>
          <a:p>
            <a:r>
              <a:rPr lang="it-IT" sz="2000" b="1" dirty="0">
                <a:latin typeface="Century Gothic" panose="020B0502020202020204" pitchFamily="34" charset="0"/>
              </a:rPr>
              <a:t>Unità 1: Come insegnare alle classi virtuali su una piattaforma di apprendimento?</a:t>
            </a:r>
          </a:p>
          <a:p>
            <a:r>
              <a:rPr lang="it-IT" sz="2000" dirty="0">
                <a:latin typeface="Century Gothic" panose="020B0502020202020204" pitchFamily="34" charset="0"/>
              </a:rPr>
              <a:t>Sezione 1.1: Introduzione alla distribuzione di contenuti digitali attraverso le piattaforme digitali di e-learning.</a:t>
            </a:r>
          </a:p>
          <a:p>
            <a:r>
              <a:rPr lang="it-IT" sz="2000" dirty="0">
                <a:latin typeface="Century Gothic" panose="020B0502020202020204" pitchFamily="34" charset="0"/>
              </a:rPr>
              <a:t>Sezione 1.2: Capire tutte le capacità della piattaforma di apprendimento</a:t>
            </a:r>
          </a:p>
          <a:p>
            <a:r>
              <a:rPr lang="it-IT" sz="2000" dirty="0">
                <a:latin typeface="Century Gothic" panose="020B0502020202020204" pitchFamily="34" charset="0"/>
              </a:rPr>
              <a:t>Sezione 1.3: Considerare le dimensioni delle classi virtuali</a:t>
            </a:r>
          </a:p>
          <a:p>
            <a:r>
              <a:rPr lang="it-IT" sz="2000" dirty="0">
                <a:latin typeface="Century Gothic" panose="020B0502020202020204" pitchFamily="34" charset="0"/>
              </a:rPr>
              <a:t>Sezione 1.4: Siate sicuri di voi stessi, guardate la webcam, sorridete e interagite.</a:t>
            </a:r>
          </a:p>
          <a:p>
            <a:endParaRPr lang="es-ES" sz="2000" dirty="0">
              <a:latin typeface="Century Gothic" panose="020B0502020202020204" pitchFamily="34" charset="0"/>
            </a:endParaRPr>
          </a:p>
          <a:p>
            <a:r>
              <a:rPr lang="it-IT" sz="2000" b="1" dirty="0">
                <a:latin typeface="Century Gothic" panose="020B0502020202020204" pitchFamily="34" charset="0"/>
              </a:rPr>
              <a:t>Unità 2: Panoramica delle piattaforme digitali e del loro ruolo nell'erogazione dei contenuti</a:t>
            </a:r>
          </a:p>
          <a:p>
            <a:r>
              <a:rPr lang="it-IT" sz="2000" dirty="0">
                <a:latin typeface="Century Gothic" panose="020B0502020202020204" pitchFamily="34" charset="0"/>
              </a:rPr>
              <a:t>Sezione 2.1: Perché si utilizza una piattaforma digitale?</a:t>
            </a:r>
          </a:p>
          <a:p>
            <a:r>
              <a:rPr lang="it-IT" sz="2000" dirty="0">
                <a:latin typeface="Century Gothic" panose="020B0502020202020204" pitchFamily="34" charset="0"/>
              </a:rPr>
              <a:t>Sezione 2.2: Chi è il vostro pubblico di riferimento e qual è il problema che state risolvendo per questo pubblico?</a:t>
            </a:r>
          </a:p>
          <a:p>
            <a:r>
              <a:rPr lang="it-IT" sz="2000" dirty="0">
                <a:latin typeface="Century Gothic" panose="020B0502020202020204" pitchFamily="34" charset="0"/>
              </a:rPr>
              <a:t>Sezione 2.3: Come pensate di presentare i contenuti al vostro pubblico di riferimento?</a:t>
            </a:r>
          </a:p>
          <a:p>
            <a:r>
              <a:rPr lang="it-IT" sz="2000" dirty="0">
                <a:latin typeface="Century Gothic" panose="020B0502020202020204" pitchFamily="34" charset="0"/>
              </a:rPr>
              <a:t>Sezione 2.4: Quanto si dovrebbe pagare per una piattaforma di apprendimento digitale?</a:t>
            </a:r>
          </a:p>
          <a:p>
            <a:r>
              <a:rPr lang="it-IT" sz="2000" dirty="0">
                <a:latin typeface="Century Gothic" panose="020B0502020202020204" pitchFamily="34" charset="0"/>
              </a:rPr>
              <a:t>Sezione 2.5: Piattaforme di e-learning gratuite: alcuni esempi</a:t>
            </a:r>
          </a:p>
          <a:p>
            <a:r>
              <a:rPr lang="it-IT" sz="2000" dirty="0">
                <a:latin typeface="Century Gothic" panose="020B0502020202020204" pitchFamily="34" charset="0"/>
              </a:rPr>
              <a:t>Sezione 2.6: Cosa deve offrire una piattaforma di apprendimento digitale?</a:t>
            </a:r>
          </a:p>
          <a:p>
            <a:endParaRPr lang="es-ES" sz="2000" dirty="0">
              <a:latin typeface="Century Gothic" panose="020B0502020202020204" pitchFamily="34" charset="0"/>
            </a:endParaRPr>
          </a:p>
          <a:p>
            <a:r>
              <a:rPr lang="it-IT" sz="2000" b="1" dirty="0">
                <a:latin typeface="Century Gothic" panose="020B0502020202020204" pitchFamily="34" charset="0"/>
              </a:rPr>
              <a:t>Unità 3: Tipi di contenuti digitali e loro caratteristiche</a:t>
            </a:r>
          </a:p>
          <a:p>
            <a:r>
              <a:rPr lang="it-IT" sz="2000" dirty="0">
                <a:latin typeface="Century Gothic" panose="020B0502020202020204" pitchFamily="34" charset="0"/>
              </a:rPr>
              <a:t>Sezione 3.1: Introduzione</a:t>
            </a:r>
          </a:p>
          <a:p>
            <a:r>
              <a:rPr lang="it-IT" sz="2000" dirty="0">
                <a:latin typeface="Century Gothic" panose="020B0502020202020204" pitchFamily="34" charset="0"/>
              </a:rPr>
              <a:t>Sezione 3.2: Tipi di contenuti digitali</a:t>
            </a:r>
            <a:endParaRPr lang="es-ES" sz="2000" dirty="0">
              <a:latin typeface="Century Gothic" panose="020B0502020202020204" pitchFamily="34" charset="0"/>
            </a:endParaRPr>
          </a:p>
        </p:txBody>
      </p:sp>
    </p:spTree>
    <p:extLst>
      <p:ext uri="{BB962C8B-B14F-4D97-AF65-F5344CB8AC3E}">
        <p14:creationId xmlns:p14="http://schemas.microsoft.com/office/powerpoint/2010/main" val="20752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1.Unità 1: Come insegnare alle classi virtuali su una piattaforma di apprendimento?</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6992600" cy="477054"/>
          </a:xfrm>
          <a:prstGeom prst="rect">
            <a:avLst/>
          </a:prstGeom>
          <a:noFill/>
        </p:spPr>
        <p:txBody>
          <a:bodyPr wrap="square" rtlCol="0">
            <a:spAutoFit/>
          </a:bodyPr>
          <a:lstStyle/>
          <a:p>
            <a:r>
              <a:rPr lang="it-IT" sz="25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1.1: Introduzione alla distribuzione di contenuti digitali attraverso le piattaforme digitali di e-learning.</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811000" cy="5078313"/>
          </a:xfrm>
          <a:prstGeom prst="rect">
            <a:avLst/>
          </a:prstGeom>
          <a:noFill/>
        </p:spPr>
        <p:txBody>
          <a:bodyPr wrap="square" rtlCol="0">
            <a:spAutoFit/>
          </a:bodyPr>
          <a:lstStyle/>
          <a:p>
            <a:pPr algn="just"/>
            <a:r>
              <a:rPr lang="it-IT" sz="2400" dirty="0">
                <a:effectLst/>
                <a:latin typeface="Calibri" panose="020F0502020204030204" pitchFamily="34" charset="0"/>
                <a:ea typeface="Arial MT"/>
                <a:cs typeface="Arial MT"/>
              </a:rPr>
              <a:t>La domanda di corsi virtuali è sempre più alta e continuerà a crescere grazie ai molteplici vantaggi in termini di comodità, programmazione del tempo e logistica che essi rappresentano. Le piattaforme digitali hanno il potenziale per ridurre i costi associati alla stampa, al trasporto e ai materiali, ma è fondamentale assicurarsi che la consegna sia adeguata ed efficace per sfruttare al meglio il mezzo di consegna. </a:t>
            </a:r>
          </a:p>
          <a:p>
            <a:pPr algn="just"/>
            <a:endParaRPr lang="en-US" sz="2400" dirty="0">
              <a:latin typeface="Calibri" panose="020F0502020204030204" pitchFamily="34" charset="0"/>
              <a:ea typeface="Arial MT"/>
              <a:cs typeface="Arial MT"/>
            </a:endParaRPr>
          </a:p>
          <a:p>
            <a:pPr algn="just"/>
            <a:r>
              <a:rPr lang="it-IT" sz="2400" dirty="0">
                <a:effectLst/>
                <a:latin typeface="Calibri" panose="020F0502020204030204" pitchFamily="34" charset="0"/>
                <a:ea typeface="Arial MT"/>
                <a:cs typeface="Arial MT"/>
              </a:rPr>
              <a:t>Sempre più spesso, gli studenti di tutte le età chiedono di poter accedere a un tipo di </a:t>
            </a:r>
            <a:r>
              <a:rPr lang="it-IT" sz="2400" b="1" dirty="0">
                <a:effectLst/>
                <a:latin typeface="Calibri" panose="020F0502020204030204" pitchFamily="34" charset="0"/>
                <a:ea typeface="Arial MT"/>
                <a:cs typeface="Arial MT"/>
              </a:rPr>
              <a:t>apprendimento online pensato per loro e per le loro esigenze. </a:t>
            </a:r>
            <a:endParaRPr lang="en-US" sz="2400" b="1" dirty="0">
              <a:effectLst/>
              <a:latin typeface="Calibri" panose="020F0502020204030204" pitchFamily="34" charset="0"/>
              <a:ea typeface="Arial MT"/>
              <a:cs typeface="Arial MT"/>
            </a:endParaRP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Questo significa che le </a:t>
            </a:r>
            <a:r>
              <a:rPr lang="en-US" sz="2400" b="1" dirty="0">
                <a:effectLst/>
                <a:latin typeface="Calibri" panose="020F0502020204030204" pitchFamily="34" charset="0"/>
                <a:ea typeface="Arial MT"/>
                <a:cs typeface="Arial MT"/>
              </a:rPr>
              <a:t>piattaforme e-learning </a:t>
            </a:r>
            <a:r>
              <a:rPr lang="en-US" sz="2400" dirty="0">
                <a:effectLst/>
                <a:latin typeface="Calibri" panose="020F0502020204030204" pitchFamily="34" charset="0"/>
                <a:ea typeface="Arial MT"/>
                <a:cs typeface="Arial MT"/>
              </a:rPr>
              <a:t>devon</a:t>
            </a:r>
            <a:r>
              <a:rPr lang="en-US" sz="2400" dirty="0">
                <a:latin typeface="Calibri" panose="020F0502020204030204" pitchFamily="34" charset="0"/>
                <a:ea typeface="Arial MT"/>
                <a:cs typeface="Arial MT"/>
              </a:rPr>
              <a:t>o essere più flessibili per potersi </a:t>
            </a:r>
            <a:r>
              <a:rPr lang="en-US" sz="2400" b="1" dirty="0">
                <a:latin typeface="Calibri" panose="020F0502020204030204" pitchFamily="34" charset="0"/>
                <a:ea typeface="Arial MT"/>
                <a:cs typeface="Arial MT"/>
              </a:rPr>
              <a:t>adattare</a:t>
            </a:r>
            <a:r>
              <a:rPr lang="en-US" sz="2400" dirty="0">
                <a:latin typeface="Calibri" panose="020F0502020204030204" pitchFamily="34" charset="0"/>
                <a:ea typeface="Arial MT"/>
                <a:cs typeface="Arial MT"/>
              </a:rPr>
              <a:t> </a:t>
            </a:r>
            <a:r>
              <a:rPr lang="it-IT" sz="2400" b="1" dirty="0">
                <a:effectLst/>
                <a:latin typeface="Calibri" panose="020F0502020204030204" pitchFamily="34" charset="0"/>
                <a:ea typeface="Arial MT"/>
                <a:cs typeface="Arial MT"/>
              </a:rPr>
              <a:t>studenti di ogni età e tipo e garantire che possano completare con successo il corso.</a:t>
            </a:r>
            <a:r>
              <a:rPr lang="en-US" sz="2400" dirty="0">
                <a:effectLst/>
                <a:latin typeface="Calibri" panose="020F0502020204030204" pitchFamily="34" charset="0"/>
                <a:ea typeface="Arial MT"/>
                <a:cs typeface="Arial MT"/>
              </a:rPr>
              <a:t> </a:t>
            </a:r>
            <a:endParaRPr lang="es-ES" sz="2400" dirty="0">
              <a:effectLst/>
              <a:latin typeface="Arial MT"/>
              <a:ea typeface="Arial MT"/>
              <a:cs typeface="Arial MT"/>
            </a:endParaRPr>
          </a:p>
          <a:p>
            <a:endParaRPr lang="es-ES" sz="3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488D56AD-E5DE-4394-9553-8F184AF4A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771900"/>
            <a:ext cx="3764823" cy="3764823"/>
          </a:xfrm>
          <a:prstGeom prst="rect">
            <a:avLst/>
          </a:prstGeom>
        </p:spPr>
      </p:pic>
      <p:sp>
        <p:nvSpPr>
          <p:cNvPr id="9" name="CuadroTexto 8">
            <a:extLst>
              <a:ext uri="{FF2B5EF4-FFF2-40B4-BE49-F238E27FC236}">
                <a16:creationId xmlns:a16="http://schemas.microsoft.com/office/drawing/2014/main" id="{9E2DF9A9-B5D2-4253-AE23-4BFED19EE8E9}"/>
              </a:ext>
            </a:extLst>
          </p:cNvPr>
          <p:cNvSpPr txBox="1"/>
          <p:nvPr/>
        </p:nvSpPr>
        <p:spPr>
          <a:xfrm>
            <a:off x="13692809" y="7519512"/>
            <a:ext cx="3917223" cy="369332"/>
          </a:xfrm>
          <a:prstGeom prst="rect">
            <a:avLst/>
          </a:prstGeom>
          <a:noFill/>
        </p:spPr>
        <p:txBody>
          <a:bodyPr wrap="square">
            <a:spAutoFit/>
          </a:bodyPr>
          <a:lstStyle/>
          <a:p>
            <a:r>
              <a:rPr lang="es-ES" dirty="0"/>
              <a:t>Fonte dell’immagine: Flaticon.com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1.Unità 1: Come insegnare alle classi virtuali su una piattaforma di apprendimento?</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1.2: Capire tutte le capacità della piattaforma di apprendimento</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277600" cy="5632311"/>
          </a:xfrm>
          <a:prstGeom prst="rect">
            <a:avLst/>
          </a:prstGeom>
          <a:noFill/>
        </p:spPr>
        <p:txBody>
          <a:bodyPr wrap="square" rtlCol="0">
            <a:spAutoFit/>
          </a:bodyPr>
          <a:lstStyle/>
          <a:p>
            <a:pPr algn="just"/>
            <a:r>
              <a:rPr lang="it-IT" sz="2400" dirty="0">
                <a:effectLst/>
                <a:latin typeface="Calibri" panose="020F0502020204030204" pitchFamily="34" charset="0"/>
                <a:ea typeface="Arial MT"/>
                <a:cs typeface="Arial MT"/>
              </a:rPr>
              <a:t>Assicurarsi che il docente comprenda </a:t>
            </a:r>
            <a:r>
              <a:rPr lang="it-IT" sz="2400" b="1" dirty="0">
                <a:effectLst/>
                <a:latin typeface="Calibri" panose="020F0502020204030204" pitchFamily="34" charset="0"/>
                <a:ea typeface="Arial MT"/>
                <a:cs typeface="Arial MT"/>
              </a:rPr>
              <a:t>appieno le funzionalità della piattaforma LMS (Learning Management System) o LCMS (Learning Content Management System) </a:t>
            </a:r>
            <a:r>
              <a:rPr lang="it-IT" sz="2400" dirty="0">
                <a:effectLst/>
                <a:latin typeface="Calibri" panose="020F0502020204030204" pitchFamily="34" charset="0"/>
                <a:ea typeface="Arial MT"/>
                <a:cs typeface="Arial MT"/>
              </a:rPr>
              <a:t>e sappia come utilizzarla. Considerare la possibilità di formarti all’uso della piattaforma seguendo tutorial online, per creare fiducia nel proprio pubblico ed evitare di spendere tempo prezioso per le lezioni alla ricerca di funzionalità specifiche.</a:t>
            </a:r>
          </a:p>
          <a:p>
            <a:pPr algn="just"/>
            <a:endParaRPr lang="es-ES" sz="2400" dirty="0">
              <a:effectLst/>
              <a:latin typeface="Arial MT"/>
              <a:ea typeface="Arial MT"/>
              <a:cs typeface="Arial MT"/>
            </a:endParaRPr>
          </a:p>
          <a:p>
            <a:pPr algn="just"/>
            <a:r>
              <a:rPr lang="it-IT" sz="2400" dirty="0">
                <a:effectLst/>
                <a:latin typeface="Calibri" panose="020F0502020204030204" pitchFamily="34" charset="0"/>
                <a:ea typeface="Arial MT"/>
                <a:cs typeface="Arial MT"/>
              </a:rPr>
              <a:t>La piattaforma LMS permette di condividere in modo rapido, semplice ed efficace </a:t>
            </a:r>
            <a:r>
              <a:rPr lang="it-IT" sz="2400" b="1" dirty="0">
                <a:effectLst/>
                <a:latin typeface="Calibri" panose="020F0502020204030204" pitchFamily="34" charset="0"/>
                <a:ea typeface="Arial MT"/>
                <a:cs typeface="Arial MT"/>
              </a:rPr>
              <a:t>risorse </a:t>
            </a:r>
            <a:r>
              <a:rPr lang="it-IT" sz="2400" dirty="0">
                <a:effectLst/>
                <a:latin typeface="Calibri" panose="020F0502020204030204" pitchFamily="34" charset="0"/>
                <a:ea typeface="Arial MT"/>
                <a:cs typeface="Arial MT"/>
              </a:rPr>
              <a:t>didattiche aggiuntive (video, esercizi, ppt, ecc.), pertanto è opportuno utilizzare tali funzionalità soprattutto con quegli studenti che sono estremamente competenti e desiderosi di saperne di più, evitando così di perdere la loro attenzione.</a:t>
            </a:r>
          </a:p>
          <a:p>
            <a:pPr algn="just"/>
            <a:endParaRPr lang="es-ES" sz="2400" dirty="0">
              <a:effectLst/>
              <a:latin typeface="Arial MT"/>
              <a:ea typeface="Arial MT"/>
              <a:cs typeface="Arial MT"/>
            </a:endParaRPr>
          </a:p>
          <a:p>
            <a:pPr algn="just"/>
            <a:r>
              <a:rPr lang="it-IT" sz="2400" dirty="0">
                <a:effectLst/>
                <a:latin typeface="Calibri" panose="020F0502020204030204" pitchFamily="34" charset="0"/>
                <a:ea typeface="Arial MT"/>
                <a:cs typeface="Arial MT"/>
              </a:rPr>
              <a:t>Nelle </a:t>
            </a:r>
            <a:r>
              <a:rPr lang="it-IT" sz="2400" b="1" dirty="0">
                <a:effectLst/>
                <a:latin typeface="Calibri" panose="020F0502020204030204" pitchFamily="34" charset="0"/>
                <a:ea typeface="Arial MT"/>
                <a:cs typeface="Arial MT"/>
              </a:rPr>
              <a:t>piattaforme LMS </a:t>
            </a:r>
            <a:r>
              <a:rPr lang="it-IT" sz="2400" dirty="0">
                <a:effectLst/>
                <a:latin typeface="Calibri" panose="020F0502020204030204" pitchFamily="34" charset="0"/>
                <a:ea typeface="Arial MT"/>
                <a:cs typeface="Arial MT"/>
              </a:rPr>
              <a:t>le lezioni possono essere registrate, assicurando così che anche gli assenti possano recuperare, inoltre queste lezioni possono essere presentate dalla propria istituzione per creare archivi di apprendimento e posizionare la propria accademia di formazione sui social media.</a:t>
            </a:r>
            <a:endParaRPr lang="es-ES" sz="4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58DBE8D7-5CCE-4003-864F-336FE6C0A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600" y="3292713"/>
            <a:ext cx="4876190" cy="4876190"/>
          </a:xfrm>
          <a:prstGeom prst="rect">
            <a:avLst/>
          </a:prstGeom>
        </p:spPr>
      </p:pic>
      <p:sp>
        <p:nvSpPr>
          <p:cNvPr id="7" name="CuadroTexto 6">
            <a:extLst>
              <a:ext uri="{FF2B5EF4-FFF2-40B4-BE49-F238E27FC236}">
                <a16:creationId xmlns:a16="http://schemas.microsoft.com/office/drawing/2014/main" id="{75545348-A2A2-424C-B65F-F0DED35ED6E5}"/>
              </a:ext>
            </a:extLst>
          </p:cNvPr>
          <p:cNvSpPr txBox="1"/>
          <p:nvPr/>
        </p:nvSpPr>
        <p:spPr>
          <a:xfrm>
            <a:off x="13487400" y="8201030"/>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27357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1.Unità 1: Come insegnare alle classi virtuali su una piattaforma di apprendimento?</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1.3: Considerare le dimensioni delle classi virtuali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9906000" cy="1200329"/>
          </a:xfrm>
          <a:prstGeom prst="rect">
            <a:avLst/>
          </a:prstGeom>
          <a:noFill/>
        </p:spPr>
        <p:txBody>
          <a:bodyPr wrap="square" rtlCol="0">
            <a:spAutoFit/>
          </a:bodyPr>
          <a:lstStyle/>
          <a:p>
            <a:pPr algn="just"/>
            <a:r>
              <a:rPr lang="it-IT" sz="2400" dirty="0">
                <a:effectLst/>
                <a:latin typeface="Calibri" panose="020F0502020204030204" pitchFamily="34" charset="0"/>
                <a:ea typeface="Arial MT"/>
                <a:cs typeface="Arial MT"/>
              </a:rPr>
              <a:t>Anche se non c’è una vera e propria limitazione numerica per le classi virtuali, è vero che </a:t>
            </a:r>
            <a:r>
              <a:rPr lang="it-IT" sz="2400" b="1" dirty="0">
                <a:effectLst/>
                <a:latin typeface="Calibri" panose="020F0502020204030204" pitchFamily="34" charset="0"/>
                <a:ea typeface="Arial MT"/>
                <a:cs typeface="Arial MT"/>
              </a:rPr>
              <a:t>con classi più piccole è più facile </a:t>
            </a:r>
            <a:r>
              <a:rPr lang="it-IT" sz="2400" dirty="0">
                <a:effectLst/>
                <a:latin typeface="Calibri" panose="020F0502020204030204" pitchFamily="34" charset="0"/>
                <a:ea typeface="Arial MT"/>
                <a:cs typeface="Arial MT"/>
              </a:rPr>
              <a:t>far partecipare gli studenti e tenere d’occhio i loro contributi tramite chat o domande.</a:t>
            </a:r>
            <a:endParaRPr lang="es-ES" sz="5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050" name="Picture 2" descr="Online Learning Chat: Uses of An Educational Group Chat">
            <a:extLst>
              <a:ext uri="{FF2B5EF4-FFF2-40B4-BE49-F238E27FC236}">
                <a16:creationId xmlns:a16="http://schemas.microsoft.com/office/drawing/2014/main" id="{3E835646-F6F9-4F7E-A7C2-C3D140D24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4652" y="3834469"/>
            <a:ext cx="5619560" cy="337661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9AAE6C8-29C9-4401-A5FA-698F77D0FBB1}"/>
              </a:ext>
            </a:extLst>
          </p:cNvPr>
          <p:cNvSpPr txBox="1"/>
          <p:nvPr/>
        </p:nvSpPr>
        <p:spPr>
          <a:xfrm>
            <a:off x="12496800" y="7202798"/>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404838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1.Unità 1: Come insegnare alle classi virtuali su una piattaforma di apprendimento?</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1.4: Siate sicuri di voi stessi, guardate la webcam, sorridete e interagite.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401753"/>
          </a:xfrm>
          <a:prstGeom prst="rect">
            <a:avLst/>
          </a:prstGeom>
          <a:noFill/>
        </p:spPr>
        <p:txBody>
          <a:bodyPr wrap="square" rtlCol="0">
            <a:spAutoFit/>
          </a:bodyPr>
          <a:lstStyle/>
          <a:p>
            <a:pPr algn="just"/>
            <a:r>
              <a:rPr lang="it-IT" sz="2400" dirty="0">
                <a:effectLst/>
                <a:latin typeface="Calibri" panose="020F0502020204030204" pitchFamily="34" charset="0"/>
                <a:ea typeface="Arial MT"/>
                <a:cs typeface="Arial MT"/>
              </a:rPr>
              <a:t>Anche se si è insegnante di grande esperienza, l'uso di questa nuova modalità può comportare qualche impasse nel </a:t>
            </a:r>
            <a:r>
              <a:rPr lang="it-IT" sz="2400" dirty="0">
                <a:latin typeface="Calibri" panose="020F0502020204030204" pitchFamily="34" charset="0"/>
                <a:ea typeface="Arial MT"/>
                <a:cs typeface="Arial MT"/>
              </a:rPr>
              <a:t>proprio</a:t>
            </a:r>
            <a:r>
              <a:rPr lang="it-IT" sz="2400" dirty="0">
                <a:effectLst/>
                <a:latin typeface="Calibri" panose="020F0502020204030204" pitchFamily="34" charset="0"/>
                <a:ea typeface="Arial MT"/>
                <a:cs typeface="Arial MT"/>
              </a:rPr>
              <a:t> modo di insegnare. È altamente consigliabile </a:t>
            </a:r>
            <a:r>
              <a:rPr lang="it-IT" sz="2400" b="1" dirty="0">
                <a:effectLst/>
                <a:latin typeface="Calibri" panose="020F0502020204030204" pitchFamily="34" charset="0"/>
                <a:ea typeface="Arial MT"/>
                <a:cs typeface="Arial MT"/>
              </a:rPr>
              <a:t>esercitarsi nell’insegnamento </a:t>
            </a:r>
            <a:r>
              <a:rPr lang="it-IT" sz="2400" dirty="0">
                <a:effectLst/>
                <a:latin typeface="Calibri" panose="020F0502020204030204" pitchFamily="34" charset="0"/>
                <a:ea typeface="Arial MT"/>
                <a:cs typeface="Arial MT"/>
              </a:rPr>
              <a:t>e prepararsi allo scenario peggiore (avere un monologo e dover essere comunque convincenti!). </a:t>
            </a:r>
          </a:p>
          <a:p>
            <a:pPr algn="just"/>
            <a:endParaRPr lang="en-US" sz="2400" dirty="0">
              <a:latin typeface="Calibri" panose="020F0502020204030204" pitchFamily="34" charset="0"/>
              <a:ea typeface="Arial MT"/>
              <a:cs typeface="Arial MT"/>
            </a:endParaRPr>
          </a:p>
          <a:p>
            <a:pPr algn="just"/>
            <a:r>
              <a:rPr lang="it-IT" sz="2400" b="1" dirty="0">
                <a:effectLst/>
                <a:latin typeface="Calibri" panose="020F0502020204030204" pitchFamily="34" charset="0"/>
                <a:ea typeface="Arial MT"/>
                <a:cs typeface="Arial MT"/>
              </a:rPr>
              <a:t>La fiducia è fondamentale: </a:t>
            </a:r>
            <a:r>
              <a:rPr lang="it-IT" sz="2400" dirty="0">
                <a:effectLst/>
                <a:latin typeface="Calibri" panose="020F0502020204030204" pitchFamily="34" charset="0"/>
                <a:ea typeface="Arial MT"/>
                <a:cs typeface="Arial MT"/>
              </a:rPr>
              <a:t>l’insegnante deve rassicurare gli studenti che sono in buone mani! È importante guardare dritto verso la telecamera, avere uno sfondo appropriato e una luce adeguata. </a:t>
            </a:r>
          </a:p>
          <a:p>
            <a:pPr algn="just"/>
            <a:endParaRPr lang="en-US" sz="2400" dirty="0">
              <a:latin typeface="Calibri" panose="020F0502020204030204" pitchFamily="34" charset="0"/>
              <a:ea typeface="Arial MT"/>
              <a:cs typeface="Arial MT"/>
            </a:endParaRPr>
          </a:p>
          <a:p>
            <a:pPr algn="just"/>
            <a:r>
              <a:rPr lang="it-IT" sz="2400" b="1" dirty="0">
                <a:effectLst/>
                <a:latin typeface="Calibri" panose="020F0502020204030204" pitchFamily="34" charset="0"/>
                <a:ea typeface="Arial MT"/>
                <a:cs typeface="Arial MT"/>
              </a:rPr>
              <a:t>Sentirsi rilassati e sorridere </a:t>
            </a:r>
            <a:r>
              <a:rPr lang="it-IT" sz="2400" dirty="0">
                <a:effectLst/>
                <a:latin typeface="Calibri" panose="020F0502020204030204" pitchFamily="34" charset="0"/>
                <a:ea typeface="Arial MT"/>
                <a:cs typeface="Arial MT"/>
              </a:rPr>
              <a:t>per motivare e catturare l’attenzione e l’interazione degli studenti, che è estremamente importante perché un dialogo a due vie aiuta gli studenti a trarre il massimo dalle lezioni virtuali. In questo senso, è un buon principio chiedere gentilmente agli studenti di spegnere la telecamera, ma per questioni di GDPR non è possibile imporlo.</a:t>
            </a:r>
            <a:r>
              <a:rPr lang="en-US" sz="3200" dirty="0">
                <a:effectLst/>
                <a:latin typeface="Calibri" panose="020F0502020204030204" pitchFamily="34" charset="0"/>
                <a:ea typeface="Times New Roman" panose="02020603050405020304" pitchFamily="18" charset="0"/>
              </a:rPr>
              <a:t> </a:t>
            </a:r>
            <a:endParaRPr lang="es-ES" sz="3200" dirty="0">
              <a:effectLst/>
              <a:latin typeface="Times New Roman" panose="02020603050405020304" pitchFamily="18" charset="0"/>
              <a:ea typeface="Times New Roman" panose="02020603050405020304" pitchFamily="18" charset="0"/>
            </a:endParaRPr>
          </a:p>
          <a:p>
            <a:endParaRPr lang="es-ES" sz="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C84EC04-F17D-4A47-9AD5-58157EC39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0" y="3924300"/>
            <a:ext cx="3810000" cy="3810000"/>
          </a:xfrm>
          <a:prstGeom prst="rect">
            <a:avLst/>
          </a:prstGeom>
        </p:spPr>
      </p:pic>
      <p:sp>
        <p:nvSpPr>
          <p:cNvPr id="8" name="CuadroTexto 7">
            <a:extLst>
              <a:ext uri="{FF2B5EF4-FFF2-40B4-BE49-F238E27FC236}">
                <a16:creationId xmlns:a16="http://schemas.microsoft.com/office/drawing/2014/main" id="{5E66B414-1C80-49F2-9255-775FBE44E9D2}"/>
              </a:ext>
            </a:extLst>
          </p:cNvPr>
          <p:cNvSpPr txBox="1"/>
          <p:nvPr/>
        </p:nvSpPr>
        <p:spPr>
          <a:xfrm>
            <a:off x="12954000" y="7962900"/>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234949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2.1: Perché si utilizza una piattaforma digitale?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5458482"/>
          </a:xfrm>
          <a:prstGeom prst="rect">
            <a:avLst/>
          </a:prstGeom>
          <a:noFill/>
        </p:spPr>
        <p:txBody>
          <a:bodyPr wrap="square" rtlCol="0">
            <a:spAutoFit/>
          </a:bodyPr>
          <a:lstStyle/>
          <a:p>
            <a:r>
              <a:rPr lang="it-IT" sz="2000" dirty="0">
                <a:effectLst/>
                <a:latin typeface="Calibri" panose="020F0502020204030204" pitchFamily="34" charset="0"/>
                <a:ea typeface="Arial MT"/>
                <a:cs typeface="Arial MT"/>
              </a:rPr>
              <a:t>Oggi le piattaforme di contenuti digitali hanno un ruolo estremamente importante in ambito personale, accademico e aziendale. </a:t>
            </a:r>
            <a:endParaRPr lang="en-US" sz="2000" dirty="0">
              <a:effectLst/>
              <a:latin typeface="Calibri" panose="020F0502020204030204" pitchFamily="34" charset="0"/>
              <a:ea typeface="Arial MT"/>
              <a:cs typeface="Arial MT"/>
            </a:endParaRPr>
          </a:p>
          <a:p>
            <a:endParaRPr lang="en-US" sz="2000" dirty="0">
              <a:latin typeface="Calibri" panose="020F0502020204030204" pitchFamily="34" charset="0"/>
              <a:ea typeface="Arial MT"/>
              <a:cs typeface="Arial MT"/>
            </a:endParaRPr>
          </a:p>
          <a:p>
            <a:r>
              <a:rPr lang="it-IT" sz="2000" dirty="0">
                <a:effectLst/>
                <a:latin typeface="Calibri" panose="020F0502020204030204" pitchFamily="34" charset="0"/>
                <a:ea typeface="Arial MT"/>
                <a:cs typeface="Arial MT"/>
              </a:rPr>
              <a:t>Sebbene le piattaforme di e-learning possano essere applicate praticamente a qualsiasi programma di formazione aziendale, sono particolarmente utili per la </a:t>
            </a:r>
            <a:r>
              <a:rPr lang="it-IT" sz="2000" b="1" dirty="0">
                <a:effectLst/>
                <a:latin typeface="Calibri" panose="020F0502020204030204" pitchFamily="34" charset="0"/>
                <a:ea typeface="Arial MT"/>
                <a:cs typeface="Arial MT"/>
              </a:rPr>
              <a:t>formazione relativa a competenze tecniche, prodotti, formazione a lungo termine e nuovi inserimenti, </a:t>
            </a:r>
            <a:r>
              <a:rPr lang="it-IT" sz="2000" dirty="0">
                <a:effectLst/>
                <a:latin typeface="Calibri" panose="020F0502020204030204" pitchFamily="34" charset="0"/>
                <a:ea typeface="Arial MT"/>
                <a:cs typeface="Arial MT"/>
              </a:rPr>
              <a:t>poiché il migliore accesso ai materiali offerto da questi formati online favorisce l'apprendimento e consente la flessibilità per gli studenti.</a:t>
            </a:r>
            <a:endParaRPr lang="es-ES" sz="2000" dirty="0">
              <a:effectLst/>
              <a:latin typeface="Arial MT"/>
              <a:ea typeface="Arial MT"/>
              <a:cs typeface="Arial MT"/>
            </a:endParaRPr>
          </a:p>
          <a:p>
            <a:r>
              <a:rPr lang="it-IT" sz="2000" dirty="0">
                <a:effectLst/>
                <a:latin typeface="Calibri" panose="020F0502020204030204" pitchFamily="34" charset="0"/>
                <a:ea typeface="Arial MT"/>
                <a:cs typeface="Arial MT"/>
              </a:rPr>
              <a:t>Vediamo quali sono i fattori che influenzano la scelta in base allo scopo che si vuole perseguire.</a:t>
            </a:r>
          </a:p>
          <a:p>
            <a:pPr marL="342900" lvl="0" indent="-342900" algn="just">
              <a:lnSpc>
                <a:spcPct val="107000"/>
              </a:lnSpc>
              <a:spcAft>
                <a:spcPts val="800"/>
              </a:spcAft>
              <a:buClr>
                <a:srgbClr val="3A3A3A"/>
              </a:buClr>
              <a:buFont typeface="Calibri" panose="020F0502020204030204" pitchFamily="34" charset="0"/>
              <a:buChar char="-"/>
            </a:pPr>
            <a:r>
              <a:rPr lang="it-IT" sz="2000" b="1" dirty="0">
                <a:effectLst/>
                <a:latin typeface="Calibri" panose="020F0502020204030204" pitchFamily="34" charset="0"/>
                <a:ea typeface="Calibri" panose="020F0502020204030204" pitchFamily="34" charset="0"/>
                <a:cs typeface="Arial" panose="020B0604020202020204" pitchFamily="34" charset="0"/>
              </a:rPr>
              <a:t>Per l’intrattenimento - </a:t>
            </a:r>
            <a:r>
              <a:rPr lang="it-IT" sz="2000" dirty="0">
                <a:latin typeface="Calibri" panose="020F0502020204030204" pitchFamily="34" charset="0"/>
                <a:ea typeface="Calibri" panose="020F0502020204030204" pitchFamily="34" charset="0"/>
                <a:cs typeface="Arial" panose="020B0604020202020204" pitchFamily="34" charset="0"/>
              </a:rPr>
              <a:t>A</a:t>
            </a:r>
            <a:r>
              <a:rPr lang="it-IT" sz="2000" dirty="0">
                <a:effectLst/>
                <a:latin typeface="Calibri" panose="020F0502020204030204" pitchFamily="34" charset="0"/>
                <a:ea typeface="Calibri" panose="020F0502020204030204" pitchFamily="34" charset="0"/>
                <a:cs typeface="Arial" panose="020B0604020202020204" pitchFamily="34" charset="0"/>
              </a:rPr>
              <a:t>vrà una forte componente emotiva per il pubblico, rendendolo molto condivisibile.</a:t>
            </a:r>
          </a:p>
          <a:p>
            <a:pPr marL="342900" lvl="0" indent="-342900" algn="just">
              <a:lnSpc>
                <a:spcPct val="107000"/>
              </a:lnSpc>
              <a:spcAft>
                <a:spcPts val="800"/>
              </a:spcAft>
              <a:buClr>
                <a:srgbClr val="3A3A3A"/>
              </a:buClr>
              <a:buFont typeface="Calibri" panose="020F0502020204030204" pitchFamily="34" charset="0"/>
              <a:buChar char="-"/>
            </a:pPr>
            <a:r>
              <a:rPr lang="it-IT" sz="2000" b="1" dirty="0">
                <a:effectLst/>
                <a:latin typeface="Calibri" panose="020F0502020204030204" pitchFamily="34" charset="0"/>
                <a:ea typeface="Calibri" panose="020F0502020204030204" pitchFamily="34" charset="0"/>
                <a:cs typeface="Arial" panose="020B0604020202020204" pitchFamily="34" charset="0"/>
              </a:rPr>
              <a:t>Per l’educazione - </a:t>
            </a:r>
            <a:r>
              <a:rPr lang="it-IT" sz="2000" dirty="0">
                <a:latin typeface="Calibri" panose="020F0502020204030204" pitchFamily="34" charset="0"/>
                <a:ea typeface="Calibri" panose="020F0502020204030204" pitchFamily="34" charset="0"/>
                <a:cs typeface="Arial" panose="020B0604020202020204" pitchFamily="34" charset="0"/>
              </a:rPr>
              <a:t>Q</a:t>
            </a:r>
            <a:r>
              <a:rPr lang="it-IT" sz="2000" dirty="0">
                <a:effectLst/>
                <a:latin typeface="Calibri" panose="020F0502020204030204" pitchFamily="34" charset="0"/>
                <a:ea typeface="Calibri" panose="020F0502020204030204" pitchFamily="34" charset="0"/>
                <a:cs typeface="Arial" panose="020B0604020202020204" pitchFamily="34" charset="0"/>
              </a:rPr>
              <a:t>uesto permetterà un'ampia portata. Molto condivisibile.</a:t>
            </a:r>
          </a:p>
          <a:p>
            <a:pPr marL="342900" lvl="0" indent="-342900" algn="just">
              <a:lnSpc>
                <a:spcPct val="107000"/>
              </a:lnSpc>
              <a:spcAft>
                <a:spcPts val="800"/>
              </a:spcAft>
              <a:buClr>
                <a:srgbClr val="3A3A3A"/>
              </a:buClr>
              <a:buFont typeface="Calibri" panose="020F0502020204030204" pitchFamily="34" charset="0"/>
              <a:buChar char="-"/>
            </a:pPr>
            <a:r>
              <a:rPr lang="it-IT" sz="2000" b="1" dirty="0">
                <a:effectLst/>
                <a:latin typeface="Calibri" panose="020F0502020204030204" pitchFamily="34" charset="0"/>
                <a:ea typeface="Calibri" panose="020F0502020204030204" pitchFamily="34" charset="0"/>
                <a:cs typeface="Arial" panose="020B0604020202020204" pitchFamily="34" charset="0"/>
              </a:rPr>
              <a:t>Per la persuasione - </a:t>
            </a:r>
            <a:r>
              <a:rPr lang="it-IT" sz="2000" dirty="0">
                <a:effectLst/>
                <a:latin typeface="Calibri" panose="020F0502020204030204" pitchFamily="34" charset="0"/>
                <a:ea typeface="Calibri" panose="020F0502020204030204" pitchFamily="34" charset="0"/>
                <a:cs typeface="Arial" panose="020B0604020202020204" pitchFamily="34" charset="0"/>
              </a:rPr>
              <a:t>Si tratta di un contenuto leggermente più emotivo, che fa cambiare gradualmente idea al pubblico.</a:t>
            </a:r>
          </a:p>
          <a:p>
            <a:pPr marL="342900" lvl="0" indent="-342900" algn="just">
              <a:lnSpc>
                <a:spcPct val="107000"/>
              </a:lnSpc>
              <a:spcAft>
                <a:spcPts val="800"/>
              </a:spcAft>
              <a:buClr>
                <a:srgbClr val="3A3A3A"/>
              </a:buClr>
              <a:buFont typeface="Calibri" panose="020F0502020204030204" pitchFamily="34" charset="0"/>
              <a:buChar char="-"/>
            </a:pPr>
            <a:r>
              <a:rPr lang="it-IT" sz="2000" b="1" dirty="0">
                <a:effectLst/>
                <a:latin typeface="Calibri" panose="020F0502020204030204" pitchFamily="34" charset="0"/>
                <a:ea typeface="Calibri" panose="020F0502020204030204" pitchFamily="34" charset="0"/>
                <a:cs typeface="Arial" panose="020B0604020202020204" pitchFamily="34" charset="0"/>
              </a:rPr>
              <a:t>Per la conversione </a:t>
            </a:r>
            <a:r>
              <a:rPr lang="it-IT" sz="2000" dirty="0">
                <a:effectLst/>
                <a:latin typeface="Calibri" panose="020F0502020204030204" pitchFamily="34" charset="0"/>
                <a:ea typeface="Calibri" panose="020F0502020204030204" pitchFamily="34" charset="0"/>
                <a:cs typeface="Arial" panose="020B0604020202020204" pitchFamily="34" charset="0"/>
              </a:rPr>
              <a:t>- Il contenuto è presentato in modo razionale per innescare un processo decisionale.</a:t>
            </a:r>
            <a:endParaRPr lang="es-ES" sz="7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21B79BEE-8C80-467D-90DE-F2C5A59E5B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5800" y="3390900"/>
            <a:ext cx="5101580" cy="5101580"/>
          </a:xfrm>
          <a:prstGeom prst="rect">
            <a:avLst/>
          </a:prstGeom>
        </p:spPr>
      </p:pic>
      <p:sp>
        <p:nvSpPr>
          <p:cNvPr id="8" name="CuadroTexto 7">
            <a:extLst>
              <a:ext uri="{FF2B5EF4-FFF2-40B4-BE49-F238E27FC236}">
                <a16:creationId xmlns:a16="http://schemas.microsoft.com/office/drawing/2014/main" id="{42F56B18-EB80-4BE8-90E9-17EC9C647E1A}"/>
              </a:ext>
            </a:extLst>
          </p:cNvPr>
          <p:cNvSpPr txBox="1"/>
          <p:nvPr/>
        </p:nvSpPr>
        <p:spPr>
          <a:xfrm>
            <a:off x="13306783" y="8638884"/>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192841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553998"/>
          </a:xfrm>
          <a:prstGeom prst="rect">
            <a:avLst/>
          </a:prstGeom>
          <a:noFill/>
        </p:spPr>
        <p:txBody>
          <a:bodyPr wrap="square" rtlCol="0">
            <a:spAutoFit/>
          </a:bodyPr>
          <a:lstStyle/>
          <a:p>
            <a:r>
              <a:rPr lang="it-IT" sz="3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Panoramica delle piattaforme digitali e del loro ruolo nell’erogazione dei contenuti</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954107"/>
          </a:xfrm>
          <a:prstGeom prst="rect">
            <a:avLst/>
          </a:prstGeom>
          <a:noFill/>
        </p:spPr>
        <p:txBody>
          <a:bodyPr wrap="square" rtlCol="0">
            <a:spAutoFit/>
          </a:bodyPr>
          <a:lstStyle/>
          <a:p>
            <a:r>
              <a:rPr lang="it-IT"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Sezione 2.2: Chi è il vostro pubblico di riferimento e qual è il problema che state risolvendo per questo pubblico?</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8713" y="4282370"/>
            <a:ext cx="10515600" cy="3438698"/>
          </a:xfrm>
          <a:prstGeom prst="rect">
            <a:avLst/>
          </a:prstGeom>
          <a:noFill/>
        </p:spPr>
        <p:txBody>
          <a:bodyPr wrap="square" rtlCol="0">
            <a:spAutoFit/>
          </a:bodyPr>
          <a:lstStyle/>
          <a:p>
            <a:pPr marL="342900" lvl="0" indent="-342900" algn="just">
              <a:lnSpc>
                <a:spcPct val="107000"/>
              </a:lnSpc>
              <a:spcAft>
                <a:spcPts val="800"/>
              </a:spcAft>
              <a:buClr>
                <a:srgbClr val="3A3A3A"/>
              </a:buClr>
              <a:buFont typeface="Calibri" panose="020F0502020204030204" pitchFamily="34" charset="0"/>
              <a:buChar char="-"/>
            </a:pPr>
            <a:r>
              <a:rPr lang="it-IT" sz="2400" b="1" dirty="0">
                <a:effectLst/>
                <a:latin typeface="Calibri" panose="020F0502020204030204" pitchFamily="34" charset="0"/>
                <a:ea typeface="Calibri" panose="020F0502020204030204" pitchFamily="34" charset="0"/>
                <a:cs typeface="Arial" panose="020B0604020202020204" pitchFamily="34" charset="0"/>
              </a:rPr>
              <a:t>I contenuti dipendono interamente dall'individuo, quindi sapere chi è il proprio studente è essenziale per coinvolgerlo </a:t>
            </a:r>
            <a:r>
              <a:rPr lang="it-IT" sz="2400" dirty="0">
                <a:effectLst/>
                <a:latin typeface="Calibri" panose="020F0502020204030204" pitchFamily="34" charset="0"/>
                <a:ea typeface="Calibri" panose="020F0502020204030204" pitchFamily="34" charset="0"/>
                <a:cs typeface="Arial" panose="020B0604020202020204" pitchFamily="34" charset="0"/>
              </a:rPr>
              <a:t>e rendere l’esperienza di consegna rilevante per lui.</a:t>
            </a:r>
          </a:p>
          <a:p>
            <a:pPr marL="342900" lvl="0" indent="-342900" algn="just">
              <a:lnSpc>
                <a:spcPct val="107000"/>
              </a:lnSpc>
              <a:spcAft>
                <a:spcPts val="800"/>
              </a:spcAft>
              <a:buClr>
                <a:srgbClr val="3A3A3A"/>
              </a:buClr>
              <a:buFont typeface="Calibri" panose="020F0502020204030204" pitchFamily="34" charset="0"/>
              <a:buChar char="-"/>
            </a:pPr>
            <a:r>
              <a:rPr lang="it-IT" sz="2400" dirty="0">
                <a:effectLst/>
                <a:latin typeface="Calibri" panose="020F0502020204030204" pitchFamily="34" charset="0"/>
                <a:ea typeface="Calibri" panose="020F0502020204030204" pitchFamily="34" charset="0"/>
                <a:cs typeface="Arial" panose="020B0604020202020204" pitchFamily="34" charset="0"/>
              </a:rPr>
              <a:t>Una volta conosciuto il pubblico, sarà più facile progettare il materiale per soddisfare le sue esigenze.</a:t>
            </a:r>
          </a:p>
          <a:p>
            <a:pPr marL="342900" lvl="0" indent="-342900" algn="just">
              <a:lnSpc>
                <a:spcPct val="107000"/>
              </a:lnSpc>
              <a:buClr>
                <a:srgbClr val="3A3A3A"/>
              </a:buClr>
              <a:buFont typeface="Calibri" panose="020F0502020204030204" pitchFamily="34" charset="0"/>
              <a:buChar char="-"/>
            </a:pPr>
            <a:r>
              <a:rPr lang="it-IT" sz="2400" b="1" dirty="0">
                <a:effectLst/>
                <a:latin typeface="Calibri" panose="020F0502020204030204" pitchFamily="34" charset="0"/>
                <a:ea typeface="Calibri" panose="020F0502020204030204" pitchFamily="34" charset="0"/>
                <a:cs typeface="Arial" panose="020B0604020202020204" pitchFamily="34" charset="0"/>
              </a:rPr>
              <a:t>Quali sono gli obiettivi e i risultati </a:t>
            </a:r>
            <a:r>
              <a:rPr lang="it-IT" sz="2400" dirty="0">
                <a:effectLst/>
                <a:latin typeface="Calibri" panose="020F0502020204030204" pitchFamily="34" charset="0"/>
                <a:ea typeface="Calibri" panose="020F0502020204030204" pitchFamily="34" charset="0"/>
                <a:cs typeface="Arial" panose="020B0604020202020204" pitchFamily="34" charset="0"/>
              </a:rPr>
              <a:t>che si vogliono raggiungere? Conoscere il «perché</a:t>
            </a:r>
            <a:r>
              <a:rPr lang="it-IT" sz="2400" dirty="0">
                <a:latin typeface="Calibri" panose="020F0502020204030204" pitchFamily="34" charset="0"/>
                <a:ea typeface="Calibri" panose="020F0502020204030204" pitchFamily="34" charset="0"/>
                <a:cs typeface="Arial" panose="020B0604020202020204" pitchFamily="34" charset="0"/>
              </a:rPr>
              <a:t>»</a:t>
            </a:r>
            <a:r>
              <a:rPr lang="it-IT" sz="2400" dirty="0">
                <a:effectLst/>
                <a:latin typeface="Calibri" panose="020F0502020204030204" pitchFamily="34" charset="0"/>
                <a:ea typeface="Calibri" panose="020F0502020204030204" pitchFamily="34" charset="0"/>
                <a:cs typeface="Arial" panose="020B0604020202020204" pitchFamily="34" charset="0"/>
              </a:rPr>
              <a:t> della propria strategia formativa assicura di comprendere appieno come procedere.</a:t>
            </a:r>
            <a:endParaRPr lang="es-ES" sz="8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12D5966-F3B6-4B78-9517-1857549DD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9200" y="3894361"/>
            <a:ext cx="4210052" cy="4210052"/>
          </a:xfrm>
          <a:prstGeom prst="rect">
            <a:avLst/>
          </a:prstGeom>
        </p:spPr>
      </p:pic>
      <p:sp>
        <p:nvSpPr>
          <p:cNvPr id="8" name="CuadroTexto 7">
            <a:extLst>
              <a:ext uri="{FF2B5EF4-FFF2-40B4-BE49-F238E27FC236}">
                <a16:creationId xmlns:a16="http://schemas.microsoft.com/office/drawing/2014/main" id="{37E413D6-6820-4A95-8316-CCD7DACE497D}"/>
              </a:ext>
            </a:extLst>
          </p:cNvPr>
          <p:cNvSpPr txBox="1"/>
          <p:nvPr/>
        </p:nvSpPr>
        <p:spPr>
          <a:xfrm>
            <a:off x="13335000" y="7919747"/>
            <a:ext cx="3917223" cy="369332"/>
          </a:xfrm>
          <a:prstGeom prst="rect">
            <a:avLst/>
          </a:prstGeom>
          <a:noFill/>
        </p:spPr>
        <p:txBody>
          <a:bodyPr wrap="square">
            <a:spAutoFit/>
          </a:bodyPr>
          <a:lstStyle/>
          <a:p>
            <a:r>
              <a:rPr lang="es-ES" dirty="0"/>
              <a:t>Fonte dell’immagine: Flaticon.com</a:t>
            </a:r>
          </a:p>
        </p:txBody>
      </p:sp>
    </p:spTree>
    <p:extLst>
      <p:ext uri="{BB962C8B-B14F-4D97-AF65-F5344CB8AC3E}">
        <p14:creationId xmlns:p14="http://schemas.microsoft.com/office/powerpoint/2010/main" val="4247376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10195</TotalTime>
  <Words>3625</Words>
  <Application>Microsoft Office PowerPoint</Application>
  <PresentationFormat>Personalizzato</PresentationFormat>
  <Paragraphs>249</Paragraphs>
  <Slides>24</Slides>
  <Notes>0</Notes>
  <HiddenSlides>0</HiddenSlides>
  <MMClips>0</MMClips>
  <ScaleCrop>false</ScaleCrop>
  <HeadingPairs>
    <vt:vector size="6" baseType="variant">
      <vt:variant>
        <vt:lpstr>Caratteri utilizzati</vt:lpstr>
      </vt:variant>
      <vt:variant>
        <vt:i4>9</vt:i4>
      </vt:variant>
      <vt:variant>
        <vt:lpstr>Tema</vt:lpstr>
      </vt:variant>
      <vt:variant>
        <vt:i4>3</vt:i4>
      </vt:variant>
      <vt:variant>
        <vt:lpstr>Titoli diapositive</vt:lpstr>
      </vt:variant>
      <vt:variant>
        <vt:i4>24</vt:i4>
      </vt:variant>
    </vt:vector>
  </HeadingPairs>
  <TitlesOfParts>
    <vt:vector size="36" baseType="lpstr">
      <vt:lpstr>Arial</vt:lpstr>
      <vt:lpstr>Arial MT</vt:lpstr>
      <vt:lpstr>Calibri</vt:lpstr>
      <vt:lpstr>Calibri Light</vt:lpstr>
      <vt:lpstr>Century Gothic</vt:lpstr>
      <vt:lpstr>Ed Sans Neue</vt:lpstr>
      <vt:lpstr>Microsoft Sans Serif</vt:lpstr>
      <vt:lpstr>Times New Roman</vt:lpstr>
      <vt:lpstr>Wingdings</vt:lpstr>
      <vt:lpstr>Office Theme</vt:lpstr>
      <vt:lpstr>Diseño personalizado</vt:lpstr>
      <vt:lpstr>1_Diseño personalizado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Diseño sin nombre</dc:title>
  <dc:creator>Monia Coppola</dc:creator>
  <cp:keywords>DAE3Hts2lAc,BAEXurJiHZU</cp:keywords>
  <cp:lastModifiedBy>gloria ridolfi</cp:lastModifiedBy>
  <cp:revision>65</cp:revision>
  <dcterms:created xsi:type="dcterms:W3CDTF">2022-02-01T14:11:31Z</dcterms:created>
  <dcterms:modified xsi:type="dcterms:W3CDTF">2023-07-24T16:03:46Z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