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78" r:id="rId3"/>
  </p:sldMasterIdLst>
  <p:sldIdLst>
    <p:sldId id="265" r:id="rId4"/>
    <p:sldId id="257" r:id="rId5"/>
    <p:sldId id="261" r:id="rId6"/>
    <p:sldId id="258"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263" r:id="rId26"/>
    <p:sldId id="260" r:id="rId27"/>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654" y="-5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47700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444E4-85F9-77F7-430E-3EE8D0AE2C08}"/>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4D099BA-B3A3-0F8B-1CBB-C50F103E25F9}"/>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FC2594F-8378-C2AE-016A-AD6397A7BB86}"/>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286F5689-11A2-422C-5DAE-305372C0A6E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63F0A7C-4401-D798-1D57-200B352B9ECF}"/>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221155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58836-D8C6-B55E-C018-6BD4CA9C1D3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37F8D5F-2762-5260-86BD-2A95D824BC8A}"/>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4C2ABA8-561A-B30F-5883-399F3AE2CEC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F33EC6E4-D6A6-555C-5160-5C75234E68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0CDCBBA0-9917-9ECE-776F-2A3B0707CD0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88872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42383-D061-AD09-F15F-A2330966612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FDA7000-7061-9160-A3A4-8CEFF295BCB6}"/>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5B30D4-B38D-FA78-27CC-9CFABF582125}"/>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7EB75D2B-B7E5-0FEE-2C12-1A961A10AE2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7CB17CB-B6BB-3C96-3246-F34F0F2F0379}"/>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94002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A956EC-3726-D027-6A63-CF43111E3F7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40E42E2-D534-95C0-7E8C-58F9DE069949}"/>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4F87315-F4C6-70C9-6F93-F2C2E36FB9E7}"/>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D5450E6-AD42-51E7-A263-FA8F8BFD9EB7}"/>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4DB5E8AD-B6C1-87B2-54E4-DD76275B401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AB0C91AB-EF3A-0E0B-DCA3-F66571C651DB}"/>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672100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565C8-74D1-B365-8CCA-D2CB5B7D4894}"/>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C9C46A2-2BE5-2AE5-D4BA-27D2D20ED031}"/>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5DC8FD1-341D-2B1F-5DA7-720FE94FD6C0}"/>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4BBA34-20FE-AA30-81B6-1C32081C8BDF}"/>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82F3D69-410B-0A54-33CA-0AFC994F64D3}"/>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CE85E20-3438-1FC1-ED59-9D3441212E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8" name="Marcador de pie de página 7">
            <a:extLst>
              <a:ext uri="{FF2B5EF4-FFF2-40B4-BE49-F238E27FC236}">
                <a16:creationId xmlns:a16="http://schemas.microsoft.com/office/drawing/2014/main" id="{9901F080-47B7-0ACA-71EE-5342C33D2B7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8149F2-D910-3E7E-25A9-50C8A5A51D4C}"/>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04881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7F704-B9F1-E2B9-26AC-DCF70282A80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61AEBDC-707A-1ABF-188E-6C1AC99883BB}"/>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4" name="Marcador de pie de página 3">
            <a:extLst>
              <a:ext uri="{FF2B5EF4-FFF2-40B4-BE49-F238E27FC236}">
                <a16:creationId xmlns:a16="http://schemas.microsoft.com/office/drawing/2014/main" id="{381C80A2-F741-27DC-3467-1F463076C0D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E3F9CFE3-BC51-ECA5-EC2E-0775C5EE0D22}"/>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268255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D49A23-D506-DC2C-3E9C-2EAF2558537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3" name="Marcador de pie de página 2">
            <a:extLst>
              <a:ext uri="{FF2B5EF4-FFF2-40B4-BE49-F238E27FC236}">
                <a16:creationId xmlns:a16="http://schemas.microsoft.com/office/drawing/2014/main" id="{EC18BA91-65AA-E578-4FD5-4E343CD8407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8C1B56A3-D693-F6F5-6925-A9992361544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2160281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0E3DC-762F-AC5A-3E05-E54153978F3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11847F-7E23-3346-C455-4B05AB6F7945}"/>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F05C0A1-1F87-4AE4-B375-57A360DD1029}"/>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7B917D3-1BC5-9260-0C19-CC1566EF589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3080F176-568B-3912-CE37-66BDBBEC0553}"/>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66B6718E-EB83-0144-6627-D9B6EAE68387}"/>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0806564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D3B3E-6C04-54A8-C815-392E2FD3DB8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339ADA8-94F3-ECD6-35E5-DA00AB94ECCA}"/>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DC949A81-3A58-351C-DBFE-9BFC03B0CE3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349ADFE-48D5-D915-9A56-8769FB65EA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B1633BDF-B04B-51DC-C10A-293255E1F77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08FD771-E229-A9F9-5EF8-F0F5E525CE38}"/>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363400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F1050-7548-4341-A72D-2239B71504F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3739101-77EA-8110-A60C-F9D0288D7598}"/>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9FC51A4-6A1C-CFB1-4061-E42779085F1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0852C571-B048-58F9-5FBB-742DEDAE0D7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3AE219E-D3FE-03F8-9A4C-A0F9131D2776}"/>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34918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422636-99DA-35E2-A87C-A78B18FBFBE6}"/>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949547B-79D1-81C7-92AB-61B7075E93F7}"/>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B39C85-09BA-AACF-96BD-5CD3223BD8CC}"/>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84EFF96C-C5FC-D592-6B6F-605DF5CFB5F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35B8197-29C7-A100-A15E-8A8DDEF77D41}"/>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3329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1204697B-EFD0-ECF2-048D-6F0A5A9292B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D8DC07E-8086-1CB3-C555-4A9939B7F58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8C8B0F97-A165-BCBC-C640-1EC6D549F0E1}"/>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5EBF0F90-E830-3DC6-7602-4A513532B921}"/>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9AA799A4-F31F-6BFF-E607-236186E3001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91951D9-B3B6-0923-FC0A-5E6BC3FE962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FE6D4945-DD86-0D01-46D5-D5D33FB055F3}"/>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18FE54A3-AE6A-E140-13F0-85EC2B1AB5A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A63F4744-DE0B-F867-133A-8AC2001D6D69}"/>
              </a:ext>
            </a:extLst>
          </p:cNvPr>
          <p:cNvSpPr/>
          <p:nvPr userDrawn="1"/>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8" name="object 3">
            <a:extLst>
              <a:ext uri="{FF2B5EF4-FFF2-40B4-BE49-F238E27FC236}">
                <a16:creationId xmlns:a16="http://schemas.microsoft.com/office/drawing/2014/main" id="{5CC0E231-C06D-597C-2FED-C4B31D08C606}"/>
              </a:ext>
            </a:extLst>
          </p:cNvPr>
          <p:cNvSpPr/>
          <p:nvPr userDrawn="1"/>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pic>
        <p:nvPicPr>
          <p:cNvPr id="9" name="Imagen 8">
            <a:extLst>
              <a:ext uri="{FF2B5EF4-FFF2-40B4-BE49-F238E27FC236}">
                <a16:creationId xmlns:a16="http://schemas.microsoft.com/office/drawing/2014/main" id="{2333E2BF-7313-5374-B064-2A20219E3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0" name="CuadroTexto 9">
            <a:extLst>
              <a:ext uri="{FF2B5EF4-FFF2-40B4-BE49-F238E27FC236}">
                <a16:creationId xmlns:a16="http://schemas.microsoft.com/office/drawing/2014/main" id="{A6C257E0-D93A-560B-B4E5-A3C1452703A4}"/>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11" name="Imagen 10">
            <a:extLst>
              <a:ext uri="{FF2B5EF4-FFF2-40B4-BE49-F238E27FC236}">
                <a16:creationId xmlns:a16="http://schemas.microsoft.com/office/drawing/2014/main" id="{F2106762-91E6-C837-4500-C9FDEF09D53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12" name="CuadroTexto 11">
            <a:extLst>
              <a:ext uri="{FF2B5EF4-FFF2-40B4-BE49-F238E27FC236}">
                <a16:creationId xmlns:a16="http://schemas.microsoft.com/office/drawing/2014/main" id="{420EF857-763B-A887-4E64-0D4E06B90DC6}"/>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13" name="Picture 2">
            <a:extLst>
              <a:ext uri="{FF2B5EF4-FFF2-40B4-BE49-F238E27FC236}">
                <a16:creationId xmlns:a16="http://schemas.microsoft.com/office/drawing/2014/main" id="{CF15A812-1986-1B9C-9C6E-6404D642E92C}"/>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1908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moodle.org/"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ordpress.org/plugins/learnpress/"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edapp.com/"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edx.org/"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iseazy.com/"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2C811D3-2988-54A8-D855-805643AD2300}"/>
              </a:ext>
            </a:extLst>
          </p:cNvPr>
          <p:cNvSpPr txBox="1"/>
          <p:nvPr/>
        </p:nvSpPr>
        <p:spPr>
          <a:xfrm>
            <a:off x="3450124" y="6591300"/>
            <a:ext cx="12551876" cy="523220"/>
          </a:xfrm>
          <a:prstGeom prst="rect">
            <a:avLst/>
          </a:prstGeom>
          <a:noFill/>
        </p:spPr>
        <p:txBody>
          <a:bodyPr wrap="square">
            <a:spAutoFit/>
          </a:bodyPr>
          <a:lstStyle/>
          <a:p>
            <a:r>
              <a:rPr lang="en-US" sz="2800" b="1" dirty="0">
                <a:solidFill>
                  <a:srgbClr val="75B239"/>
                </a:solidFill>
                <a:effectLst/>
                <a:latin typeface="Century Gothic" panose="020B0502020202020204" pitchFamily="34" charset="0"/>
                <a:ea typeface="Arial MT"/>
                <a:cs typeface="Arial MT"/>
              </a:rPr>
              <a:t>How to deliver digital training content through a digital training platform</a:t>
            </a:r>
            <a:endParaRPr lang="es-ES" sz="2800" dirty="0">
              <a:solidFill>
                <a:srgbClr val="75B239"/>
              </a:solidFill>
              <a:effectLst/>
              <a:latin typeface="Century Gothic" panose="020B0502020202020204" pitchFamily="34" charset="0"/>
              <a:ea typeface="Arial MT"/>
              <a:cs typeface="Arial MT"/>
            </a:endParaRPr>
          </a:p>
        </p:txBody>
      </p:sp>
      <p:sp>
        <p:nvSpPr>
          <p:cNvPr id="5" name="CuadroTexto 4">
            <a:extLst>
              <a:ext uri="{FF2B5EF4-FFF2-40B4-BE49-F238E27FC236}">
                <a16:creationId xmlns:a16="http://schemas.microsoft.com/office/drawing/2014/main" id="{4C19204D-8967-023C-E443-943EB115E803}"/>
              </a:ext>
            </a:extLst>
          </p:cNvPr>
          <p:cNvSpPr txBox="1"/>
          <p:nvPr/>
        </p:nvSpPr>
        <p:spPr>
          <a:xfrm>
            <a:off x="4572000" y="7795224"/>
            <a:ext cx="9144000" cy="584775"/>
          </a:xfrm>
          <a:prstGeom prst="rect">
            <a:avLst/>
          </a:prstGeom>
          <a:noFill/>
        </p:spPr>
        <p:txBody>
          <a:bodyPr wrap="square">
            <a:spAutoFit/>
          </a:bodyPr>
          <a:lstStyle/>
          <a:p>
            <a:pPr marL="12700" algn="ctr">
              <a:lnSpc>
                <a:spcPct val="100000"/>
              </a:lnSpc>
              <a:spcBef>
                <a:spcPts val="100"/>
              </a:spcBef>
            </a:pPr>
            <a:r>
              <a:rPr lang="en-US" sz="3200" b="1" spc="-65" dirty="0">
                <a:latin typeface="Century Gothic" panose="020B0502020202020204" pitchFamily="34" charset="0"/>
                <a:ea typeface="Microsoft Sans Serif" panose="020B0604020202020204" pitchFamily="34" charset="0"/>
                <a:cs typeface="Microsoft Sans Serif" panose="020B0604020202020204" pitchFamily="34" charset="0"/>
              </a:rPr>
              <a:t>Partner</a:t>
            </a:r>
            <a:r>
              <a:rPr lang="en-US" sz="3200" b="1" spc="-65"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200" b="1" spc="-65" dirty="0">
                <a:latin typeface="Century Gothic" panose="020B0502020202020204" pitchFamily="34" charset="0"/>
                <a:ea typeface="Microsoft Sans Serif" panose="020B0604020202020204" pitchFamily="34" charset="0"/>
                <a:cs typeface="Microsoft Sans Serif" panose="020B0604020202020204" pitchFamily="34" charset="0"/>
              </a:rPr>
              <a:t>IWS</a:t>
            </a:r>
          </a:p>
        </p:txBody>
      </p:sp>
    </p:spTree>
    <p:extLst>
      <p:ext uri="{BB962C8B-B14F-4D97-AF65-F5344CB8AC3E}">
        <p14:creationId xmlns:p14="http://schemas.microsoft.com/office/powerpoint/2010/main" val="369570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2.3: How do you plan to present the content to your target audience?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39657"/>
          </a:xfrm>
          <a:prstGeom prst="rect">
            <a:avLst/>
          </a:prstGeom>
          <a:noFill/>
        </p:spPr>
        <p:txBody>
          <a:bodyPr wrap="square" rtlCol="0">
            <a:spAutoFit/>
          </a:bodyPr>
          <a:lstStyle/>
          <a:p>
            <a:pPr lvl="0" algn="just">
              <a:lnSpc>
                <a:spcPct val="107000"/>
              </a:lnSpc>
              <a:spcAft>
                <a:spcPts val="800"/>
              </a:spcAft>
              <a:buClr>
                <a:srgbClr val="3A3A3A"/>
              </a:buClr>
            </a:pPr>
            <a:r>
              <a:rPr lang="en-US" sz="2000" dirty="0">
                <a:effectLst/>
                <a:latin typeface="Calibri" panose="020F0502020204030204" pitchFamily="34" charset="0"/>
                <a:ea typeface="Calibri" panose="020F0502020204030204" pitchFamily="34" charset="0"/>
                <a:cs typeface="Arial" panose="020B0604020202020204" pitchFamily="34" charset="0"/>
              </a:rPr>
              <a:t>Are you going to use </a:t>
            </a:r>
            <a:r>
              <a:rPr lang="en-US" sz="2000" b="1" dirty="0">
                <a:effectLst/>
                <a:latin typeface="Calibri" panose="020F0502020204030204" pitchFamily="34" charset="0"/>
                <a:ea typeface="Calibri" panose="020F0502020204030204" pitchFamily="34" charset="0"/>
                <a:cs typeface="Arial" panose="020B0604020202020204" pitchFamily="34" charset="0"/>
              </a:rPr>
              <a:t>a friendly or professional </a:t>
            </a:r>
            <a:r>
              <a:rPr lang="en-US" sz="2000" dirty="0">
                <a:effectLst/>
                <a:latin typeface="Calibri" panose="020F0502020204030204" pitchFamily="34" charset="0"/>
                <a:ea typeface="Calibri" panose="020F0502020204030204" pitchFamily="34" charset="0"/>
                <a:cs typeface="Arial" panose="020B0604020202020204" pitchFamily="34" charset="0"/>
              </a:rPr>
              <a:t>tone? Create your material around what you </a:t>
            </a:r>
            <a:r>
              <a:rPr lang="en-US" sz="2000" b="1" dirty="0">
                <a:effectLst/>
                <a:latin typeface="Calibri" panose="020F0502020204030204" pitchFamily="34" charset="0"/>
                <a:ea typeface="Calibri" panose="020F0502020204030204" pitchFamily="34" charset="0"/>
                <a:cs typeface="Arial" panose="020B0604020202020204" pitchFamily="34" charset="0"/>
              </a:rPr>
              <a:t>feel best aligns with the personalities of your students </a:t>
            </a:r>
            <a:r>
              <a:rPr lang="en-US" sz="2000" dirty="0">
                <a:effectLst/>
                <a:latin typeface="Calibri" panose="020F0502020204030204" pitchFamily="34" charset="0"/>
                <a:ea typeface="Calibri" panose="020F0502020204030204" pitchFamily="34" charset="0"/>
                <a:cs typeface="Arial" panose="020B0604020202020204" pitchFamily="34" charset="0"/>
              </a:rPr>
              <a:t>and create your material to </a:t>
            </a:r>
            <a:r>
              <a:rPr lang="en-US" sz="2000" b="1" dirty="0">
                <a:effectLst/>
                <a:latin typeface="Calibri" panose="020F0502020204030204" pitchFamily="34" charset="0"/>
                <a:ea typeface="Calibri" panose="020F0502020204030204" pitchFamily="34" charset="0"/>
                <a:cs typeface="Arial" panose="020B0604020202020204" pitchFamily="34" charset="0"/>
              </a:rPr>
              <a:t>attract their attention</a:t>
            </a:r>
            <a:r>
              <a:rPr lang="en-US" sz="2000" dirty="0">
                <a:effectLst/>
                <a:latin typeface="Calibri" panose="020F0502020204030204" pitchFamily="34" charset="0"/>
                <a:ea typeface="Calibri" panose="020F0502020204030204" pitchFamily="34" charset="0"/>
                <a:cs typeface="Arial" panose="020B0604020202020204" pitchFamily="34" charset="0"/>
              </a:rPr>
              <a:t>.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000" dirty="0">
                <a:effectLst/>
                <a:latin typeface="Calibri" panose="020F0502020204030204" pitchFamily="34" charset="0"/>
                <a:ea typeface="Calibri" panose="020F0502020204030204" pitchFamily="34" charset="0"/>
                <a:cs typeface="Arial" panose="020B0604020202020204" pitchFamily="34" charset="0"/>
              </a:rPr>
              <a:t>You should think about the whole course: do you cover enough topics? Is there a </a:t>
            </a:r>
            <a:r>
              <a:rPr lang="en-US" sz="2000" b="1" dirty="0">
                <a:effectLst/>
                <a:latin typeface="Calibri" panose="020F0502020204030204" pitchFamily="34" charset="0"/>
                <a:ea typeface="Calibri" panose="020F0502020204030204" pitchFamily="34" charset="0"/>
                <a:cs typeface="Arial" panose="020B0604020202020204" pitchFamily="34" charset="0"/>
              </a:rPr>
              <a:t>variety of material</a:t>
            </a:r>
            <a:r>
              <a:rPr lang="en-US" sz="2000" dirty="0">
                <a:effectLst/>
                <a:latin typeface="Calibri" panose="020F0502020204030204" pitchFamily="34" charset="0"/>
                <a:ea typeface="Calibri" panose="020F0502020204030204" pitchFamily="34" charset="0"/>
                <a:cs typeface="Arial" panose="020B0604020202020204" pitchFamily="34" charset="0"/>
              </a:rPr>
              <a:t>? Is it enough? Is it updated?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000" dirty="0">
                <a:effectLst/>
                <a:latin typeface="Calibri" panose="020F0502020204030204" pitchFamily="34" charset="0"/>
                <a:ea typeface="Calibri" panose="020F0502020204030204" pitchFamily="34" charset="0"/>
                <a:cs typeface="Arial" panose="020B0604020202020204" pitchFamily="34" charset="0"/>
              </a:rPr>
              <a:t>When choosing a digital platform for learning you should make sure it is interesting and </a:t>
            </a:r>
            <a:r>
              <a:rPr lang="en-US" sz="2000" b="1" dirty="0">
                <a:effectLst/>
                <a:latin typeface="Calibri" panose="020F0502020204030204" pitchFamily="34" charset="0"/>
                <a:ea typeface="Calibri" panose="020F0502020204030204" pitchFamily="34" charset="0"/>
                <a:cs typeface="Arial" panose="020B0604020202020204" pitchFamily="34" charset="0"/>
              </a:rPr>
              <a:t>actually helps students </a:t>
            </a:r>
            <a:r>
              <a:rPr lang="en-US" sz="2000" dirty="0">
                <a:effectLst/>
                <a:latin typeface="Calibri" panose="020F0502020204030204" pitchFamily="34" charset="0"/>
                <a:ea typeface="Calibri" panose="020F0502020204030204" pitchFamily="34" charset="0"/>
                <a:cs typeface="Arial" panose="020B0604020202020204" pitchFamily="34" charset="0"/>
              </a:rPr>
              <a:t>reach the goals. </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000" b="1" dirty="0">
                <a:effectLst/>
                <a:latin typeface="Calibri" panose="020F0502020204030204" pitchFamily="34" charset="0"/>
                <a:ea typeface="Calibri" panose="020F0502020204030204" pitchFamily="34" charset="0"/>
                <a:cs typeface="Arial" panose="020B0604020202020204" pitchFamily="34" charset="0"/>
              </a:rPr>
              <a:t>Choose a platform with good and interesting content, that is fun to use and suitable for </a:t>
            </a:r>
            <a:r>
              <a:rPr lang="en-US" sz="2000" dirty="0">
                <a:effectLst/>
                <a:latin typeface="Calibri" panose="020F0502020204030204" pitchFamily="34" charset="0"/>
                <a:ea typeface="Calibri" panose="020F0502020204030204" pitchFamily="34" charset="0"/>
                <a:cs typeface="Arial" panose="020B0604020202020204" pitchFamily="34" charset="0"/>
              </a:rPr>
              <a:t>different ways of learning. </a:t>
            </a:r>
            <a:r>
              <a:rPr lang="en-US" sz="2000" b="1" dirty="0">
                <a:effectLst/>
                <a:latin typeface="Calibri" panose="020F0502020204030204" pitchFamily="34" charset="0"/>
                <a:ea typeface="Calibri" panose="020F0502020204030204" pitchFamily="34" charset="0"/>
                <a:cs typeface="Arial" panose="020B0604020202020204" pitchFamily="34" charset="0"/>
              </a:rPr>
              <a:t>Good content contains information that you will remember </a:t>
            </a:r>
            <a:r>
              <a:rPr lang="en-US" sz="2000" dirty="0">
                <a:effectLst/>
                <a:latin typeface="Calibri" panose="020F0502020204030204" pitchFamily="34" charset="0"/>
                <a:ea typeface="Calibri" panose="020F0502020204030204" pitchFamily="34" charset="0"/>
                <a:cs typeface="Arial" panose="020B0604020202020204" pitchFamily="34" charset="0"/>
              </a:rPr>
              <a:t>and that will help your students understand. </a:t>
            </a:r>
            <a:endParaRPr lang="es-ES" sz="2000" dirty="0">
              <a:effectLst/>
              <a:latin typeface="Arial MT"/>
              <a:ea typeface="Calibri" panose="020F0502020204030204" pitchFamily="34" charset="0"/>
              <a:cs typeface="Arial" panose="020B0604020202020204" pitchFamily="34" charset="0"/>
            </a:endParaRPr>
          </a:p>
          <a:p>
            <a:endParaRPr lang="es-ES" sz="9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CE5CA7BD-A959-4226-8B19-AD9522024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7410" y="3390900"/>
            <a:ext cx="4876190" cy="4876190"/>
          </a:xfrm>
          <a:prstGeom prst="rect">
            <a:avLst/>
          </a:prstGeom>
        </p:spPr>
      </p:pic>
      <p:sp>
        <p:nvSpPr>
          <p:cNvPr id="9" name="CuadroTexto 8">
            <a:extLst>
              <a:ext uri="{FF2B5EF4-FFF2-40B4-BE49-F238E27FC236}">
                <a16:creationId xmlns:a16="http://schemas.microsoft.com/office/drawing/2014/main" id="{109CB23B-A850-4824-974E-B3CD9650566D}"/>
              </a:ext>
            </a:extLst>
          </p:cNvPr>
          <p:cNvSpPr txBox="1"/>
          <p:nvPr/>
        </p:nvSpPr>
        <p:spPr>
          <a:xfrm>
            <a:off x="13989777" y="8126968"/>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130453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2.4: How much should you pay for a digital learning platform?</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85503"/>
          </a:xfrm>
          <a:prstGeom prst="rect">
            <a:avLst/>
          </a:prstGeom>
          <a:noFill/>
        </p:spPr>
        <p:txBody>
          <a:bodyPr wrap="square" rtlCol="0">
            <a:spAutoFit/>
          </a:bodyPr>
          <a:lstStyle/>
          <a:p>
            <a:pPr lvl="0" algn="just">
              <a:lnSpc>
                <a:spcPct val="107000"/>
              </a:lnSpc>
              <a:spcAft>
                <a:spcPts val="800"/>
              </a:spcAft>
              <a:buClr>
                <a:srgbClr val="3A3A3A"/>
              </a:buClr>
            </a:pPr>
            <a:r>
              <a:rPr lang="en-US" sz="2400" dirty="0">
                <a:effectLst/>
                <a:latin typeface="Calibri" panose="020F0502020204030204" pitchFamily="34" charset="0"/>
                <a:ea typeface="Calibri" panose="020F0502020204030204" pitchFamily="34" charset="0"/>
                <a:cs typeface="Arial" panose="020B0604020202020204" pitchFamily="34" charset="0"/>
              </a:rPr>
              <a:t>There is no unique answer, even if the price is always one of the main concerns when choosing a LMS platform, it really </a:t>
            </a:r>
            <a:r>
              <a:rPr lang="en-US" sz="2400" b="1" dirty="0">
                <a:effectLst/>
                <a:latin typeface="Calibri" panose="020F0502020204030204" pitchFamily="34" charset="0"/>
                <a:ea typeface="Calibri" panose="020F0502020204030204" pitchFamily="34" charset="0"/>
                <a:cs typeface="Arial" panose="020B0604020202020204" pitchFamily="34" charset="0"/>
              </a:rPr>
              <a:t>depends on your budget and the quality/easiness </a:t>
            </a:r>
            <a:r>
              <a:rPr lang="en-US" sz="2400" dirty="0">
                <a:effectLst/>
                <a:latin typeface="Calibri" panose="020F0502020204030204" pitchFamily="34" charset="0"/>
                <a:ea typeface="Calibri" panose="020F0502020204030204" pitchFamily="34" charset="0"/>
                <a:cs typeface="Arial" panose="020B0604020202020204" pitchFamily="34" charset="0"/>
              </a:rPr>
              <a:t>you want to achieve.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400" dirty="0">
                <a:effectLst/>
                <a:latin typeface="Calibri" panose="020F0502020204030204" pitchFamily="34" charset="0"/>
                <a:ea typeface="Calibri" panose="020F0502020204030204" pitchFamily="34" charset="0"/>
                <a:cs typeface="Arial" panose="020B0604020202020204" pitchFamily="34" charset="0"/>
              </a:rPr>
              <a:t>Bearing in mind that as we will see later on there are also completely </a:t>
            </a:r>
            <a:r>
              <a:rPr lang="en-US" sz="2400" b="1" dirty="0">
                <a:effectLst/>
                <a:latin typeface="Calibri" panose="020F0502020204030204" pitchFamily="34" charset="0"/>
                <a:ea typeface="Calibri" panose="020F0502020204030204" pitchFamily="34" charset="0"/>
                <a:cs typeface="Arial" panose="020B0604020202020204" pitchFamily="34" charset="0"/>
              </a:rPr>
              <a:t>free options </a:t>
            </a:r>
            <a:r>
              <a:rPr lang="en-US" sz="2400" dirty="0">
                <a:effectLst/>
                <a:latin typeface="Calibri" panose="020F0502020204030204" pitchFamily="34" charset="0"/>
                <a:ea typeface="Calibri" panose="020F0502020204030204" pitchFamily="34" charset="0"/>
                <a:cs typeface="Arial" panose="020B0604020202020204" pitchFamily="34" charset="0"/>
              </a:rPr>
              <a:t>which might work if the need arises. </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Clr>
                <a:srgbClr val="3A3A3A"/>
              </a:buClr>
            </a:pPr>
            <a:r>
              <a:rPr lang="en-US" sz="2400" dirty="0">
                <a:effectLst/>
                <a:latin typeface="Calibri" panose="020F0502020204030204" pitchFamily="34" charset="0"/>
                <a:ea typeface="Calibri" panose="020F0502020204030204" pitchFamily="34" charset="0"/>
                <a:cs typeface="Arial" panose="020B0604020202020204" pitchFamily="34" charset="0"/>
              </a:rPr>
              <a:t>You should also evaluate if you will need a </a:t>
            </a:r>
            <a:r>
              <a:rPr lang="en-US" sz="2400" b="1" dirty="0">
                <a:effectLst/>
                <a:latin typeface="Calibri" panose="020F0502020204030204" pitchFamily="34" charset="0"/>
                <a:ea typeface="Calibri" panose="020F0502020204030204" pitchFamily="34" charset="0"/>
                <a:cs typeface="Arial" panose="020B0604020202020204" pitchFamily="34" charset="0"/>
              </a:rPr>
              <a:t>scalable platform or </a:t>
            </a:r>
            <a:r>
              <a:rPr lang="en-US" sz="2400" dirty="0">
                <a:effectLst/>
                <a:latin typeface="Calibri" panose="020F0502020204030204" pitchFamily="34" charset="0"/>
                <a:ea typeface="Calibri" panose="020F0502020204030204" pitchFamily="34" charset="0"/>
                <a:cs typeface="Arial" panose="020B0604020202020204" pitchFamily="34" charset="0"/>
              </a:rPr>
              <a:t>not, because changing it afterwards might result in double work and double payment!</a:t>
            </a:r>
            <a:endParaRPr lang="es-ES" sz="2400" dirty="0">
              <a:effectLst/>
              <a:latin typeface="Arial MT"/>
              <a:ea typeface="Calibri" panose="020F0502020204030204" pitchFamily="34" charset="0"/>
              <a:cs typeface="Arial" panose="020B0604020202020204" pitchFamily="34" charset="0"/>
            </a:endParaRPr>
          </a:p>
          <a:p>
            <a:endParaRPr lang="es-ES" sz="13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3DA2C69B-7042-4A0C-B221-EA6E19311B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400" y="3543300"/>
            <a:ext cx="4410101" cy="4410101"/>
          </a:xfrm>
          <a:prstGeom prst="rect">
            <a:avLst/>
          </a:prstGeom>
        </p:spPr>
      </p:pic>
      <p:sp>
        <p:nvSpPr>
          <p:cNvPr id="8" name="CuadroTexto 7">
            <a:extLst>
              <a:ext uri="{FF2B5EF4-FFF2-40B4-BE49-F238E27FC236}">
                <a16:creationId xmlns:a16="http://schemas.microsoft.com/office/drawing/2014/main" id="{4B8D362F-DE88-48FF-9809-94A178AF587C}"/>
              </a:ext>
            </a:extLst>
          </p:cNvPr>
          <p:cNvSpPr txBox="1"/>
          <p:nvPr/>
        </p:nvSpPr>
        <p:spPr>
          <a:xfrm>
            <a:off x="13684977" y="8050768"/>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373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2.5: Free E-learning Platforms: some examples</a:t>
            </a:r>
          </a:p>
        </p:txBody>
      </p:sp>
      <p:sp>
        <p:nvSpPr>
          <p:cNvPr id="7" name="2 Marcador de contenido">
            <a:extLst>
              <a:ext uri="{FF2B5EF4-FFF2-40B4-BE49-F238E27FC236}">
                <a16:creationId xmlns:a16="http://schemas.microsoft.com/office/drawing/2014/main" id="{5B7541FA-89B4-455A-83A7-C77260CD108E}"/>
              </a:ext>
            </a:extLst>
          </p:cNvPr>
          <p:cNvSpPr txBox="1">
            <a:spLocks/>
          </p:cNvSpPr>
          <p:nvPr/>
        </p:nvSpPr>
        <p:spPr>
          <a:xfrm>
            <a:off x="1285461" y="3618652"/>
            <a:ext cx="862053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GB" sz="2400" b="1" kern="0" dirty="0">
                <a:solidFill>
                  <a:sysClr val="windowText" lastClr="000000"/>
                </a:solidFill>
                <a:ea typeface="Calibri" panose="020F0502020204030204" pitchFamily="34" charset="0"/>
              </a:rPr>
              <a:t>Moodle</a:t>
            </a:r>
            <a:r>
              <a:rPr lang="en-GB" sz="2400" kern="0" dirty="0">
                <a:solidFill>
                  <a:sysClr val="windowText" lastClr="000000"/>
                </a:solidFill>
                <a:ea typeface="Calibri" panose="020F0502020204030204" pitchFamily="34" charset="0"/>
              </a:rPr>
              <a:t>: </a:t>
            </a:r>
            <a:r>
              <a:rPr lang="en-US" sz="2400" kern="0" dirty="0">
                <a:solidFill>
                  <a:sysClr val="windowText" lastClr="000000"/>
                </a:solidFill>
                <a:hlinkClick r:id="rId2"/>
              </a:rPr>
              <a:t> Moodle.org</a:t>
            </a:r>
            <a:endParaRPr lang="en-US" sz="2400" kern="0" dirty="0">
              <a:solidFill>
                <a:sysClr val="windowText" lastClr="000000"/>
              </a:solidFill>
            </a:endParaRPr>
          </a:p>
          <a:p>
            <a:r>
              <a:rPr lang="en-US" sz="2400" kern="0" dirty="0">
                <a:solidFill>
                  <a:sysClr val="windowText" lastClr="000000"/>
                </a:solidFill>
                <a:ea typeface="Times New Roman" panose="02020603050405020304" pitchFamily="18" charset="0"/>
              </a:rPr>
              <a:t>Moodle stands for Modular Object-Oriented Dynamic Learning Environment, this essentially means a system that educational institutions use to deliver courses and learning material to students. </a:t>
            </a:r>
          </a:p>
          <a:p>
            <a:pPr algn="just"/>
            <a:endParaRPr lang="en-US" sz="2400" b="1" kern="0" dirty="0">
              <a:solidFill>
                <a:srgbClr val="00B050"/>
              </a:solidFill>
            </a:endParaRPr>
          </a:p>
          <a:p>
            <a:pPr algn="just"/>
            <a:r>
              <a:rPr lang="en-US" sz="2400" b="1" kern="0" dirty="0">
                <a:solidFill>
                  <a:srgbClr val="75B239"/>
                </a:solidFill>
              </a:rPr>
              <a:t>PROS:</a:t>
            </a: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rPr>
              <a:t>Designed to support both teaching and learning</a:t>
            </a:r>
            <a:endParaRPr lang="it-IT" sz="2400" kern="0" dirty="0">
              <a:solidFill>
                <a:sysClr val="windowText" lastClr="000000"/>
              </a:solidFill>
            </a:endParaRP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rPr>
              <a:t>Easy to use</a:t>
            </a:r>
            <a:endParaRPr lang="it-IT" sz="2400" kern="0" dirty="0">
              <a:solidFill>
                <a:sysClr val="windowText" lastClr="000000"/>
              </a:solidFill>
            </a:endParaRPr>
          </a:p>
          <a:p>
            <a:pPr marL="342900" indent="-342900">
              <a:buFont typeface="Arial" panose="020B0604020202020204" pitchFamily="34" charset="0"/>
              <a:buChar char="•"/>
            </a:pPr>
            <a:r>
              <a:rPr lang="en-US" sz="2400" kern="0" dirty="0">
                <a:solidFill>
                  <a:sysClr val="windowText" lastClr="000000"/>
                </a:solidFill>
              </a:rPr>
              <a:t>Multilingual capabilities</a:t>
            </a:r>
          </a:p>
          <a:p>
            <a:pPr marL="342900" indent="-342900">
              <a:buFont typeface="Arial" panose="020B0604020202020204" pitchFamily="34" charset="0"/>
              <a:buChar char="•"/>
            </a:pPr>
            <a:r>
              <a:rPr lang="en-GB" sz="2400" kern="0" dirty="0">
                <a:solidFill>
                  <a:sysClr val="windowText" lastClr="000000"/>
                </a:solidFill>
                <a:ea typeface="Calibri" panose="020F0502020204030204" pitchFamily="34" charset="0"/>
              </a:rPr>
              <a:t>Moodle can support the needs of both small classes and large organisations.</a:t>
            </a:r>
          </a:p>
          <a:p>
            <a:pPr marL="342900" indent="-342900">
              <a:buFont typeface="Arial" panose="020B0604020202020204" pitchFamily="34" charset="0"/>
              <a:buChar char="•"/>
            </a:pPr>
            <a:r>
              <a:rPr lang="en-GB" sz="2400" kern="0" dirty="0">
                <a:solidFill>
                  <a:sysClr val="windowText" lastClr="000000"/>
                </a:solidFill>
                <a:ea typeface="Calibri" panose="020F0502020204030204" pitchFamily="34" charset="0"/>
              </a:rPr>
              <a:t>Committed to safeguarding data security and user privacy</a:t>
            </a:r>
          </a:p>
          <a:p>
            <a:pPr marL="342900" indent="-342900">
              <a:buFont typeface="Arial" panose="020B0604020202020204" pitchFamily="34" charset="0"/>
              <a:buChar char="•"/>
            </a:pPr>
            <a:r>
              <a:rPr lang="en-GB" sz="2400" kern="0" dirty="0">
                <a:solidFill>
                  <a:sysClr val="windowText" lastClr="000000"/>
                </a:solidFill>
                <a:ea typeface="Calibri" panose="020F0502020204030204" pitchFamily="34" charset="0"/>
                <a:cs typeface="Calibri" panose="020F0502020204030204" pitchFamily="34" charset="0"/>
              </a:rPr>
              <a:t>Use anytime, anywhere, on any device</a:t>
            </a:r>
            <a:endParaRPr lang="es-ES" sz="2400" kern="0" dirty="0">
              <a:solidFill>
                <a:sysClr val="windowText" lastClr="000000"/>
              </a:solidFill>
              <a:ea typeface="Calibri" panose="020F0502020204030204" pitchFamily="34" charset="0"/>
              <a:cs typeface="Times New Roman" panose="02020603050405020304" pitchFamily="18" charset="0"/>
            </a:endParaRPr>
          </a:p>
        </p:txBody>
      </p:sp>
      <p:pic>
        <p:nvPicPr>
          <p:cNvPr id="3074" name="Picture 2" descr="Qué es Moodle? Curso de Moodle: Tutorización de Cursos Online">
            <a:extLst>
              <a:ext uri="{FF2B5EF4-FFF2-40B4-BE49-F238E27FC236}">
                <a16:creationId xmlns:a16="http://schemas.microsoft.com/office/drawing/2014/main" id="{94EFE260-E1AD-42C9-8F13-C016D274D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7800" y="3172239"/>
            <a:ext cx="4244139" cy="1943100"/>
          </a:xfrm>
          <a:prstGeom prst="rect">
            <a:avLst/>
          </a:prstGeom>
          <a:noFill/>
          <a:extLst>
            <a:ext uri="{909E8E84-426E-40DD-AFC4-6F175D3DCCD1}">
              <a14:hiddenFill xmlns:a14="http://schemas.microsoft.com/office/drawing/2010/main">
                <a:solidFill>
                  <a:srgbClr val="FFFFFF"/>
                </a:solidFill>
              </a14:hiddenFill>
            </a:ext>
          </a:extLst>
        </p:spPr>
      </p:pic>
      <p:sp>
        <p:nvSpPr>
          <p:cNvPr id="9" name="2 Marcador de contenido">
            <a:extLst>
              <a:ext uri="{FF2B5EF4-FFF2-40B4-BE49-F238E27FC236}">
                <a16:creationId xmlns:a16="http://schemas.microsoft.com/office/drawing/2014/main" id="{093E5BA4-E9C5-4A69-9C0C-F0EB7DB2AFA1}"/>
              </a:ext>
            </a:extLst>
          </p:cNvPr>
          <p:cNvSpPr txBox="1">
            <a:spLocks/>
          </p:cNvSpPr>
          <p:nvPr/>
        </p:nvSpPr>
        <p:spPr>
          <a:xfrm>
            <a:off x="10896600" y="5753100"/>
            <a:ext cx="51561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cs typeface="Calibri" panose="020F0502020204030204" pitchFamily="34" charset="0"/>
              </a:rPr>
              <a:t>Flexibility efficiency is lacking</a:t>
            </a:r>
            <a:endParaRPr lang="es-ES"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cs typeface="Calibri" panose="020F0502020204030204" pitchFamily="34" charset="0"/>
              </a:rPr>
              <a:t>You need technical skills</a:t>
            </a:r>
            <a:endParaRPr lang="es-ES"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cs typeface="Calibri" panose="020F0502020204030204" pitchFamily="34" charset="0"/>
              </a:rPr>
              <a:t>Reporting is limited</a:t>
            </a:r>
            <a:endParaRPr lang="es-ES"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rPr>
              <a:t>Troubles with customization</a:t>
            </a:r>
            <a:endParaRPr lang="it-IT" sz="2400" kern="0" dirty="0">
              <a:solidFill>
                <a:sysClr val="windowText" lastClr="000000"/>
              </a:solidFill>
            </a:endParaRP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rPr>
              <a:t>The more students access the platform, the slower the system becomes</a:t>
            </a: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spTree>
    <p:extLst>
      <p:ext uri="{BB962C8B-B14F-4D97-AF65-F5344CB8AC3E}">
        <p14:creationId xmlns:p14="http://schemas.microsoft.com/office/powerpoint/2010/main" val="55966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2.5: Free E-learning Platforms: some examples</a:t>
            </a:r>
          </a:p>
        </p:txBody>
      </p:sp>
      <p:sp>
        <p:nvSpPr>
          <p:cNvPr id="8" name="2 Marcador de contenido">
            <a:extLst>
              <a:ext uri="{FF2B5EF4-FFF2-40B4-BE49-F238E27FC236}">
                <a16:creationId xmlns:a16="http://schemas.microsoft.com/office/drawing/2014/main" id="{8BD7ED1B-438C-488B-BE8D-2FD4220E9171}"/>
              </a:ext>
            </a:extLst>
          </p:cNvPr>
          <p:cNvSpPr txBox="1">
            <a:spLocks/>
          </p:cNvSpPr>
          <p:nvPr/>
        </p:nvSpPr>
        <p:spPr>
          <a:xfrm>
            <a:off x="1397001" y="3702018"/>
            <a:ext cx="77469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GB" sz="2400" b="1" kern="0" dirty="0" err="1">
                <a:solidFill>
                  <a:sysClr val="windowText" lastClr="000000"/>
                </a:solidFill>
                <a:ea typeface="Calibri" panose="020F0502020204030204" pitchFamily="34" charset="0"/>
              </a:rPr>
              <a:t>LearnPress</a:t>
            </a:r>
            <a:r>
              <a:rPr lang="en-GB" sz="2400" b="1" kern="0" dirty="0">
                <a:solidFill>
                  <a:sysClr val="windowText" lastClr="000000"/>
                </a:solidFill>
                <a:ea typeface="Calibri" panose="020F0502020204030204" pitchFamily="34" charset="0"/>
              </a:rPr>
              <a:t> LMS</a:t>
            </a:r>
            <a:r>
              <a:rPr lang="en-GB" sz="2400" kern="0" dirty="0">
                <a:solidFill>
                  <a:sysClr val="windowText" lastClr="000000"/>
                </a:solidFill>
                <a:ea typeface="Calibri" panose="020F0502020204030204" pitchFamily="34" charset="0"/>
              </a:rPr>
              <a:t>: </a:t>
            </a:r>
            <a:r>
              <a:rPr lang="es-ES" sz="2400" kern="0" dirty="0">
                <a:solidFill>
                  <a:sysClr val="windowText" lastClr="000000"/>
                </a:solidFill>
                <a:hlinkClick r:id="rId2"/>
              </a:rPr>
              <a:t>LearnPress.org</a:t>
            </a:r>
            <a:endParaRPr lang="en-GB" sz="2400" kern="0" dirty="0">
              <a:solidFill>
                <a:schemeClr val="accent1">
                  <a:lumMod val="75000"/>
                </a:schemeClr>
              </a:solidFill>
            </a:endParaRPr>
          </a:p>
          <a:p>
            <a:pPr algn="just"/>
            <a:r>
              <a:rPr lang="en-GB" sz="2400" kern="0" dirty="0" err="1">
                <a:solidFill>
                  <a:srgbClr val="3C3C3C"/>
                </a:solidFill>
                <a:ea typeface="Calibri" panose="020F0502020204030204" pitchFamily="34" charset="0"/>
              </a:rPr>
              <a:t>LearnPress</a:t>
            </a:r>
            <a:r>
              <a:rPr lang="en-GB" sz="2400" kern="0" dirty="0">
                <a:solidFill>
                  <a:srgbClr val="3C3C3C"/>
                </a:solidFill>
                <a:ea typeface="Calibri" panose="020F0502020204030204" pitchFamily="34" charset="0"/>
              </a:rPr>
              <a:t> is a WordPress LMS (Learning Management System) plugin. It builds on a WordPress website to offer a whole range of options for hosting courses. </a:t>
            </a:r>
            <a:endParaRPr lang="en-GB" sz="2400" kern="0" dirty="0">
              <a:solidFill>
                <a:sysClr val="windowText" lastClr="000000"/>
              </a:solidFill>
              <a:ea typeface="Times New Roman" panose="02020603050405020304" pitchFamily="18" charset="0"/>
            </a:endParaRPr>
          </a:p>
          <a:p>
            <a:endParaRPr lang="en-GB" sz="2400" b="1" kern="0" dirty="0">
              <a:solidFill>
                <a:srgbClr val="75B239"/>
              </a:solidFill>
            </a:endParaRPr>
          </a:p>
          <a:p>
            <a:pPr algn="just"/>
            <a:r>
              <a:rPr lang="en-GB" sz="2400" b="1" kern="0" dirty="0">
                <a:solidFill>
                  <a:srgbClr val="75B239"/>
                </a:solidFill>
              </a:rPr>
              <a:t>PROS:</a:t>
            </a: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cs typeface="Calibri" panose="020F0502020204030204" pitchFamily="34" charset="0"/>
              </a:rPr>
              <a:t>Create unlimited courses, lessons, quizzes and questions</a:t>
            </a:r>
          </a:p>
          <a:p>
            <a:pPr marL="342900" indent="-342900">
              <a:buFont typeface="Arial" panose="020B0604020202020204" pitchFamily="34" charset="0"/>
              <a:buChar char="•"/>
            </a:pPr>
            <a:r>
              <a:rPr lang="en-GB" sz="2400" kern="0" dirty="0">
                <a:solidFill>
                  <a:sysClr val="windowText" lastClr="000000"/>
                </a:solidFill>
                <a:ea typeface="Times New Roman" panose="02020603050405020304" pitchFamily="18" charset="0"/>
              </a:rPr>
              <a:t>Course creation is straightforward and has a logical flow</a:t>
            </a:r>
            <a:endParaRPr lang="en-GB" sz="2400" kern="0" dirty="0">
              <a:solidFill>
                <a:sysClr val="windowText" lastClr="000000"/>
              </a:solidFill>
              <a:ea typeface="Calibri" panose="020F0502020204030204" pitchFamily="34" charset="0"/>
              <a:cs typeface="Times New Roman" panose="02020603050405020304" pitchFamily="18" charset="0"/>
            </a:endParaRPr>
          </a:p>
          <a:p>
            <a:pPr marL="342900" indent="-342900" algn="just">
              <a:spcAft>
                <a:spcPts val="1200"/>
              </a:spcAft>
              <a:buFont typeface="Arial" panose="020B0604020202020204" pitchFamily="34" charset="0"/>
              <a:buChar char="•"/>
            </a:pPr>
            <a:r>
              <a:rPr lang="en-GB" sz="2400" kern="0" dirty="0">
                <a:solidFill>
                  <a:sysClr val="windowText" lastClr="000000"/>
                </a:solidFill>
                <a:ea typeface="Calibri" panose="020F0502020204030204" pitchFamily="34" charset="0"/>
                <a:cs typeface="Calibri" panose="020F0502020204030204" pitchFamily="34" charset="0"/>
              </a:rPr>
              <a:t>Build Courses easily with the Drag and Drop Course Builder</a:t>
            </a:r>
            <a:endParaRPr lang="en-GB" sz="2400" kern="0" dirty="0">
              <a:solidFill>
                <a:sysClr val="windowText" lastClr="000000"/>
              </a:solidFill>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GB" sz="2400" kern="0" dirty="0" err="1">
                <a:solidFill>
                  <a:sysClr val="windowText" lastClr="000000"/>
                </a:solidFill>
                <a:ea typeface="Times New Roman" panose="02020603050405020304" pitchFamily="18" charset="0"/>
              </a:rPr>
              <a:t>LearnPress</a:t>
            </a:r>
            <a:r>
              <a:rPr lang="en-GB" sz="2400" kern="0" dirty="0">
                <a:solidFill>
                  <a:sysClr val="windowText" lastClr="000000"/>
                </a:solidFill>
                <a:ea typeface="Times New Roman" panose="02020603050405020304" pitchFamily="18" charset="0"/>
              </a:rPr>
              <a:t> is free </a:t>
            </a:r>
          </a:p>
          <a:p>
            <a:pPr marL="342900" indent="-342900">
              <a:buFont typeface="Arial" panose="020B0604020202020204" pitchFamily="34" charset="0"/>
              <a:buChar char="•"/>
            </a:pPr>
            <a:r>
              <a:rPr lang="en-GB" sz="2400" kern="0" dirty="0" err="1">
                <a:solidFill>
                  <a:sysClr val="windowText" lastClr="000000"/>
                </a:solidFill>
                <a:ea typeface="Times New Roman" panose="02020603050405020304" pitchFamily="18" charset="0"/>
                <a:cs typeface="Calibri" panose="020F0502020204030204" pitchFamily="34" charset="0"/>
              </a:rPr>
              <a:t>LearnPress</a:t>
            </a:r>
            <a:r>
              <a:rPr lang="en-GB" sz="2400" kern="0" dirty="0">
                <a:solidFill>
                  <a:sysClr val="windowText" lastClr="000000"/>
                </a:solidFill>
                <a:ea typeface="Times New Roman" panose="02020603050405020304" pitchFamily="18" charset="0"/>
                <a:cs typeface="Calibri" panose="020F0502020204030204" pitchFamily="34" charset="0"/>
              </a:rPr>
              <a:t> supports WordPress Multisite</a:t>
            </a:r>
            <a:endParaRPr lang="en-GB" sz="2400" kern="0" dirty="0">
              <a:solidFill>
                <a:sysClr val="windowText" lastClr="000000"/>
              </a:solidFill>
              <a:ea typeface="Calibri" panose="020F0502020204030204" pitchFamily="34" charset="0"/>
              <a:cs typeface="Times New Roman" panose="02020603050405020304" pitchFamily="18" charset="0"/>
            </a:endParaRP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pic>
        <p:nvPicPr>
          <p:cNvPr id="9" name="Imagen 8">
            <a:extLst>
              <a:ext uri="{FF2B5EF4-FFF2-40B4-BE49-F238E27FC236}">
                <a16:creationId xmlns:a16="http://schemas.microsoft.com/office/drawing/2014/main" id="{D4DB8193-40F1-4175-8721-C76A3F57DF21}"/>
              </a:ext>
            </a:extLst>
          </p:cNvPr>
          <p:cNvPicPr>
            <a:picLocks noChangeAspect="1"/>
          </p:cNvPicPr>
          <p:nvPr/>
        </p:nvPicPr>
        <p:blipFill>
          <a:blip r:embed="rId3"/>
          <a:stretch>
            <a:fillRect/>
          </a:stretch>
        </p:blipFill>
        <p:spPr>
          <a:xfrm>
            <a:off x="14808147" y="2814310"/>
            <a:ext cx="1965407" cy="1716455"/>
          </a:xfrm>
          <a:prstGeom prst="rect">
            <a:avLst/>
          </a:prstGeom>
        </p:spPr>
      </p:pic>
      <p:sp>
        <p:nvSpPr>
          <p:cNvPr id="11" name="2 Marcador de contenido">
            <a:extLst>
              <a:ext uri="{FF2B5EF4-FFF2-40B4-BE49-F238E27FC236}">
                <a16:creationId xmlns:a16="http://schemas.microsoft.com/office/drawing/2014/main" id="{297587F7-EFBB-406C-BCCF-DF9ACB62068A}"/>
              </a:ext>
            </a:extLst>
          </p:cNvPr>
          <p:cNvSpPr txBox="1">
            <a:spLocks/>
          </p:cNvSpPr>
          <p:nvPr/>
        </p:nvSpPr>
        <p:spPr>
          <a:xfrm>
            <a:off x="10439400" y="5372100"/>
            <a:ext cx="5918199" cy="344916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buFont typeface="Arial" panose="020B0604020202020204" pitchFamily="34" charset="0"/>
              <a:buChar char="•"/>
            </a:pPr>
            <a:r>
              <a:rPr lang="en-US" sz="2400" kern="0" dirty="0">
                <a:solidFill>
                  <a:srgbClr val="3C3C3C"/>
                </a:solidFill>
                <a:ea typeface="Times New Roman" panose="02020603050405020304" pitchFamily="18" charset="0"/>
              </a:rPr>
              <a:t>Certifications and some quiz options need to be paid for </a:t>
            </a:r>
          </a:p>
          <a:p>
            <a:pPr marL="342900" indent="-342900">
              <a:buFont typeface="Arial" panose="020B0604020202020204" pitchFamily="34" charset="0"/>
              <a:buChar char="•"/>
            </a:pPr>
            <a:r>
              <a:rPr lang="en-US" sz="2400" kern="0" dirty="0">
                <a:solidFill>
                  <a:srgbClr val="3C3C3C"/>
                </a:solidFill>
                <a:ea typeface="Times New Roman" panose="02020603050405020304" pitchFamily="18" charset="0"/>
                <a:cs typeface="Calibri" panose="020F0502020204030204" pitchFamily="34" charset="0"/>
              </a:rPr>
              <a:t>Documentation is a little hard to find and a little light in detail.</a:t>
            </a:r>
            <a:endParaRPr lang="it-IT" sz="2400" kern="0" dirty="0">
              <a:solidFill>
                <a:sysClr val="windowText" lastClr="000000"/>
              </a:solidFill>
            </a:endParaRPr>
          </a:p>
          <a:p>
            <a:pPr marL="342900" indent="-342900">
              <a:buFont typeface="Arial" panose="020B0604020202020204" pitchFamily="34" charset="0"/>
              <a:buChar char="•"/>
            </a:pPr>
            <a:r>
              <a:rPr lang="en-US" sz="2400" kern="0" dirty="0">
                <a:solidFill>
                  <a:srgbClr val="3C3C3C"/>
                </a:solidFill>
                <a:ea typeface="Times New Roman" panose="02020603050405020304" pitchFamily="18" charset="0"/>
                <a:cs typeface="Calibri" panose="020F0502020204030204" pitchFamily="34" charset="0"/>
              </a:rPr>
              <a:t>Support seems to be questioned a little in reviews.</a:t>
            </a:r>
            <a:endParaRPr lang="es-ES" sz="2400" kern="0" dirty="0">
              <a:solidFill>
                <a:srgbClr val="3C3C3C"/>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051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2.5: Free E-learning Platforms: some examples</a:t>
            </a:r>
          </a:p>
        </p:txBody>
      </p:sp>
      <p:sp>
        <p:nvSpPr>
          <p:cNvPr id="7" name="2 Marcador de contenido">
            <a:extLst>
              <a:ext uri="{FF2B5EF4-FFF2-40B4-BE49-F238E27FC236}">
                <a16:creationId xmlns:a16="http://schemas.microsoft.com/office/drawing/2014/main" id="{5170AE01-2ACE-4F24-8149-FE38696693E6}"/>
              </a:ext>
            </a:extLst>
          </p:cNvPr>
          <p:cNvSpPr txBox="1">
            <a:spLocks/>
          </p:cNvSpPr>
          <p:nvPr/>
        </p:nvSpPr>
        <p:spPr>
          <a:xfrm>
            <a:off x="1215887" y="3127586"/>
            <a:ext cx="10185399" cy="7159414"/>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spc="23" dirty="0" err="1">
                <a:solidFill>
                  <a:srgbClr val="444444"/>
                </a:solidFill>
                <a:ea typeface="Calibri" panose="020F0502020204030204" pitchFamily="34" charset="0"/>
                <a:cs typeface="Calibri" panose="020F0502020204030204" pitchFamily="34" charset="0"/>
              </a:rPr>
              <a:t>EdApp</a:t>
            </a:r>
            <a:r>
              <a:rPr lang="en-US" sz="2400" b="1" kern="0" spc="23" dirty="0">
                <a:solidFill>
                  <a:srgbClr val="444444"/>
                </a:solidFill>
                <a:ea typeface="Calibri" panose="020F0502020204030204" pitchFamily="34" charset="0"/>
                <a:cs typeface="Calibri" panose="020F0502020204030204" pitchFamily="34" charset="0"/>
              </a:rPr>
              <a:t> LMS: </a:t>
            </a:r>
            <a:r>
              <a:rPr lang="en-US" sz="2400" kern="0" spc="23" dirty="0">
                <a:solidFill>
                  <a:srgbClr val="444444"/>
                </a:solidFill>
                <a:ea typeface="Calibri" panose="020F0502020204030204" pitchFamily="34" charset="0"/>
                <a:cs typeface="Calibri" panose="020F0502020204030204" pitchFamily="34" charset="0"/>
                <a:hlinkClick r:id="rId2"/>
              </a:rPr>
              <a:t>www.edapp.com</a:t>
            </a:r>
            <a:endParaRPr lang="en-US" sz="2400" kern="0" dirty="0">
              <a:solidFill>
                <a:sysClr val="windowText" lastClr="000000"/>
              </a:solidFill>
              <a:ea typeface="Calibri" panose="020F0502020204030204" pitchFamily="34" charset="0"/>
              <a:cs typeface="Times New Roman" panose="02020603050405020304" pitchFamily="18" charset="0"/>
            </a:endParaRPr>
          </a:p>
          <a:p>
            <a:pPr algn="just">
              <a:lnSpc>
                <a:spcPct val="120000"/>
              </a:lnSpc>
            </a:pPr>
            <a:r>
              <a:rPr lang="en-US" sz="2400" kern="0" spc="23" dirty="0" err="1">
                <a:solidFill>
                  <a:sysClr val="windowText" lastClr="000000"/>
                </a:solidFill>
                <a:ea typeface="Calibri" panose="020F0502020204030204" pitchFamily="34" charset="0"/>
                <a:cs typeface="Calibri" panose="020F0502020204030204" pitchFamily="34" charset="0"/>
              </a:rPr>
              <a:t>EdApp</a:t>
            </a:r>
            <a:r>
              <a:rPr lang="en-US" sz="2400" kern="0" spc="23" dirty="0">
                <a:solidFill>
                  <a:sysClr val="windowText" lastClr="000000"/>
                </a:solidFill>
                <a:ea typeface="Calibri" panose="020F0502020204030204" pitchFamily="34" charset="0"/>
                <a:cs typeface="Calibri" panose="020F0502020204030204" pitchFamily="34" charset="0"/>
              </a:rPr>
              <a:t> LMS sets the standard for high-quality online course platforms, recognized for its comprehensive microlearning content library filled with expertly designed courses for various industries. Here, you’ll get to explore topics about retail, construction, cybersecurity, leadership and management styles, and food and hospitality, with more than 30 expansion categories.</a:t>
            </a:r>
          </a:p>
          <a:p>
            <a:pPr algn="just"/>
            <a:endParaRPr lang="en-US" sz="2400" kern="0" dirty="0">
              <a:solidFill>
                <a:sysClr val="windowText" lastClr="000000"/>
              </a:solidFill>
              <a:ea typeface="Calibri" panose="020F0502020204030204" pitchFamily="34" charset="0"/>
              <a:cs typeface="Times New Roman" panose="02020603050405020304" pitchFamily="18" charset="0"/>
            </a:endParaRPr>
          </a:p>
          <a:p>
            <a:r>
              <a:rPr lang="en-US" sz="2400" kern="0" dirty="0">
                <a:solidFill>
                  <a:srgbClr val="75B239"/>
                </a:solidFill>
              </a:rPr>
              <a:t>PROS:</a:t>
            </a:r>
          </a:p>
          <a:p>
            <a:pPr marL="342900" indent="-342900">
              <a:buFont typeface="Arial" panose="020B0604020202020204" pitchFamily="34" charset="0"/>
              <a:buChar char="•"/>
            </a:pPr>
            <a:r>
              <a:rPr lang="en-US" sz="2400" kern="0" dirty="0">
                <a:solidFill>
                  <a:sysClr val="windowText" lastClr="000000"/>
                </a:solidFill>
                <a:ea typeface="Times New Roman" panose="02020603050405020304" pitchFamily="18" charset="0"/>
              </a:rPr>
              <a:t>Easy to use</a:t>
            </a:r>
            <a:endParaRPr lang="en-US" sz="2400" kern="0" dirty="0">
              <a:solidFill>
                <a:sysClr val="windowText" lastClr="000000"/>
              </a:solidFill>
            </a:endParaRPr>
          </a:p>
          <a:p>
            <a:pPr marL="342900" indent="-342900">
              <a:buFont typeface="Arial" panose="020B0604020202020204" pitchFamily="34" charset="0"/>
              <a:buChar char="•"/>
            </a:pPr>
            <a:r>
              <a:rPr lang="en-US" sz="2400" kern="0" dirty="0">
                <a:solidFill>
                  <a:sysClr val="windowText" lastClr="000000"/>
                </a:solidFill>
              </a:rPr>
              <a:t>The micro learning software works on all devices.</a:t>
            </a:r>
          </a:p>
          <a:p>
            <a:pPr marL="342900" indent="-342900">
              <a:buFont typeface="Arial" panose="020B0604020202020204" pitchFamily="34" charset="0"/>
              <a:buChar char="•"/>
            </a:pPr>
            <a:r>
              <a:rPr lang="en-US" sz="2400" kern="0" dirty="0">
                <a:solidFill>
                  <a:srgbClr val="1F2E3C"/>
                </a:solidFill>
              </a:rPr>
              <a:t>Upload your training slides and they'll convert them into mobile-friendly lessons </a:t>
            </a:r>
          </a:p>
          <a:p>
            <a:pPr marL="342900" indent="-342900">
              <a:buFont typeface="Arial" panose="020B0604020202020204" pitchFamily="34" charset="0"/>
              <a:buChar char="•"/>
            </a:pPr>
            <a:r>
              <a:rPr lang="en-US" sz="2400" kern="0" dirty="0">
                <a:solidFill>
                  <a:srgbClr val="1F2E3C"/>
                </a:solidFill>
              </a:rPr>
              <a:t>Free Course Library</a:t>
            </a:r>
          </a:p>
          <a:p>
            <a:pPr marL="342900" indent="-342900">
              <a:buFont typeface="Arial" panose="020B0604020202020204" pitchFamily="34" charset="0"/>
              <a:buChar char="•"/>
            </a:pPr>
            <a:r>
              <a:rPr lang="en-US" sz="2400" kern="0" dirty="0">
                <a:solidFill>
                  <a:srgbClr val="1F2E3C"/>
                </a:solidFill>
              </a:rPr>
              <a:t>Canva Integration</a:t>
            </a:r>
          </a:p>
          <a:p>
            <a:pPr marL="342900" indent="-342900">
              <a:buFont typeface="Arial" panose="020B0604020202020204" pitchFamily="34" charset="0"/>
              <a:buChar char="•"/>
            </a:pPr>
            <a:r>
              <a:rPr lang="en-US" sz="2400" kern="0" dirty="0">
                <a:solidFill>
                  <a:srgbClr val="1F2E3C"/>
                </a:solidFill>
              </a:rPr>
              <a:t>Gamification</a:t>
            </a:r>
          </a:p>
          <a:p>
            <a:pPr marL="342900" indent="-342900">
              <a:buFont typeface="Arial" panose="020B0604020202020204" pitchFamily="34" charset="0"/>
              <a:buChar char="•"/>
            </a:pPr>
            <a:r>
              <a:rPr lang="en-US" sz="2400" kern="0" dirty="0">
                <a:solidFill>
                  <a:srgbClr val="1F2E3C"/>
                </a:solidFill>
              </a:rPr>
              <a:t>Translate courses into over 100 languages </a:t>
            </a:r>
          </a:p>
          <a:p>
            <a:endParaRPr lang="es-ES" sz="2400" kern="0" dirty="0">
              <a:solidFill>
                <a:srgbClr val="1F2E3C"/>
              </a:solidFill>
              <a:latin typeface="Ed Sans Neue"/>
            </a:endParaRPr>
          </a:p>
          <a:p>
            <a:endParaRPr lang="es-ES" sz="2400" kern="0" dirty="0">
              <a:solidFill>
                <a:srgbClr val="1F2E3C"/>
              </a:solidFill>
              <a:latin typeface="Ed Sans Neue"/>
            </a:endParaRPr>
          </a:p>
          <a:p>
            <a:endParaRPr lang="it-IT" sz="2400" kern="0" dirty="0">
              <a:solidFill>
                <a:sysClr val="windowText" lastClr="000000"/>
              </a:solidFill>
            </a:endParaRPr>
          </a:p>
          <a:p>
            <a:endParaRPr lang="it-IT" sz="2400" kern="0" dirty="0">
              <a:solidFill>
                <a:sysClr val="windowText" lastClr="000000"/>
              </a:solidFill>
            </a:endParaRPr>
          </a:p>
        </p:txBody>
      </p:sp>
      <p:sp>
        <p:nvSpPr>
          <p:cNvPr id="10" name="2 Marcador de contenido">
            <a:extLst>
              <a:ext uri="{FF2B5EF4-FFF2-40B4-BE49-F238E27FC236}">
                <a16:creationId xmlns:a16="http://schemas.microsoft.com/office/drawing/2014/main" id="{1FA1A842-F967-43D9-8DF4-76224B79E97C}"/>
              </a:ext>
            </a:extLst>
          </p:cNvPr>
          <p:cNvSpPr txBox="1">
            <a:spLocks/>
          </p:cNvSpPr>
          <p:nvPr/>
        </p:nvSpPr>
        <p:spPr>
          <a:xfrm>
            <a:off x="11277600" y="6362700"/>
            <a:ext cx="63753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lgn="just">
              <a:buFont typeface="Arial" panose="020B0604020202020204" pitchFamily="34" charset="0"/>
              <a:buChar char="•"/>
            </a:pPr>
            <a:r>
              <a:rPr lang="en-US" sz="2400" kern="0" dirty="0">
                <a:solidFill>
                  <a:srgbClr val="444444"/>
                </a:solidFill>
              </a:rPr>
              <a:t>Pricing plans can be costly. </a:t>
            </a:r>
            <a:endParaRPr lang="en-US" sz="2400" kern="0" dirty="0">
              <a:solidFill>
                <a:srgbClr val="3C3C3C"/>
              </a:solidFill>
              <a:ea typeface="Times New Roman" panose="02020603050405020304" pitchFamily="18" charset="0"/>
            </a:endParaRPr>
          </a:p>
          <a:p>
            <a:pPr marL="342900" indent="-342900" algn="just">
              <a:buFont typeface="Arial" panose="020B0604020202020204" pitchFamily="34" charset="0"/>
              <a:buChar char="•"/>
            </a:pPr>
            <a:r>
              <a:rPr lang="en-US" sz="2400" kern="0" dirty="0">
                <a:solidFill>
                  <a:srgbClr val="444444"/>
                </a:solidFill>
              </a:rPr>
              <a:t>Only supported in English, not suitable for a global team or organizations looking to expand.</a:t>
            </a:r>
          </a:p>
          <a:p>
            <a:pPr marL="342900" indent="-342900" algn="just">
              <a:buFont typeface="Arial" panose="020B0604020202020204" pitchFamily="34" charset="0"/>
              <a:buChar char="•"/>
            </a:pPr>
            <a:r>
              <a:rPr lang="en-US" sz="2400" kern="0" dirty="0">
                <a:solidFill>
                  <a:srgbClr val="444444"/>
                </a:solidFill>
              </a:rPr>
              <a:t>No editable course library.</a:t>
            </a:r>
            <a:endParaRPr lang="en-US" sz="2400" kern="0" dirty="0">
              <a:solidFill>
                <a:srgbClr val="3C3C3C"/>
              </a:solidFill>
              <a:ea typeface="Calibri" panose="020F0502020204030204" pitchFamily="34" charset="0"/>
              <a:cs typeface="Times New Roman" panose="02020603050405020304" pitchFamily="18" charset="0"/>
            </a:endParaRPr>
          </a:p>
        </p:txBody>
      </p:sp>
      <p:pic>
        <p:nvPicPr>
          <p:cNvPr id="12" name="Picture 2" descr="Microfinance provider Esperanza selects EdApp to help educate in the  Dominican Republic | Presswire">
            <a:extLst>
              <a:ext uri="{FF2B5EF4-FFF2-40B4-BE49-F238E27FC236}">
                <a16:creationId xmlns:a16="http://schemas.microsoft.com/office/drawing/2014/main" id="{85B654E1-3E36-4F2F-B74F-214AABE49C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68400" y="3924300"/>
            <a:ext cx="2825162" cy="118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05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2.5: Free E-learning Platforms: some examples</a:t>
            </a:r>
          </a:p>
        </p:txBody>
      </p:sp>
      <p:sp>
        <p:nvSpPr>
          <p:cNvPr id="8" name="2 Marcador de contenido">
            <a:extLst>
              <a:ext uri="{FF2B5EF4-FFF2-40B4-BE49-F238E27FC236}">
                <a16:creationId xmlns:a16="http://schemas.microsoft.com/office/drawing/2014/main" id="{49009F86-EEAD-4F82-88EF-E9577B30D2A5}"/>
              </a:ext>
            </a:extLst>
          </p:cNvPr>
          <p:cNvSpPr txBox="1">
            <a:spLocks/>
          </p:cNvSpPr>
          <p:nvPr/>
        </p:nvSpPr>
        <p:spPr>
          <a:xfrm>
            <a:off x="1524000" y="3162300"/>
            <a:ext cx="7924800" cy="649954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b="1" kern="0" spc="23" dirty="0">
                <a:solidFill>
                  <a:srgbClr val="444444"/>
                </a:solidFill>
                <a:ea typeface="Calibri" panose="020F0502020204030204" pitchFamily="34" charset="0"/>
                <a:cs typeface="Calibri" panose="020F0502020204030204" pitchFamily="34" charset="0"/>
              </a:rPr>
              <a:t>edX: </a:t>
            </a:r>
            <a:r>
              <a:rPr lang="en-US" sz="2400" b="1" kern="0" spc="23" dirty="0">
                <a:solidFill>
                  <a:srgbClr val="444444"/>
                </a:solidFill>
                <a:ea typeface="Calibri" panose="020F0502020204030204" pitchFamily="34" charset="0"/>
                <a:cs typeface="Calibri" panose="020F0502020204030204" pitchFamily="34" charset="0"/>
                <a:hlinkClick r:id="rId2"/>
              </a:rPr>
              <a:t>www.edx.org</a:t>
            </a:r>
            <a:endParaRPr lang="en-US" sz="2400" b="1" kern="0" spc="23" dirty="0">
              <a:solidFill>
                <a:srgbClr val="444444"/>
              </a:solidFill>
              <a:ea typeface="Calibri" panose="020F0502020204030204" pitchFamily="34" charset="0"/>
              <a:cs typeface="Calibri" panose="020F0502020204030204" pitchFamily="34" charset="0"/>
            </a:endParaRPr>
          </a:p>
          <a:p>
            <a:pPr algn="just"/>
            <a:r>
              <a:rPr lang="en-US" sz="2400" kern="0" spc="23" dirty="0">
                <a:solidFill>
                  <a:sysClr val="windowText" lastClr="000000"/>
                </a:solidFill>
                <a:ea typeface="Calibri" panose="020F0502020204030204" pitchFamily="34" charset="0"/>
                <a:cs typeface="Calibri" panose="020F0502020204030204" pitchFamily="34" charset="0"/>
              </a:rPr>
              <a:t>edX i</a:t>
            </a:r>
            <a:r>
              <a:rPr lang="en-US" sz="2400" kern="0" dirty="0">
                <a:solidFill>
                  <a:sysClr val="windowText" lastClr="000000"/>
                </a:solidFill>
              </a:rPr>
              <a:t>s a great place to find high-quality online courses that can help your team expand their skills and knowledge and drive them to deliver exceptional performance.</a:t>
            </a:r>
            <a:endParaRPr lang="en-US" sz="2400" kern="0" spc="23" dirty="0">
              <a:solidFill>
                <a:sysClr val="windowText" lastClr="000000"/>
              </a:solidFill>
              <a:ea typeface="Calibri" panose="020F0502020204030204" pitchFamily="34" charset="0"/>
              <a:cs typeface="Calibri" panose="020F0502020204030204" pitchFamily="34" charset="0"/>
            </a:endParaRPr>
          </a:p>
          <a:p>
            <a:endParaRPr lang="es-ES" sz="2400" kern="0" dirty="0">
              <a:solidFill>
                <a:sysClr val="windowText" lastClr="000000"/>
              </a:solidFill>
              <a:ea typeface="Calibri" panose="020F0502020204030204" pitchFamily="34" charset="0"/>
              <a:cs typeface="Times New Roman" panose="02020603050405020304" pitchFamily="18" charset="0"/>
            </a:endParaRPr>
          </a:p>
          <a:p>
            <a:r>
              <a:rPr lang="it-IT" sz="2400" kern="0" dirty="0">
                <a:solidFill>
                  <a:srgbClr val="75B239"/>
                </a:solidFill>
              </a:rPr>
              <a:t>PROS:</a:t>
            </a:r>
          </a:p>
          <a:p>
            <a:pPr marL="342900" indent="-342900">
              <a:buFont typeface="Arial" panose="020B0604020202020204" pitchFamily="34" charset="0"/>
              <a:buChar char="•"/>
            </a:pPr>
            <a:r>
              <a:rPr lang="en-US" sz="2400" kern="0" dirty="0">
                <a:solidFill>
                  <a:srgbClr val="404040"/>
                </a:solidFill>
              </a:rPr>
              <a:t>Courses are partnered with prestigious organizations, universities and companies like </a:t>
            </a:r>
            <a:r>
              <a:rPr lang="en-US" sz="2400" b="1" kern="0" dirty="0">
                <a:solidFill>
                  <a:srgbClr val="404040"/>
                </a:solidFill>
              </a:rPr>
              <a:t>Harvard, Berkeley and Microsoft</a:t>
            </a:r>
            <a:r>
              <a:rPr lang="en-US" sz="2400" kern="0" dirty="0">
                <a:solidFill>
                  <a:srgbClr val="404040"/>
                </a:solidFill>
              </a:rPr>
              <a:t>.</a:t>
            </a:r>
          </a:p>
          <a:p>
            <a:pPr marL="342900" indent="-342900">
              <a:buFont typeface="Arial" panose="020B0604020202020204" pitchFamily="34" charset="0"/>
              <a:buChar char="•"/>
            </a:pPr>
            <a:r>
              <a:rPr lang="en-US" sz="2400" kern="0" dirty="0">
                <a:solidFill>
                  <a:srgbClr val="444444"/>
                </a:solidFill>
              </a:rPr>
              <a:t>The courses are delivered in video format</a:t>
            </a:r>
            <a:endParaRPr lang="es-ES" sz="2400" kern="0" dirty="0">
              <a:solidFill>
                <a:srgbClr val="1F2E3C"/>
              </a:solidFill>
            </a:endParaRPr>
          </a:p>
          <a:p>
            <a:pPr marL="342900" indent="-342900">
              <a:buFont typeface="Arial" panose="020B0604020202020204" pitchFamily="34" charset="0"/>
              <a:buChar char="•"/>
            </a:pPr>
            <a:r>
              <a:rPr lang="en-US" sz="2400" kern="0" dirty="0">
                <a:solidFill>
                  <a:srgbClr val="444444"/>
                </a:solidFill>
              </a:rPr>
              <a:t>The most of the courses are free</a:t>
            </a:r>
          </a:p>
          <a:p>
            <a:pPr marL="342900" indent="-342900">
              <a:buFont typeface="Arial" panose="020B0604020202020204" pitchFamily="34" charset="0"/>
              <a:buChar char="•"/>
            </a:pPr>
            <a:r>
              <a:rPr lang="en-US" sz="2400" kern="0" dirty="0">
                <a:solidFill>
                  <a:srgbClr val="404040"/>
                </a:solidFill>
              </a:rPr>
              <a:t>The majority of courses are self-paced and can begin at any time</a:t>
            </a:r>
          </a:p>
          <a:p>
            <a:pPr marL="342900" indent="-342900">
              <a:buFont typeface="Arial" panose="020B0604020202020204" pitchFamily="34" charset="0"/>
              <a:buChar char="•"/>
            </a:pPr>
            <a:r>
              <a:rPr lang="en-US" sz="2400" kern="0" dirty="0">
                <a:solidFill>
                  <a:srgbClr val="444444"/>
                </a:solidFill>
              </a:rPr>
              <a:t>A download option is available </a:t>
            </a:r>
            <a:endParaRPr lang="es-ES" sz="2400" kern="0" dirty="0">
              <a:solidFill>
                <a:srgbClr val="1F2E3C"/>
              </a:solidFill>
            </a:endParaRPr>
          </a:p>
          <a:p>
            <a:pPr marL="342900" indent="-342900">
              <a:buFont typeface="Arial" panose="020B0604020202020204" pitchFamily="34" charset="0"/>
              <a:buChar char="•"/>
            </a:pPr>
            <a:r>
              <a:rPr lang="en-US" sz="2400" kern="0" dirty="0">
                <a:solidFill>
                  <a:srgbClr val="404040"/>
                </a:solidFill>
              </a:rPr>
              <a:t>You will receive a verified certificate on completion of your course.</a:t>
            </a:r>
            <a:endParaRPr lang="it-IT" sz="2400" kern="0" dirty="0">
              <a:solidFill>
                <a:sysClr val="windowText" lastClr="000000"/>
              </a:solidFill>
            </a:endParaRPr>
          </a:p>
          <a:p>
            <a:endParaRPr lang="it-IT" sz="2400" kern="0" dirty="0">
              <a:solidFill>
                <a:sysClr val="windowText" lastClr="000000"/>
              </a:solidFill>
            </a:endParaRPr>
          </a:p>
        </p:txBody>
      </p:sp>
      <p:pic>
        <p:nvPicPr>
          <p:cNvPr id="9" name="Imagen 8">
            <a:extLst>
              <a:ext uri="{FF2B5EF4-FFF2-40B4-BE49-F238E27FC236}">
                <a16:creationId xmlns:a16="http://schemas.microsoft.com/office/drawing/2014/main" id="{438C3280-BAE4-44CF-835E-A6213C0E1599}"/>
              </a:ext>
            </a:extLst>
          </p:cNvPr>
          <p:cNvPicPr>
            <a:picLocks noChangeAspect="1"/>
          </p:cNvPicPr>
          <p:nvPr/>
        </p:nvPicPr>
        <p:blipFill>
          <a:blip r:embed="rId3"/>
          <a:stretch>
            <a:fillRect/>
          </a:stretch>
        </p:blipFill>
        <p:spPr>
          <a:xfrm>
            <a:off x="14208931" y="2900448"/>
            <a:ext cx="1812710" cy="1394391"/>
          </a:xfrm>
          <a:prstGeom prst="rect">
            <a:avLst/>
          </a:prstGeom>
        </p:spPr>
      </p:pic>
      <p:sp>
        <p:nvSpPr>
          <p:cNvPr id="11" name="2 Marcador de contenido">
            <a:extLst>
              <a:ext uri="{FF2B5EF4-FFF2-40B4-BE49-F238E27FC236}">
                <a16:creationId xmlns:a16="http://schemas.microsoft.com/office/drawing/2014/main" id="{CBAD5130-C604-4B5C-98AD-F11F9744D9C4}"/>
              </a:ext>
            </a:extLst>
          </p:cNvPr>
          <p:cNvSpPr txBox="1">
            <a:spLocks/>
          </p:cNvSpPr>
          <p:nvPr/>
        </p:nvSpPr>
        <p:spPr>
          <a:xfrm>
            <a:off x="10709449" y="5174974"/>
            <a:ext cx="3512734" cy="1849370"/>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buFont typeface="Arial" panose="020B0604020202020204" pitchFamily="34" charset="0"/>
              <a:buChar char="•"/>
            </a:pPr>
            <a:r>
              <a:rPr lang="en-US" sz="2400" kern="0" dirty="0">
                <a:solidFill>
                  <a:srgbClr val="404040"/>
                </a:solidFill>
              </a:rPr>
              <a:t>Limited Topics</a:t>
            </a:r>
          </a:p>
          <a:p>
            <a:pPr marL="342900" indent="-342900">
              <a:buFont typeface="Arial" panose="020B0604020202020204" pitchFamily="34" charset="0"/>
              <a:buChar char="•"/>
            </a:pPr>
            <a:r>
              <a:rPr lang="en-US" sz="2400" kern="0" dirty="0">
                <a:solidFill>
                  <a:srgbClr val="404040"/>
                </a:solidFill>
              </a:rPr>
              <a:t>No Course Structure</a:t>
            </a:r>
          </a:p>
        </p:txBody>
      </p:sp>
    </p:spTree>
    <p:extLst>
      <p:ext uri="{BB962C8B-B14F-4D97-AF65-F5344CB8AC3E}">
        <p14:creationId xmlns:p14="http://schemas.microsoft.com/office/powerpoint/2010/main" val="3665157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2.5: Free E-learning Platforms: some examples</a:t>
            </a:r>
          </a:p>
        </p:txBody>
      </p:sp>
      <p:sp>
        <p:nvSpPr>
          <p:cNvPr id="7" name="2 Marcador de contenido">
            <a:extLst>
              <a:ext uri="{FF2B5EF4-FFF2-40B4-BE49-F238E27FC236}">
                <a16:creationId xmlns:a16="http://schemas.microsoft.com/office/drawing/2014/main" id="{FE747F75-C057-45A4-945E-103A33FADD3F}"/>
              </a:ext>
            </a:extLst>
          </p:cNvPr>
          <p:cNvSpPr txBox="1">
            <a:spLocks/>
          </p:cNvSpPr>
          <p:nvPr/>
        </p:nvSpPr>
        <p:spPr>
          <a:xfrm>
            <a:off x="1447800" y="3629562"/>
            <a:ext cx="8458200" cy="7543800"/>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spc="23" dirty="0" err="1">
                <a:solidFill>
                  <a:srgbClr val="444444"/>
                </a:solidFill>
                <a:ea typeface="Calibri" panose="020F0502020204030204" pitchFamily="34" charset="0"/>
                <a:cs typeface="Calibri" panose="020F0502020204030204" pitchFamily="34" charset="0"/>
              </a:rPr>
              <a:t>isEazy</a:t>
            </a:r>
            <a:r>
              <a:rPr lang="en-US" sz="2400" b="1" kern="0" spc="23" dirty="0">
                <a:solidFill>
                  <a:srgbClr val="444444"/>
                </a:solidFill>
                <a:ea typeface="Calibri" panose="020F0502020204030204" pitchFamily="34" charset="0"/>
                <a:cs typeface="Calibri" panose="020F0502020204030204" pitchFamily="34" charset="0"/>
              </a:rPr>
              <a:t>: </a:t>
            </a:r>
            <a:r>
              <a:rPr lang="en-US" sz="2400" b="1" kern="0" spc="23" dirty="0">
                <a:solidFill>
                  <a:srgbClr val="444444"/>
                </a:solidFill>
                <a:ea typeface="Calibri" panose="020F0502020204030204" pitchFamily="34" charset="0"/>
                <a:cs typeface="Calibri" panose="020F0502020204030204" pitchFamily="34" charset="0"/>
                <a:hlinkClick r:id="rId2"/>
              </a:rPr>
              <a:t>www.iseazy.com</a:t>
            </a:r>
            <a:endParaRPr lang="en-US" sz="2400" b="1" kern="0" spc="23" dirty="0">
              <a:solidFill>
                <a:srgbClr val="444444"/>
              </a:solidFill>
              <a:ea typeface="Calibri" panose="020F0502020204030204" pitchFamily="34" charset="0"/>
              <a:cs typeface="Calibri" panose="020F0502020204030204" pitchFamily="34" charset="0"/>
            </a:endParaRPr>
          </a:p>
          <a:p>
            <a:pPr algn="just"/>
            <a:r>
              <a:rPr lang="en-US" sz="2400" kern="0" spc="23" dirty="0" err="1">
                <a:solidFill>
                  <a:sysClr val="windowText" lastClr="000000"/>
                </a:solidFill>
                <a:ea typeface="Calibri" panose="020F0502020204030204" pitchFamily="34" charset="0"/>
                <a:cs typeface="Calibri" panose="020F0502020204030204" pitchFamily="34" charset="0"/>
              </a:rPr>
              <a:t>isEazy</a:t>
            </a:r>
            <a:r>
              <a:rPr lang="en-US" sz="2400" kern="0" spc="23" dirty="0">
                <a:solidFill>
                  <a:sysClr val="windowText" lastClr="000000"/>
                </a:solidFill>
                <a:ea typeface="Calibri" panose="020F0502020204030204" pitchFamily="34" charset="0"/>
                <a:cs typeface="Calibri" panose="020F0502020204030204" pitchFamily="34" charset="0"/>
              </a:rPr>
              <a:t> in an </a:t>
            </a:r>
            <a:r>
              <a:rPr lang="en-US" sz="2400" kern="0" dirty="0">
                <a:solidFill>
                  <a:sysClr val="windowText" lastClr="000000"/>
                </a:solidFill>
              </a:rPr>
              <a:t>online course platform, which is tapped by many training consultants due to its cloud-based authoring tool.  </a:t>
            </a:r>
            <a:endParaRPr lang="en-US" sz="2400" kern="0" spc="23" dirty="0">
              <a:solidFill>
                <a:sysClr val="windowText" lastClr="000000"/>
              </a:solidFill>
              <a:ea typeface="Calibri" panose="020F0502020204030204" pitchFamily="34" charset="0"/>
              <a:cs typeface="Calibri" panose="020F0502020204030204" pitchFamily="34" charset="0"/>
            </a:endParaRPr>
          </a:p>
          <a:p>
            <a:pPr algn="just"/>
            <a:endParaRPr lang="en-US" sz="2400" kern="0" dirty="0">
              <a:solidFill>
                <a:sysClr val="windowText" lastClr="000000"/>
              </a:solidFill>
              <a:ea typeface="Calibri" panose="020F0502020204030204" pitchFamily="34" charset="0"/>
              <a:cs typeface="Times New Roman" panose="02020603050405020304" pitchFamily="18" charset="0"/>
            </a:endParaRPr>
          </a:p>
          <a:p>
            <a:pPr algn="just"/>
            <a:r>
              <a:rPr lang="en-US" sz="2400" kern="0" dirty="0">
                <a:solidFill>
                  <a:srgbClr val="75B239"/>
                </a:solidFill>
              </a:rPr>
              <a:t>PROS:</a:t>
            </a:r>
          </a:p>
          <a:p>
            <a:pPr marL="342900" indent="-342900" algn="just">
              <a:buFont typeface="Arial" panose="020B0604020202020204" pitchFamily="34" charset="0"/>
              <a:buChar char="•"/>
            </a:pPr>
            <a:r>
              <a:rPr lang="en-US" sz="2400" kern="0" dirty="0">
                <a:solidFill>
                  <a:sysClr val="windowText" lastClr="000000"/>
                </a:solidFill>
              </a:rPr>
              <a:t>You don’t need technical design skills to create professional-looking online course materials</a:t>
            </a:r>
          </a:p>
          <a:p>
            <a:pPr marL="342900" indent="-342900" algn="just">
              <a:buFont typeface="Arial" panose="020B0604020202020204" pitchFamily="34" charset="0"/>
              <a:buChar char="•"/>
            </a:pPr>
            <a:r>
              <a:rPr lang="en-US" sz="2400" kern="0" dirty="0">
                <a:solidFill>
                  <a:sysClr val="windowText" lastClr="000000"/>
                </a:solidFill>
              </a:rPr>
              <a:t>Choose from the interactive slide templates and edit your courses.  </a:t>
            </a:r>
          </a:p>
          <a:p>
            <a:pPr marL="342900" indent="-342900" algn="just">
              <a:buFont typeface="Arial" panose="020B0604020202020204" pitchFamily="34" charset="0"/>
              <a:buChar char="•"/>
            </a:pPr>
            <a:r>
              <a:rPr lang="en-US" sz="2400" kern="0" dirty="0">
                <a:solidFill>
                  <a:srgbClr val="444444"/>
                </a:solidFill>
              </a:rPr>
              <a:t>You can make your training content more dynamic by adding personalized images, audio, and videos, even quizzes and flashcards.  </a:t>
            </a:r>
          </a:p>
          <a:p>
            <a:pPr marL="342900" indent="-342900" algn="just">
              <a:buFont typeface="Arial" panose="020B0604020202020204" pitchFamily="34" charset="0"/>
              <a:buChar char="•"/>
            </a:pPr>
            <a:r>
              <a:rPr lang="en-US" sz="2400" kern="0" dirty="0">
                <a:solidFill>
                  <a:srgbClr val="444444"/>
                </a:solidFill>
              </a:rPr>
              <a:t>It is free.</a:t>
            </a:r>
            <a:endParaRPr lang="en-US" sz="2400" kern="0" dirty="0">
              <a:solidFill>
                <a:srgbClr val="1F2E3C"/>
              </a:solidFill>
            </a:endParaRPr>
          </a:p>
          <a:p>
            <a:endParaRPr lang="it-IT" sz="2400" kern="0" dirty="0">
              <a:solidFill>
                <a:sysClr val="windowText" lastClr="000000"/>
              </a:solidFill>
            </a:endParaRPr>
          </a:p>
          <a:p>
            <a:endParaRPr lang="it-IT" sz="2400" kern="0" dirty="0">
              <a:solidFill>
                <a:sysClr val="windowText" lastClr="000000"/>
              </a:solidFill>
            </a:endParaRPr>
          </a:p>
        </p:txBody>
      </p:sp>
      <p:pic>
        <p:nvPicPr>
          <p:cNvPr id="10" name="Imagen 9">
            <a:extLst>
              <a:ext uri="{FF2B5EF4-FFF2-40B4-BE49-F238E27FC236}">
                <a16:creationId xmlns:a16="http://schemas.microsoft.com/office/drawing/2014/main" id="{71EC9FF6-B2CA-4164-9C59-9414E4FE50EF}"/>
              </a:ext>
            </a:extLst>
          </p:cNvPr>
          <p:cNvPicPr>
            <a:picLocks noChangeAspect="1"/>
          </p:cNvPicPr>
          <p:nvPr/>
        </p:nvPicPr>
        <p:blipFill>
          <a:blip r:embed="rId3"/>
          <a:stretch>
            <a:fillRect/>
          </a:stretch>
        </p:blipFill>
        <p:spPr>
          <a:xfrm>
            <a:off x="13930032" y="3457561"/>
            <a:ext cx="2930046" cy="837156"/>
          </a:xfrm>
          <a:prstGeom prst="rect">
            <a:avLst/>
          </a:prstGeom>
        </p:spPr>
      </p:pic>
      <p:sp>
        <p:nvSpPr>
          <p:cNvPr id="12" name="2 Marcador de contenido">
            <a:extLst>
              <a:ext uri="{FF2B5EF4-FFF2-40B4-BE49-F238E27FC236}">
                <a16:creationId xmlns:a16="http://schemas.microsoft.com/office/drawing/2014/main" id="{7799EBA6-99E1-4714-B3A5-BBFB54974082}"/>
              </a:ext>
            </a:extLst>
          </p:cNvPr>
          <p:cNvSpPr txBox="1">
            <a:spLocks/>
          </p:cNvSpPr>
          <p:nvPr/>
        </p:nvSpPr>
        <p:spPr>
          <a:xfrm>
            <a:off x="11049000" y="5486498"/>
            <a:ext cx="69849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sz="2400" b="1" kern="0" dirty="0">
                <a:solidFill>
                  <a:srgbClr val="FF0000"/>
                </a:solidFill>
              </a:rPr>
              <a:t>CONS:</a:t>
            </a:r>
          </a:p>
          <a:p>
            <a:pPr marL="342900" indent="-342900" algn="l">
              <a:buFont typeface="Arial" panose="020B0604020202020204" pitchFamily="34" charset="0"/>
              <a:buChar char="•"/>
            </a:pPr>
            <a:r>
              <a:rPr lang="en-US" sz="2400" kern="0" dirty="0" err="1">
                <a:solidFill>
                  <a:srgbClr val="444444"/>
                </a:solidFill>
              </a:rPr>
              <a:t>isEazy</a:t>
            </a:r>
            <a:r>
              <a:rPr lang="en-US" sz="2400" kern="0" dirty="0">
                <a:solidFill>
                  <a:srgbClr val="444444"/>
                </a:solidFill>
              </a:rPr>
              <a:t> doesn’t have a course library.</a:t>
            </a:r>
          </a:p>
          <a:p>
            <a:pPr marL="342900" indent="-342900" algn="l">
              <a:buFont typeface="Arial" panose="020B0604020202020204" pitchFamily="34" charset="0"/>
              <a:buChar char="•"/>
            </a:pPr>
            <a:r>
              <a:rPr lang="en-US" sz="2400" kern="0" dirty="0">
                <a:solidFill>
                  <a:srgbClr val="444A51"/>
                </a:solidFill>
              </a:rPr>
              <a:t>The variety of animated elements is limited.</a:t>
            </a:r>
            <a:endParaRPr lang="en-US" sz="2400" kern="0" dirty="0">
              <a:solidFill>
                <a:srgbClr val="404040"/>
              </a:solidFill>
            </a:endParaRPr>
          </a:p>
        </p:txBody>
      </p:sp>
    </p:spTree>
    <p:extLst>
      <p:ext uri="{BB962C8B-B14F-4D97-AF65-F5344CB8AC3E}">
        <p14:creationId xmlns:p14="http://schemas.microsoft.com/office/powerpoint/2010/main" val="257415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2.6: What shall a digital learning platform offer?</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1353800" cy="7624651"/>
          </a:xfrm>
          <a:prstGeom prst="rect">
            <a:avLst/>
          </a:prstGeom>
          <a:noFill/>
        </p:spPr>
        <p:txBody>
          <a:bodyPr wrap="square" rtlCol="0">
            <a:spAutoFit/>
          </a:bodyPr>
          <a:lstStyle/>
          <a:p>
            <a:pPr algn="just"/>
            <a:r>
              <a:rPr lang="en-US" sz="2000" dirty="0">
                <a:effectLst/>
                <a:latin typeface="Calibri" panose="020F0502020204030204" pitchFamily="34" charset="0"/>
                <a:ea typeface="Arial MT"/>
                <a:cs typeface="Arial MT"/>
              </a:rPr>
              <a:t>As you can imagine the role of E-learning platforms in digital training delivery is key for the effective success and in this sense any digital platform shall comply with the following checklist:</a:t>
            </a:r>
          </a:p>
          <a:p>
            <a:pPr algn="just"/>
            <a:endParaRPr lang="es-ES" sz="2000" dirty="0">
              <a:effectLst/>
              <a:latin typeface="Arial MT"/>
              <a:ea typeface="Arial MT"/>
              <a:cs typeface="Arial MT"/>
            </a:endParaRPr>
          </a:p>
          <a:p>
            <a:pPr marL="342900" lvl="0" indent="-342900" algn="just">
              <a:lnSpc>
                <a:spcPct val="107000"/>
              </a:lnSpc>
              <a:spcAft>
                <a:spcPts val="800"/>
              </a:spcAft>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E-platforms shall be usable and easy to use</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they should be adapted to users’ needs and not vice versa.</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E-platforms shall be open</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or at least enable learner access to the content from multiple browsers and devices with “Single Sign On” experience. Moreover, the platform should be available both online and offline!</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E-platforms shall be responsive</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to make sure that users can follow trainings from any device.</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E-platform should provide metrics of proficiency, that is</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the ability to track analytics and usage in order to offer tutoring support to students who need it.</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E-Platforms should provide skills validation </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mechanisms like tests, gamification or exercises and recognition of skills acquired via certificates or badges.</a:t>
            </a:r>
            <a:endParaRPr lang="es-ES" sz="20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E-platforms should accept</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 variety of content formats in order to offer enriched training material to students. We will have a better view of what types of digital contents can be used for teaching purposes in the next section.</a:t>
            </a:r>
            <a:endParaRPr lang="es-ES" sz="2000" dirty="0">
              <a:effectLst/>
              <a:latin typeface="Arial MT"/>
              <a:ea typeface="Times New Roman" panose="02020603050405020304" pitchFamily="18" charset="0"/>
              <a:cs typeface="Times New Roman" panose="02020603050405020304" pitchFamily="18" charset="0"/>
            </a:endParaRPr>
          </a:p>
          <a:p>
            <a:endParaRPr lang="es-ES" sz="1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A57299C-CBF2-4D37-8DC0-B8C8C284F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876139"/>
            <a:ext cx="4086761" cy="4086761"/>
          </a:xfrm>
          <a:prstGeom prst="rect">
            <a:avLst/>
          </a:prstGeom>
        </p:spPr>
      </p:pic>
      <p:sp>
        <p:nvSpPr>
          <p:cNvPr id="8" name="CuadroTexto 7">
            <a:extLst>
              <a:ext uri="{FF2B5EF4-FFF2-40B4-BE49-F238E27FC236}">
                <a16:creationId xmlns:a16="http://schemas.microsoft.com/office/drawing/2014/main" id="{8EBC3A21-8D97-4764-94CC-FC40B232AF56}"/>
              </a:ext>
            </a:extLst>
          </p:cNvPr>
          <p:cNvSpPr txBox="1"/>
          <p:nvPr/>
        </p:nvSpPr>
        <p:spPr>
          <a:xfrm>
            <a:off x="13692809" y="7898368"/>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215791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Types of digital content and their characteristics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3.1: Introduction</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8153400" cy="1938992"/>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Content is information and it </a:t>
            </a:r>
            <a:r>
              <a:rPr lang="en-US" sz="2400" b="1" dirty="0">
                <a:effectLst/>
                <a:latin typeface="Calibri" panose="020F0502020204030204" pitchFamily="34" charset="0"/>
                <a:ea typeface="Arial MT"/>
                <a:cs typeface="Arial MT"/>
              </a:rPr>
              <a:t>should be fresh, readable, relevant, and useful </a:t>
            </a:r>
            <a:r>
              <a:rPr lang="en-US" sz="2400" dirty="0">
                <a:effectLst/>
                <a:latin typeface="Calibri" panose="020F0502020204030204" pitchFamily="34" charset="0"/>
                <a:ea typeface="Arial MT"/>
                <a:cs typeface="Arial MT"/>
              </a:rPr>
              <a:t>for </a:t>
            </a:r>
            <a:r>
              <a:rPr lang="en-US" sz="2400" b="1" dirty="0">
                <a:effectLst/>
                <a:latin typeface="Calibri" panose="020F0502020204030204" pitchFamily="34" charset="0"/>
                <a:ea typeface="Arial MT"/>
                <a:cs typeface="Arial MT"/>
              </a:rPr>
              <a:t>any user of any age and culture</a:t>
            </a:r>
            <a:r>
              <a:rPr lang="en-US" sz="2400" dirty="0">
                <a:effectLst/>
                <a:latin typeface="Calibri" panose="020F0502020204030204" pitchFamily="34" charset="0"/>
                <a:ea typeface="Arial MT"/>
                <a:cs typeface="Arial MT"/>
              </a:rPr>
              <a:t>!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There are more than hundreds of different </a:t>
            </a:r>
            <a:r>
              <a:rPr lang="en-US" sz="2400" b="1" dirty="0">
                <a:effectLst/>
                <a:latin typeface="Calibri" panose="020F0502020204030204" pitchFamily="34" charset="0"/>
                <a:ea typeface="Arial MT"/>
                <a:cs typeface="Arial MT"/>
              </a:rPr>
              <a:t>types of digital contents </a:t>
            </a:r>
            <a:r>
              <a:rPr lang="en-US" sz="2400" dirty="0">
                <a:effectLst/>
                <a:latin typeface="Calibri" panose="020F0502020204030204" pitchFamily="34" charset="0"/>
                <a:ea typeface="Arial MT"/>
                <a:cs typeface="Arial MT"/>
              </a:rPr>
              <a:t>and all of them have their value in training delivery. </a:t>
            </a:r>
            <a:endParaRPr lang="es-ES" sz="2400" dirty="0">
              <a:effectLst/>
              <a:latin typeface="Arial MT"/>
              <a:ea typeface="Arial MT"/>
              <a:cs typeface="Arial MT"/>
            </a:endParaRPr>
          </a:p>
        </p:txBody>
      </p:sp>
      <p:pic>
        <p:nvPicPr>
          <p:cNvPr id="9" name="Imagen 8">
            <a:extLst>
              <a:ext uri="{FF2B5EF4-FFF2-40B4-BE49-F238E27FC236}">
                <a16:creationId xmlns:a16="http://schemas.microsoft.com/office/drawing/2014/main" id="{41DA9439-193B-4C00-9FA8-EC9C82B94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9400" y="2814310"/>
            <a:ext cx="4877481" cy="4877481"/>
          </a:xfrm>
          <a:prstGeom prst="rect">
            <a:avLst/>
          </a:prstGeom>
        </p:spPr>
      </p:pic>
      <p:sp>
        <p:nvSpPr>
          <p:cNvPr id="10" name="CuadroTexto 9">
            <a:extLst>
              <a:ext uri="{FF2B5EF4-FFF2-40B4-BE49-F238E27FC236}">
                <a16:creationId xmlns:a16="http://schemas.microsoft.com/office/drawing/2014/main" id="{2F1993A2-70E3-439A-8B7C-EED8520DCAD2}"/>
              </a:ext>
            </a:extLst>
          </p:cNvPr>
          <p:cNvSpPr txBox="1"/>
          <p:nvPr/>
        </p:nvSpPr>
        <p:spPr>
          <a:xfrm>
            <a:off x="11703777" y="7519512"/>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210235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Types of digital content and their characteristics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3.2: Types of digital content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138056"/>
          </a:xfrm>
          <a:prstGeom prst="rect">
            <a:avLst/>
          </a:prstGeom>
          <a:noFill/>
        </p:spPr>
        <p:txBody>
          <a:bodyPr wrap="square" rtlCol="0">
            <a:spAutoFit/>
          </a:bodyPr>
          <a:lstStyle/>
          <a:p>
            <a:pPr algn="just"/>
            <a:r>
              <a:rPr lang="en-US" sz="2200" dirty="0">
                <a:effectLst/>
                <a:latin typeface="Calibri" panose="020F0502020204030204" pitchFamily="34" charset="0"/>
                <a:ea typeface="Arial MT"/>
                <a:cs typeface="Arial MT"/>
              </a:rPr>
              <a:t>Some examples of digital contents that can be used for training delivery purposes are:</a:t>
            </a:r>
            <a:endParaRPr lang="es-ES" sz="2200" dirty="0">
              <a:effectLst/>
              <a:latin typeface="Arial MT"/>
              <a:ea typeface="Arial MT"/>
              <a:cs typeface="Arial MT"/>
            </a:endParaRPr>
          </a:p>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Infographics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are visual representations of data and they usually make figures much more appealing and clearer for the reader</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Memes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are often videos and images with humorous text that typically go viral, depending on the audience sometimes they are good to break the ice and create complicity with your public.</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Videos: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They should not be too long and they must be relevant and explanatory, better if funny or learning based.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How to Guides: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These can range from topic to topic and can be simple or complicated. They enable a reader to completely understand how to use or perform a certain process. They must be easy to follow, divided into subsequent steps, better if language/culture neutral.</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Live Chats: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Chats and Chatbots are more and more common on e-learning platforms for student support, especially during training as users feel somehow keener in sharing their doubts “silently”.</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Photo Galleries.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An image is worth thousand words, and it can often be a lot easier to explain things using a picture instead of words.</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Links of interest:</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They normally are very useful in training as they offer a way to further investigate on the subject.</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90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1569660"/>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Objectives &amp; Goals </a:t>
            </a:r>
          </a:p>
          <a:p>
            <a:endParaRPr lang="en-AU"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830997"/>
          </a:xfrm>
          <a:prstGeom prst="rect">
            <a:avLst/>
          </a:prstGeom>
          <a:noFill/>
        </p:spPr>
        <p:txBody>
          <a:bodyPr wrap="square" rtlCol="0">
            <a:spAutoFit/>
          </a:bodyPr>
          <a:lstStyle/>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At the end of this module you will be able to:</a:t>
            </a:r>
          </a:p>
          <a:p>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AEA57B0-959A-4595-9A1B-073183E4A631}"/>
              </a:ext>
            </a:extLst>
          </p:cNvPr>
          <p:cNvSpPr txBox="1"/>
          <p:nvPr/>
        </p:nvSpPr>
        <p:spPr>
          <a:xfrm>
            <a:off x="1991592" y="3554735"/>
            <a:ext cx="1818408" cy="523220"/>
          </a:xfrm>
          <a:prstGeom prst="rect">
            <a:avLst/>
          </a:prstGeom>
          <a:noFill/>
        </p:spPr>
        <p:txBody>
          <a:bodyPr wrap="square" rtlCol="0">
            <a:spAutoFit/>
          </a:bodyPr>
          <a:lstStyle/>
          <a:p>
            <a:r>
              <a:rPr lang="en-AU"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Overview</a:t>
            </a:r>
          </a:p>
        </p:txBody>
      </p:sp>
      <p:sp>
        <p:nvSpPr>
          <p:cNvPr id="5" name="CuadroTexto 4">
            <a:extLst>
              <a:ext uri="{FF2B5EF4-FFF2-40B4-BE49-F238E27FC236}">
                <a16:creationId xmlns:a16="http://schemas.microsoft.com/office/drawing/2014/main" id="{A4A37104-F289-4F08-949A-F6EAA307C706}"/>
              </a:ext>
            </a:extLst>
          </p:cNvPr>
          <p:cNvSpPr txBox="1"/>
          <p:nvPr/>
        </p:nvSpPr>
        <p:spPr>
          <a:xfrm>
            <a:off x="1991591" y="4457700"/>
            <a:ext cx="1981199" cy="523220"/>
          </a:xfrm>
          <a:prstGeom prst="rect">
            <a:avLst/>
          </a:prstGeom>
          <a:noFill/>
        </p:spPr>
        <p:txBody>
          <a:bodyPr wrap="square" rtlCol="0">
            <a:spAutoFit/>
          </a:bodyPr>
          <a:lstStyle/>
          <a:p>
            <a:r>
              <a:rPr lang="en-AU"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New skills</a:t>
            </a:r>
          </a:p>
        </p:txBody>
      </p:sp>
      <p:sp>
        <p:nvSpPr>
          <p:cNvPr id="7" name="CuadroTexto 6">
            <a:extLst>
              <a:ext uri="{FF2B5EF4-FFF2-40B4-BE49-F238E27FC236}">
                <a16:creationId xmlns:a16="http://schemas.microsoft.com/office/drawing/2014/main" id="{C719926D-37C8-4128-980D-7AD5AD50AFB3}"/>
              </a:ext>
            </a:extLst>
          </p:cNvPr>
          <p:cNvSpPr txBox="1"/>
          <p:nvPr/>
        </p:nvSpPr>
        <p:spPr>
          <a:xfrm>
            <a:off x="4029049" y="3708623"/>
            <a:ext cx="7268389" cy="4801314"/>
          </a:xfrm>
          <a:prstGeom prst="rect">
            <a:avLst/>
          </a:prstGeom>
          <a:noFill/>
        </p:spPr>
        <p:txBody>
          <a:bodyPr wrap="square" rtlCol="0">
            <a:spAutoFit/>
          </a:bodyPr>
          <a:lstStyle/>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Providing an overview of various digital platforms </a:t>
            </a:r>
            <a:r>
              <a:rPr lang="en-GB" sz="1800" dirty="0">
                <a:effectLst/>
                <a:latin typeface="Century Gothic" panose="020B0502020202020204" pitchFamily="34" charset="0"/>
                <a:ea typeface="Arial MT"/>
                <a:cs typeface="Arial MT"/>
              </a:rPr>
              <a:t>that can be used for delivering training online.</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Developing skills</a:t>
            </a:r>
            <a:r>
              <a:rPr lang="en-GB" sz="1800" dirty="0">
                <a:effectLst/>
                <a:latin typeface="Century Gothic" panose="020B0502020202020204" pitchFamily="34" charset="0"/>
                <a:ea typeface="Arial MT"/>
                <a:cs typeface="Arial MT"/>
              </a:rPr>
              <a:t> and knowledge in using digital platforms to design and deliver effective and engaging training programs.</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Understanding</a:t>
            </a:r>
            <a:r>
              <a:rPr lang="en-GB" sz="1800" dirty="0">
                <a:effectLst/>
                <a:latin typeface="Century Gothic" panose="020B0502020202020204" pitchFamily="34" charset="0"/>
                <a:ea typeface="Arial MT"/>
                <a:cs typeface="Arial MT"/>
              </a:rPr>
              <a:t> how to use digital platforms to </a:t>
            </a:r>
            <a:r>
              <a:rPr lang="en-GB" sz="1800" b="1" dirty="0">
                <a:effectLst/>
                <a:latin typeface="Century Gothic" panose="020B0502020202020204" pitchFamily="34" charset="0"/>
                <a:ea typeface="Arial MT"/>
                <a:cs typeface="Arial MT"/>
              </a:rPr>
              <a:t>create interactive learning experiences</a:t>
            </a:r>
            <a:r>
              <a:rPr lang="en-GB" sz="1800" dirty="0">
                <a:effectLst/>
                <a:latin typeface="Century Gothic" panose="020B0502020202020204" pitchFamily="34" charset="0"/>
                <a:ea typeface="Arial MT"/>
                <a:cs typeface="Arial MT"/>
              </a:rPr>
              <a:t> that promote engagement and active learning.</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Enhancing the development of effective online training </a:t>
            </a:r>
            <a:r>
              <a:rPr lang="en-GB" sz="1800" dirty="0">
                <a:effectLst/>
                <a:latin typeface="Century Gothic" panose="020B0502020202020204" pitchFamily="34" charset="0"/>
                <a:ea typeface="Arial MT"/>
                <a:cs typeface="Arial MT"/>
              </a:rPr>
              <a:t>content that meets the needs of learners.</a:t>
            </a:r>
          </a:p>
          <a:p>
            <a:pPr lvl="0"/>
            <a:endParaRPr lang="es-ES" sz="1800" dirty="0">
              <a:effectLst/>
              <a:latin typeface="Century Gothic" panose="020B0502020202020204" pitchFamily="34" charset="0"/>
              <a:ea typeface="Arial MT"/>
              <a:cs typeface="Arial MT"/>
            </a:endParaRPr>
          </a:p>
          <a:p>
            <a:pPr marL="342900" lvl="0" indent="-342900">
              <a:buFont typeface="Calibri" panose="020F0502020204030204" pitchFamily="34" charset="0"/>
              <a:buChar char="-"/>
            </a:pPr>
            <a:r>
              <a:rPr lang="en-GB" sz="1800" b="1" dirty="0">
                <a:effectLst/>
                <a:latin typeface="Century Gothic" panose="020B0502020202020204" pitchFamily="34" charset="0"/>
                <a:ea typeface="Arial MT"/>
                <a:cs typeface="Arial MT"/>
              </a:rPr>
              <a:t>Learning how to incorporate different types of digital contents </a:t>
            </a:r>
            <a:r>
              <a:rPr lang="en-GB" sz="1800" dirty="0">
                <a:effectLst/>
                <a:latin typeface="Century Gothic" panose="020B0502020202020204" pitchFamily="34" charset="0"/>
                <a:ea typeface="Arial MT"/>
                <a:cs typeface="Arial MT"/>
              </a:rPr>
              <a:t>into online training programs to create a more dynamic and engaging learning experience.</a:t>
            </a:r>
            <a:endParaRPr lang="es-ES" sz="1800" dirty="0">
              <a:effectLst/>
              <a:latin typeface="Century Gothic" panose="020B0502020202020204" pitchFamily="34" charset="0"/>
              <a:ea typeface="Arial MT"/>
              <a:cs typeface="Arial MT"/>
            </a:endParaRPr>
          </a:p>
        </p:txBody>
      </p:sp>
      <p:pic>
        <p:nvPicPr>
          <p:cNvPr id="14" name="Imagen 13">
            <a:extLst>
              <a:ext uri="{FF2B5EF4-FFF2-40B4-BE49-F238E27FC236}">
                <a16:creationId xmlns:a16="http://schemas.microsoft.com/office/drawing/2014/main" id="{4491E158-D4F5-4147-AAA4-FE87762F0B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11358" y="3708623"/>
            <a:ext cx="577776" cy="523220"/>
          </a:xfrm>
          <a:prstGeom prst="rect">
            <a:avLst/>
          </a:prstGeom>
        </p:spPr>
      </p:pic>
      <p:pic>
        <p:nvPicPr>
          <p:cNvPr id="15" name="Imagen 14">
            <a:extLst>
              <a:ext uri="{FF2B5EF4-FFF2-40B4-BE49-F238E27FC236}">
                <a16:creationId xmlns:a16="http://schemas.microsoft.com/office/drawing/2014/main" id="{2133F1A5-32C5-4E80-9D50-8E0D6E2C14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20743" y="4586574"/>
            <a:ext cx="577776" cy="523220"/>
          </a:xfrm>
          <a:prstGeom prst="rect">
            <a:avLst/>
          </a:prstGeom>
        </p:spPr>
      </p:pic>
      <p:pic>
        <p:nvPicPr>
          <p:cNvPr id="10" name="Picture 2" descr="Image">
            <a:extLst>
              <a:ext uri="{FF2B5EF4-FFF2-40B4-BE49-F238E27FC236}">
                <a16:creationId xmlns:a16="http://schemas.microsoft.com/office/drawing/2014/main" id="{C45BF714-C5C1-8421-BD2A-4AD58ECA2C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1600" y="4485861"/>
            <a:ext cx="4582626" cy="3436969"/>
          </a:xfrm>
          <a:prstGeom prst="rect">
            <a:avLst/>
          </a:prstGeom>
          <a:noFill/>
          <a:extLst>
            <a:ext uri="{909E8E84-426E-40DD-AFC4-6F175D3DCCD1}">
              <a14:hiddenFill xmlns:a14="http://schemas.microsoft.com/office/drawing/2010/main">
                <a:solidFill>
                  <a:srgbClr val="FFFFFF"/>
                </a:solidFill>
              </a14:hiddenFill>
            </a:ext>
          </a:extLst>
        </p:spPr>
      </p:pic>
      <p:sp>
        <p:nvSpPr>
          <p:cNvPr id="18" name="CuadroTexto 17">
            <a:extLst>
              <a:ext uri="{FF2B5EF4-FFF2-40B4-BE49-F238E27FC236}">
                <a16:creationId xmlns:a16="http://schemas.microsoft.com/office/drawing/2014/main" id="{74FF33AD-40F7-4FAA-9E02-2364A56369A2}"/>
              </a:ext>
            </a:extLst>
          </p:cNvPr>
          <p:cNvSpPr txBox="1"/>
          <p:nvPr/>
        </p:nvSpPr>
        <p:spPr>
          <a:xfrm>
            <a:off x="2018648" y="552450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Create contents</a:t>
            </a:r>
          </a:p>
        </p:txBody>
      </p:sp>
      <p:pic>
        <p:nvPicPr>
          <p:cNvPr id="19" name="Imagen 18">
            <a:extLst>
              <a:ext uri="{FF2B5EF4-FFF2-40B4-BE49-F238E27FC236}">
                <a16:creationId xmlns:a16="http://schemas.microsoft.com/office/drawing/2014/main" id="{A5BB156C-24B2-4A0A-90DC-FA1C1EB82F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5763280"/>
            <a:ext cx="577776" cy="523220"/>
          </a:xfrm>
          <a:prstGeom prst="rect">
            <a:avLst/>
          </a:prstGeom>
        </p:spPr>
      </p:pic>
      <p:sp>
        <p:nvSpPr>
          <p:cNvPr id="20" name="CuadroTexto 19">
            <a:extLst>
              <a:ext uri="{FF2B5EF4-FFF2-40B4-BE49-F238E27FC236}">
                <a16:creationId xmlns:a16="http://schemas.microsoft.com/office/drawing/2014/main" id="{35EDBB67-95FF-49C6-8156-1AD945E1E01C}"/>
              </a:ext>
            </a:extLst>
          </p:cNvPr>
          <p:cNvSpPr txBox="1"/>
          <p:nvPr/>
        </p:nvSpPr>
        <p:spPr>
          <a:xfrm>
            <a:off x="2018648" y="659130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Effective training</a:t>
            </a:r>
          </a:p>
        </p:txBody>
      </p:sp>
      <p:pic>
        <p:nvPicPr>
          <p:cNvPr id="21" name="Imagen 20">
            <a:extLst>
              <a:ext uri="{FF2B5EF4-FFF2-40B4-BE49-F238E27FC236}">
                <a16:creationId xmlns:a16="http://schemas.microsoft.com/office/drawing/2014/main" id="{42037A83-A4E1-40DD-8981-9D97B957771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6720174"/>
            <a:ext cx="577776" cy="523220"/>
          </a:xfrm>
          <a:prstGeom prst="rect">
            <a:avLst/>
          </a:prstGeom>
        </p:spPr>
      </p:pic>
      <p:sp>
        <p:nvSpPr>
          <p:cNvPr id="22" name="CuadroTexto 21">
            <a:extLst>
              <a:ext uri="{FF2B5EF4-FFF2-40B4-BE49-F238E27FC236}">
                <a16:creationId xmlns:a16="http://schemas.microsoft.com/office/drawing/2014/main" id="{15AA2AAD-DBA6-4B5F-9E57-655F52B50172}"/>
              </a:ext>
            </a:extLst>
          </p:cNvPr>
          <p:cNvSpPr txBox="1"/>
          <p:nvPr/>
        </p:nvSpPr>
        <p:spPr>
          <a:xfrm>
            <a:off x="1981201" y="7635270"/>
            <a:ext cx="1981199" cy="830997"/>
          </a:xfrm>
          <a:prstGeom prst="rect">
            <a:avLst/>
          </a:prstGeom>
          <a:noFill/>
        </p:spPr>
        <p:txBody>
          <a:bodyPr wrap="square" rtlCol="0">
            <a:spAutoFit/>
          </a:bodyPr>
          <a:lstStyle/>
          <a:p>
            <a:r>
              <a:rPr lang="en-AU"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Types of contents</a:t>
            </a:r>
          </a:p>
        </p:txBody>
      </p:sp>
      <p:pic>
        <p:nvPicPr>
          <p:cNvPr id="23" name="Imagen 22">
            <a:extLst>
              <a:ext uri="{FF2B5EF4-FFF2-40B4-BE49-F238E27FC236}">
                <a16:creationId xmlns:a16="http://schemas.microsoft.com/office/drawing/2014/main" id="{F592C9B9-E8B4-4140-938A-C847B657838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7764144"/>
            <a:ext cx="577776" cy="52322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Types of digital content and their characteristics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3.2: Types of digital content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Case Studies: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Are usually very interesting to give students a tangible example of concepts presented and a way to inspire new actions.</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Testimonials/Stories: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Testimonials or role model enable trust and offer a personal perspective on.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Q&amp;A/FAQ/interviews: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Question and answer sessions or frequently asked questions can be formal and informal. They are usually very useful for students as they see their own doubts shared and answered feeling empowered and motivated.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Dos' and Don’ts’: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This mean of delivery allows teachers to put themselves in the shoes of trainees and understand that they need advice on where to go next.</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Research &amp; Data Results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Might clarify users doubts especially if well explained and summarized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Embedded Tweets: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 snippet cut from Twitter that can be thought-provoking or funny, depending on the audience.</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GIFS: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Clips cut from videos can be used to illustrate a point and get closer to your audience.</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err="1">
                <a:effectLst/>
                <a:latin typeface="Calibri" panose="020F0502020204030204" pitchFamily="34" charset="0"/>
                <a:ea typeface="Times New Roman" panose="02020603050405020304" pitchFamily="18" charset="0"/>
                <a:cs typeface="Times New Roman" panose="02020603050405020304" pitchFamily="18" charset="0"/>
              </a:rPr>
              <a:t>Ebooks</a:t>
            </a: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/PDFs: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Ebooks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/PDFs are a nice example of extra material that can be useful to further engage your audience.</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Comics/Cartoons: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Are a fun and informal way to illustrate your point, even if it’s a serious topic!</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Give Kudos: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to encourage students to participate and recognize their efforts</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82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Types of digital content and their characteristics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3.2: Types of digital content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Create shared spreadsheets or docs: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it makes easier for students to participate in the training sessions and see their ideas reflected and shared.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Images: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They should be clear, relevant, of good quality, not heavy and gender/language/culture neutral if possible.</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Podcasts: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they are audio files available to listen to, they can be recorded and published in different free podcasts sites.</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err="1">
                <a:effectLst/>
                <a:latin typeface="Calibri" panose="020F0502020204030204" pitchFamily="34" charset="0"/>
                <a:ea typeface="Times New Roman" panose="02020603050405020304" pitchFamily="18" charset="0"/>
                <a:cs typeface="Times New Roman" panose="02020603050405020304" pitchFamily="18" charset="0"/>
              </a:rPr>
              <a:t>Slideshares</a:t>
            </a: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To upload slideshows for yourself or share it amongst trainees.</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Online Games: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Free online games are available at a simple Google search and there are a lot of platforms such es educaplay.com where a lot of entertaining and funny games can be created and adapted to your subject.</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Competitions/Quizzes: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Another example of gamification applied to teaching. You can use applications like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kahoot</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to engage students in the competition based on the subject trained.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Interactive Demos: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 quick demo featuring a particular aspect of the subject trained can be greatly useful to teach students how something works instantly.</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Tools &amp; resources/Giveaways: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they are similar to links of interests and can be useful to enlarge your audience toolkit.</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49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Types of digital content and their characteristics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3.2: Types of digital content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marL="342900" lvl="0" indent="-342900" algn="just">
              <a:lnSpc>
                <a:spcPct val="107000"/>
              </a:lnSpc>
              <a:spcAft>
                <a:spcPts val="800"/>
              </a:spcAft>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Webinars: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Offering students the chance to partake or watch a webinar of something relevant for the training.</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Interactive Content: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Perfect to grab the attention of your students and make sure they can back or stay alert during the entire session.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Online magazines: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Digitally based magazines are now available on all devices and they can be used as a relevant and interactive resource!</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Social media:</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like Pinterest, Instagram,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tiktok</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reddit can be used to give example of the specific topic provided.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Mind Maps: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Mind maps enable students clarify ideas and they can be shared and updated collectively.</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Personal Bios: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Allow for readers to get a real feeling of the teacher behind and help create complicity with the audience.</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Articles and PRs: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Is a great way of keeping students interested in your training giving them extra material.</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Quotes &amp; Inspirational messages: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Words spoken by another person, used often to make a point or motivate. They are great to discuss topics or provide a positive mood.</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QR Code/Polls: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easy way to engage students and invite them to action.</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White papers: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guides or reports that allow informed decision about topics.</a:t>
            </a:r>
            <a:endParaRPr lang="es-ES" sz="2200" dirty="0">
              <a:effectLst/>
              <a:latin typeface="Arial MT"/>
              <a:ea typeface="Times New Roman" panose="02020603050405020304" pitchFamily="18"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Wikis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are great to provide more information on a subject.</a:t>
            </a:r>
            <a:endParaRPr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147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028CB6-28B6-2720-2D2B-8AB3FBDF7783}"/>
              </a:ext>
            </a:extLst>
          </p:cNvPr>
          <p:cNvSpPr txBox="1"/>
          <p:nvPr/>
        </p:nvSpPr>
        <p:spPr>
          <a:xfrm>
            <a:off x="1447800" y="1573291"/>
            <a:ext cx="4343400" cy="830997"/>
          </a:xfrm>
          <a:prstGeom prst="rect">
            <a:avLst/>
          </a:prstGeom>
          <a:noFill/>
        </p:spPr>
        <p:txBody>
          <a:bodyPr wrap="square" rtlCol="0">
            <a:spAutoFit/>
          </a:bodyPr>
          <a:lstStyle/>
          <a:p>
            <a:r>
              <a:rPr lang="es-ES" sz="4800" b="1"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Summing</a:t>
            </a:r>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 up</a:t>
            </a:r>
          </a:p>
        </p:txBody>
      </p:sp>
      <p:sp>
        <p:nvSpPr>
          <p:cNvPr id="5" name="CuadroTexto 4">
            <a:extLst>
              <a:ext uri="{FF2B5EF4-FFF2-40B4-BE49-F238E27FC236}">
                <a16:creationId xmlns:a16="http://schemas.microsoft.com/office/drawing/2014/main" id="{80C75209-93B0-BD28-210D-466E6B42313F}"/>
              </a:ext>
            </a:extLst>
          </p:cNvPr>
          <p:cNvSpPr txBox="1"/>
          <p:nvPr/>
        </p:nvSpPr>
        <p:spPr>
          <a:xfrm>
            <a:off x="2214257" y="2931140"/>
            <a:ext cx="4110343" cy="954107"/>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 training delivery via digital platforms</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6" name="TextBox 10">
            <a:extLst>
              <a:ext uri="{FF2B5EF4-FFF2-40B4-BE49-F238E27FC236}">
                <a16:creationId xmlns:a16="http://schemas.microsoft.com/office/drawing/2014/main" id="{E5424031-AEEF-A8B0-CA83-864499386A84}"/>
              </a:ext>
            </a:extLst>
          </p:cNvPr>
          <p:cNvSpPr txBox="1"/>
          <p:nvPr/>
        </p:nvSpPr>
        <p:spPr>
          <a:xfrm>
            <a:off x="2287340" y="3970778"/>
            <a:ext cx="3195943" cy="156966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It is important to manage all functionalities</a:t>
            </a:r>
          </a:p>
          <a:p>
            <a:endParaRPr lang="ko-KR" altLang="en-US" sz="2400" dirty="0">
              <a:latin typeface="Century Gothic" panose="020B0502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CEF9602C-5262-CD69-7E43-69ACA6D4E8A1}"/>
              </a:ext>
            </a:extLst>
          </p:cNvPr>
          <p:cNvSpPr txBox="1"/>
          <p:nvPr/>
        </p:nvSpPr>
        <p:spPr>
          <a:xfrm>
            <a:off x="2214257" y="5621977"/>
            <a:ext cx="3043543" cy="1384995"/>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 delivering training via digital platforms</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8" name="TextBox 10">
            <a:extLst>
              <a:ext uri="{FF2B5EF4-FFF2-40B4-BE49-F238E27FC236}">
                <a16:creationId xmlns:a16="http://schemas.microsoft.com/office/drawing/2014/main" id="{7B6EE240-5712-E873-1DFF-5AEBE8DCA64C}"/>
              </a:ext>
            </a:extLst>
          </p:cNvPr>
          <p:cNvSpPr txBox="1"/>
          <p:nvPr/>
        </p:nvSpPr>
        <p:spPr>
          <a:xfrm>
            <a:off x="2236380" y="6911072"/>
            <a:ext cx="3195943"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It is important to b</a:t>
            </a:r>
            <a:r>
              <a:rPr lang="en-US" sz="2400" dirty="0">
                <a:effectLst/>
                <a:latin typeface="Century Gothic" panose="020B0502020202020204" pitchFamily="34" charset="0"/>
                <a:ea typeface="Arial MT"/>
              </a:rPr>
              <a:t>e confident, look right at the webcam, </a:t>
            </a:r>
          </a:p>
          <a:p>
            <a:r>
              <a:rPr lang="en-US" sz="2400" dirty="0">
                <a:effectLst/>
                <a:latin typeface="Century Gothic" panose="020B0502020202020204" pitchFamily="34" charset="0"/>
                <a:ea typeface="Arial MT"/>
              </a:rPr>
              <a:t>smile and interact</a:t>
            </a:r>
            <a:endPar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endParaRPr lang="ko-KR" altLang="en-US" sz="2400" dirty="0">
              <a:latin typeface="Century Gothic" panose="020B0502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2A1E98A-E4E5-0CB2-9145-9142EB9D5DFB}"/>
              </a:ext>
            </a:extLst>
          </p:cNvPr>
          <p:cNvSpPr txBox="1"/>
          <p:nvPr/>
        </p:nvSpPr>
        <p:spPr>
          <a:xfrm>
            <a:off x="13106400" y="2957451"/>
            <a:ext cx="2967343" cy="523220"/>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Free platforms</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0" name="TextBox 10">
            <a:extLst>
              <a:ext uri="{FF2B5EF4-FFF2-40B4-BE49-F238E27FC236}">
                <a16:creationId xmlns:a16="http://schemas.microsoft.com/office/drawing/2014/main" id="{8AC0147A-6DB2-EB47-8F06-C64CEC02C103}"/>
              </a:ext>
            </a:extLst>
          </p:cNvPr>
          <p:cNvSpPr txBox="1"/>
          <p:nvPr/>
        </p:nvSpPr>
        <p:spPr>
          <a:xfrm>
            <a:off x="13106399" y="3480671"/>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PROS and CONS</a:t>
            </a:r>
          </a:p>
          <a:p>
            <a:endParaRPr lang="ko-KR" altLang="en-US" sz="2400" dirty="0">
              <a:latin typeface="Century Gothic" panose="020B0502020202020204" pitchFamily="34" charset="0"/>
              <a:cs typeface="Microsoft Sans Serif" panose="020B0604020202020204" pitchFamily="34" charset="0"/>
            </a:endParaRPr>
          </a:p>
        </p:txBody>
      </p:sp>
      <p:sp>
        <p:nvSpPr>
          <p:cNvPr id="11" name="CuadroTexto 10">
            <a:extLst>
              <a:ext uri="{FF2B5EF4-FFF2-40B4-BE49-F238E27FC236}">
                <a16:creationId xmlns:a16="http://schemas.microsoft.com/office/drawing/2014/main" id="{0BADC709-6D4E-F6BB-CB44-30E5C185B14C}"/>
              </a:ext>
            </a:extLst>
          </p:cNvPr>
          <p:cNvSpPr txBox="1"/>
          <p:nvPr/>
        </p:nvSpPr>
        <p:spPr>
          <a:xfrm>
            <a:off x="13106400" y="5621977"/>
            <a:ext cx="2967343" cy="954107"/>
          </a:xfrm>
          <a:prstGeom prst="rect">
            <a:avLst/>
          </a:prstGeom>
          <a:noFill/>
        </p:spPr>
        <p:txBody>
          <a:bodyPr wrap="square">
            <a:spAutoFit/>
          </a:bodyPr>
          <a:lstStyle/>
          <a:p>
            <a:r>
              <a:rPr lang="en-US"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Types of digital contents</a:t>
            </a:r>
            <a:endParaRPr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2" name="TextBox 10">
            <a:extLst>
              <a:ext uri="{FF2B5EF4-FFF2-40B4-BE49-F238E27FC236}">
                <a16:creationId xmlns:a16="http://schemas.microsoft.com/office/drawing/2014/main" id="{7B01C035-A131-FA4B-0470-43CB6541A99F}"/>
              </a:ext>
            </a:extLst>
          </p:cNvPr>
          <p:cNvSpPr txBox="1"/>
          <p:nvPr/>
        </p:nvSpPr>
        <p:spPr>
          <a:xfrm>
            <a:off x="13116337" y="6547565"/>
            <a:ext cx="3886201"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There are hundreds of types, pick those that are most suitable for your audience</a:t>
            </a:r>
          </a:p>
          <a:p>
            <a:endParaRPr lang="ko-KR" altLang="en-US" sz="2400" dirty="0">
              <a:latin typeface="Century Gothic" panose="020B0502020202020204" pitchFamily="34" charset="0"/>
              <a:cs typeface="Microsoft Sans Serif" panose="020B0604020202020204" pitchFamily="34" charset="0"/>
            </a:endParaRPr>
          </a:p>
        </p:txBody>
      </p:sp>
      <p:pic>
        <p:nvPicPr>
          <p:cNvPr id="15" name="Imagen 14">
            <a:extLst>
              <a:ext uri="{FF2B5EF4-FFF2-40B4-BE49-F238E27FC236}">
                <a16:creationId xmlns:a16="http://schemas.microsoft.com/office/drawing/2014/main" id="{1C97FE3A-AFB5-9FBA-550B-071EED8F59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36481" y="3021985"/>
            <a:ext cx="577776" cy="523220"/>
          </a:xfrm>
          <a:prstGeom prst="rect">
            <a:avLst/>
          </a:prstGeom>
        </p:spPr>
      </p:pic>
      <p:pic>
        <p:nvPicPr>
          <p:cNvPr id="16" name="Imagen 15">
            <a:extLst>
              <a:ext uri="{FF2B5EF4-FFF2-40B4-BE49-F238E27FC236}">
                <a16:creationId xmlns:a16="http://schemas.microsoft.com/office/drawing/2014/main" id="{F76DC803-01B1-871B-84C3-EB9E43B592C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58604" y="5632312"/>
            <a:ext cx="577776" cy="523220"/>
          </a:xfrm>
          <a:prstGeom prst="rect">
            <a:avLst/>
          </a:prstGeom>
        </p:spPr>
      </p:pic>
      <p:pic>
        <p:nvPicPr>
          <p:cNvPr id="17" name="Imagen 16">
            <a:extLst>
              <a:ext uri="{FF2B5EF4-FFF2-40B4-BE49-F238E27FC236}">
                <a16:creationId xmlns:a16="http://schemas.microsoft.com/office/drawing/2014/main" id="{16246A30-6023-6610-6AB7-84C509BF3D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28622" y="3021985"/>
            <a:ext cx="577776" cy="523220"/>
          </a:xfrm>
          <a:prstGeom prst="rect">
            <a:avLst/>
          </a:prstGeom>
        </p:spPr>
      </p:pic>
      <p:pic>
        <p:nvPicPr>
          <p:cNvPr id="18" name="Imagen 17">
            <a:extLst>
              <a:ext uri="{FF2B5EF4-FFF2-40B4-BE49-F238E27FC236}">
                <a16:creationId xmlns:a16="http://schemas.microsoft.com/office/drawing/2014/main" id="{A66B7C26-3003-4745-4486-FBA71A2ADD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45366" y="5632312"/>
            <a:ext cx="577776" cy="523220"/>
          </a:xfrm>
          <a:prstGeom prst="rect">
            <a:avLst/>
          </a:prstGeom>
        </p:spPr>
      </p:pic>
      <p:pic>
        <p:nvPicPr>
          <p:cNvPr id="21" name="Imagen 20">
            <a:extLst>
              <a:ext uri="{FF2B5EF4-FFF2-40B4-BE49-F238E27FC236}">
                <a16:creationId xmlns:a16="http://schemas.microsoft.com/office/drawing/2014/main" id="{BCCA419B-AF5C-421E-806B-9ACA2EC24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905" y="3021985"/>
            <a:ext cx="4876190" cy="4876190"/>
          </a:xfrm>
          <a:prstGeom prst="rect">
            <a:avLst/>
          </a:prstGeom>
        </p:spPr>
      </p:pic>
      <p:sp>
        <p:nvSpPr>
          <p:cNvPr id="22" name="CuadroTexto 21">
            <a:extLst>
              <a:ext uri="{FF2B5EF4-FFF2-40B4-BE49-F238E27FC236}">
                <a16:creationId xmlns:a16="http://schemas.microsoft.com/office/drawing/2014/main" id="{7259CA78-5E84-44F9-BE05-85491022C27C}"/>
              </a:ext>
            </a:extLst>
          </p:cNvPr>
          <p:cNvSpPr txBox="1"/>
          <p:nvPr/>
        </p:nvSpPr>
        <p:spPr>
          <a:xfrm>
            <a:off x="7893777" y="8191500"/>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1528118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86204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115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Thank</a:t>
            </a:r>
            <a:r>
              <a:rPr lang="en-AU" sz="11500" b="1" spc="-114"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 you!</a:t>
            </a:r>
            <a:endParaRPr kumimoji="0" lang="en-AU" sz="11500" b="1" i="0" u="none" strike="noStrike" kern="1200" cap="none" spc="0" normalizeH="0" baseline="0" dirty="0">
              <a:ln>
                <a:noFill/>
              </a:ln>
              <a:solidFill>
                <a:srgbClr val="75B239"/>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1503549"/>
            <a:ext cx="9462656"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Index</a:t>
            </a:r>
          </a:p>
        </p:txBody>
      </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806613" y="2875798"/>
            <a:ext cx="577776" cy="523220"/>
          </a:xfrm>
          <a:prstGeom prst="rect">
            <a:avLst/>
          </a:prstGeom>
        </p:spPr>
      </p:pic>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4677044"/>
            <a:ext cx="577776" cy="523220"/>
          </a:xfrm>
          <a:prstGeom prst="rect">
            <a:avLst/>
          </a:prstGeom>
        </p:spPr>
      </p:pic>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7810500"/>
            <a:ext cx="577776" cy="523220"/>
          </a:xfrm>
          <a:prstGeom prst="rect">
            <a:avLst/>
          </a:prstGeom>
        </p:spPr>
      </p:pic>
      <p:sp>
        <p:nvSpPr>
          <p:cNvPr id="19" name="CuadroTexto 18">
            <a:extLst>
              <a:ext uri="{FF2B5EF4-FFF2-40B4-BE49-F238E27FC236}">
                <a16:creationId xmlns:a16="http://schemas.microsoft.com/office/drawing/2014/main" id="{97B83ADC-B198-4E56-B07C-93F352EAA775}"/>
              </a:ext>
            </a:extLst>
          </p:cNvPr>
          <p:cNvSpPr txBox="1"/>
          <p:nvPr/>
        </p:nvSpPr>
        <p:spPr>
          <a:xfrm>
            <a:off x="2514600" y="2874141"/>
            <a:ext cx="10896600" cy="5632311"/>
          </a:xfrm>
          <a:prstGeom prst="rect">
            <a:avLst/>
          </a:prstGeom>
          <a:noFill/>
        </p:spPr>
        <p:txBody>
          <a:bodyPr wrap="square">
            <a:spAutoFit/>
          </a:bodyPr>
          <a:lstStyle/>
          <a:p>
            <a:r>
              <a:rPr lang="es-ES" sz="2000" b="1" dirty="0" err="1">
                <a:latin typeface="Century Gothic" panose="020B0502020202020204" pitchFamily="34" charset="0"/>
              </a:rPr>
              <a:t>Unit</a:t>
            </a:r>
            <a:r>
              <a:rPr lang="es-ES" sz="2000" b="1" dirty="0">
                <a:latin typeface="Century Gothic" panose="020B0502020202020204" pitchFamily="34" charset="0"/>
              </a:rPr>
              <a:t> 1: </a:t>
            </a:r>
            <a:r>
              <a:rPr lang="es-ES" sz="2000" b="1" dirty="0" err="1">
                <a:latin typeface="Century Gothic" panose="020B0502020202020204" pitchFamily="34" charset="0"/>
              </a:rPr>
              <a:t>How</a:t>
            </a:r>
            <a:r>
              <a:rPr lang="es-ES" sz="2000" b="1" dirty="0">
                <a:latin typeface="Century Gothic" panose="020B0502020202020204" pitchFamily="34" charset="0"/>
              </a:rPr>
              <a:t> </a:t>
            </a:r>
            <a:r>
              <a:rPr lang="es-ES" sz="2000" b="1" dirty="0" err="1">
                <a:latin typeface="Century Gothic" panose="020B0502020202020204" pitchFamily="34" charset="0"/>
              </a:rPr>
              <a:t>to</a:t>
            </a:r>
            <a:r>
              <a:rPr lang="es-ES" sz="2000" b="1" dirty="0">
                <a:latin typeface="Century Gothic" panose="020B0502020202020204" pitchFamily="34" charset="0"/>
              </a:rPr>
              <a:t> </a:t>
            </a:r>
            <a:r>
              <a:rPr lang="es-ES" sz="2000" b="1" dirty="0" err="1">
                <a:latin typeface="Century Gothic" panose="020B0502020202020204" pitchFamily="34" charset="0"/>
              </a:rPr>
              <a:t>teach</a:t>
            </a:r>
            <a:r>
              <a:rPr lang="es-ES" sz="2000" b="1" dirty="0">
                <a:latin typeface="Century Gothic" panose="020B0502020202020204" pitchFamily="34" charset="0"/>
              </a:rPr>
              <a:t> virtual </a:t>
            </a:r>
            <a:r>
              <a:rPr lang="es-ES" sz="2000" b="1" dirty="0" err="1">
                <a:latin typeface="Century Gothic" panose="020B0502020202020204" pitchFamily="34" charset="0"/>
              </a:rPr>
              <a:t>classes</a:t>
            </a:r>
            <a:r>
              <a:rPr lang="es-ES" sz="2000" b="1" dirty="0">
                <a:latin typeface="Century Gothic" panose="020B0502020202020204" pitchFamily="34" charset="0"/>
              </a:rPr>
              <a:t> </a:t>
            </a:r>
            <a:r>
              <a:rPr lang="es-ES" sz="2000" b="1" dirty="0" err="1">
                <a:latin typeface="Century Gothic" panose="020B0502020202020204" pitchFamily="34" charset="0"/>
              </a:rPr>
              <a:t>on</a:t>
            </a:r>
            <a:r>
              <a:rPr lang="es-ES" sz="2000" b="1" dirty="0">
                <a:latin typeface="Century Gothic" panose="020B0502020202020204" pitchFamily="34" charset="0"/>
              </a:rPr>
              <a:t> a </a:t>
            </a:r>
            <a:r>
              <a:rPr lang="es-ES" sz="2000" b="1" dirty="0" err="1">
                <a:latin typeface="Century Gothic" panose="020B0502020202020204" pitchFamily="34" charset="0"/>
              </a:rPr>
              <a:t>learning</a:t>
            </a:r>
            <a:r>
              <a:rPr lang="es-ES" sz="2000" b="1" dirty="0">
                <a:latin typeface="Century Gothic" panose="020B0502020202020204" pitchFamily="34" charset="0"/>
              </a:rPr>
              <a:t> </a:t>
            </a:r>
            <a:r>
              <a:rPr lang="es-ES" sz="2000" b="1" dirty="0" err="1">
                <a:latin typeface="Century Gothic" panose="020B0502020202020204" pitchFamily="34" charset="0"/>
              </a:rPr>
              <a:t>platform</a:t>
            </a:r>
            <a:r>
              <a:rPr lang="es-ES" sz="2000" b="1" dirty="0">
                <a:latin typeface="Century Gothic" panose="020B0502020202020204" pitchFamily="34" charset="0"/>
              </a:rPr>
              <a:t>?</a:t>
            </a:r>
          </a:p>
          <a:p>
            <a:r>
              <a:rPr lang="es-ES" sz="2000" dirty="0" err="1">
                <a:latin typeface="Century Gothic" panose="020B0502020202020204" pitchFamily="34" charset="0"/>
              </a:rPr>
              <a:t>Section</a:t>
            </a:r>
            <a:r>
              <a:rPr lang="es-ES" sz="2000" dirty="0">
                <a:latin typeface="Century Gothic" panose="020B0502020202020204" pitchFamily="34" charset="0"/>
              </a:rPr>
              <a:t> 1.1: </a:t>
            </a:r>
            <a:r>
              <a:rPr lang="es-ES" sz="2000" dirty="0" err="1">
                <a:latin typeface="Century Gothic" panose="020B0502020202020204" pitchFamily="34" charset="0"/>
              </a:rPr>
              <a:t>Introduction</a:t>
            </a:r>
            <a:r>
              <a:rPr lang="es-ES" sz="2000" dirty="0">
                <a:latin typeface="Century Gothic" panose="020B0502020202020204" pitchFamily="34" charset="0"/>
              </a:rPr>
              <a:t> </a:t>
            </a:r>
            <a:r>
              <a:rPr lang="es-ES" sz="2000" dirty="0" err="1">
                <a:latin typeface="Century Gothic" panose="020B0502020202020204" pitchFamily="34" charset="0"/>
              </a:rPr>
              <a:t>to</a:t>
            </a:r>
            <a:r>
              <a:rPr lang="es-ES" sz="2000" dirty="0">
                <a:latin typeface="Century Gothic" panose="020B0502020202020204" pitchFamily="34" charset="0"/>
              </a:rPr>
              <a:t> Digital Content </a:t>
            </a:r>
            <a:r>
              <a:rPr lang="es-ES" sz="2000" dirty="0" err="1">
                <a:latin typeface="Century Gothic" panose="020B0502020202020204" pitchFamily="34" charset="0"/>
              </a:rPr>
              <a:t>Delivery</a:t>
            </a:r>
            <a:r>
              <a:rPr lang="es-ES" sz="2000" dirty="0">
                <a:latin typeface="Century Gothic" panose="020B0502020202020204" pitchFamily="34" charset="0"/>
              </a:rPr>
              <a:t> </a:t>
            </a:r>
            <a:r>
              <a:rPr lang="es-ES" sz="2000" dirty="0" err="1">
                <a:latin typeface="Century Gothic" panose="020B0502020202020204" pitchFamily="34" charset="0"/>
              </a:rPr>
              <a:t>through</a:t>
            </a:r>
            <a:r>
              <a:rPr lang="es-ES" sz="2000" dirty="0">
                <a:latin typeface="Century Gothic" panose="020B0502020202020204" pitchFamily="34" charset="0"/>
              </a:rPr>
              <a:t> E-learning digital </a:t>
            </a:r>
            <a:r>
              <a:rPr lang="es-ES" sz="2000" dirty="0" err="1">
                <a:latin typeface="Century Gothic" panose="020B0502020202020204" pitchFamily="34" charset="0"/>
              </a:rPr>
              <a:t>platforms</a:t>
            </a:r>
            <a:endParaRPr lang="es-ES" sz="2000" dirty="0">
              <a:latin typeface="Century Gothic" panose="020B0502020202020204" pitchFamily="34" charset="0"/>
            </a:endParaRPr>
          </a:p>
          <a:p>
            <a:r>
              <a:rPr lang="es-ES" sz="2000" dirty="0" err="1">
                <a:latin typeface="Century Gothic" panose="020B0502020202020204" pitchFamily="34" charset="0"/>
              </a:rPr>
              <a:t>Section</a:t>
            </a:r>
            <a:r>
              <a:rPr lang="es-ES" sz="2000" dirty="0">
                <a:latin typeface="Century Gothic" panose="020B0502020202020204" pitchFamily="34" charset="0"/>
              </a:rPr>
              <a:t> 1.2: </a:t>
            </a:r>
            <a:r>
              <a:rPr lang="es-ES" sz="2000" dirty="0" err="1">
                <a:latin typeface="Century Gothic" panose="020B0502020202020204" pitchFamily="34" charset="0"/>
              </a:rPr>
              <a:t>Understand</a:t>
            </a:r>
            <a:r>
              <a:rPr lang="es-ES" sz="2000" dirty="0">
                <a:latin typeface="Century Gothic" panose="020B0502020202020204" pitchFamily="34" charset="0"/>
              </a:rPr>
              <a:t> </a:t>
            </a:r>
            <a:r>
              <a:rPr lang="es-ES" sz="2000" dirty="0" err="1">
                <a:latin typeface="Century Gothic" panose="020B0502020202020204" pitchFamily="34" charset="0"/>
              </a:rPr>
              <a:t>the</a:t>
            </a:r>
            <a:r>
              <a:rPr lang="es-ES" sz="2000" dirty="0">
                <a:latin typeface="Century Gothic" panose="020B0502020202020204" pitchFamily="34" charset="0"/>
              </a:rPr>
              <a:t> full </a:t>
            </a:r>
            <a:r>
              <a:rPr lang="es-ES" sz="2000" dirty="0" err="1">
                <a:latin typeface="Century Gothic" panose="020B0502020202020204" pitchFamily="34" charset="0"/>
              </a:rPr>
              <a:t>capabilities</a:t>
            </a:r>
            <a:r>
              <a:rPr lang="es-ES" sz="2000" dirty="0">
                <a:latin typeface="Century Gothic" panose="020B0502020202020204" pitchFamily="34" charset="0"/>
              </a:rPr>
              <a:t> </a:t>
            </a:r>
            <a:r>
              <a:rPr lang="es-ES" sz="2000" dirty="0" err="1">
                <a:latin typeface="Century Gothic" panose="020B0502020202020204" pitchFamily="34" charset="0"/>
              </a:rPr>
              <a:t>of</a:t>
            </a:r>
            <a:r>
              <a:rPr lang="es-ES" sz="2000" dirty="0">
                <a:latin typeface="Century Gothic" panose="020B0502020202020204" pitchFamily="34" charset="0"/>
              </a:rPr>
              <a:t> </a:t>
            </a:r>
            <a:r>
              <a:rPr lang="es-ES" sz="2000" dirty="0" err="1">
                <a:latin typeface="Century Gothic" panose="020B0502020202020204" pitchFamily="34" charset="0"/>
              </a:rPr>
              <a:t>your</a:t>
            </a:r>
            <a:r>
              <a:rPr lang="es-ES" sz="2000" dirty="0">
                <a:latin typeface="Century Gothic" panose="020B0502020202020204" pitchFamily="34" charset="0"/>
              </a:rPr>
              <a:t> </a:t>
            </a:r>
            <a:r>
              <a:rPr lang="es-ES" sz="2000" dirty="0" err="1">
                <a:latin typeface="Century Gothic" panose="020B0502020202020204" pitchFamily="34" charset="0"/>
              </a:rPr>
              <a:t>learning</a:t>
            </a:r>
            <a:r>
              <a:rPr lang="es-ES" sz="2000" dirty="0">
                <a:latin typeface="Century Gothic" panose="020B0502020202020204" pitchFamily="34" charset="0"/>
              </a:rPr>
              <a:t> </a:t>
            </a:r>
            <a:r>
              <a:rPr lang="es-ES" sz="2000" dirty="0" err="1">
                <a:latin typeface="Century Gothic" panose="020B0502020202020204" pitchFamily="34" charset="0"/>
              </a:rPr>
              <a:t>platform</a:t>
            </a:r>
            <a:endParaRPr lang="es-ES" sz="2000" dirty="0">
              <a:latin typeface="Century Gothic" panose="020B0502020202020204" pitchFamily="34" charset="0"/>
            </a:endParaRPr>
          </a:p>
          <a:p>
            <a:r>
              <a:rPr lang="es-ES" sz="2000" dirty="0" err="1">
                <a:latin typeface="Century Gothic" panose="020B0502020202020204" pitchFamily="34" charset="0"/>
              </a:rPr>
              <a:t>Section</a:t>
            </a:r>
            <a:r>
              <a:rPr lang="es-ES" sz="2000" dirty="0">
                <a:latin typeface="Century Gothic" panose="020B0502020202020204" pitchFamily="34" charset="0"/>
              </a:rPr>
              <a:t> 1.3: </a:t>
            </a:r>
            <a:r>
              <a:rPr lang="es-ES" sz="2000" dirty="0" err="1">
                <a:latin typeface="Century Gothic" panose="020B0502020202020204" pitchFamily="34" charset="0"/>
              </a:rPr>
              <a:t>Consider</a:t>
            </a:r>
            <a:r>
              <a:rPr lang="es-ES" sz="2000" dirty="0">
                <a:latin typeface="Century Gothic" panose="020B0502020202020204" pitchFamily="34" charset="0"/>
              </a:rPr>
              <a:t> virtual </a:t>
            </a:r>
            <a:r>
              <a:rPr lang="es-ES" sz="2000" dirty="0" err="1">
                <a:latin typeface="Century Gothic" panose="020B0502020202020204" pitchFamily="34" charset="0"/>
              </a:rPr>
              <a:t>classes</a:t>
            </a:r>
            <a:r>
              <a:rPr lang="es-ES" sz="2000" dirty="0">
                <a:latin typeface="Century Gothic" panose="020B0502020202020204" pitchFamily="34" charset="0"/>
              </a:rPr>
              <a:t> </a:t>
            </a:r>
            <a:r>
              <a:rPr lang="es-ES" sz="2000" dirty="0" err="1">
                <a:latin typeface="Century Gothic" panose="020B0502020202020204" pitchFamily="34" charset="0"/>
              </a:rPr>
              <a:t>sizes</a:t>
            </a:r>
            <a:endParaRPr lang="es-ES" sz="2000" dirty="0">
              <a:latin typeface="Century Gothic" panose="020B0502020202020204" pitchFamily="34" charset="0"/>
            </a:endParaRPr>
          </a:p>
          <a:p>
            <a:r>
              <a:rPr lang="es-ES" sz="2000" dirty="0" err="1">
                <a:latin typeface="Century Gothic" panose="020B0502020202020204" pitchFamily="34" charset="0"/>
              </a:rPr>
              <a:t>Section</a:t>
            </a:r>
            <a:r>
              <a:rPr lang="es-ES" sz="2000" dirty="0">
                <a:latin typeface="Century Gothic" panose="020B0502020202020204" pitchFamily="34" charset="0"/>
              </a:rPr>
              <a:t> 1.4: Be </a:t>
            </a:r>
            <a:r>
              <a:rPr lang="es-ES" sz="2000" dirty="0" err="1">
                <a:latin typeface="Century Gothic" panose="020B0502020202020204" pitchFamily="34" charset="0"/>
              </a:rPr>
              <a:t>confident</a:t>
            </a:r>
            <a:r>
              <a:rPr lang="es-ES" sz="2000" dirty="0">
                <a:latin typeface="Century Gothic" panose="020B0502020202020204" pitchFamily="34" charset="0"/>
              </a:rPr>
              <a:t>, look </a:t>
            </a:r>
            <a:r>
              <a:rPr lang="es-ES" sz="2000" dirty="0" err="1">
                <a:latin typeface="Century Gothic" panose="020B0502020202020204" pitchFamily="34" charset="0"/>
              </a:rPr>
              <a:t>right</a:t>
            </a:r>
            <a:r>
              <a:rPr lang="es-ES" sz="2000" dirty="0">
                <a:latin typeface="Century Gothic" panose="020B0502020202020204" pitchFamily="34" charset="0"/>
              </a:rPr>
              <a:t> at </a:t>
            </a:r>
            <a:r>
              <a:rPr lang="es-ES" sz="2000" dirty="0" err="1">
                <a:latin typeface="Century Gothic" panose="020B0502020202020204" pitchFamily="34" charset="0"/>
              </a:rPr>
              <a:t>the</a:t>
            </a:r>
            <a:r>
              <a:rPr lang="es-ES" sz="2000" dirty="0">
                <a:latin typeface="Century Gothic" panose="020B0502020202020204" pitchFamily="34" charset="0"/>
              </a:rPr>
              <a:t> webcam, </a:t>
            </a:r>
            <a:r>
              <a:rPr lang="es-ES" sz="2000" dirty="0" err="1">
                <a:latin typeface="Century Gothic" panose="020B0502020202020204" pitchFamily="34" charset="0"/>
              </a:rPr>
              <a:t>smile</a:t>
            </a:r>
            <a:r>
              <a:rPr lang="es-ES" sz="2000" dirty="0">
                <a:latin typeface="Century Gothic" panose="020B0502020202020204" pitchFamily="34" charset="0"/>
              </a:rPr>
              <a:t> and </a:t>
            </a:r>
            <a:r>
              <a:rPr lang="es-ES" sz="2000" dirty="0" err="1">
                <a:latin typeface="Century Gothic" panose="020B0502020202020204" pitchFamily="34" charset="0"/>
              </a:rPr>
              <a:t>interact</a:t>
            </a:r>
            <a:endParaRPr lang="es-ES" sz="2000" dirty="0">
              <a:latin typeface="Century Gothic" panose="020B0502020202020204" pitchFamily="34" charset="0"/>
            </a:endParaRPr>
          </a:p>
          <a:p>
            <a:endParaRPr lang="es-ES" sz="2000" dirty="0">
              <a:latin typeface="Century Gothic" panose="020B0502020202020204" pitchFamily="34" charset="0"/>
            </a:endParaRPr>
          </a:p>
          <a:p>
            <a:r>
              <a:rPr lang="es-ES" sz="2000" b="1" dirty="0" err="1">
                <a:latin typeface="Century Gothic" panose="020B0502020202020204" pitchFamily="34" charset="0"/>
              </a:rPr>
              <a:t>Unit</a:t>
            </a:r>
            <a:r>
              <a:rPr lang="es-ES" sz="2000" b="1" dirty="0">
                <a:latin typeface="Century Gothic" panose="020B0502020202020204" pitchFamily="34" charset="0"/>
              </a:rPr>
              <a:t> 2: </a:t>
            </a:r>
            <a:r>
              <a:rPr lang="es-ES" sz="2000" b="1" dirty="0" err="1">
                <a:latin typeface="Century Gothic" panose="020B0502020202020204" pitchFamily="34" charset="0"/>
              </a:rPr>
              <a:t>Overview</a:t>
            </a:r>
            <a:r>
              <a:rPr lang="es-ES" sz="2000" b="1" dirty="0">
                <a:latin typeface="Century Gothic" panose="020B0502020202020204" pitchFamily="34" charset="0"/>
              </a:rPr>
              <a:t> </a:t>
            </a:r>
            <a:r>
              <a:rPr lang="es-ES" sz="2000" b="1" dirty="0" err="1">
                <a:latin typeface="Century Gothic" panose="020B0502020202020204" pitchFamily="34" charset="0"/>
              </a:rPr>
              <a:t>of</a:t>
            </a:r>
            <a:r>
              <a:rPr lang="es-ES" sz="2000" b="1" dirty="0">
                <a:latin typeface="Century Gothic" panose="020B0502020202020204" pitchFamily="34" charset="0"/>
              </a:rPr>
              <a:t> digital </a:t>
            </a:r>
            <a:r>
              <a:rPr lang="es-ES" sz="2000" b="1" dirty="0" err="1">
                <a:latin typeface="Century Gothic" panose="020B0502020202020204" pitchFamily="34" charset="0"/>
              </a:rPr>
              <a:t>platforms</a:t>
            </a:r>
            <a:r>
              <a:rPr lang="es-ES" sz="2000" b="1" dirty="0">
                <a:latin typeface="Century Gothic" panose="020B0502020202020204" pitchFamily="34" charset="0"/>
              </a:rPr>
              <a:t> and </a:t>
            </a:r>
            <a:r>
              <a:rPr lang="es-ES" sz="2000" b="1" dirty="0" err="1">
                <a:latin typeface="Century Gothic" panose="020B0502020202020204" pitchFamily="34" charset="0"/>
              </a:rPr>
              <a:t>their</a:t>
            </a:r>
            <a:r>
              <a:rPr lang="es-ES" sz="2000" b="1" dirty="0">
                <a:latin typeface="Century Gothic" panose="020B0502020202020204" pitchFamily="34" charset="0"/>
              </a:rPr>
              <a:t> role in </a:t>
            </a:r>
            <a:r>
              <a:rPr lang="es-ES" sz="2000" b="1" dirty="0" err="1">
                <a:latin typeface="Century Gothic" panose="020B0502020202020204" pitchFamily="34" charset="0"/>
              </a:rPr>
              <a:t>content</a:t>
            </a:r>
            <a:r>
              <a:rPr lang="es-ES" sz="2000" b="1" dirty="0">
                <a:latin typeface="Century Gothic" panose="020B0502020202020204" pitchFamily="34" charset="0"/>
              </a:rPr>
              <a:t> </a:t>
            </a:r>
            <a:r>
              <a:rPr lang="es-ES" sz="2000" b="1" dirty="0" err="1">
                <a:latin typeface="Century Gothic" panose="020B0502020202020204" pitchFamily="34" charset="0"/>
              </a:rPr>
              <a:t>delivery</a:t>
            </a:r>
            <a:endParaRPr lang="es-ES" sz="2000" b="1" dirty="0">
              <a:latin typeface="Century Gothic" panose="020B0502020202020204" pitchFamily="34" charset="0"/>
            </a:endParaRPr>
          </a:p>
          <a:p>
            <a:r>
              <a:rPr lang="es-ES" sz="2000" dirty="0" err="1">
                <a:latin typeface="Century Gothic" panose="020B0502020202020204" pitchFamily="34" charset="0"/>
              </a:rPr>
              <a:t>Section</a:t>
            </a:r>
            <a:r>
              <a:rPr lang="es-ES" sz="2000" dirty="0">
                <a:latin typeface="Century Gothic" panose="020B0502020202020204" pitchFamily="34" charset="0"/>
              </a:rPr>
              <a:t> 2.1: </a:t>
            </a:r>
            <a:r>
              <a:rPr lang="es-ES" sz="2000" dirty="0" err="1">
                <a:latin typeface="Century Gothic" panose="020B0502020202020204" pitchFamily="34" charset="0"/>
              </a:rPr>
              <a:t>Why</a:t>
            </a:r>
            <a:r>
              <a:rPr lang="es-ES" sz="2000" dirty="0">
                <a:latin typeface="Century Gothic" panose="020B0502020202020204" pitchFamily="34" charset="0"/>
              </a:rPr>
              <a:t> are </a:t>
            </a:r>
            <a:r>
              <a:rPr lang="es-ES" sz="2000" dirty="0" err="1">
                <a:latin typeface="Century Gothic" panose="020B0502020202020204" pitchFamily="34" charset="0"/>
              </a:rPr>
              <a:t>you</a:t>
            </a:r>
            <a:r>
              <a:rPr lang="es-ES" sz="2000" dirty="0">
                <a:latin typeface="Century Gothic" panose="020B0502020202020204" pitchFamily="34" charset="0"/>
              </a:rPr>
              <a:t> </a:t>
            </a:r>
            <a:r>
              <a:rPr lang="es-ES" sz="2000" dirty="0" err="1">
                <a:latin typeface="Century Gothic" panose="020B0502020202020204" pitchFamily="34" charset="0"/>
              </a:rPr>
              <a:t>using</a:t>
            </a:r>
            <a:r>
              <a:rPr lang="es-ES" sz="2000" dirty="0">
                <a:latin typeface="Century Gothic" panose="020B0502020202020204" pitchFamily="34" charset="0"/>
              </a:rPr>
              <a:t> a digital </a:t>
            </a:r>
            <a:r>
              <a:rPr lang="es-ES" sz="2000" dirty="0" err="1">
                <a:latin typeface="Century Gothic" panose="020B0502020202020204" pitchFamily="34" charset="0"/>
              </a:rPr>
              <a:t>platform</a:t>
            </a:r>
            <a:r>
              <a:rPr lang="es-ES" sz="2000" dirty="0">
                <a:latin typeface="Century Gothic" panose="020B0502020202020204" pitchFamily="34" charset="0"/>
              </a:rPr>
              <a:t>?</a:t>
            </a:r>
          </a:p>
          <a:p>
            <a:r>
              <a:rPr lang="es-ES" sz="2000" dirty="0" err="1">
                <a:latin typeface="Century Gothic" panose="020B0502020202020204" pitchFamily="34" charset="0"/>
              </a:rPr>
              <a:t>Section</a:t>
            </a:r>
            <a:r>
              <a:rPr lang="es-ES" sz="2000" dirty="0">
                <a:latin typeface="Century Gothic" panose="020B0502020202020204" pitchFamily="34" charset="0"/>
              </a:rPr>
              <a:t> 2.2: Who </a:t>
            </a:r>
            <a:r>
              <a:rPr lang="es-ES" sz="2000" dirty="0" err="1">
                <a:latin typeface="Century Gothic" panose="020B0502020202020204" pitchFamily="34" charset="0"/>
              </a:rPr>
              <a:t>is</a:t>
            </a:r>
            <a:r>
              <a:rPr lang="es-ES" sz="2000" dirty="0">
                <a:latin typeface="Century Gothic" panose="020B0502020202020204" pitchFamily="34" charset="0"/>
              </a:rPr>
              <a:t> </a:t>
            </a:r>
            <a:r>
              <a:rPr lang="es-ES" sz="2000" dirty="0" err="1">
                <a:latin typeface="Century Gothic" panose="020B0502020202020204" pitchFamily="34" charset="0"/>
              </a:rPr>
              <a:t>your</a:t>
            </a:r>
            <a:r>
              <a:rPr lang="es-ES" sz="2000" dirty="0">
                <a:latin typeface="Century Gothic" panose="020B0502020202020204" pitchFamily="34" charset="0"/>
              </a:rPr>
              <a:t> target </a:t>
            </a:r>
            <a:r>
              <a:rPr lang="es-ES" sz="2000" dirty="0" err="1">
                <a:latin typeface="Century Gothic" panose="020B0502020202020204" pitchFamily="34" charset="0"/>
              </a:rPr>
              <a:t>audience</a:t>
            </a:r>
            <a:r>
              <a:rPr lang="es-ES" sz="2000" dirty="0">
                <a:latin typeface="Century Gothic" panose="020B0502020202020204" pitchFamily="34" charset="0"/>
              </a:rPr>
              <a:t> and </a:t>
            </a:r>
            <a:r>
              <a:rPr lang="es-ES" sz="2000" dirty="0" err="1">
                <a:latin typeface="Century Gothic" panose="020B0502020202020204" pitchFamily="34" charset="0"/>
              </a:rPr>
              <a:t>what</a:t>
            </a:r>
            <a:r>
              <a:rPr lang="es-ES" sz="2000" dirty="0">
                <a:latin typeface="Century Gothic" panose="020B0502020202020204" pitchFamily="34" charset="0"/>
              </a:rPr>
              <a:t> </a:t>
            </a:r>
            <a:r>
              <a:rPr lang="es-ES" sz="2000" dirty="0" err="1">
                <a:latin typeface="Century Gothic" panose="020B0502020202020204" pitchFamily="34" charset="0"/>
              </a:rPr>
              <a:t>is</a:t>
            </a:r>
            <a:r>
              <a:rPr lang="es-ES" sz="2000" dirty="0">
                <a:latin typeface="Century Gothic" panose="020B0502020202020204" pitchFamily="34" charset="0"/>
              </a:rPr>
              <a:t> </a:t>
            </a:r>
            <a:r>
              <a:rPr lang="es-ES" sz="2000" dirty="0" err="1">
                <a:latin typeface="Century Gothic" panose="020B0502020202020204" pitchFamily="34" charset="0"/>
              </a:rPr>
              <a:t>the</a:t>
            </a:r>
            <a:r>
              <a:rPr lang="es-ES" sz="2000" dirty="0">
                <a:latin typeface="Century Gothic" panose="020B0502020202020204" pitchFamily="34" charset="0"/>
              </a:rPr>
              <a:t> </a:t>
            </a:r>
            <a:r>
              <a:rPr lang="es-ES" sz="2000" dirty="0" err="1">
                <a:latin typeface="Century Gothic" panose="020B0502020202020204" pitchFamily="34" charset="0"/>
              </a:rPr>
              <a:t>problem</a:t>
            </a:r>
            <a:r>
              <a:rPr lang="es-ES" sz="2000" dirty="0">
                <a:latin typeface="Century Gothic" panose="020B0502020202020204" pitchFamily="34" charset="0"/>
              </a:rPr>
              <a:t> </a:t>
            </a:r>
            <a:r>
              <a:rPr lang="es-ES" sz="2000" dirty="0" err="1">
                <a:latin typeface="Century Gothic" panose="020B0502020202020204" pitchFamily="34" charset="0"/>
              </a:rPr>
              <a:t>you’re</a:t>
            </a:r>
            <a:r>
              <a:rPr lang="es-ES" sz="2000" dirty="0">
                <a:latin typeface="Century Gothic" panose="020B0502020202020204" pitchFamily="34" charset="0"/>
              </a:rPr>
              <a:t> </a:t>
            </a:r>
            <a:r>
              <a:rPr lang="es-ES" sz="2000" dirty="0" err="1">
                <a:latin typeface="Century Gothic" panose="020B0502020202020204" pitchFamily="34" charset="0"/>
              </a:rPr>
              <a:t>solving</a:t>
            </a:r>
            <a:r>
              <a:rPr lang="es-ES" sz="2000" dirty="0">
                <a:latin typeface="Century Gothic" panose="020B0502020202020204" pitchFamily="34" charset="0"/>
              </a:rPr>
              <a:t> </a:t>
            </a:r>
            <a:r>
              <a:rPr lang="es-ES" sz="2000" dirty="0" err="1">
                <a:latin typeface="Century Gothic" panose="020B0502020202020204" pitchFamily="34" charset="0"/>
              </a:rPr>
              <a:t>for</a:t>
            </a:r>
            <a:r>
              <a:rPr lang="es-ES" sz="2000" dirty="0">
                <a:latin typeface="Century Gothic" panose="020B0502020202020204" pitchFamily="34" charset="0"/>
              </a:rPr>
              <a:t> </a:t>
            </a:r>
            <a:r>
              <a:rPr lang="es-ES" sz="2000" dirty="0" err="1">
                <a:latin typeface="Century Gothic" panose="020B0502020202020204" pitchFamily="34" charset="0"/>
              </a:rPr>
              <a:t>this</a:t>
            </a:r>
            <a:r>
              <a:rPr lang="es-ES" sz="2000" dirty="0">
                <a:latin typeface="Century Gothic" panose="020B0502020202020204" pitchFamily="34" charset="0"/>
              </a:rPr>
              <a:t> </a:t>
            </a:r>
            <a:r>
              <a:rPr lang="es-ES" sz="2000" dirty="0" err="1">
                <a:latin typeface="Century Gothic" panose="020B0502020202020204" pitchFamily="34" charset="0"/>
              </a:rPr>
              <a:t>audience</a:t>
            </a:r>
            <a:r>
              <a:rPr lang="es-ES" sz="2000" dirty="0">
                <a:latin typeface="Century Gothic" panose="020B0502020202020204" pitchFamily="34" charset="0"/>
              </a:rPr>
              <a:t>?</a:t>
            </a:r>
          </a:p>
          <a:p>
            <a:r>
              <a:rPr lang="es-ES" sz="2000" dirty="0" err="1">
                <a:latin typeface="Century Gothic" panose="020B0502020202020204" pitchFamily="34" charset="0"/>
              </a:rPr>
              <a:t>Section</a:t>
            </a:r>
            <a:r>
              <a:rPr lang="es-ES" sz="2000" dirty="0">
                <a:latin typeface="Century Gothic" panose="020B0502020202020204" pitchFamily="34" charset="0"/>
              </a:rPr>
              <a:t> 2.3: </a:t>
            </a:r>
            <a:r>
              <a:rPr lang="es-ES" sz="2000" dirty="0" err="1">
                <a:latin typeface="Century Gothic" panose="020B0502020202020204" pitchFamily="34" charset="0"/>
              </a:rPr>
              <a:t>How</a:t>
            </a:r>
            <a:r>
              <a:rPr lang="es-ES" sz="2000" dirty="0">
                <a:latin typeface="Century Gothic" panose="020B0502020202020204" pitchFamily="34" charset="0"/>
              </a:rPr>
              <a:t> do </a:t>
            </a:r>
            <a:r>
              <a:rPr lang="es-ES" sz="2000" dirty="0" err="1">
                <a:latin typeface="Century Gothic" panose="020B0502020202020204" pitchFamily="34" charset="0"/>
              </a:rPr>
              <a:t>you</a:t>
            </a:r>
            <a:r>
              <a:rPr lang="es-ES" sz="2000" dirty="0">
                <a:latin typeface="Century Gothic" panose="020B0502020202020204" pitchFamily="34" charset="0"/>
              </a:rPr>
              <a:t> plan </a:t>
            </a:r>
            <a:r>
              <a:rPr lang="es-ES" sz="2000" dirty="0" err="1">
                <a:latin typeface="Century Gothic" panose="020B0502020202020204" pitchFamily="34" charset="0"/>
              </a:rPr>
              <a:t>to</a:t>
            </a:r>
            <a:r>
              <a:rPr lang="es-ES" sz="2000" dirty="0">
                <a:latin typeface="Century Gothic" panose="020B0502020202020204" pitchFamily="34" charset="0"/>
              </a:rPr>
              <a:t> </a:t>
            </a:r>
            <a:r>
              <a:rPr lang="es-ES" sz="2000" dirty="0" err="1">
                <a:latin typeface="Century Gothic" panose="020B0502020202020204" pitchFamily="34" charset="0"/>
              </a:rPr>
              <a:t>present</a:t>
            </a:r>
            <a:r>
              <a:rPr lang="es-ES" sz="2000" dirty="0">
                <a:latin typeface="Century Gothic" panose="020B0502020202020204" pitchFamily="34" charset="0"/>
              </a:rPr>
              <a:t> </a:t>
            </a:r>
            <a:r>
              <a:rPr lang="es-ES" sz="2000" dirty="0" err="1">
                <a:latin typeface="Century Gothic" panose="020B0502020202020204" pitchFamily="34" charset="0"/>
              </a:rPr>
              <a:t>the</a:t>
            </a:r>
            <a:r>
              <a:rPr lang="es-ES" sz="2000" dirty="0">
                <a:latin typeface="Century Gothic" panose="020B0502020202020204" pitchFamily="34" charset="0"/>
              </a:rPr>
              <a:t> </a:t>
            </a:r>
            <a:r>
              <a:rPr lang="es-ES" sz="2000" dirty="0" err="1">
                <a:latin typeface="Century Gothic" panose="020B0502020202020204" pitchFamily="34" charset="0"/>
              </a:rPr>
              <a:t>content</a:t>
            </a:r>
            <a:r>
              <a:rPr lang="es-ES" sz="2000" dirty="0">
                <a:latin typeface="Century Gothic" panose="020B0502020202020204" pitchFamily="34" charset="0"/>
              </a:rPr>
              <a:t> </a:t>
            </a:r>
            <a:r>
              <a:rPr lang="es-ES" sz="2000" dirty="0" err="1">
                <a:latin typeface="Century Gothic" panose="020B0502020202020204" pitchFamily="34" charset="0"/>
              </a:rPr>
              <a:t>to</a:t>
            </a:r>
            <a:r>
              <a:rPr lang="es-ES" sz="2000" dirty="0">
                <a:latin typeface="Century Gothic" panose="020B0502020202020204" pitchFamily="34" charset="0"/>
              </a:rPr>
              <a:t> </a:t>
            </a:r>
            <a:r>
              <a:rPr lang="es-ES" sz="2000" dirty="0" err="1">
                <a:latin typeface="Century Gothic" panose="020B0502020202020204" pitchFamily="34" charset="0"/>
              </a:rPr>
              <a:t>your</a:t>
            </a:r>
            <a:r>
              <a:rPr lang="es-ES" sz="2000" dirty="0">
                <a:latin typeface="Century Gothic" panose="020B0502020202020204" pitchFamily="34" charset="0"/>
              </a:rPr>
              <a:t> target </a:t>
            </a:r>
            <a:r>
              <a:rPr lang="es-ES" sz="2000" dirty="0" err="1">
                <a:latin typeface="Century Gothic" panose="020B0502020202020204" pitchFamily="34" charset="0"/>
              </a:rPr>
              <a:t>audience</a:t>
            </a:r>
            <a:r>
              <a:rPr lang="es-ES" sz="2000" dirty="0">
                <a:latin typeface="Century Gothic" panose="020B0502020202020204" pitchFamily="34" charset="0"/>
              </a:rPr>
              <a:t>?</a:t>
            </a:r>
          </a:p>
          <a:p>
            <a:r>
              <a:rPr lang="es-ES" sz="2000" dirty="0" err="1">
                <a:latin typeface="Century Gothic" panose="020B0502020202020204" pitchFamily="34" charset="0"/>
              </a:rPr>
              <a:t>Section</a:t>
            </a:r>
            <a:r>
              <a:rPr lang="es-ES" sz="2000" dirty="0">
                <a:latin typeface="Century Gothic" panose="020B0502020202020204" pitchFamily="34" charset="0"/>
              </a:rPr>
              <a:t> 2.4: </a:t>
            </a:r>
            <a:r>
              <a:rPr lang="es-ES" sz="2000" dirty="0" err="1">
                <a:latin typeface="Century Gothic" panose="020B0502020202020204" pitchFamily="34" charset="0"/>
              </a:rPr>
              <a:t>How</a:t>
            </a:r>
            <a:r>
              <a:rPr lang="es-ES" sz="2000" dirty="0">
                <a:latin typeface="Century Gothic" panose="020B0502020202020204" pitchFamily="34" charset="0"/>
              </a:rPr>
              <a:t> </a:t>
            </a:r>
            <a:r>
              <a:rPr lang="es-ES" sz="2000" dirty="0" err="1">
                <a:latin typeface="Century Gothic" panose="020B0502020202020204" pitchFamily="34" charset="0"/>
              </a:rPr>
              <a:t>much</a:t>
            </a:r>
            <a:r>
              <a:rPr lang="es-ES" sz="2000" dirty="0">
                <a:latin typeface="Century Gothic" panose="020B0502020202020204" pitchFamily="34" charset="0"/>
              </a:rPr>
              <a:t> </a:t>
            </a:r>
            <a:r>
              <a:rPr lang="es-ES" sz="2000" dirty="0" err="1">
                <a:latin typeface="Century Gothic" panose="020B0502020202020204" pitchFamily="34" charset="0"/>
              </a:rPr>
              <a:t>should</a:t>
            </a:r>
            <a:r>
              <a:rPr lang="es-ES" sz="2000" dirty="0">
                <a:latin typeface="Century Gothic" panose="020B0502020202020204" pitchFamily="34" charset="0"/>
              </a:rPr>
              <a:t> </a:t>
            </a:r>
            <a:r>
              <a:rPr lang="es-ES" sz="2000" dirty="0" err="1">
                <a:latin typeface="Century Gothic" panose="020B0502020202020204" pitchFamily="34" charset="0"/>
              </a:rPr>
              <a:t>you</a:t>
            </a:r>
            <a:r>
              <a:rPr lang="es-ES" sz="2000" dirty="0">
                <a:latin typeface="Century Gothic" panose="020B0502020202020204" pitchFamily="34" charset="0"/>
              </a:rPr>
              <a:t> </a:t>
            </a:r>
            <a:r>
              <a:rPr lang="es-ES" sz="2000" dirty="0" err="1">
                <a:latin typeface="Century Gothic" panose="020B0502020202020204" pitchFamily="34" charset="0"/>
              </a:rPr>
              <a:t>pay</a:t>
            </a:r>
            <a:r>
              <a:rPr lang="es-ES" sz="2000" dirty="0">
                <a:latin typeface="Century Gothic" panose="020B0502020202020204" pitchFamily="34" charset="0"/>
              </a:rPr>
              <a:t> </a:t>
            </a:r>
            <a:r>
              <a:rPr lang="es-ES" sz="2000" dirty="0" err="1">
                <a:latin typeface="Century Gothic" panose="020B0502020202020204" pitchFamily="34" charset="0"/>
              </a:rPr>
              <a:t>for</a:t>
            </a:r>
            <a:r>
              <a:rPr lang="es-ES" sz="2000" dirty="0">
                <a:latin typeface="Century Gothic" panose="020B0502020202020204" pitchFamily="34" charset="0"/>
              </a:rPr>
              <a:t> a digital </a:t>
            </a:r>
            <a:r>
              <a:rPr lang="es-ES" sz="2000" dirty="0" err="1">
                <a:latin typeface="Century Gothic" panose="020B0502020202020204" pitchFamily="34" charset="0"/>
              </a:rPr>
              <a:t>learning</a:t>
            </a:r>
            <a:r>
              <a:rPr lang="es-ES" sz="2000" dirty="0">
                <a:latin typeface="Century Gothic" panose="020B0502020202020204" pitchFamily="34" charset="0"/>
              </a:rPr>
              <a:t> </a:t>
            </a:r>
            <a:r>
              <a:rPr lang="es-ES" sz="2000" dirty="0" err="1">
                <a:latin typeface="Century Gothic" panose="020B0502020202020204" pitchFamily="34" charset="0"/>
              </a:rPr>
              <a:t>platform</a:t>
            </a:r>
            <a:r>
              <a:rPr lang="es-ES" sz="2000" dirty="0">
                <a:latin typeface="Century Gothic" panose="020B0502020202020204" pitchFamily="34" charset="0"/>
              </a:rPr>
              <a:t>?</a:t>
            </a:r>
          </a:p>
          <a:p>
            <a:r>
              <a:rPr lang="es-ES" sz="2000" dirty="0" err="1">
                <a:latin typeface="Century Gothic" panose="020B0502020202020204" pitchFamily="34" charset="0"/>
              </a:rPr>
              <a:t>Section</a:t>
            </a:r>
            <a:r>
              <a:rPr lang="es-ES" sz="2000" dirty="0">
                <a:latin typeface="Century Gothic" panose="020B0502020202020204" pitchFamily="34" charset="0"/>
              </a:rPr>
              <a:t> 2.5: Free E-learning </a:t>
            </a:r>
            <a:r>
              <a:rPr lang="es-ES" sz="2000" dirty="0" err="1">
                <a:latin typeface="Century Gothic" panose="020B0502020202020204" pitchFamily="34" charset="0"/>
              </a:rPr>
              <a:t>Platforms</a:t>
            </a:r>
            <a:r>
              <a:rPr lang="es-ES" sz="2000" dirty="0">
                <a:latin typeface="Century Gothic" panose="020B0502020202020204" pitchFamily="34" charset="0"/>
              </a:rPr>
              <a:t>: </a:t>
            </a:r>
            <a:r>
              <a:rPr lang="es-ES" sz="2000" dirty="0" err="1">
                <a:latin typeface="Century Gothic" panose="020B0502020202020204" pitchFamily="34" charset="0"/>
              </a:rPr>
              <a:t>some</a:t>
            </a:r>
            <a:r>
              <a:rPr lang="es-ES" sz="2000" dirty="0">
                <a:latin typeface="Century Gothic" panose="020B0502020202020204" pitchFamily="34" charset="0"/>
              </a:rPr>
              <a:t> </a:t>
            </a:r>
            <a:r>
              <a:rPr lang="es-ES" sz="2000" dirty="0" err="1">
                <a:latin typeface="Century Gothic" panose="020B0502020202020204" pitchFamily="34" charset="0"/>
              </a:rPr>
              <a:t>examples</a:t>
            </a:r>
            <a:endParaRPr lang="es-ES" sz="2000" dirty="0">
              <a:latin typeface="Century Gothic" panose="020B0502020202020204" pitchFamily="34" charset="0"/>
            </a:endParaRPr>
          </a:p>
          <a:p>
            <a:r>
              <a:rPr lang="es-ES" sz="2000" dirty="0" err="1">
                <a:latin typeface="Century Gothic" panose="020B0502020202020204" pitchFamily="34" charset="0"/>
              </a:rPr>
              <a:t>Section</a:t>
            </a:r>
            <a:r>
              <a:rPr lang="es-ES" sz="2000" dirty="0">
                <a:latin typeface="Century Gothic" panose="020B0502020202020204" pitchFamily="34" charset="0"/>
              </a:rPr>
              <a:t> 2.6: </a:t>
            </a:r>
            <a:r>
              <a:rPr lang="es-ES" sz="2000" dirty="0" err="1">
                <a:latin typeface="Century Gothic" panose="020B0502020202020204" pitchFamily="34" charset="0"/>
              </a:rPr>
              <a:t>What</a:t>
            </a:r>
            <a:r>
              <a:rPr lang="es-ES" sz="2000" dirty="0">
                <a:latin typeface="Century Gothic" panose="020B0502020202020204" pitchFamily="34" charset="0"/>
              </a:rPr>
              <a:t> </a:t>
            </a:r>
            <a:r>
              <a:rPr lang="es-ES" sz="2000" dirty="0" err="1">
                <a:latin typeface="Century Gothic" panose="020B0502020202020204" pitchFamily="34" charset="0"/>
              </a:rPr>
              <a:t>shall</a:t>
            </a:r>
            <a:r>
              <a:rPr lang="es-ES" sz="2000" dirty="0">
                <a:latin typeface="Century Gothic" panose="020B0502020202020204" pitchFamily="34" charset="0"/>
              </a:rPr>
              <a:t> a digital </a:t>
            </a:r>
            <a:r>
              <a:rPr lang="es-ES" sz="2000" dirty="0" err="1">
                <a:latin typeface="Century Gothic" panose="020B0502020202020204" pitchFamily="34" charset="0"/>
              </a:rPr>
              <a:t>learning</a:t>
            </a:r>
            <a:r>
              <a:rPr lang="es-ES" sz="2000" dirty="0">
                <a:latin typeface="Century Gothic" panose="020B0502020202020204" pitchFamily="34" charset="0"/>
              </a:rPr>
              <a:t> </a:t>
            </a:r>
            <a:r>
              <a:rPr lang="es-ES" sz="2000" dirty="0" err="1">
                <a:latin typeface="Century Gothic" panose="020B0502020202020204" pitchFamily="34" charset="0"/>
              </a:rPr>
              <a:t>platform</a:t>
            </a:r>
            <a:r>
              <a:rPr lang="es-ES" sz="2000" dirty="0">
                <a:latin typeface="Century Gothic" panose="020B0502020202020204" pitchFamily="34" charset="0"/>
              </a:rPr>
              <a:t> </a:t>
            </a:r>
            <a:r>
              <a:rPr lang="es-ES" sz="2000" dirty="0" err="1">
                <a:latin typeface="Century Gothic" panose="020B0502020202020204" pitchFamily="34" charset="0"/>
              </a:rPr>
              <a:t>offer</a:t>
            </a:r>
            <a:r>
              <a:rPr lang="es-ES" sz="2000" dirty="0">
                <a:latin typeface="Century Gothic" panose="020B0502020202020204" pitchFamily="34" charset="0"/>
              </a:rPr>
              <a:t>?</a:t>
            </a:r>
          </a:p>
          <a:p>
            <a:endParaRPr lang="es-ES" sz="2000" dirty="0">
              <a:latin typeface="Century Gothic" panose="020B0502020202020204" pitchFamily="34" charset="0"/>
            </a:endParaRPr>
          </a:p>
          <a:p>
            <a:r>
              <a:rPr lang="es-ES" sz="2000" b="1" dirty="0" err="1">
                <a:latin typeface="Century Gothic" panose="020B0502020202020204" pitchFamily="34" charset="0"/>
              </a:rPr>
              <a:t>Unit</a:t>
            </a:r>
            <a:r>
              <a:rPr lang="es-ES" sz="2000" b="1" dirty="0">
                <a:latin typeface="Century Gothic" panose="020B0502020202020204" pitchFamily="34" charset="0"/>
              </a:rPr>
              <a:t> 3: </a:t>
            </a:r>
            <a:r>
              <a:rPr lang="es-ES" sz="2000" b="1" dirty="0" err="1">
                <a:latin typeface="Century Gothic" panose="020B0502020202020204" pitchFamily="34" charset="0"/>
              </a:rPr>
              <a:t>Types</a:t>
            </a:r>
            <a:r>
              <a:rPr lang="es-ES" sz="2000" b="1" dirty="0">
                <a:latin typeface="Century Gothic" panose="020B0502020202020204" pitchFamily="34" charset="0"/>
              </a:rPr>
              <a:t> </a:t>
            </a:r>
            <a:r>
              <a:rPr lang="es-ES" sz="2000" b="1" dirty="0" err="1">
                <a:latin typeface="Century Gothic" panose="020B0502020202020204" pitchFamily="34" charset="0"/>
              </a:rPr>
              <a:t>of</a:t>
            </a:r>
            <a:r>
              <a:rPr lang="es-ES" sz="2000" b="1" dirty="0">
                <a:latin typeface="Century Gothic" panose="020B0502020202020204" pitchFamily="34" charset="0"/>
              </a:rPr>
              <a:t> digital </a:t>
            </a:r>
            <a:r>
              <a:rPr lang="es-ES" sz="2000" b="1" dirty="0" err="1">
                <a:latin typeface="Century Gothic" panose="020B0502020202020204" pitchFamily="34" charset="0"/>
              </a:rPr>
              <a:t>content</a:t>
            </a:r>
            <a:r>
              <a:rPr lang="es-ES" sz="2000" b="1" dirty="0">
                <a:latin typeface="Century Gothic" panose="020B0502020202020204" pitchFamily="34" charset="0"/>
              </a:rPr>
              <a:t> and </a:t>
            </a:r>
            <a:r>
              <a:rPr lang="es-ES" sz="2000" b="1" dirty="0" err="1">
                <a:latin typeface="Century Gothic" panose="020B0502020202020204" pitchFamily="34" charset="0"/>
              </a:rPr>
              <a:t>their</a:t>
            </a:r>
            <a:r>
              <a:rPr lang="es-ES" sz="2000" b="1" dirty="0">
                <a:latin typeface="Century Gothic" panose="020B0502020202020204" pitchFamily="34" charset="0"/>
              </a:rPr>
              <a:t> </a:t>
            </a:r>
            <a:r>
              <a:rPr lang="es-ES" sz="2000" b="1" dirty="0" err="1">
                <a:latin typeface="Century Gothic" panose="020B0502020202020204" pitchFamily="34" charset="0"/>
              </a:rPr>
              <a:t>characteristics</a:t>
            </a:r>
            <a:endParaRPr lang="es-ES" sz="2000" b="1" dirty="0">
              <a:latin typeface="Century Gothic" panose="020B0502020202020204" pitchFamily="34" charset="0"/>
            </a:endParaRPr>
          </a:p>
          <a:p>
            <a:r>
              <a:rPr lang="es-ES" sz="2000" dirty="0" err="1">
                <a:latin typeface="Century Gothic" panose="020B0502020202020204" pitchFamily="34" charset="0"/>
              </a:rPr>
              <a:t>Section</a:t>
            </a:r>
            <a:r>
              <a:rPr lang="es-ES" sz="2000" dirty="0">
                <a:latin typeface="Century Gothic" panose="020B0502020202020204" pitchFamily="34" charset="0"/>
              </a:rPr>
              <a:t> 3.1: </a:t>
            </a:r>
            <a:r>
              <a:rPr lang="es-ES" sz="2000" dirty="0" err="1">
                <a:latin typeface="Century Gothic" panose="020B0502020202020204" pitchFamily="34" charset="0"/>
              </a:rPr>
              <a:t>Introduction</a:t>
            </a:r>
            <a:endParaRPr lang="es-ES" sz="2000" dirty="0">
              <a:latin typeface="Century Gothic" panose="020B0502020202020204" pitchFamily="34" charset="0"/>
            </a:endParaRPr>
          </a:p>
          <a:p>
            <a:r>
              <a:rPr lang="es-ES" sz="2000" dirty="0" err="1">
                <a:latin typeface="Century Gothic" panose="020B0502020202020204" pitchFamily="34" charset="0"/>
              </a:rPr>
              <a:t>Section</a:t>
            </a:r>
            <a:r>
              <a:rPr lang="es-ES" sz="2000" dirty="0">
                <a:latin typeface="Century Gothic" panose="020B0502020202020204" pitchFamily="34" charset="0"/>
              </a:rPr>
              <a:t> 3.2: </a:t>
            </a:r>
            <a:r>
              <a:rPr lang="es-ES" sz="2000" dirty="0" err="1">
                <a:latin typeface="Century Gothic" panose="020B0502020202020204" pitchFamily="34" charset="0"/>
              </a:rPr>
              <a:t>Types</a:t>
            </a:r>
            <a:r>
              <a:rPr lang="es-ES" sz="2000" dirty="0">
                <a:latin typeface="Century Gothic" panose="020B0502020202020204" pitchFamily="34" charset="0"/>
              </a:rPr>
              <a:t> </a:t>
            </a:r>
            <a:r>
              <a:rPr lang="es-ES" sz="2000" dirty="0" err="1">
                <a:latin typeface="Century Gothic" panose="020B0502020202020204" pitchFamily="34" charset="0"/>
              </a:rPr>
              <a:t>of</a:t>
            </a:r>
            <a:r>
              <a:rPr lang="es-ES" sz="2000" dirty="0">
                <a:latin typeface="Century Gothic" panose="020B0502020202020204" pitchFamily="34" charset="0"/>
              </a:rPr>
              <a:t> digital </a:t>
            </a:r>
            <a:r>
              <a:rPr lang="es-ES" sz="2000" dirty="0" err="1">
                <a:latin typeface="Century Gothic" panose="020B0502020202020204" pitchFamily="34" charset="0"/>
              </a:rPr>
              <a:t>content</a:t>
            </a:r>
            <a:endParaRPr lang="es-ES" sz="2000" dirty="0">
              <a:latin typeface="Century Gothic" panose="020B0502020202020204" pitchFamily="34" charset="0"/>
            </a:endParaRPr>
          </a:p>
        </p:txBody>
      </p:sp>
    </p:spTree>
    <p:extLst>
      <p:ext uri="{BB962C8B-B14F-4D97-AF65-F5344CB8AC3E}">
        <p14:creationId xmlns:p14="http://schemas.microsoft.com/office/powerpoint/2010/main" val="20752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Unit 1: How to teach virtual classes on a learning platform?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1.1: Introduction to Digital Content Delivery through E-learning digital platforms</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811000" cy="5447645"/>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Demand for virtual classes is higher and higher and it will keep on increasing due to the multiple benefits in terms of convenience, time scheduling and logistics that they represent.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Digital platforms have the potential to reduce costs associated with printing, transporting, and materials, yet it is fundamental to make sure that its delivery is adequate and effective to make the most of the delivery mean.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Increasingly, students of all ages demand access to a type of </a:t>
            </a:r>
            <a:r>
              <a:rPr lang="en-US" sz="2400" b="1" dirty="0">
                <a:effectLst/>
                <a:latin typeface="Calibri" panose="020F0502020204030204" pitchFamily="34" charset="0"/>
                <a:ea typeface="Arial MT"/>
                <a:cs typeface="Arial MT"/>
              </a:rPr>
              <a:t>online learning that is designed to suit them and their needs</a:t>
            </a:r>
            <a:r>
              <a:rPr lang="en-US" sz="2400" dirty="0">
                <a:effectLst/>
                <a:latin typeface="Calibri" panose="020F0502020204030204" pitchFamily="34" charset="0"/>
                <a:ea typeface="Arial MT"/>
                <a:cs typeface="Arial MT"/>
              </a:rPr>
              <a:t>. </a:t>
            </a:r>
          </a:p>
          <a:p>
            <a:pPr algn="just"/>
            <a:endParaRPr lang="en-US" sz="2400" dirty="0">
              <a:latin typeface="Calibri" panose="020F0502020204030204" pitchFamily="34" charset="0"/>
              <a:ea typeface="Arial MT"/>
              <a:cs typeface="Arial MT"/>
            </a:endParaRPr>
          </a:p>
          <a:p>
            <a:pPr algn="just"/>
            <a:r>
              <a:rPr lang="en-US" sz="2400" dirty="0">
                <a:effectLst/>
                <a:latin typeface="Calibri" panose="020F0502020204030204" pitchFamily="34" charset="0"/>
                <a:ea typeface="Arial MT"/>
                <a:cs typeface="Arial MT"/>
              </a:rPr>
              <a:t>This means that </a:t>
            </a:r>
            <a:r>
              <a:rPr lang="en-US" sz="2400" b="1" dirty="0">
                <a:effectLst/>
                <a:latin typeface="Calibri" panose="020F0502020204030204" pitchFamily="34" charset="0"/>
                <a:ea typeface="Arial MT"/>
                <a:cs typeface="Arial MT"/>
              </a:rPr>
              <a:t>e-learning platforms</a:t>
            </a:r>
            <a:r>
              <a:rPr lang="en-US" sz="2400" dirty="0">
                <a:effectLst/>
                <a:latin typeface="Calibri" panose="020F0502020204030204" pitchFamily="34" charset="0"/>
                <a:ea typeface="Arial MT"/>
                <a:cs typeface="Arial MT"/>
              </a:rPr>
              <a:t> have to be more flexible in order to be able </a:t>
            </a:r>
            <a:r>
              <a:rPr lang="en-US" sz="2400" b="1" dirty="0">
                <a:effectLst/>
                <a:latin typeface="Calibri" panose="020F0502020204030204" pitchFamily="34" charset="0"/>
                <a:ea typeface="Arial MT"/>
                <a:cs typeface="Arial MT"/>
              </a:rPr>
              <a:t>to adapt to students of all ages and type and ensure that they can successfully complete the course</a:t>
            </a:r>
            <a:r>
              <a:rPr lang="en-US" sz="2400" dirty="0">
                <a:effectLst/>
                <a:latin typeface="Calibri" panose="020F0502020204030204" pitchFamily="34" charset="0"/>
                <a:ea typeface="Arial MT"/>
                <a:cs typeface="Arial MT"/>
              </a:rPr>
              <a:t>.</a:t>
            </a:r>
            <a:endParaRPr lang="es-ES" sz="2400" dirty="0">
              <a:effectLst/>
              <a:latin typeface="Arial MT"/>
              <a:ea typeface="Arial MT"/>
              <a:cs typeface="Arial MT"/>
            </a:endParaRPr>
          </a:p>
          <a:p>
            <a:r>
              <a:rPr lang="en-US" sz="2400" dirty="0">
                <a:effectLst/>
                <a:latin typeface="Calibri" panose="020F0502020204030204" pitchFamily="34" charset="0"/>
                <a:ea typeface="Arial MT"/>
                <a:cs typeface="Arial MT"/>
              </a:rPr>
              <a:t> </a:t>
            </a:r>
            <a:endParaRPr lang="es-ES" sz="2400" dirty="0">
              <a:effectLst/>
              <a:latin typeface="Arial MT"/>
              <a:ea typeface="Arial MT"/>
              <a:cs typeface="Arial MT"/>
            </a:endParaRPr>
          </a:p>
          <a:p>
            <a:endParaRPr lang="es-ES" sz="3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488D56AD-E5DE-4394-9553-8F184AF4A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771900"/>
            <a:ext cx="3764823" cy="3764823"/>
          </a:xfrm>
          <a:prstGeom prst="rect">
            <a:avLst/>
          </a:prstGeom>
        </p:spPr>
      </p:pic>
      <p:sp>
        <p:nvSpPr>
          <p:cNvPr id="9" name="CuadroTexto 8">
            <a:extLst>
              <a:ext uri="{FF2B5EF4-FFF2-40B4-BE49-F238E27FC236}">
                <a16:creationId xmlns:a16="http://schemas.microsoft.com/office/drawing/2014/main" id="{9E2DF9A9-B5D2-4253-AE23-4BFED19EE8E9}"/>
              </a:ext>
            </a:extLst>
          </p:cNvPr>
          <p:cNvSpPr txBox="1"/>
          <p:nvPr/>
        </p:nvSpPr>
        <p:spPr>
          <a:xfrm>
            <a:off x="13692809" y="7519512"/>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Unit 1: How to teach virtual classes on a learning platform?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1.2: Understand the full capabilities of your learning platform</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277600" cy="5940088"/>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Make sure you as teacher understand fully your </a:t>
            </a:r>
            <a:r>
              <a:rPr lang="en-US" sz="2400" b="1" dirty="0">
                <a:effectLst/>
                <a:latin typeface="Calibri" panose="020F0502020204030204" pitchFamily="34" charset="0"/>
                <a:ea typeface="Arial MT"/>
                <a:cs typeface="Arial MT"/>
              </a:rPr>
              <a:t>LMS (Learning Management System) or LCMS (Learning Content Management System) platform</a:t>
            </a:r>
            <a:r>
              <a:rPr lang="en-US" sz="2400" dirty="0">
                <a:effectLst/>
                <a:latin typeface="Calibri" panose="020F0502020204030204" pitchFamily="34" charset="0"/>
                <a:ea typeface="Arial MT"/>
                <a:cs typeface="Arial MT"/>
              </a:rPr>
              <a:t> functionalities and know how to use it. Consider training yourself in the use of the platform by following online tutorials in order to create confidence in your audience and avoid spending precious lesson time searching for specific functionalities.</a:t>
            </a:r>
          </a:p>
          <a:p>
            <a:pPr algn="just"/>
            <a:endParaRPr lang="es-ES" sz="2400" dirty="0">
              <a:effectLst/>
              <a:latin typeface="Arial MT"/>
              <a:ea typeface="Arial MT"/>
              <a:cs typeface="Arial MT"/>
            </a:endParaRPr>
          </a:p>
          <a:p>
            <a:pPr algn="just"/>
            <a:r>
              <a:rPr lang="en-US" sz="2400" dirty="0">
                <a:effectLst/>
                <a:latin typeface="Calibri" panose="020F0502020204030204" pitchFamily="34" charset="0"/>
                <a:ea typeface="Arial MT"/>
                <a:cs typeface="Arial MT"/>
              </a:rPr>
              <a:t>The LMS platform allows quick, simple, and efficient sharing </a:t>
            </a:r>
            <a:r>
              <a:rPr lang="en-US" sz="2400" b="1" dirty="0">
                <a:effectLst/>
                <a:latin typeface="Calibri" panose="020F0502020204030204" pitchFamily="34" charset="0"/>
                <a:ea typeface="Arial MT"/>
                <a:cs typeface="Arial MT"/>
              </a:rPr>
              <a:t>additional learning resources</a:t>
            </a:r>
            <a:r>
              <a:rPr lang="en-US" sz="2400" dirty="0">
                <a:effectLst/>
                <a:latin typeface="Calibri" panose="020F0502020204030204" pitchFamily="34" charset="0"/>
                <a:ea typeface="Arial MT"/>
                <a:cs typeface="Arial MT"/>
              </a:rPr>
              <a:t> (video, exercises, ppts, etc.) therefore it is wise to use such functionalities especially with those students who are extremely proficient and eager to know more thus avoiding losing their attention.</a:t>
            </a:r>
          </a:p>
          <a:p>
            <a:pPr algn="just"/>
            <a:endParaRPr lang="es-ES" sz="2400" dirty="0">
              <a:effectLst/>
              <a:latin typeface="Arial MT"/>
              <a:ea typeface="Arial MT"/>
              <a:cs typeface="Arial MT"/>
            </a:endParaRPr>
          </a:p>
          <a:p>
            <a:pPr algn="just"/>
            <a:r>
              <a:rPr lang="en-US" sz="2400" dirty="0">
                <a:effectLst/>
                <a:latin typeface="Calibri" panose="020F0502020204030204" pitchFamily="34" charset="0"/>
                <a:ea typeface="Arial MT"/>
                <a:cs typeface="Arial MT"/>
              </a:rPr>
              <a:t>In </a:t>
            </a:r>
            <a:r>
              <a:rPr lang="en-US" sz="2400" b="1" dirty="0">
                <a:effectLst/>
                <a:latin typeface="Calibri" panose="020F0502020204030204" pitchFamily="34" charset="0"/>
                <a:ea typeface="Arial MT"/>
                <a:cs typeface="Arial MT"/>
              </a:rPr>
              <a:t>LMS platforms</a:t>
            </a:r>
            <a:r>
              <a:rPr lang="en-US" sz="2400" dirty="0">
                <a:effectLst/>
                <a:latin typeface="Calibri" panose="020F0502020204030204" pitchFamily="34" charset="0"/>
                <a:ea typeface="Arial MT"/>
                <a:cs typeface="Arial MT"/>
              </a:rPr>
              <a:t> classes can be recorded thus ensuring that even absentees can catch up, moreover those lessons can be also presented by your institution to create learning repositories and position your training academy on social media.</a:t>
            </a:r>
            <a:endParaRPr lang="es-ES" sz="2400" dirty="0">
              <a:effectLst/>
              <a:latin typeface="Arial MT"/>
              <a:ea typeface="Arial MT"/>
              <a:cs typeface="Arial MT"/>
            </a:endParaRPr>
          </a:p>
          <a:p>
            <a:endParaRPr lang="es-ES" sz="4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58DBE8D7-5CCE-4003-864F-336FE6C0A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600" y="3292713"/>
            <a:ext cx="4876190" cy="4876190"/>
          </a:xfrm>
          <a:prstGeom prst="rect">
            <a:avLst/>
          </a:prstGeom>
        </p:spPr>
      </p:pic>
      <p:sp>
        <p:nvSpPr>
          <p:cNvPr id="7" name="CuadroTexto 6">
            <a:extLst>
              <a:ext uri="{FF2B5EF4-FFF2-40B4-BE49-F238E27FC236}">
                <a16:creationId xmlns:a16="http://schemas.microsoft.com/office/drawing/2014/main" id="{75545348-A2A2-424C-B65F-F0DED35ED6E5}"/>
              </a:ext>
            </a:extLst>
          </p:cNvPr>
          <p:cNvSpPr txBox="1"/>
          <p:nvPr/>
        </p:nvSpPr>
        <p:spPr>
          <a:xfrm>
            <a:off x="13487400" y="8201030"/>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2735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Unit 1: How to teach virtual classes on a learning platform?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1.3: Consider virtual classes sizes</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9906000" cy="2400657"/>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Even if there is no real limitation in numbers for virtual classes, it is true that with </a:t>
            </a:r>
            <a:r>
              <a:rPr lang="en-US" sz="2400" b="1" dirty="0">
                <a:effectLst/>
                <a:latin typeface="Calibri" panose="020F0502020204030204" pitchFamily="34" charset="0"/>
                <a:ea typeface="Arial MT"/>
                <a:cs typeface="Arial MT"/>
              </a:rPr>
              <a:t>smaller classes it is easier </a:t>
            </a:r>
            <a:r>
              <a:rPr lang="en-US" sz="2400" dirty="0">
                <a:effectLst/>
                <a:latin typeface="Calibri" panose="020F0502020204030204" pitchFamily="34" charset="0"/>
                <a:ea typeface="Arial MT"/>
                <a:cs typeface="Arial MT"/>
              </a:rPr>
              <a:t>to make students participate and keep an eye on their contributions via chat or queries.</a:t>
            </a:r>
            <a:endParaRPr lang="es-ES" sz="2400" dirty="0">
              <a:effectLst/>
              <a:latin typeface="Arial MT"/>
              <a:ea typeface="Arial MT"/>
              <a:cs typeface="Arial MT"/>
            </a:endParaRPr>
          </a:p>
          <a:p>
            <a:pPr algn="just" fontAlgn="base"/>
            <a:r>
              <a:rPr lang="en-US" sz="2400" dirty="0">
                <a:effectLst/>
                <a:latin typeface="Calibri" panose="020F0502020204030204" pitchFamily="34" charset="0"/>
                <a:ea typeface="Times New Roman" panose="02020603050405020304" pitchFamily="18" charset="0"/>
              </a:rPr>
              <a:t> </a:t>
            </a:r>
            <a:endParaRPr lang="es-ES" sz="2400" dirty="0">
              <a:effectLst/>
              <a:latin typeface="Times New Roman" panose="02020603050405020304" pitchFamily="18" charset="0"/>
              <a:ea typeface="Times New Roman" panose="02020603050405020304" pitchFamily="18" charset="0"/>
            </a:endParaRPr>
          </a:p>
          <a:p>
            <a:endParaRPr lang="es-ES" sz="5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050" name="Picture 2" descr="Online Learning Chat: Uses of An Educational Group Chat">
            <a:extLst>
              <a:ext uri="{FF2B5EF4-FFF2-40B4-BE49-F238E27FC236}">
                <a16:creationId xmlns:a16="http://schemas.microsoft.com/office/drawing/2014/main" id="{3E835646-F6F9-4F7E-A7C2-C3D140D24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4652" y="3834469"/>
            <a:ext cx="5619560" cy="337661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9AAE6C8-29C9-4401-A5FA-698F77D0FBB1}"/>
              </a:ext>
            </a:extLst>
          </p:cNvPr>
          <p:cNvSpPr txBox="1"/>
          <p:nvPr/>
        </p:nvSpPr>
        <p:spPr>
          <a:xfrm>
            <a:off x="12496800" y="7202798"/>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404838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Unit 1: How to teach virtual classes on a learning platform?</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1.4: Be confident, look right at the webcam, smile and interact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401753"/>
          </a:xfrm>
          <a:prstGeom prst="rect">
            <a:avLst/>
          </a:prstGeom>
          <a:noFill/>
        </p:spPr>
        <p:txBody>
          <a:bodyPr wrap="square" rtlCol="0">
            <a:spAutoFit/>
          </a:bodyPr>
          <a:lstStyle/>
          <a:p>
            <a:pPr algn="just"/>
            <a:r>
              <a:rPr lang="en-US" sz="2400" dirty="0">
                <a:effectLst/>
                <a:latin typeface="Calibri" panose="020F0502020204030204" pitchFamily="34" charset="0"/>
                <a:ea typeface="Arial MT"/>
                <a:cs typeface="Arial MT"/>
              </a:rPr>
              <a:t>Even if you are a greatly experienced teacher, the use of this new modality can imply some impasse in the way you teach. It is highly recommendable that </a:t>
            </a:r>
            <a:r>
              <a:rPr lang="en-US" sz="2400" b="1" dirty="0">
                <a:effectLst/>
                <a:latin typeface="Calibri" panose="020F0502020204030204" pitchFamily="34" charset="0"/>
                <a:ea typeface="Arial MT"/>
                <a:cs typeface="Arial MT"/>
              </a:rPr>
              <a:t>you practice your delivery </a:t>
            </a:r>
            <a:r>
              <a:rPr lang="en-US" sz="2400" dirty="0">
                <a:effectLst/>
                <a:latin typeface="Calibri" panose="020F0502020204030204" pitchFamily="34" charset="0"/>
                <a:ea typeface="Arial MT"/>
                <a:cs typeface="Arial MT"/>
              </a:rPr>
              <a:t>and that you are prepared to the worst-case scenario (you having a monologue and still have to be convincing!). </a:t>
            </a:r>
          </a:p>
          <a:p>
            <a:pPr algn="just"/>
            <a:endParaRPr lang="en-US" sz="2400" dirty="0">
              <a:latin typeface="Calibri" panose="020F0502020204030204" pitchFamily="34" charset="0"/>
              <a:ea typeface="Arial MT"/>
              <a:cs typeface="Arial MT"/>
            </a:endParaRPr>
          </a:p>
          <a:p>
            <a:pPr algn="just"/>
            <a:r>
              <a:rPr lang="en-US" sz="2400" b="1" dirty="0">
                <a:effectLst/>
                <a:latin typeface="Calibri" panose="020F0502020204030204" pitchFamily="34" charset="0"/>
                <a:ea typeface="Arial MT"/>
                <a:cs typeface="Arial MT"/>
              </a:rPr>
              <a:t>Confidence is fundamental: </a:t>
            </a:r>
            <a:r>
              <a:rPr lang="en-US" sz="2400" dirty="0">
                <a:effectLst/>
                <a:latin typeface="Calibri" panose="020F0502020204030204" pitchFamily="34" charset="0"/>
                <a:ea typeface="Arial MT"/>
                <a:cs typeface="Arial MT"/>
              </a:rPr>
              <a:t>the teacher must reassure students that they are in good hands! It is important to look straight at the camera, have an appropriate background and adequate light. </a:t>
            </a:r>
          </a:p>
          <a:p>
            <a:pPr algn="just"/>
            <a:endParaRPr lang="en-US" sz="2400" dirty="0">
              <a:latin typeface="Calibri" panose="020F0502020204030204" pitchFamily="34" charset="0"/>
              <a:ea typeface="Arial MT"/>
              <a:cs typeface="Arial MT"/>
            </a:endParaRPr>
          </a:p>
          <a:p>
            <a:pPr algn="just"/>
            <a:r>
              <a:rPr lang="en-US" sz="2400" b="1" dirty="0">
                <a:effectLst/>
                <a:latin typeface="Calibri" panose="020F0502020204030204" pitchFamily="34" charset="0"/>
                <a:ea typeface="Arial MT"/>
                <a:cs typeface="Arial MT"/>
              </a:rPr>
              <a:t>Feel relaxed and smile </a:t>
            </a:r>
            <a:r>
              <a:rPr lang="en-US" sz="2400" dirty="0">
                <a:effectLst/>
                <a:latin typeface="Calibri" panose="020F0502020204030204" pitchFamily="34" charset="0"/>
                <a:ea typeface="Arial MT"/>
                <a:cs typeface="Arial MT"/>
              </a:rPr>
              <a:t>in order to motivate and catch students’ attention and interaction, which is extremely important as a two-way dialogue helps students get the most out of the virtual lessons. In this sense, it is a good principle to kindly ask students to turn their camera one, yet due to GDPR issues this cannot be imposed.</a:t>
            </a:r>
            <a:endParaRPr lang="es-ES" sz="2400" dirty="0">
              <a:effectLst/>
              <a:latin typeface="Arial MT"/>
              <a:ea typeface="Arial MT"/>
              <a:cs typeface="Arial MT"/>
            </a:endParaRPr>
          </a:p>
          <a:p>
            <a:pPr algn="just" fontAlgn="base"/>
            <a:r>
              <a:rPr lang="en-US" sz="3200" dirty="0">
                <a:effectLst/>
                <a:latin typeface="Calibri" panose="020F0502020204030204" pitchFamily="34" charset="0"/>
                <a:ea typeface="Times New Roman" panose="02020603050405020304" pitchFamily="18" charset="0"/>
              </a:rPr>
              <a:t> </a:t>
            </a:r>
            <a:endParaRPr lang="es-ES" sz="3200" dirty="0">
              <a:effectLst/>
              <a:latin typeface="Times New Roman" panose="02020603050405020304" pitchFamily="18" charset="0"/>
              <a:ea typeface="Times New Roman" panose="02020603050405020304" pitchFamily="18" charset="0"/>
            </a:endParaRPr>
          </a:p>
          <a:p>
            <a:endParaRPr lang="es-ES" sz="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C84EC04-F17D-4A47-9AD5-58157EC39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0" y="3924300"/>
            <a:ext cx="3810000" cy="3810000"/>
          </a:xfrm>
          <a:prstGeom prst="rect">
            <a:avLst/>
          </a:prstGeom>
        </p:spPr>
      </p:pic>
      <p:sp>
        <p:nvSpPr>
          <p:cNvPr id="8" name="CuadroTexto 7">
            <a:extLst>
              <a:ext uri="{FF2B5EF4-FFF2-40B4-BE49-F238E27FC236}">
                <a16:creationId xmlns:a16="http://schemas.microsoft.com/office/drawing/2014/main" id="{5E66B414-1C80-49F2-9255-775FBE44E9D2}"/>
              </a:ext>
            </a:extLst>
          </p:cNvPr>
          <p:cNvSpPr txBox="1"/>
          <p:nvPr/>
        </p:nvSpPr>
        <p:spPr>
          <a:xfrm>
            <a:off x="12954000" y="7962900"/>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23494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2.1: Why are you using a digital platform?</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356612"/>
          </a:xfrm>
          <a:prstGeom prst="rect">
            <a:avLst/>
          </a:prstGeom>
          <a:noFill/>
        </p:spPr>
        <p:txBody>
          <a:bodyPr wrap="square" rtlCol="0">
            <a:spAutoFit/>
          </a:bodyPr>
          <a:lstStyle/>
          <a:p>
            <a:r>
              <a:rPr lang="en-US" sz="2000" dirty="0">
                <a:effectLst/>
                <a:latin typeface="Calibri" panose="020F0502020204030204" pitchFamily="34" charset="0"/>
                <a:ea typeface="Arial MT"/>
                <a:cs typeface="Arial MT"/>
              </a:rPr>
              <a:t>Nowadays, digital content platforms have an extremely important role in personal, academic, and corporate settings. </a:t>
            </a:r>
          </a:p>
          <a:p>
            <a:endParaRPr lang="en-US" sz="2000" dirty="0">
              <a:latin typeface="Calibri" panose="020F0502020204030204" pitchFamily="34" charset="0"/>
              <a:ea typeface="Arial MT"/>
              <a:cs typeface="Arial MT"/>
            </a:endParaRPr>
          </a:p>
          <a:p>
            <a:r>
              <a:rPr lang="en-US" sz="2000" dirty="0">
                <a:effectLst/>
                <a:latin typeface="Calibri" panose="020F0502020204030204" pitchFamily="34" charset="0"/>
                <a:ea typeface="Arial MT"/>
                <a:cs typeface="Arial MT"/>
              </a:rPr>
              <a:t>While e-learning platforms can be applied in virtually any corporate training program, yet they are particularly useful in </a:t>
            </a:r>
            <a:r>
              <a:rPr lang="en-US" sz="2000" b="1" dirty="0">
                <a:effectLst/>
                <a:latin typeface="Calibri" panose="020F0502020204030204" pitchFamily="34" charset="0"/>
                <a:ea typeface="Arial MT"/>
                <a:cs typeface="Arial MT"/>
              </a:rPr>
              <a:t>training related to technical skills, products, long-life learning education</a:t>
            </a:r>
            <a:r>
              <a:rPr lang="en-US" sz="2000" dirty="0">
                <a:effectLst/>
                <a:latin typeface="Calibri" panose="020F0502020204030204" pitchFamily="34" charset="0"/>
                <a:ea typeface="Arial MT"/>
                <a:cs typeface="Arial MT"/>
              </a:rPr>
              <a:t>, and new onboarding since the improved access to materials offered by these online formats promotes learning and permits flexibility for the students. </a:t>
            </a:r>
          </a:p>
          <a:p>
            <a:endParaRPr lang="es-ES" sz="2000" dirty="0">
              <a:effectLst/>
              <a:latin typeface="Arial MT"/>
              <a:ea typeface="Arial MT"/>
              <a:cs typeface="Arial MT"/>
            </a:endParaRPr>
          </a:p>
          <a:p>
            <a:r>
              <a:rPr lang="en-US" sz="2000" dirty="0">
                <a:effectLst/>
                <a:latin typeface="Calibri" panose="020F0502020204030204" pitchFamily="34" charset="0"/>
                <a:ea typeface="Arial MT"/>
                <a:cs typeface="Arial MT"/>
              </a:rPr>
              <a:t>Let’s review what are the factors influencing your choice according to the purpose you want to pursue.</a:t>
            </a:r>
            <a:endParaRPr lang="es-ES" sz="2000" dirty="0">
              <a:effectLst/>
              <a:latin typeface="Arial MT"/>
              <a:ea typeface="Arial MT"/>
              <a:cs typeface="Arial MT"/>
            </a:endParaRPr>
          </a:p>
          <a:p>
            <a:pPr marL="342900" lvl="0" indent="-342900" algn="just">
              <a:lnSpc>
                <a:spcPct val="107000"/>
              </a:lnSpc>
              <a:spcAft>
                <a:spcPts val="800"/>
              </a:spcAft>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For entertainment </a:t>
            </a:r>
            <a:r>
              <a:rPr lang="en-US" sz="2000" dirty="0">
                <a:effectLst/>
                <a:latin typeface="Calibri" panose="020F0502020204030204" pitchFamily="34" charset="0"/>
                <a:ea typeface="Calibri" panose="020F0502020204030204" pitchFamily="34" charset="0"/>
                <a:cs typeface="Arial" panose="020B0604020202020204" pitchFamily="34" charset="0"/>
              </a:rPr>
              <a:t>– this will have a strong emotional component for the audience, making it very shareable.</a:t>
            </a:r>
            <a:endParaRPr lang="es-ES" sz="20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For education</a:t>
            </a:r>
            <a:r>
              <a:rPr lang="en-US" sz="2000" dirty="0">
                <a:effectLst/>
                <a:latin typeface="Calibri" panose="020F0502020204030204" pitchFamily="34" charset="0"/>
                <a:ea typeface="Calibri" panose="020F0502020204030204" pitchFamily="34" charset="0"/>
                <a:cs typeface="Arial" panose="020B0604020202020204" pitchFamily="34" charset="0"/>
              </a:rPr>
              <a:t> – this will allow for a wide reach. Highly shareable.</a:t>
            </a:r>
            <a:endParaRPr lang="es-ES" sz="20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For persuasion</a:t>
            </a:r>
            <a:r>
              <a:rPr lang="en-US" sz="2000" dirty="0">
                <a:effectLst/>
                <a:latin typeface="Calibri" panose="020F0502020204030204" pitchFamily="34" charset="0"/>
                <a:ea typeface="Calibri" panose="020F0502020204030204" pitchFamily="34" charset="0"/>
                <a:cs typeface="Arial" panose="020B0604020202020204" pitchFamily="34" charset="0"/>
              </a:rPr>
              <a:t> – This is slightly more emotionally charged; content that gradually changes the mind of the audience.</a:t>
            </a:r>
            <a:endParaRPr lang="es-ES" sz="20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000" b="1" dirty="0">
                <a:effectLst/>
                <a:latin typeface="Calibri" panose="020F0502020204030204" pitchFamily="34" charset="0"/>
                <a:ea typeface="Calibri" panose="020F0502020204030204" pitchFamily="34" charset="0"/>
                <a:cs typeface="Arial" panose="020B0604020202020204" pitchFamily="34" charset="0"/>
              </a:rPr>
              <a:t>For conversion</a:t>
            </a:r>
            <a:r>
              <a:rPr lang="en-US" sz="2000" dirty="0">
                <a:effectLst/>
                <a:latin typeface="Calibri" panose="020F0502020204030204" pitchFamily="34" charset="0"/>
                <a:ea typeface="Calibri" panose="020F0502020204030204" pitchFamily="34" charset="0"/>
                <a:cs typeface="Arial" panose="020B0604020202020204" pitchFamily="34" charset="0"/>
              </a:rPr>
              <a:t> – Content is rationally presented to ignite a decision-making process.</a:t>
            </a:r>
            <a:endParaRPr lang="es-ES" sz="2000" dirty="0">
              <a:effectLst/>
              <a:latin typeface="Arial MT"/>
              <a:ea typeface="Calibri" panose="020F0502020204030204" pitchFamily="34" charset="0"/>
              <a:cs typeface="Arial" panose="020B0604020202020204" pitchFamily="34" charset="0"/>
            </a:endParaRPr>
          </a:p>
          <a:p>
            <a:endParaRPr lang="es-ES" sz="72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21B79BEE-8C80-467D-90DE-F2C5A59E5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5800" y="3390900"/>
            <a:ext cx="5101580" cy="5101580"/>
          </a:xfrm>
          <a:prstGeom prst="rect">
            <a:avLst/>
          </a:prstGeom>
        </p:spPr>
      </p:pic>
      <p:sp>
        <p:nvSpPr>
          <p:cNvPr id="8" name="CuadroTexto 7">
            <a:extLst>
              <a:ext uri="{FF2B5EF4-FFF2-40B4-BE49-F238E27FC236}">
                <a16:creationId xmlns:a16="http://schemas.microsoft.com/office/drawing/2014/main" id="{42F56B18-EB80-4BE8-90E9-17EC9C647E1A}"/>
              </a:ext>
            </a:extLst>
          </p:cNvPr>
          <p:cNvSpPr txBox="1"/>
          <p:nvPr/>
        </p:nvSpPr>
        <p:spPr>
          <a:xfrm>
            <a:off x="13306783" y="8638884"/>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192841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a:rPr lang="en-U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Overview of digital platforms and their role in content delivery	</a:t>
            </a:r>
            <a:endParaRPr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954107"/>
          </a:xfrm>
          <a:prstGeom prst="rect">
            <a:avLst/>
          </a:prstGeom>
          <a:noFill/>
        </p:spPr>
        <p:txBody>
          <a:bodyPr wrap="square" rtlCol="0">
            <a:spAutoFit/>
          </a:bodyPr>
          <a:lstStyle/>
          <a:p>
            <a:r>
              <a:rPr lang="en-US"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Section 2.2: Who is your target audience and what is the problem you’re solving for this audience?</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8713" y="4282370"/>
            <a:ext cx="10515600" cy="4710520"/>
          </a:xfrm>
          <a:prstGeom prst="rect">
            <a:avLst/>
          </a:prstGeom>
          <a:noFill/>
        </p:spPr>
        <p:txBody>
          <a:bodyPr wrap="square" rtlCol="0">
            <a:spAutoFit/>
          </a:bodyPr>
          <a:lstStyle/>
          <a:p>
            <a:pPr marL="342900" lvl="0" indent="-342900" algn="just">
              <a:lnSpc>
                <a:spcPct val="107000"/>
              </a:lnSpc>
              <a:spcAft>
                <a:spcPts val="800"/>
              </a:spcAft>
              <a:buClr>
                <a:srgbClr val="3A3A3A"/>
              </a:buClr>
              <a:buFont typeface="Calibri" panose="020F0502020204030204" pitchFamily="34" charset="0"/>
              <a:buChar char="-"/>
            </a:pPr>
            <a:r>
              <a:rPr lang="en-US" sz="2400" b="1" dirty="0">
                <a:effectLst/>
                <a:latin typeface="Calibri" panose="020F0502020204030204" pitchFamily="34" charset="0"/>
                <a:ea typeface="Calibri" panose="020F0502020204030204" pitchFamily="34" charset="0"/>
                <a:cs typeface="Arial" panose="020B0604020202020204" pitchFamily="34" charset="0"/>
              </a:rPr>
              <a:t>Content is entirely dependent on the individual</a:t>
            </a:r>
            <a:r>
              <a:rPr lang="en-US" sz="2400" dirty="0">
                <a:effectLst/>
                <a:latin typeface="Calibri" panose="020F0502020204030204" pitchFamily="34" charset="0"/>
                <a:ea typeface="Calibri" panose="020F0502020204030204" pitchFamily="34" charset="0"/>
                <a:cs typeface="Arial" panose="020B0604020202020204" pitchFamily="34" charset="0"/>
              </a:rPr>
              <a:t>, therefore </a:t>
            </a:r>
            <a:r>
              <a:rPr lang="en-US" sz="2400" b="1" dirty="0">
                <a:effectLst/>
                <a:latin typeface="Calibri" panose="020F0502020204030204" pitchFamily="34" charset="0"/>
                <a:ea typeface="Calibri" panose="020F0502020204030204" pitchFamily="34" charset="0"/>
                <a:cs typeface="Arial" panose="020B0604020202020204" pitchFamily="34" charset="0"/>
              </a:rPr>
              <a:t>knowing who is your student is essential</a:t>
            </a:r>
            <a:r>
              <a:rPr lang="en-US" sz="2400" dirty="0">
                <a:effectLst/>
                <a:latin typeface="Calibri" panose="020F0502020204030204" pitchFamily="34" charset="0"/>
                <a:ea typeface="Calibri" panose="020F0502020204030204" pitchFamily="34" charset="0"/>
                <a:cs typeface="Arial" panose="020B0604020202020204" pitchFamily="34" charset="0"/>
              </a:rPr>
              <a:t> to engage them and make the delivery experience relevant to them.</a:t>
            </a:r>
            <a:endParaRPr lang="es-ES" sz="2400" dirty="0">
              <a:effectLst/>
              <a:latin typeface="Arial MT"/>
              <a:ea typeface="Calibri" panose="020F0502020204030204" pitchFamily="34" charset="0"/>
              <a:cs typeface="Arial" panose="020B0604020202020204" pitchFamily="34" charset="0"/>
            </a:endParaRPr>
          </a:p>
          <a:p>
            <a:pPr marL="342900" lvl="0" indent="-342900" algn="just">
              <a:lnSpc>
                <a:spcPct val="107000"/>
              </a:lnSpc>
              <a:buClr>
                <a:srgbClr val="3A3A3A"/>
              </a:buClr>
              <a:buFont typeface="Calibri" panose="020F0502020204030204" pitchFamily="34" charset="0"/>
              <a:buChar char="-"/>
            </a:pPr>
            <a:r>
              <a:rPr lang="en-US" sz="2400" dirty="0">
                <a:effectLst/>
                <a:latin typeface="Calibri" panose="020F0502020204030204" pitchFamily="34" charset="0"/>
                <a:ea typeface="Calibri" panose="020F0502020204030204" pitchFamily="34" charset="0"/>
                <a:cs typeface="Arial" panose="020B0604020202020204" pitchFamily="34" charset="0"/>
              </a:rPr>
              <a:t>Once you know your audience it will be easier to design material to solve their needs.</a:t>
            </a:r>
          </a:p>
          <a:p>
            <a:pPr marL="342900" lvl="0" indent="-342900" algn="just">
              <a:lnSpc>
                <a:spcPct val="107000"/>
              </a:lnSpc>
              <a:buClr>
                <a:srgbClr val="3A3A3A"/>
              </a:buClr>
              <a:buFont typeface="Calibri" panose="020F0502020204030204" pitchFamily="34" charset="0"/>
              <a:buChar char="-"/>
            </a:pPr>
            <a:r>
              <a:rPr lang="en-US" sz="2400" b="1" dirty="0">
                <a:effectLst/>
                <a:latin typeface="Calibri" panose="020F0502020204030204" pitchFamily="34" charset="0"/>
                <a:ea typeface="Calibri" panose="020F0502020204030204" pitchFamily="34" charset="0"/>
                <a:cs typeface="Arial" panose="020B0604020202020204" pitchFamily="34" charset="0"/>
              </a:rPr>
              <a:t>What are the objectives and outcomes </a:t>
            </a:r>
            <a:r>
              <a:rPr lang="en-US" sz="2400" dirty="0">
                <a:effectLst/>
                <a:latin typeface="Calibri" panose="020F0502020204030204" pitchFamily="34" charset="0"/>
                <a:ea typeface="Calibri" panose="020F0502020204030204" pitchFamily="34" charset="0"/>
                <a:cs typeface="Arial" panose="020B0604020202020204" pitchFamily="34" charset="0"/>
              </a:rPr>
              <a:t>that you want to achieve? Knowing the “why” behind your training strategy ensures that you fully understand how to proceed.</a:t>
            </a:r>
            <a:endParaRPr lang="es-ES" sz="2400" dirty="0">
              <a:effectLst/>
              <a:latin typeface="Arial MT"/>
              <a:ea typeface="Calibri" panose="020F0502020204030204" pitchFamily="34" charset="0"/>
              <a:cs typeface="Arial" panose="020B0604020202020204" pitchFamily="34" charset="0"/>
            </a:endParaRPr>
          </a:p>
          <a:p>
            <a:endParaRPr lang="es-ES" sz="8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12D5966-F3B6-4B78-9517-1857549DD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9200" y="3894361"/>
            <a:ext cx="4210052" cy="4210052"/>
          </a:xfrm>
          <a:prstGeom prst="rect">
            <a:avLst/>
          </a:prstGeom>
        </p:spPr>
      </p:pic>
      <p:sp>
        <p:nvSpPr>
          <p:cNvPr id="8" name="CuadroTexto 7">
            <a:extLst>
              <a:ext uri="{FF2B5EF4-FFF2-40B4-BE49-F238E27FC236}">
                <a16:creationId xmlns:a16="http://schemas.microsoft.com/office/drawing/2014/main" id="{37E413D6-6820-4A95-8316-CCD7DACE497D}"/>
              </a:ext>
            </a:extLst>
          </p:cNvPr>
          <p:cNvSpPr txBox="1"/>
          <p:nvPr/>
        </p:nvSpPr>
        <p:spPr>
          <a:xfrm>
            <a:off x="13335000" y="7919747"/>
            <a:ext cx="3917223" cy="369332"/>
          </a:xfrm>
          <a:prstGeom prst="rect">
            <a:avLst/>
          </a:prstGeom>
          <a:noFill/>
        </p:spPr>
        <p:txBody>
          <a:bodyPr wrap="square">
            <a:spAutoFit/>
          </a:bodyPr>
          <a:lstStyle/>
          <a:p>
            <a:r>
              <a:rPr lang="es-ES" dirty="0" err="1"/>
              <a:t>Image</a:t>
            </a:r>
            <a:r>
              <a:rPr lang="es-ES" dirty="0"/>
              <a:t> </a:t>
            </a:r>
            <a:r>
              <a:rPr lang="es-ES" dirty="0" err="1"/>
              <a:t>source</a:t>
            </a:r>
            <a:r>
              <a:rPr lang="es-ES" dirty="0"/>
              <a:t>: Flaticon.com</a:t>
            </a:r>
          </a:p>
        </p:txBody>
      </p:sp>
    </p:spTree>
    <p:extLst>
      <p:ext uri="{BB962C8B-B14F-4D97-AF65-F5344CB8AC3E}">
        <p14:creationId xmlns:p14="http://schemas.microsoft.com/office/powerpoint/2010/main" val="4247376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9923</TotalTime>
  <Words>3466</Words>
  <Application>Microsoft Office PowerPoint</Application>
  <PresentationFormat>Personalizado</PresentationFormat>
  <Paragraphs>261</Paragraphs>
  <Slides>24</Slides>
  <Notes>0</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24</vt:i4>
      </vt:variant>
    </vt:vector>
  </HeadingPairs>
  <TitlesOfParts>
    <vt:vector size="36" baseType="lpstr">
      <vt:lpstr>Arial</vt:lpstr>
      <vt:lpstr>Arial MT</vt:lpstr>
      <vt:lpstr>Calibri</vt:lpstr>
      <vt:lpstr>Calibri Light</vt:lpstr>
      <vt:lpstr>Century Gothic</vt:lpstr>
      <vt:lpstr>Ed Sans Neue</vt:lpstr>
      <vt:lpstr>Microsoft Sans Serif</vt:lpstr>
      <vt:lpstr>Times New Roman</vt:lpstr>
      <vt:lpstr>Wingdings</vt:lpstr>
      <vt:lpstr>Office Theme</vt:lpstr>
      <vt:lpstr>Diseño personalizado</vt:lpstr>
      <vt:lpstr>1_Diseño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Diseño sin nombre</dc:title>
  <dc:creator>Monia Coppola</dc:creator>
  <cp:keywords>DAE3Hts2lAc,BAEXurJiHZU</cp:keywords>
  <cp:lastModifiedBy>Roberta Albertazzi</cp:lastModifiedBy>
  <cp:revision>52</cp:revision>
  <dcterms:created xsi:type="dcterms:W3CDTF">2022-02-01T14:11:31Z</dcterms:created>
  <dcterms:modified xsi:type="dcterms:W3CDTF">2023-05-23T09:33:07Z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