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5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3450124" y="6591300"/>
            <a:ext cx="12551876" cy="523220"/>
          </a:xfrm>
          <a:prstGeom prst="rect">
            <a:avLst/>
          </a:prstGeom>
          <a:noFill/>
        </p:spPr>
        <p:txBody>
          <a:bodyPr wrap="square">
            <a:spAutoFit/>
          </a:bodyPr>
          <a:lstStyle/>
          <a:p>
            <a:pPr algn="ctr"/>
            <a:r>
              <a:rPr lang="en-US" sz="2800" b="1" dirty="0">
                <a:solidFill>
                  <a:srgbClr val="75B239"/>
                </a:solidFill>
                <a:effectLst/>
                <a:latin typeface="Century Gothic" panose="020B0502020202020204" pitchFamily="34" charset="0"/>
                <a:ea typeface="Arial MT"/>
                <a:cs typeface="Arial MT"/>
              </a:rPr>
              <a:t>How to engage students in online training</a:t>
            </a:r>
            <a:endParaRPr lang="es-ES" sz="2800" dirty="0">
              <a:solidFill>
                <a:srgbClr val="75B239"/>
              </a:solidFill>
              <a:effectLst/>
              <a:latin typeface="Century Gothic" panose="020B0502020202020204" pitchFamily="34" charset="0"/>
              <a:ea typeface="Arial MT"/>
              <a:cs typeface="Arial MT"/>
            </a:endParaRP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5354671"/>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By incorporating these strategies, online training can be made more engaging, interactive, and effective in </a:t>
            </a:r>
            <a:r>
              <a:rPr lang="en-US" sz="2400" b="1" dirty="0">
                <a:effectLst/>
                <a:latin typeface="Calibri" panose="020F0502020204030204" pitchFamily="34" charset="0"/>
                <a:ea typeface="Arial MT"/>
                <a:cs typeface="Calibri" panose="020F0502020204030204" pitchFamily="34" charset="0"/>
              </a:rPr>
              <a:t>capturing users' attention</a:t>
            </a:r>
            <a:r>
              <a:rPr lang="en-US" sz="2400" dirty="0">
                <a:effectLst/>
                <a:latin typeface="Calibri" panose="020F0502020204030204" pitchFamily="34" charset="0"/>
                <a:ea typeface="Arial MT"/>
                <a:cs typeface="Calibri" panose="020F0502020204030204" pitchFamily="34" charset="0"/>
              </a:rPr>
              <a:t>, promoting active participation, and enhancing the overall learning experience. Finding the right engagement strategy takes time, </a:t>
            </a:r>
            <a:r>
              <a:rPr lang="en-US" sz="2400" b="1" dirty="0">
                <a:effectLst/>
                <a:latin typeface="Calibri" panose="020F0502020204030204" pitchFamily="34" charset="0"/>
                <a:ea typeface="Arial MT"/>
                <a:cs typeface="Calibri" panose="020F0502020204030204" pitchFamily="34" charset="0"/>
              </a:rPr>
              <a:t>ICT offers many great ways to interact and engage with students online</a:t>
            </a:r>
            <a:r>
              <a:rPr lang="en-US" sz="2400" dirty="0">
                <a:effectLst/>
                <a:latin typeface="Calibri" panose="020F0502020204030204" pitchFamily="34" charset="0"/>
                <a:ea typeface="Arial MT"/>
                <a:cs typeface="Calibri" panose="020F0502020204030204" pitchFamily="34" charset="0"/>
              </a:rPr>
              <a:t>. Take advantage of all the free tools and resources available, test them in your training online and devise a plan to better engage and interact with your trainees for a successful learning experience!</a:t>
            </a:r>
            <a:endParaRPr lang="es-ES" sz="2400" dirty="0">
              <a:effectLst/>
              <a:latin typeface="Arial MT"/>
              <a:ea typeface="Arial MT"/>
              <a:cs typeface="Arial MT"/>
            </a:endParaRPr>
          </a:p>
          <a:p>
            <a:pPr algn="just"/>
            <a:r>
              <a:rPr lang="en-US" sz="2400" dirty="0">
                <a:effectLst/>
                <a:highlight>
                  <a:srgbClr val="FF00FF"/>
                </a:highligh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420600" y="7550645"/>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515978"/>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1.2: Monitoring user engagement and collecting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4985980"/>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Monitoring user engagement and collecting feedback are two vital tasks to ensure an effective online training. There are some actions that we can take </a:t>
            </a:r>
            <a:r>
              <a:rPr lang="en-US" sz="2400" b="1" dirty="0">
                <a:effectLst/>
                <a:latin typeface="Calibri" panose="020F0502020204030204" pitchFamily="34" charset="0"/>
                <a:ea typeface="Arial MT"/>
                <a:cs typeface="Calibri" panose="020F0502020204030204" pitchFamily="34" charset="0"/>
              </a:rPr>
              <a:t>before the lesson begins</a:t>
            </a:r>
            <a:r>
              <a:rPr lang="en-US" sz="2400" dirty="0">
                <a:effectLst/>
                <a:latin typeface="Calibri" panose="020F0502020204030204" pitchFamily="34" charset="0"/>
                <a:ea typeface="Arial MT"/>
                <a:cs typeface="Calibri" panose="020F0502020204030204" pitchFamily="34" charset="0"/>
              </a:rPr>
              <a:t>, such as </a:t>
            </a:r>
            <a:r>
              <a:rPr lang="en-US" sz="2400" b="1" dirty="0">
                <a:effectLst/>
                <a:latin typeface="Calibri" panose="020F0502020204030204" pitchFamily="34" charset="0"/>
                <a:ea typeface="Arial MT"/>
                <a:cs typeface="Calibri" panose="020F0502020204030204" pitchFamily="34" charset="0"/>
              </a:rPr>
              <a:t>making sure students have the basic skills needed to understand</a:t>
            </a:r>
            <a:r>
              <a:rPr lang="en-US" sz="2400" dirty="0">
                <a:effectLst/>
                <a:latin typeface="Calibri" panose="020F0502020204030204" pitchFamily="34" charset="0"/>
                <a:ea typeface="Arial MT"/>
                <a:cs typeface="Calibri" panose="020F0502020204030204" pitchFamily="34" charset="0"/>
              </a:rPr>
              <a:t> your training contents. </a:t>
            </a:r>
            <a:r>
              <a:rPr lang="en-US" sz="2400" b="1" dirty="0">
                <a:effectLst/>
                <a:latin typeface="Calibri" panose="020F0502020204030204" pitchFamily="34" charset="0"/>
                <a:ea typeface="Arial MT"/>
                <a:cs typeface="Calibri" panose="020F0502020204030204" pitchFamily="34" charset="0"/>
              </a:rPr>
              <a:t>Make sure your terminology is suitable</a:t>
            </a:r>
            <a:r>
              <a:rPr lang="en-US" sz="2400" dirty="0">
                <a:effectLst/>
                <a:latin typeface="Calibri" panose="020F0502020204030204" pitchFamily="34" charset="0"/>
                <a:ea typeface="Arial MT"/>
                <a:cs typeface="Calibri" panose="020F0502020204030204" pitchFamily="34" charset="0"/>
              </a:rPr>
              <a:t> for students’ knowledge and give them time to properly retain concepts. </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Once students enter the online training area, </a:t>
            </a:r>
            <a:r>
              <a:rPr lang="en-US" sz="2400" b="1" dirty="0">
                <a:effectLst/>
                <a:latin typeface="Calibri" panose="020F0502020204030204" pitchFamily="34" charset="0"/>
                <a:ea typeface="Arial MT"/>
                <a:cs typeface="Calibri" panose="020F0502020204030204" pitchFamily="34" charset="0"/>
              </a:rPr>
              <a:t>they should feel in the right place and you should create a welcoming experience</a:t>
            </a:r>
            <a:r>
              <a:rPr lang="en-US" sz="2400" dirty="0">
                <a:effectLst/>
                <a:latin typeface="Calibri" panose="020F0502020204030204" pitchFamily="34" charset="0"/>
                <a:ea typeface="Arial MT"/>
                <a:cs typeface="Calibri" panose="020F0502020204030204" pitchFamily="34" charset="0"/>
              </a:rPr>
              <a:t> to help them notwithstanding their background. It is important to take into consideration </a:t>
            </a:r>
            <a:r>
              <a:rPr lang="en-US" sz="2400" b="1" dirty="0">
                <a:effectLst/>
                <a:latin typeface="Calibri" panose="020F0502020204030204" pitchFamily="34" charset="0"/>
                <a:ea typeface="Arial MT"/>
                <a:cs typeface="Calibri" panose="020F0502020204030204" pitchFamily="34" charset="0"/>
              </a:rPr>
              <a:t>non-verbal signals</a:t>
            </a:r>
            <a:r>
              <a:rPr lang="en-US" sz="2400" dirty="0">
                <a:effectLst/>
                <a:latin typeface="Calibri" panose="020F0502020204030204" pitchFamily="34" charset="0"/>
                <a:ea typeface="Arial MT"/>
                <a:cs typeface="Calibri" panose="020F0502020204030204" pitchFamily="34" charset="0"/>
              </a:rPr>
              <a:t> that you might gather from your audience, and in this sense, it is fundamental to </a:t>
            </a:r>
            <a:r>
              <a:rPr lang="en-US" sz="2400" b="1" dirty="0">
                <a:effectLst/>
                <a:latin typeface="Calibri" panose="020F0502020204030204" pitchFamily="34" charset="0"/>
                <a:ea typeface="Arial MT"/>
                <a:cs typeface="Calibri" panose="020F0502020204030204" pitchFamily="34" charset="0"/>
              </a:rPr>
              <a:t>ask students to maintain their camera on</a:t>
            </a:r>
            <a:r>
              <a:rPr lang="en-US" sz="2400" dirty="0">
                <a:effectLst/>
                <a:latin typeface="Calibri" panose="020F0502020204030204" pitchFamily="34" charset="0"/>
                <a:ea typeface="Arial MT"/>
                <a:cs typeface="Calibri" panose="020F0502020204030204" pitchFamily="34" charset="0"/>
              </a:rPr>
              <a:t>, so that you can monitor their engagement.</a:t>
            </a:r>
            <a:endParaRPr lang="es-ES" sz="2400" dirty="0">
              <a:effectLst/>
              <a:latin typeface="Arial MT"/>
              <a:ea typeface="Arial MT"/>
              <a:cs typeface="Arial MT"/>
            </a:endParaRPr>
          </a:p>
          <a:p>
            <a:endParaRPr lang="es-ES"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817" y="4152900"/>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1.2: Monitoring user engagement and collecting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4801314"/>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It is always interesting to </a:t>
            </a:r>
            <a:r>
              <a:rPr lang="en-US" sz="2400" b="1" dirty="0">
                <a:effectLst/>
                <a:latin typeface="Calibri" panose="020F0502020204030204" pitchFamily="34" charset="0"/>
                <a:ea typeface="Arial MT"/>
                <a:cs typeface="Calibri" panose="020F0502020204030204" pitchFamily="34" charset="0"/>
              </a:rPr>
              <a:t>start online training with</a:t>
            </a:r>
            <a:r>
              <a:rPr lang="en-US" sz="2400" dirty="0">
                <a:effectLst/>
                <a:latin typeface="Calibri" panose="020F0502020204030204" pitchFamily="34" charset="0"/>
                <a:ea typeface="Arial MT"/>
                <a:cs typeface="Calibri" panose="020F0502020204030204" pitchFamily="34" charset="0"/>
              </a:rPr>
              <a:t> </a:t>
            </a:r>
            <a:r>
              <a:rPr lang="en-US" sz="2400" b="1" dirty="0">
                <a:effectLst/>
                <a:latin typeface="Calibri" panose="020F0502020204030204" pitchFamily="34" charset="0"/>
                <a:ea typeface="Arial MT"/>
                <a:cs typeface="Calibri" panose="020F0502020204030204" pitchFamily="34" charset="0"/>
              </a:rPr>
              <a:t>a quick introduction of the trainer</a:t>
            </a:r>
            <a:r>
              <a:rPr lang="en-US" sz="2400" dirty="0">
                <a:effectLst/>
                <a:latin typeface="Calibri" panose="020F0502020204030204" pitchFamily="34" charset="0"/>
                <a:ea typeface="Arial MT"/>
                <a:cs typeface="Calibri" panose="020F0502020204030204" pitchFamily="34" charset="0"/>
              </a:rPr>
              <a:t>, including hobbies, family, pets to </a:t>
            </a:r>
            <a:r>
              <a:rPr lang="en-US" sz="2400" b="1" dirty="0">
                <a:effectLst/>
                <a:latin typeface="Calibri" panose="020F0502020204030204" pitchFamily="34" charset="0"/>
                <a:ea typeface="Arial MT"/>
                <a:cs typeface="Calibri" panose="020F0502020204030204" pitchFamily="34" charset="0"/>
              </a:rPr>
              <a:t>make a human connection</a:t>
            </a:r>
            <a:r>
              <a:rPr lang="en-US" sz="2400" dirty="0">
                <a:effectLst/>
                <a:latin typeface="Calibri" panose="020F0502020204030204" pitchFamily="34" charset="0"/>
                <a:ea typeface="Arial MT"/>
                <a:cs typeface="Calibri" panose="020F0502020204030204" pitchFamily="34" charset="0"/>
              </a:rPr>
              <a:t> and if possible, </a:t>
            </a:r>
            <a:r>
              <a:rPr lang="en-US" sz="2400" b="1" dirty="0">
                <a:effectLst/>
                <a:latin typeface="Calibri" panose="020F0502020204030204" pitchFamily="34" charset="0"/>
                <a:ea typeface="Arial MT"/>
                <a:cs typeface="Calibri" panose="020F0502020204030204" pitchFamily="34" charset="0"/>
              </a:rPr>
              <a:t>give the possibility to trainees to introduce themselves </a:t>
            </a:r>
            <a:r>
              <a:rPr lang="en-US" sz="2400" dirty="0">
                <a:effectLst/>
                <a:latin typeface="Calibri" panose="020F0502020204030204" pitchFamily="34" charset="0"/>
                <a:ea typeface="Arial MT"/>
                <a:cs typeface="Calibri" panose="020F0502020204030204" pitchFamily="34" charset="0"/>
              </a:rPr>
              <a:t>in order to build up a community of training. </a:t>
            </a:r>
            <a:r>
              <a:rPr lang="en-US" sz="2400" b="1" dirty="0">
                <a:solidFill>
                  <a:srgbClr val="000000"/>
                </a:solidFill>
                <a:effectLst/>
                <a:latin typeface="Calibri" panose="020F0502020204030204" pitchFamily="34" charset="0"/>
                <a:ea typeface="Arial MT"/>
                <a:cs typeface="Calibri" panose="020F0502020204030204" pitchFamily="34" charset="0"/>
              </a:rPr>
              <a:t>Use an icebreaking activity </a:t>
            </a:r>
            <a:r>
              <a:rPr lang="en-US" sz="2400" dirty="0">
                <a:solidFill>
                  <a:srgbClr val="000000"/>
                </a:solidFill>
                <a:effectLst/>
                <a:latin typeface="Calibri" panose="020F0502020204030204" pitchFamily="34" charset="0"/>
                <a:ea typeface="Arial MT"/>
                <a:cs typeface="Calibri" panose="020F0502020204030204" pitchFamily="34" charset="0"/>
              </a:rPr>
              <a:t>to get students to introduce themselves (e.g. introductory discussion, create a PowerPoint slide about themselves).</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algn="just"/>
            <a:r>
              <a:rPr lang="en-US" sz="2400" b="1" dirty="0">
                <a:effectLst/>
                <a:latin typeface="Calibri" panose="020F0502020204030204" pitchFamily="34" charset="0"/>
                <a:ea typeface="Arial MT"/>
                <a:cs typeface="Calibri" panose="020F0502020204030204" pitchFamily="34" charset="0"/>
              </a:rPr>
              <a:t>During the lesson</a:t>
            </a:r>
            <a:r>
              <a:rPr lang="en-US" sz="2400" dirty="0">
                <a:effectLst/>
                <a:latin typeface="Calibri" panose="020F0502020204030204" pitchFamily="34" charset="0"/>
                <a:ea typeface="Arial MT"/>
                <a:cs typeface="Calibri" panose="020F0502020204030204" pitchFamily="34" charset="0"/>
              </a:rPr>
              <a:t> you should </a:t>
            </a:r>
            <a:r>
              <a:rPr lang="en-US" sz="2400" b="1" dirty="0">
                <a:effectLst/>
                <a:latin typeface="Calibri" panose="020F0502020204030204" pitchFamily="34" charset="0"/>
                <a:ea typeface="Arial MT"/>
                <a:cs typeface="Calibri" panose="020F0502020204030204" pitchFamily="34" charset="0"/>
              </a:rPr>
              <a:t>encourage students to participate</a:t>
            </a:r>
            <a:r>
              <a:rPr lang="en-US" sz="2400" dirty="0">
                <a:effectLst/>
                <a:latin typeface="Calibri" panose="020F0502020204030204" pitchFamily="34" charset="0"/>
                <a:ea typeface="Arial MT"/>
                <a:cs typeface="Calibri" panose="020F0502020204030204" pitchFamily="34" charset="0"/>
              </a:rPr>
              <a:t> in class and </a:t>
            </a:r>
            <a:r>
              <a:rPr lang="en-US" sz="2400" b="1" dirty="0">
                <a:effectLst/>
                <a:latin typeface="Calibri" panose="020F0502020204030204" pitchFamily="34" charset="0"/>
                <a:ea typeface="Arial MT"/>
                <a:cs typeface="Calibri" panose="020F0502020204030204" pitchFamily="34" charset="0"/>
              </a:rPr>
              <a:t>get feedback</a:t>
            </a:r>
            <a:r>
              <a:rPr lang="en-US" sz="2400" dirty="0">
                <a:effectLst/>
                <a:latin typeface="Calibri" panose="020F0502020204030204" pitchFamily="34" charset="0"/>
                <a:ea typeface="Arial MT"/>
                <a:cs typeface="Calibri" panose="020F0502020204030204" pitchFamily="34" charset="0"/>
              </a:rPr>
              <a:t> instantly by using ICT tools and polls, such as Padlet to allow trainees to share their insights while training and communicate with each another. </a:t>
            </a:r>
            <a:r>
              <a:rPr lang="en-US" sz="2400" b="1" dirty="0">
                <a:effectLst/>
                <a:latin typeface="Calibri" panose="020F0502020204030204" pitchFamily="34" charset="0"/>
                <a:ea typeface="Arial MT"/>
                <a:cs typeface="Calibri" panose="020F0502020204030204" pitchFamily="34" charset="0"/>
              </a:rPr>
              <a:t>Regularly take the temperature</a:t>
            </a:r>
            <a:r>
              <a:rPr lang="en-US" sz="2400" dirty="0">
                <a:effectLst/>
                <a:latin typeface="Calibri" panose="020F0502020204030204" pitchFamily="34" charset="0"/>
                <a:ea typeface="Arial MT"/>
                <a:cs typeface="Calibri" panose="020F0502020204030204" pitchFamily="34" charset="0"/>
              </a:rPr>
              <a:t> and try to grasp feedback from the audience to monitor their engagement.</a:t>
            </a:r>
            <a:endParaRPr lang="es-ES" sz="2400" dirty="0">
              <a:effectLst/>
              <a:latin typeface="Arial MT"/>
              <a:ea typeface="Arial MT"/>
              <a:cs typeface="Arial MT"/>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944600" y="7734300"/>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4175685"/>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1.2: Monitoring user engagement and collecting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5201424"/>
          </a:xfrm>
          <a:prstGeom prst="rect">
            <a:avLst/>
          </a:prstGeom>
          <a:noFill/>
        </p:spPr>
        <p:txBody>
          <a:bodyPr wrap="square" rtlCol="0">
            <a:spAutoFit/>
          </a:bodyPr>
          <a:lstStyle/>
          <a:p>
            <a:pPr algn="just"/>
            <a:r>
              <a:rPr lang="en-US" sz="2000" b="1" dirty="0">
                <a:effectLst/>
                <a:latin typeface="Calibri" panose="020F0502020204030204" pitchFamily="34" charset="0"/>
                <a:ea typeface="Arial MT"/>
                <a:cs typeface="Calibri" panose="020F0502020204030204" pitchFamily="34" charset="0"/>
              </a:rPr>
              <a:t>Once the class has finished</a:t>
            </a:r>
            <a:r>
              <a:rPr lang="en-US" sz="2000" dirty="0">
                <a:effectLst/>
                <a:latin typeface="Calibri" panose="020F0502020204030204" pitchFamily="34" charset="0"/>
                <a:ea typeface="Arial MT"/>
                <a:cs typeface="Calibri" panose="020F0502020204030204" pitchFamily="34" charset="0"/>
              </a:rPr>
              <a:t>, it is important to use online programs to </a:t>
            </a:r>
            <a:r>
              <a:rPr lang="en-US" sz="2000" b="1" dirty="0">
                <a:effectLst/>
                <a:latin typeface="Calibri" panose="020F0502020204030204" pitchFamily="34" charset="0"/>
                <a:ea typeface="Arial MT"/>
                <a:cs typeface="Calibri" panose="020F0502020204030204" pitchFamily="34" charset="0"/>
              </a:rPr>
              <a:t>reinforce skills learned</a:t>
            </a:r>
            <a:r>
              <a:rPr lang="en-US" sz="2000" dirty="0">
                <a:effectLst/>
                <a:latin typeface="Calibri" panose="020F0502020204030204" pitchFamily="34" charset="0"/>
                <a:ea typeface="Arial MT"/>
                <a:cs typeface="Calibri" panose="020F0502020204030204" pitchFamily="34" charset="0"/>
              </a:rPr>
              <a:t> and apply them to real-life settings.</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Ask what were the </a:t>
            </a:r>
            <a:r>
              <a:rPr lang="en-US" sz="2000" b="1" dirty="0">
                <a:effectLst/>
                <a:latin typeface="Calibri" panose="020F0502020204030204" pitchFamily="34" charset="0"/>
                <a:ea typeface="Arial MT"/>
                <a:cs typeface="Calibri" panose="020F0502020204030204" pitchFamily="34" charset="0"/>
              </a:rPr>
              <a:t>topics that your students found most difficult</a:t>
            </a:r>
            <a:r>
              <a:rPr lang="en-US" sz="2000" dirty="0">
                <a:effectLst/>
                <a:latin typeface="Calibri" panose="020F0502020204030204" pitchFamily="34" charset="0"/>
                <a:ea typeface="Arial MT"/>
                <a:cs typeface="Calibri" panose="020F0502020204030204" pitchFamily="34" charset="0"/>
              </a:rPr>
              <a:t> and offer additional support to those who need it.</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In online training it is extremely important to implement </a:t>
            </a:r>
            <a:r>
              <a:rPr lang="en-US" sz="2000" b="1" dirty="0">
                <a:effectLst/>
                <a:latin typeface="Calibri" panose="020F0502020204030204" pitchFamily="34" charset="0"/>
                <a:ea typeface="Arial MT"/>
                <a:cs typeface="Calibri" panose="020F0502020204030204" pitchFamily="34" charset="0"/>
              </a:rPr>
              <a:t>progress tracking features</a:t>
            </a:r>
            <a:r>
              <a:rPr lang="en-US" sz="2000" dirty="0">
                <a:effectLst/>
                <a:latin typeface="Calibri" panose="020F0502020204030204" pitchFamily="34" charset="0"/>
                <a:ea typeface="Arial MT"/>
                <a:cs typeface="Calibri" panose="020F0502020204030204" pitchFamily="34" charset="0"/>
              </a:rPr>
              <a:t> that allow users to monitor progress and receive feedback on their performance. Feedback is an essential feature in online learning. That is why it is important to provide students with </a:t>
            </a:r>
            <a:r>
              <a:rPr lang="en-US" sz="2000" b="1" dirty="0">
                <a:effectLst/>
                <a:latin typeface="Calibri" panose="020F0502020204030204" pitchFamily="34" charset="0"/>
                <a:ea typeface="Arial MT"/>
                <a:cs typeface="Calibri" panose="020F0502020204030204" pitchFamily="34" charset="0"/>
              </a:rPr>
              <a:t>feedback mechanisms in their training</a:t>
            </a:r>
            <a:r>
              <a:rPr lang="en-US" sz="2000" dirty="0">
                <a:effectLst/>
                <a:latin typeface="Calibri" panose="020F0502020204030204" pitchFamily="34" charset="0"/>
                <a:ea typeface="Arial MT"/>
                <a:cs typeface="Calibri" panose="020F0502020204030204" pitchFamily="34" charset="0"/>
              </a:rPr>
              <a:t>, such as quizzes, tests, and other activities to gauge their proficiency. </a:t>
            </a:r>
            <a:r>
              <a:rPr lang="en-US" sz="2000" b="1" dirty="0">
                <a:effectLst/>
                <a:latin typeface="Calibri" panose="020F0502020204030204" pitchFamily="34" charset="0"/>
                <a:ea typeface="Arial MT"/>
                <a:cs typeface="Calibri" panose="020F0502020204030204" pitchFamily="34" charset="0"/>
              </a:rPr>
              <a:t>Clear feedback and progress indicators motivate users</a:t>
            </a:r>
            <a:r>
              <a:rPr lang="en-US" sz="2000" dirty="0">
                <a:effectLst/>
                <a:latin typeface="Calibri" panose="020F0502020204030204" pitchFamily="34" charset="0"/>
                <a:ea typeface="Arial MT"/>
                <a:cs typeface="Calibri" panose="020F0502020204030204" pitchFamily="34" charset="0"/>
              </a:rPr>
              <a:t> and provide a sense of accomplishment as they see their advancement through the training. And if results are presented, </a:t>
            </a:r>
            <a:r>
              <a:rPr lang="en-US" sz="2000" b="1" dirty="0">
                <a:effectLst/>
                <a:latin typeface="Calibri" panose="020F0502020204030204" pitchFamily="34" charset="0"/>
                <a:ea typeface="Arial MT"/>
                <a:cs typeface="Calibri" panose="020F0502020204030204" pitchFamily="34" charset="0"/>
              </a:rPr>
              <a:t>celebrate together, as their success is your success</a:t>
            </a:r>
            <a:r>
              <a:rPr lang="en-US" sz="2000" dirty="0">
                <a:effectLst/>
                <a:latin typeface="Calibri" panose="020F0502020204030204" pitchFamily="34" charset="0"/>
                <a:ea typeface="Arial MT"/>
                <a:cs typeface="Calibri" panose="020F0502020204030204" pitchFamily="34" charset="0"/>
              </a:rPr>
              <a:t>!</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954000" y="736496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1.2: Monitoring user engagement and collecting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016758"/>
          </a:xfrm>
          <a:prstGeom prst="rect">
            <a:avLst/>
          </a:prstGeom>
          <a:noFill/>
        </p:spPr>
        <p:txBody>
          <a:bodyPr wrap="square" rtlCol="0">
            <a:spAutoFit/>
          </a:bodyPr>
          <a:lstStyle/>
          <a:p>
            <a:pPr algn="just"/>
            <a:r>
              <a:rPr lang="en-US" sz="2000" dirty="0">
                <a:effectLst/>
                <a:latin typeface="Calibri" panose="020F0502020204030204" pitchFamily="34" charset="0"/>
                <a:ea typeface="Arial MT"/>
                <a:cs typeface="Calibri" panose="020F0502020204030204" pitchFamily="34" charset="0"/>
              </a:rPr>
              <a:t>Part of successfully engaging with your students is being sure to take the time and listen to them. It is not enough to just train them</a:t>
            </a:r>
            <a:r>
              <a:rPr lang="en-US" sz="2000" b="1" dirty="0">
                <a:effectLst/>
                <a:latin typeface="Calibri" panose="020F0502020204030204" pitchFamily="34" charset="0"/>
                <a:ea typeface="Arial MT"/>
                <a:cs typeface="Calibri" panose="020F0502020204030204" pitchFamily="34" charset="0"/>
              </a:rPr>
              <a:t>; you need to show that you value their thoughts</a:t>
            </a:r>
            <a:r>
              <a:rPr lang="en-US" sz="2000" dirty="0">
                <a:effectLst/>
                <a:latin typeface="Calibri" panose="020F0502020204030204" pitchFamily="34" charset="0"/>
                <a:ea typeface="Arial MT"/>
                <a:cs typeface="Calibri" panose="020F0502020204030204" pitchFamily="34" charset="0"/>
              </a:rPr>
              <a:t> and that there is an interaction among real people in real life. </a:t>
            </a:r>
            <a:r>
              <a:rPr lang="en-US" sz="2000" b="1" dirty="0">
                <a:effectLst/>
                <a:latin typeface="Calibri" panose="020F0502020204030204" pitchFamily="34" charset="0"/>
                <a:ea typeface="Arial MT"/>
                <a:cs typeface="Calibri" panose="020F0502020204030204" pitchFamily="34" charset="0"/>
              </a:rPr>
              <a:t>Make sure that you respond to both positive and negative feedback</a:t>
            </a:r>
            <a:r>
              <a:rPr lang="en-US" sz="2000" dirty="0">
                <a:effectLst/>
                <a:latin typeface="Calibri" panose="020F0502020204030204" pitchFamily="34" charset="0"/>
                <a:ea typeface="Arial MT"/>
                <a:cs typeface="Calibri" panose="020F0502020204030204" pitchFamily="34" charset="0"/>
              </a:rPr>
              <a:t>. Feedback is particularly useful also for future customization of your training to make sure that it really responds to trainees’ needs. </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en-US" sz="2000" b="1" dirty="0">
                <a:effectLst/>
                <a:latin typeface="Calibri" panose="020F0502020204030204" pitchFamily="34" charset="0"/>
                <a:ea typeface="Arial MT"/>
                <a:cs typeface="Calibri" panose="020F0502020204030204" pitchFamily="34" charset="0"/>
              </a:rPr>
              <a:t>Feedback can be cognitive</a:t>
            </a:r>
            <a:r>
              <a:rPr lang="en-US" sz="2000" dirty="0">
                <a:effectLst/>
                <a:latin typeface="Calibri" panose="020F0502020204030204" pitchFamily="34" charset="0"/>
                <a:ea typeface="Arial MT"/>
                <a:cs typeface="Calibri" panose="020F0502020204030204" pitchFamily="34" charset="0"/>
              </a:rPr>
              <a:t> (related to the information about how students learn and understand the training material), </a:t>
            </a:r>
            <a:r>
              <a:rPr lang="en-US" sz="2000" b="1" dirty="0">
                <a:effectLst/>
                <a:latin typeface="Calibri" panose="020F0502020204030204" pitchFamily="34" charset="0"/>
                <a:ea typeface="Arial MT"/>
                <a:cs typeface="Calibri" panose="020F0502020204030204" pitchFamily="34" charset="0"/>
              </a:rPr>
              <a:t>behavioral</a:t>
            </a:r>
            <a:r>
              <a:rPr lang="en-US" sz="2000" dirty="0">
                <a:effectLst/>
                <a:latin typeface="Calibri" panose="020F0502020204030204" pitchFamily="34" charset="0"/>
                <a:ea typeface="Arial MT"/>
                <a:cs typeface="Calibri" panose="020F0502020204030204" pitchFamily="34" charset="0"/>
              </a:rPr>
              <a:t> (information on how students behave in their classes, like going to class regularly and completing their homework) or </a:t>
            </a:r>
            <a:r>
              <a:rPr lang="en-US" sz="2000" b="1" dirty="0">
                <a:effectLst/>
                <a:latin typeface="Calibri" panose="020F0502020204030204" pitchFamily="34" charset="0"/>
                <a:ea typeface="Arial MT"/>
                <a:cs typeface="Calibri" panose="020F0502020204030204" pitchFamily="34" charset="0"/>
              </a:rPr>
              <a:t>social</a:t>
            </a:r>
            <a:r>
              <a:rPr lang="en-US" sz="2000" dirty="0">
                <a:effectLst/>
                <a:latin typeface="Calibri" panose="020F0502020204030204" pitchFamily="34" charset="0"/>
                <a:ea typeface="Arial MT"/>
                <a:cs typeface="Calibri" panose="020F0502020204030204" pitchFamily="34" charset="0"/>
              </a:rPr>
              <a:t> (how students talk and work with others in their class, joining in online conversations and working together on projects). Finally, in case needed, </a:t>
            </a:r>
            <a:r>
              <a:rPr lang="en-US" sz="2000" b="1" dirty="0">
                <a:effectLst/>
                <a:latin typeface="Calibri" panose="020F0502020204030204" pitchFamily="34" charset="0"/>
                <a:ea typeface="Arial MT"/>
                <a:cs typeface="Calibri" panose="020F0502020204030204" pitchFamily="34" charset="0"/>
              </a:rPr>
              <a:t>trainer interventions should be light</a:t>
            </a:r>
            <a:r>
              <a:rPr lang="en-US" sz="2000" dirty="0">
                <a:effectLst/>
                <a:latin typeface="Calibri" panose="020F0502020204030204" pitchFamily="34" charset="0"/>
                <a:ea typeface="Arial MT"/>
                <a:cs typeface="Calibri" panose="020F0502020204030204" pitchFamily="34" charset="0"/>
              </a:rPr>
              <a:t> to make sure the student can recover their training path at their pace, </a:t>
            </a:r>
            <a:r>
              <a:rPr lang="en-US" sz="2000" b="1" dirty="0">
                <a:effectLst/>
                <a:latin typeface="Calibri" panose="020F0502020204030204" pitchFamily="34" charset="0"/>
                <a:ea typeface="Arial MT"/>
                <a:cs typeface="Calibri" panose="020F0502020204030204" pitchFamily="34" charset="0"/>
              </a:rPr>
              <a:t>ensuring their autonomy</a:t>
            </a:r>
            <a:r>
              <a:rPr lang="en-US" sz="2000" dirty="0">
                <a:effectLst/>
                <a:latin typeface="Calibri" panose="020F0502020204030204" pitchFamily="34" charset="0"/>
                <a:ea typeface="Arial MT"/>
                <a:cs typeface="Calibri" panose="020F0502020204030204" pitchFamily="34" charset="0"/>
              </a:rPr>
              <a:t>, avoiding demotivation. </a:t>
            </a:r>
            <a:endParaRPr lang="es-ES" sz="2000" dirty="0">
              <a:effectLst/>
              <a:latin typeface="Arial MT"/>
              <a:ea typeface="Arial MT"/>
              <a:cs typeface="Arial MT"/>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1.3: Responding to user comments and addressing concerns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9906000" cy="5189113"/>
          </a:xfrm>
          <a:prstGeom prst="rect">
            <a:avLst/>
          </a:prstGeom>
          <a:noFill/>
        </p:spPr>
        <p:txBody>
          <a:bodyPr wrap="square" rtlCol="0">
            <a:spAutoFit/>
          </a:bodyPr>
          <a:lstStyle/>
          <a:p>
            <a:pPr algn="just"/>
            <a:r>
              <a:rPr lang="en-US" sz="2000" dirty="0">
                <a:solidFill>
                  <a:srgbClr val="000000"/>
                </a:solidFill>
                <a:effectLst/>
                <a:latin typeface="Calibri" panose="020F0502020204030204" pitchFamily="34" charset="0"/>
                <a:ea typeface="Arial MT"/>
                <a:cs typeface="Calibri" panose="020F0502020204030204" pitchFamily="34" charset="0"/>
              </a:rPr>
              <a:t>Responding to user comments and addressing their concerns in online training is essential for fostering a positive learning environment and maintaining learner engagement. Here are some guidelines for </a:t>
            </a:r>
            <a:r>
              <a:rPr lang="en-US" sz="2000" b="1" dirty="0">
                <a:solidFill>
                  <a:srgbClr val="000000"/>
                </a:solidFill>
                <a:effectLst/>
                <a:latin typeface="Calibri" panose="020F0502020204030204" pitchFamily="34" charset="0"/>
                <a:ea typeface="Arial MT"/>
                <a:cs typeface="Calibri" panose="020F0502020204030204" pitchFamily="34" charset="0"/>
              </a:rPr>
              <a:t>effectively responding to user comments and addressing their concerns</a:t>
            </a:r>
            <a:r>
              <a:rPr lang="en-US" sz="2000" dirty="0">
                <a:solidFill>
                  <a:srgbClr val="000000"/>
                </a:solidFill>
                <a:effectLst/>
                <a:latin typeface="Calibri" panose="020F0502020204030204" pitchFamily="34" charset="0"/>
                <a:ea typeface="Arial MT"/>
                <a:cs typeface="Calibri" panose="020F0502020204030204" pitchFamily="34" charset="0"/>
              </a:rPr>
              <a:t>:</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 Response: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Aim to respond to user comments and concerns in a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timely manner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 responses show that you value their input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are committed to addressing their needs. Ideally, strive to reply within 24-48 hours, depending on the urgency of the matter. Be present in your course, show presence multiple times/week.</a:t>
            </a:r>
          </a:p>
          <a:p>
            <a:pPr lvl="0" algn="just">
              <a:lnSpc>
                <a:spcPct val="107000"/>
              </a:lnSpc>
              <a:spcAft>
                <a:spcPts val="80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Active Listening:</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Read user comments attentively to fully understand their concerns.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Take the time to comprehend their perspective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the underlying issue they are expressing. Avoid making assumptions or jumping to conclusions before fully grasping the context.</a:t>
            </a:r>
            <a:endParaRPr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07592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1.3: Responding to user comments and addressing concerns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8331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Respectful and Empathetic Tone: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Respond to user comments in a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respectful and empathetic manner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a polite and understanding tone to acknowledge their concerns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Empathy helps to build rapport and demonstrates your commitment to supporting their learning experience.</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 Concerns Directly: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Respond directly to the concerns raised by users. Provide relevant information, solutions, or explanations to address their issues. Be specific and concise in your response, focusing on actionable steps or clarifications.</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Offer Solutions: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Whenever possible,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propose viable solutions to address user concerns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clear instructions or suggestions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help users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overcome any challenges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they may be facing. Offer additional resources, guidance, or alternative approaches that can assist them in their learning journey.</a:t>
            </a:r>
            <a:endParaRPr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119437"/>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1.3: Responding to user comments and addressing concerns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84093"/>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Personalize Responses: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Whenever feasible,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personalize your responses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make users feel valued and heard.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 them by their name, refer to specific points they raised, and tailor your response to their unique situation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Personalization helps create a more meaningful connection with users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Encourage Further Communication: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Encourage users to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continue the conversation if they have further questions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require additional assistance.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contact information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such as an email address or a support forum, where they can reach out for further guidance. Let them know that their feedback is valued and that you are there to help.</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Constructive Feedback:</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users express criticism or suggestions for improvement,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respond with gratitude and an open mindset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Acknowledge their feedback</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let them know that their input is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valuable for enhancing the training experience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Thank them for their suggestions and assure them that you will consider their input for future updates or improvements.</a:t>
            </a:r>
            <a:endParaRPr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26773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Unit 2: Analyzing and Improving Online Training Delivery</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2.1: Metrics and analytics for measuring the success of online training delivery</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270819"/>
          </a:xfrm>
          <a:prstGeom prst="rect">
            <a:avLst/>
          </a:prstGeom>
          <a:noFill/>
        </p:spPr>
        <p:txBody>
          <a:bodyPr wrap="square" rtlCol="0">
            <a:spAutoFit/>
          </a:bodyPr>
          <a:lstStyle/>
          <a:p>
            <a:pPr algn="just"/>
            <a:r>
              <a:rPr lang="en-US" sz="2000" dirty="0">
                <a:effectLst/>
                <a:latin typeface="Calibri" panose="020F0502020204030204" pitchFamily="34" charset="0"/>
                <a:ea typeface="Arial MT"/>
                <a:cs typeface="Calibri" panose="020F0502020204030204" pitchFamily="34" charset="0"/>
              </a:rPr>
              <a:t>Measuring the success of online training delivery requires the use of </a:t>
            </a:r>
            <a:r>
              <a:rPr lang="en-US" sz="2000" b="1" dirty="0">
                <a:effectLst/>
                <a:latin typeface="Calibri" panose="020F0502020204030204" pitchFamily="34" charset="0"/>
                <a:ea typeface="Arial MT"/>
                <a:cs typeface="Calibri" panose="020F0502020204030204" pitchFamily="34" charset="0"/>
              </a:rPr>
              <a:t>relevant metrics and analytics</a:t>
            </a:r>
            <a:r>
              <a:rPr lang="en-US" sz="2000" dirty="0">
                <a:effectLst/>
                <a:latin typeface="Calibri" panose="020F0502020204030204" pitchFamily="34" charset="0"/>
                <a:ea typeface="Arial MT"/>
                <a:cs typeface="Calibri" panose="020F0502020204030204" pitchFamily="34" charset="0"/>
              </a:rPr>
              <a:t> to assess various aspects of the training program. Here are some key metrics and analytics that can help measure the effectiveness and impact of online training delivery:</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Completion Rates:</a:t>
            </a:r>
            <a:r>
              <a:rPr lang="en-US" sz="2000" dirty="0">
                <a:effectLst/>
                <a:latin typeface="Calibri" panose="020F0502020204030204" pitchFamily="34" charset="0"/>
                <a:ea typeface="Times New Roman" panose="02020603050405020304" pitchFamily="18" charset="0"/>
                <a:cs typeface="Calibri" panose="020F0502020204030204" pitchFamily="34" charset="0"/>
              </a:rPr>
              <a:t> Measure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the percentage of learners who successfully complete the online training program</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metric indicates the overall engagement and commitment of learners to complete the training.</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Participation Rates:</a:t>
            </a:r>
            <a:r>
              <a:rPr lang="en-US" sz="2000" dirty="0">
                <a:effectLst/>
                <a:latin typeface="Calibri" panose="020F0502020204030204" pitchFamily="34" charset="0"/>
                <a:ea typeface="Times New Roman" panose="02020603050405020304" pitchFamily="18" charset="0"/>
                <a:cs typeface="Calibri" panose="020F0502020204030204" pitchFamily="34" charset="0"/>
              </a:rPr>
              <a:t> Track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level of participation and engagement throughout the training program.</a:t>
            </a:r>
            <a:r>
              <a:rPr lang="en-US" sz="2000" dirty="0">
                <a:effectLst/>
                <a:latin typeface="Calibri" panose="020F0502020204030204" pitchFamily="34" charset="0"/>
                <a:ea typeface="Times New Roman" panose="02020603050405020304" pitchFamily="18" charset="0"/>
                <a:cs typeface="Calibri" panose="020F0502020204030204" pitchFamily="34" charset="0"/>
              </a:rPr>
              <a:t> Measure metrics such as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number of logins</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time spent</a:t>
            </a:r>
            <a:r>
              <a:rPr lang="en-US" sz="2000" dirty="0">
                <a:effectLst/>
                <a:latin typeface="Calibri" panose="020F0502020204030204" pitchFamily="34" charset="0"/>
                <a:ea typeface="Times New Roman" panose="02020603050405020304" pitchFamily="18" charset="0"/>
                <a:cs typeface="Calibri" panose="020F0502020204030204" pitchFamily="34" charset="0"/>
              </a:rPr>
              <a:t> on the platform, and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activities completed</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provides insights into the level of learner engagement and interaction with the training content.</a:t>
            </a:r>
            <a:endParaRPr lang="es-ES" sz="2000" dirty="0">
              <a:effectLst/>
              <a:latin typeface="Arial MT"/>
              <a:ea typeface="Times New Roman" panose="02020603050405020304" pitchFamily="18" charset="0"/>
              <a:cs typeface="Times New Roman" panose="02020603050405020304" pitchFamily="18" charset="0"/>
            </a:endParaRPr>
          </a:p>
          <a:p>
            <a:pPr algn="just">
              <a:lnSpc>
                <a:spcPct val="107000"/>
              </a:lnSpc>
              <a:spcBef>
                <a:spcPts val="200"/>
              </a:spcBef>
            </a:pPr>
            <a:r>
              <a:rPr lang="en-US" sz="2400" b="1"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lnSpc>
                <a:spcPct val="107000"/>
              </a:lnSpc>
            </a:pPr>
            <a:endParaRPr lang="es-ES" sz="2400" dirty="0">
              <a:effectLst/>
              <a:latin typeface="Arial MT"/>
              <a:ea typeface="Times New Roman" panose="02020603050405020304" pitchFamily="18" charset="0"/>
              <a:cs typeface="Times New Roman" panose="02020603050405020304" pitchFamily="18" charset="0"/>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endParaRPr lang="es-ES" sz="8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Unit 2: Analyzing and Improving Online Training Delivery</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2.1: Metrics and analytics for measuring the success of online training delivery</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19873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Assessment Performance:</a:t>
            </a:r>
            <a:r>
              <a:rPr lang="en-US" sz="2000" dirty="0">
                <a:effectLst/>
                <a:latin typeface="Calibri" panose="020F0502020204030204" pitchFamily="34" charset="0"/>
                <a:ea typeface="Times New Roman" panose="02020603050405020304" pitchFamily="18" charset="0"/>
                <a:cs typeface="Calibri" panose="020F0502020204030204" pitchFamily="34" charset="0"/>
              </a:rPr>
              <a:t> Analyze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the performance of learners in assessments, quizzes, or knowledge checks</a:t>
            </a:r>
            <a:r>
              <a:rPr lang="en-US" sz="2000" dirty="0">
                <a:effectLst/>
                <a:latin typeface="Calibri" panose="020F0502020204030204" pitchFamily="34" charset="0"/>
                <a:ea typeface="Times New Roman" panose="02020603050405020304" pitchFamily="18" charset="0"/>
                <a:cs typeface="Calibri" panose="020F0502020204030204" pitchFamily="34" charset="0"/>
              </a:rPr>
              <a:t>. Measure metrics such as average scores, pass rates, and improvement over time. This helps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evaluate the effectiveness</a:t>
            </a:r>
            <a:r>
              <a:rPr lang="en-US" sz="2000" dirty="0">
                <a:effectLst/>
                <a:latin typeface="Calibri" panose="020F0502020204030204" pitchFamily="34" charset="0"/>
                <a:ea typeface="Times New Roman" panose="02020603050405020304" pitchFamily="18" charset="0"/>
                <a:cs typeface="Calibri" panose="020F0502020204030204" pitchFamily="34" charset="0"/>
              </a:rPr>
              <a:t> of the training content and the extent to which learners have acquired the intended knowledge or skills.</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Learner Satisfaction: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Gather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feedback from learners</a:t>
            </a:r>
            <a:r>
              <a:rPr lang="en-US" sz="2000" dirty="0">
                <a:effectLst/>
                <a:latin typeface="Calibri" panose="020F0502020204030204" pitchFamily="34" charset="0"/>
                <a:ea typeface="Times New Roman" panose="02020603050405020304" pitchFamily="18" charset="0"/>
                <a:cs typeface="Calibri" panose="020F0502020204030204" pitchFamily="34" charset="0"/>
              </a:rPr>
              <a:t> through surveys or feedback forms to measure their satisfaction with the online training program. Assess their perceptions of the training content, delivery methods, user experience, and overall effectiveness. This provides insights into the quality of the training and areas for improvement.</a:t>
            </a:r>
            <a:endParaRPr lang="es-ES" sz="2000" dirty="0">
              <a:effectLst/>
              <a:latin typeface="Arial MT"/>
              <a:ea typeface="Times New Roman" panose="02020603050405020304" pitchFamily="18" charset="0"/>
              <a:cs typeface="Times New Roman" panose="02020603050405020304" pitchFamily="18" charset="0"/>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pPr algn="just"/>
            <a:r>
              <a:rPr lang="en-US" sz="2800" dirty="0">
                <a:effectLst/>
                <a:latin typeface="Calibri" panose="020F0502020204030204" pitchFamily="34" charset="0"/>
                <a:ea typeface="Arial MT"/>
                <a:cs typeface="Calibri" panose="020F0502020204030204" pitchFamily="34" charset="0"/>
              </a:rPr>
              <a:t> </a:t>
            </a:r>
            <a:endParaRPr lang="es-ES" sz="2800" dirty="0">
              <a:effectLst/>
              <a:latin typeface="Arial MT"/>
              <a:ea typeface="Arial MT"/>
              <a:cs typeface="Arial MT"/>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Objectives &amp; Goals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At the end of this module you will be able to:</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91592" y="3554735"/>
            <a:ext cx="1818408" cy="523220"/>
          </a:xfrm>
          <a:prstGeom prst="rect">
            <a:avLst/>
          </a:prstGeom>
          <a:noFill/>
        </p:spPr>
        <p:txBody>
          <a:bodyPr wrap="square" rtlCol="0">
            <a:spAutoFit/>
          </a:bodyPr>
          <a:lstStyle/>
          <a:p>
            <a:r>
              <a:rPr lang="en-AU"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Overview</a:t>
            </a:r>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457700"/>
            <a:ext cx="1981199" cy="954107"/>
          </a:xfrm>
          <a:prstGeom prst="rect">
            <a:avLst/>
          </a:prstGeom>
          <a:noFill/>
        </p:spPr>
        <p:txBody>
          <a:bodyPr wrap="square" rtlCol="0">
            <a:spAutoFit/>
          </a:bodyPr>
          <a:lstStyle/>
          <a:p>
            <a:r>
              <a:rPr lang="en-AU"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New strategies</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29049" y="3708623"/>
            <a:ext cx="7268389" cy="5355312"/>
          </a:xfrm>
          <a:prstGeom prst="rect">
            <a:avLst/>
          </a:prstGeom>
          <a:noFill/>
        </p:spPr>
        <p:txBody>
          <a:bodyPr wrap="square" rtlCol="0">
            <a:spAutoFit/>
          </a:bodyPr>
          <a:lstStyle/>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Understand the importance of student engagement in online training.</a:t>
            </a:r>
          </a:p>
          <a:p>
            <a:pPr lvl="0"/>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Identify strategies to create an engaging online learning environment</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Discover tips for promoting active learning</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Understand the role of technology in student engagement insisting on the effective use of technology tools and platforms to promote student engagement in online training</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Address challenges/concerns and solutions for online student engagement.</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Monitor, evaluate and assess student engagement in online training,</a:t>
            </a:r>
            <a:endParaRPr lang="es-ES" sz="1800" dirty="0">
              <a:effectLst/>
              <a:latin typeface="Century Gothic" panose="020B0502020202020204" pitchFamily="34" charset="0"/>
              <a:ea typeface="Arial MT"/>
              <a:cs typeface="Arial MT"/>
            </a:endParaRP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1358" y="3708623"/>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20743" y="4586574"/>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2018648" y="5600700"/>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New tips</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5600700"/>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2018648" y="6472606"/>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ICT role</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6601480"/>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1201" y="7505700"/>
            <a:ext cx="1981199" cy="461665"/>
          </a:xfrm>
          <a:prstGeom prst="rect">
            <a:avLst/>
          </a:prstGeom>
          <a:noFill/>
        </p:spPr>
        <p:txBody>
          <a:bodyPr wrap="square" rtlCol="0">
            <a:spAutoFit/>
          </a:bodyPr>
          <a:lstStyle/>
          <a:p>
            <a:r>
              <a:rPr lang="en-AU" sz="24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Challanges</a:t>
            </a:r>
            <a:endPar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7634574"/>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2057789" y="8488811"/>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Monitoring</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86941" y="8503456"/>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192000" y="6822132"/>
            <a:ext cx="3657600" cy="369332"/>
          </a:xfrm>
          <a:prstGeom prst="rect">
            <a:avLst/>
          </a:prstGeom>
          <a:noFill/>
        </p:spPr>
        <p:txBody>
          <a:bodyPr wrap="square">
            <a:spAutoFit/>
          </a:bodyPr>
          <a:lstStyle/>
          <a:p>
            <a:r>
              <a:rPr lang="es-ES" dirty="0"/>
              <a:t>Imagen de </a:t>
            </a:r>
            <a:r>
              <a:rPr lang="es-ES" dirty="0" err="1"/>
              <a:t>ArthurHidden</a:t>
            </a:r>
            <a:r>
              <a:rPr lang="es-ES" dirty="0"/>
              <a:t> en </a:t>
            </a:r>
            <a:r>
              <a:rPr lang="es-ES" dirty="0" err="1"/>
              <a:t>Freepik</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Unit 2: Analyzing and Improving Online Training Delivery</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2.1: Metrics and analytics for measuring the success of online training delivery</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0714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Knowledge Application: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Assess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the ability of learners to apply the acquired knowledge or skills in real-life situations</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can be done through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practical assessments,</a:t>
            </a:r>
            <a:r>
              <a:rPr lang="en-US" sz="2000" dirty="0">
                <a:effectLst/>
                <a:latin typeface="Calibri" panose="020F0502020204030204" pitchFamily="34" charset="0"/>
                <a:ea typeface="Times New Roman" panose="02020603050405020304" pitchFamily="18" charset="0"/>
                <a:cs typeface="Calibri" panose="020F0502020204030204" pitchFamily="34" charset="0"/>
              </a:rPr>
              <a:t> case studies, or performance evaluations. Measure the extent to which learners can effectively transfer their learning to practical scenarios.</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Peer Engagement: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Analyze the level of interaction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and collaboration among learners. Measure metrics such as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discussion forum participation, peer-to-peer feedback, or collaborative project completion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indicates the effectiveness of the online training environment in fostering peer learning and knowledge sharing.</a:t>
            </a:r>
            <a:endParaRPr lang="es-ES" sz="2000" dirty="0">
              <a:effectLst/>
              <a:latin typeface="Arial MT"/>
              <a:ea typeface="Times New Roman" panose="02020603050405020304" pitchFamily="18" charset="0"/>
              <a:cs typeface="Times New Roman" panose="02020603050405020304" pitchFamily="18" charset="0"/>
            </a:endParaRPr>
          </a:p>
          <a:p>
            <a:pPr algn="just"/>
            <a:endParaRPr lang="es-ES" sz="3600" dirty="0">
              <a:effectLst/>
              <a:latin typeface="Arial MT"/>
              <a:ea typeface="Arial MT"/>
              <a:cs typeface="Arial MT"/>
            </a:endParaRPr>
          </a:p>
          <a:p>
            <a:endParaRPr lang="es-ES" sz="13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Unit 2: Analyzing and Improving Online Training Delivery</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2.1: Metrics and analytics for measuring the success of online training delivery</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7295330"/>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Learning Analytics:</a:t>
            </a:r>
            <a:r>
              <a:rPr lang="en-US" sz="2000" dirty="0">
                <a:effectLst/>
                <a:latin typeface="Calibri" panose="020F0502020204030204" pitchFamily="34" charset="0"/>
                <a:ea typeface="Times New Roman" panose="02020603050405020304" pitchFamily="18" charset="0"/>
                <a:cs typeface="Calibri" panose="020F0502020204030204" pitchFamily="34" charset="0"/>
              </a:rPr>
              <a:t> Utilize learning analytics platforms or tools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track learner behavior, engagement patterns, and performance data</a:t>
            </a:r>
            <a:r>
              <a:rPr lang="en-US" sz="2000" dirty="0">
                <a:effectLst/>
                <a:latin typeface="Calibri" panose="020F0502020204030204" pitchFamily="34" charset="0"/>
                <a:ea typeface="Times New Roman" panose="02020603050405020304" pitchFamily="18" charset="0"/>
                <a:cs typeface="Calibri" panose="020F0502020204030204" pitchFamily="34" charset="0"/>
              </a:rPr>
              <a:t>. Analyze data such as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click-through rates, time on task, resource utilization, or social interactions</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provides deeper insights into learner preferences, challenges, and opportunities for improvement.</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Business Impact:</a:t>
            </a:r>
            <a:r>
              <a:rPr lang="en-US" sz="2000" dirty="0">
                <a:effectLst/>
                <a:latin typeface="Calibri" panose="020F0502020204030204" pitchFamily="34" charset="0"/>
                <a:ea typeface="Times New Roman" panose="02020603050405020304" pitchFamily="18" charset="0"/>
                <a:cs typeface="Calibri" panose="020F0502020204030204" pitchFamily="34" charset="0"/>
              </a:rPr>
              <a:t> Assess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business impact of the online training program by measuring relevant metrics tied to organizational goals</a:t>
            </a:r>
            <a:r>
              <a:rPr lang="en-US" sz="2000" dirty="0">
                <a:effectLst/>
                <a:latin typeface="Calibri" panose="020F0502020204030204" pitchFamily="34" charset="0"/>
                <a:ea typeface="Times New Roman" panose="02020603050405020304" pitchFamily="18" charset="0"/>
                <a:cs typeface="Calibri" panose="020F0502020204030204" pitchFamily="34" charset="0"/>
              </a:rPr>
              <a:t>. For example, measure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improvements in performance, productivity, satisfaction, or key performance indicators (KPIs) relevant to the training objectives</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helps demonstrate the tangible value and return on investment (ROI) of the training program.</a:t>
            </a:r>
          </a:p>
          <a:p>
            <a:pPr marL="342900" lvl="0" indent="-342900" algn="just">
              <a:lnSpc>
                <a:spcPct val="107000"/>
              </a:lnSpc>
              <a:buFont typeface="Wingdings" panose="05000000000000000000" pitchFamily="2" charset="2"/>
              <a:buChar char=""/>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buFont typeface="Wingdings" panose="05000000000000000000" pitchFamily="2"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000" b="1" dirty="0">
                <a:effectLst/>
                <a:latin typeface="Calibri" panose="020F0502020204030204" pitchFamily="34" charset="0"/>
                <a:ea typeface="Arial MT"/>
                <a:cs typeface="Calibri" panose="020F0502020204030204" pitchFamily="34" charset="0"/>
              </a:rPr>
              <a:t>Measuring online training metrics is a must</a:t>
            </a:r>
            <a:r>
              <a:rPr lang="en-US" sz="2000" dirty="0">
                <a:effectLst/>
                <a:latin typeface="Calibri" panose="020F0502020204030204" pitchFamily="34" charset="0"/>
                <a:ea typeface="Arial MT"/>
                <a:cs typeface="Calibri" panose="020F0502020204030204" pitchFamily="34" charset="0"/>
              </a:rPr>
              <a:t> when you want to ensure your online learning experience is useful. With each piece of data, you have a golden opportunity to make adjustments.</a:t>
            </a:r>
            <a:endParaRPr lang="es-ES" sz="2000" dirty="0">
              <a:effectLst/>
              <a:latin typeface="Arial MT"/>
              <a:ea typeface="Arial MT"/>
              <a:cs typeface="Arial MT"/>
            </a:endParaRPr>
          </a:p>
          <a:p>
            <a:endParaRPr lang="es-ES"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97456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3380066"/>
            <a:ext cx="4290356" cy="42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830997"/>
          </a:xfrm>
          <a:prstGeom prst="rect">
            <a:avLst/>
          </a:prstGeom>
          <a:noFill/>
        </p:spPr>
        <p:txBody>
          <a:bodyPr wrap="square" rtlCol="0">
            <a:spAutoFit/>
          </a:bodyPr>
          <a:lstStyle/>
          <a:p>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Summing</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up</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110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To engage students in online training</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E5424031-AEEF-A8B0-CA83-864499386A84}"/>
              </a:ext>
            </a:extLst>
          </p:cNvPr>
          <p:cNvSpPr txBox="1"/>
          <p:nvPr/>
        </p:nvSpPr>
        <p:spPr>
          <a:xfrm>
            <a:off x="2287340" y="3786112"/>
            <a:ext cx="3737222"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It is important to customized contents and add interactive resources</a:t>
            </a: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621977"/>
            <a:ext cx="3043543" cy="1384995"/>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Social Learning and Collaboration</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7B6EE240-5712-E873-1DFF-5AEBE8DCA64C}"/>
              </a:ext>
            </a:extLst>
          </p:cNvPr>
          <p:cNvSpPr txBox="1"/>
          <p:nvPr/>
        </p:nvSpPr>
        <p:spPr>
          <a:xfrm>
            <a:off x="2236380" y="7095738"/>
            <a:ext cx="3195943"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Foster a sense of community and enhances engagement</a:t>
            </a:r>
            <a:endParaRPr lang="ko-KR" altLang="en-US" sz="2400" dirty="0">
              <a:latin typeface="Century Gothic" panose="020B0502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400" y="2957451"/>
            <a:ext cx="2967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Monitoring user engagement</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8AC0147A-6DB2-EB47-8F06-C64CEC02C103}"/>
              </a:ext>
            </a:extLst>
          </p:cNvPr>
          <p:cNvSpPr txBox="1"/>
          <p:nvPr/>
        </p:nvSpPr>
        <p:spPr>
          <a:xfrm>
            <a:off x="13106398" y="3848100"/>
            <a:ext cx="22860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Is vital for effective online training</a:t>
            </a:r>
          </a:p>
          <a:p>
            <a:endParaRPr lang="ko-KR" altLang="en-US" sz="2400" dirty="0">
              <a:latin typeface="Century Gothic" panose="020B0502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400" y="5621977"/>
            <a:ext cx="2967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Analyzing training metrics</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7B01C035-A131-FA4B-0470-43CB6541A99F}"/>
              </a:ext>
            </a:extLst>
          </p:cNvPr>
          <p:cNvSpPr txBox="1"/>
          <p:nvPr/>
        </p:nvSpPr>
        <p:spPr>
          <a:xfrm>
            <a:off x="13116337" y="6732231"/>
            <a:ext cx="38862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Can help improve training contents and users engagement</a:t>
            </a:r>
          </a:p>
          <a:p>
            <a:endParaRPr lang="ko-KR" altLang="en-US" sz="2400" dirty="0">
              <a:latin typeface="Century Gothic" panose="020B0502020202020204" pitchFamily="34" charset="0"/>
              <a:cs typeface="Microsoft Sans Serif" panose="020B0604020202020204" pitchFamily="34" charset="0"/>
            </a:endParaRP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63231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63231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893777" y="8191500"/>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Flaticon.com</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Thank</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 you!</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0896600" cy="3477875"/>
          </a:xfrm>
          <a:prstGeom prst="rect">
            <a:avLst/>
          </a:prstGeom>
          <a:noFill/>
        </p:spPr>
        <p:txBody>
          <a:bodyPr wrap="square">
            <a:spAutoFit/>
          </a:bodyPr>
          <a:lstStyle/>
          <a:p>
            <a:r>
              <a:rPr lang="en-US" sz="2000" b="1" dirty="0">
                <a:latin typeface="Century Gothic" panose="020B0502020202020204" pitchFamily="34" charset="0"/>
              </a:rPr>
              <a:t>Unit 1: Engaging and Interacting with Users in online training</a:t>
            </a:r>
          </a:p>
          <a:p>
            <a:endParaRPr lang="en-US" sz="2000" dirty="0">
              <a:latin typeface="Century Gothic" panose="020B0502020202020204" pitchFamily="34" charset="0"/>
            </a:endParaRPr>
          </a:p>
          <a:p>
            <a:r>
              <a:rPr lang="en-US" sz="2000" dirty="0">
                <a:latin typeface="Century Gothic" panose="020B0502020202020204" pitchFamily="34" charset="0"/>
              </a:rPr>
              <a:t>Section 1.1: Strategies for engaging users with digital content in online training</a:t>
            </a:r>
          </a:p>
          <a:p>
            <a:r>
              <a:rPr lang="en-US" sz="2000" dirty="0">
                <a:latin typeface="Century Gothic" panose="020B0502020202020204" pitchFamily="34" charset="0"/>
              </a:rPr>
              <a:t>Section 1.2: Monitoring user engagement and collecting feedback</a:t>
            </a:r>
          </a:p>
          <a:p>
            <a:r>
              <a:rPr lang="en-US" sz="2000" dirty="0">
                <a:latin typeface="Century Gothic" panose="020B0502020202020204" pitchFamily="34" charset="0"/>
              </a:rPr>
              <a:t>Section 1.3: Responding to user comments and addressing concerns</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r>
              <a:rPr lang="en-US" sz="2000" b="1" dirty="0">
                <a:latin typeface="Century Gothic" panose="020B0502020202020204" pitchFamily="34" charset="0"/>
              </a:rPr>
              <a:t>Unit 2: Analyzing and Improving Online Training Delivery</a:t>
            </a:r>
          </a:p>
          <a:p>
            <a:r>
              <a:rPr lang="en-US" sz="2000" dirty="0">
                <a:latin typeface="Century Gothic" panose="020B0502020202020204" pitchFamily="34" charset="0"/>
              </a:rPr>
              <a:t>Section 2.1: Metrics and analytics for measuring the success of online training delivery</a:t>
            </a:r>
          </a:p>
          <a:p>
            <a:endParaRPr lang="en-US" sz="2000" b="1" dirty="0">
              <a:latin typeface="Century Gothic" panose="020B0502020202020204" pitchFamily="34" charset="0"/>
            </a:endParaRPr>
          </a:p>
          <a:p>
            <a:endParaRPr lang="es-ES" sz="2000"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5536580"/>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There are various easy and </a:t>
            </a:r>
            <a:r>
              <a:rPr lang="en-US" sz="2400" b="1" dirty="0">
                <a:effectLst/>
                <a:latin typeface="Calibri" panose="020F0502020204030204" pitchFamily="34" charset="0"/>
                <a:ea typeface="Arial MT"/>
                <a:cs typeface="Calibri" panose="020F0502020204030204" pitchFamily="34" charset="0"/>
              </a:rPr>
              <a:t>effective strategies</a:t>
            </a:r>
            <a:r>
              <a:rPr lang="en-US" sz="2400" dirty="0">
                <a:effectLst/>
                <a:latin typeface="Calibri" panose="020F0502020204030204" pitchFamily="34" charset="0"/>
                <a:ea typeface="Arial MT"/>
                <a:cs typeface="Calibri" panose="020F0502020204030204" pitchFamily="34" charset="0"/>
              </a:rPr>
              <a:t> for engaging users with digital content in online training, such as:</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400" b="1" dirty="0">
                <a:effectLst/>
                <a:latin typeface="Calibri" panose="020F0502020204030204" pitchFamily="34" charset="0"/>
                <a:ea typeface="Times New Roman" panose="02020603050405020304" pitchFamily="18" charset="0"/>
                <a:cs typeface="Calibri" panose="020F0502020204030204" pitchFamily="34" charset="0"/>
              </a:rPr>
              <a:t>Interactive Content:</a:t>
            </a:r>
            <a:r>
              <a:rPr lang="en-US" sz="2400" dirty="0">
                <a:effectLst/>
                <a:latin typeface="Calibri" panose="020F0502020204030204" pitchFamily="34" charset="0"/>
                <a:ea typeface="Times New Roman" panose="02020603050405020304" pitchFamily="18" charset="0"/>
                <a:cs typeface="Calibri" panose="020F0502020204030204" pitchFamily="34" charset="0"/>
              </a:rPr>
              <a:t> One of the greatest challenges with online training is keeping learners engaged. In this sense it is fundamental to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incorporate interactive elements</a:t>
            </a:r>
            <a:r>
              <a:rPr lang="en-US" sz="2400" dirty="0">
                <a:effectLst/>
                <a:latin typeface="Calibri" panose="020F0502020204030204" pitchFamily="34" charset="0"/>
                <a:ea typeface="Times New Roman" panose="02020603050405020304" pitchFamily="18" charset="0"/>
                <a:cs typeface="Calibri" panose="020F0502020204030204" pitchFamily="34" charset="0"/>
              </a:rPr>
              <a:t> into your trainings.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Interactive elements can take many forms, such quizzes, polls, surveys, and interactive simulations</a:t>
            </a:r>
            <a:r>
              <a:rPr lang="en-US" sz="2400" dirty="0">
                <a:effectLst/>
                <a:latin typeface="Calibri" panose="020F0502020204030204" pitchFamily="34" charset="0"/>
                <a:ea typeface="Times New Roman" panose="02020603050405020304" pitchFamily="18" charset="0"/>
                <a:cs typeface="Calibri" panose="020F0502020204030204" pitchFamily="34" charset="0"/>
              </a:rPr>
              <a:t> that allow learners to actively participate in the learning process. Interactive items can help students to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learn in a fun way</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remember information better</a:t>
            </a:r>
            <a:r>
              <a:rPr lang="en-US" sz="2400" dirty="0">
                <a:effectLst/>
                <a:latin typeface="Calibri" panose="020F0502020204030204" pitchFamily="34" charset="0"/>
                <a:ea typeface="Times New Roman" panose="02020603050405020304" pitchFamily="18" charset="0"/>
                <a:cs typeface="Calibri" panose="020F0502020204030204" pitchFamily="34" charset="0"/>
              </a:rPr>
              <a:t>. A quiz after a training module can help remember it better, and a game simulating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 real-life situation </a:t>
            </a:r>
            <a:r>
              <a:rPr lang="en-US" sz="2400" dirty="0">
                <a:effectLst/>
                <a:latin typeface="Calibri" panose="020F0502020204030204" pitchFamily="34" charset="0"/>
                <a:ea typeface="Times New Roman" panose="02020603050405020304" pitchFamily="18" charset="0"/>
                <a:cs typeface="Calibri" panose="020F0502020204030204" pitchFamily="34" charset="0"/>
              </a:rPr>
              <a:t>can help students use what they have learned.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Incorporate interactive elements encourages participation, promotes active learning, and provides immediate feedback, enhancing the overall learning experience</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endParaRPr lang="es-ES" sz="2400" dirty="0">
              <a:effectLst/>
              <a:latin typeface="Arial MT"/>
              <a:ea typeface="Times New Roman" panose="02020603050405020304" pitchFamily="18" charset="0"/>
              <a:cs typeface="Times New Roman" panose="02020603050405020304" pitchFamily="18" charset="0"/>
            </a:endParaRPr>
          </a:p>
          <a:p>
            <a:endParaRPr lang="es-ES" sz="4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35556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132227"/>
            <a:ext cx="4768213" cy="476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18117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Multimedia Integration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Text-based online training courses can quickly become boring and unengaging. In this sense it is extremely important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incorporate multimedia items into your trainings</a:t>
            </a:r>
            <a:r>
              <a:rPr lang="en-US" sz="2000" dirty="0">
                <a:effectLst/>
                <a:latin typeface="Calibri" panose="020F0502020204030204" pitchFamily="34" charset="0"/>
                <a:ea typeface="Times New Roman" panose="02020603050405020304" pitchFamily="18" charset="0"/>
                <a:cs typeface="Calibri" panose="020F0502020204030204" pitchFamily="34" charset="0"/>
              </a:rPr>
              <a:t>. Multimedia can be represented by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images, videos, animations, infographic and audio clips</a:t>
            </a:r>
            <a:r>
              <a:rPr lang="en-US" sz="2000" dirty="0">
                <a:effectLst/>
                <a:latin typeface="Calibri" panose="020F0502020204030204" pitchFamily="34" charset="0"/>
                <a:ea typeface="Times New Roman" panose="02020603050405020304" pitchFamily="18" charset="0"/>
                <a:cs typeface="Calibri" panose="020F0502020204030204" pitchFamily="34" charset="0"/>
              </a:rPr>
              <a:t> to make the content visually appealing and engaging. Not only does multimedia make the training more interesting and engaging, but it can also help the learner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retain the key concepts better</a:t>
            </a:r>
            <a:r>
              <a:rPr lang="en-US" sz="2000" dirty="0">
                <a:effectLst/>
                <a:latin typeface="Calibri" panose="020F0502020204030204" pitchFamily="34" charset="0"/>
                <a:ea typeface="Times New Roman" panose="02020603050405020304" pitchFamily="18" charset="0"/>
                <a:cs typeface="Calibri" panose="020F0502020204030204" pitchFamily="34" charset="0"/>
              </a:rPr>
              <a:t>. Multimedia helps break the monotony of text-based content and can effectively convey complex information in a more digestible format. Multimedia items can also create an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emotional connection with learners</a:t>
            </a:r>
            <a:r>
              <a:rPr lang="en-US" sz="2000" dirty="0">
                <a:effectLst/>
                <a:latin typeface="Calibri" panose="020F0502020204030204" pitchFamily="34" charset="0"/>
                <a:ea typeface="Times New Roman" panose="02020603050405020304" pitchFamily="18" charset="0"/>
                <a:cs typeface="Calibri" panose="020F0502020204030204" pitchFamily="34" charset="0"/>
              </a:rPr>
              <a:t> by using images or videos that evoke feelings related to the topic taught.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Don’t be afraid to u</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diverse modalities to display course content, including audio, video, images, concept maps, etc</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Gamification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Incorporate gamification elements</a:t>
            </a:r>
            <a:r>
              <a:rPr lang="en-US" sz="2000" dirty="0">
                <a:effectLst/>
                <a:latin typeface="Calibri" panose="020F0502020204030204" pitchFamily="34" charset="0"/>
                <a:ea typeface="Times New Roman" panose="02020603050405020304" pitchFamily="18" charset="0"/>
                <a:cs typeface="Calibri" panose="020F0502020204030204" pitchFamily="34" charset="0"/>
              </a:rPr>
              <a:t> such as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leaderboards, badges, challenges, and rewards</a:t>
            </a:r>
            <a:r>
              <a:rPr lang="en-US" sz="2000" dirty="0">
                <a:effectLst/>
                <a:latin typeface="Calibri" panose="020F0502020204030204" pitchFamily="34" charset="0"/>
                <a:ea typeface="Times New Roman" panose="02020603050405020304" pitchFamily="18" charset="0"/>
                <a:cs typeface="Calibri" panose="020F0502020204030204" pitchFamily="34" charset="0"/>
              </a:rPr>
              <a:t> to make the learning experience more enjoyable and motivating.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Gamification adds a competitive element, encourages progress tracking, and provides a sense of achievement</a:t>
            </a:r>
            <a:r>
              <a:rPr lang="en-US" sz="2000" dirty="0">
                <a:effectLst/>
                <a:latin typeface="Calibri" panose="020F0502020204030204" pitchFamily="34" charset="0"/>
                <a:ea typeface="Times New Roman" panose="02020603050405020304" pitchFamily="18" charset="0"/>
                <a:cs typeface="Calibri" panose="020F0502020204030204" pitchFamily="34" charset="0"/>
              </a:rPr>
              <a:t>, which keeps users engaged and motivated to continue learning.</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ES" sz="2000" dirty="0">
              <a:effectLst/>
              <a:latin typeface="Arial MT"/>
              <a:ea typeface="Times New Roman" panose="02020603050405020304" pitchFamily="18" charset="0"/>
              <a:cs typeface="Times New Roman" panose="02020603050405020304" pitchFamily="18" charset="0"/>
            </a:endParaRPr>
          </a:p>
          <a:p>
            <a:endParaRPr lang="es-ES"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848100"/>
            <a:ext cx="11811000" cy="516243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Personalization and Customization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Personalization is becoming more and more important in online training as it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help students to feel more connected to the training itself</a:t>
            </a:r>
            <a:r>
              <a:rPr lang="en-US" sz="2000" dirty="0">
                <a:effectLst/>
                <a:latin typeface="Calibri" panose="020F0502020204030204" pitchFamily="34" charset="0"/>
                <a:ea typeface="Times New Roman" panose="02020603050405020304" pitchFamily="18" charset="0"/>
                <a:cs typeface="Calibri" panose="020F0502020204030204" pitchFamily="34" charset="0"/>
              </a:rPr>
              <a:t>. By personalizing the learning experience, students are more likely to feel engaged and retain information.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Tailor the training content to the specific needs and interests of the users</a:t>
            </a:r>
            <a:r>
              <a:rPr lang="en-US" sz="2000" dirty="0">
                <a:effectLst/>
                <a:latin typeface="Calibri" panose="020F0502020204030204" pitchFamily="34" charset="0"/>
                <a:ea typeface="Times New Roman" panose="02020603050405020304" pitchFamily="18" charset="0"/>
                <a:cs typeface="Calibri" panose="020F0502020204030204" pitchFamily="34" charset="0"/>
              </a:rPr>
              <a:t>, provide options for users to customize their learning experience, such as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choosing the order</a:t>
            </a:r>
            <a:r>
              <a:rPr lang="en-US" sz="2000" dirty="0">
                <a:effectLst/>
                <a:latin typeface="Calibri" panose="020F0502020204030204" pitchFamily="34" charset="0"/>
                <a:ea typeface="Times New Roman" panose="02020603050405020304" pitchFamily="18" charset="0"/>
                <a:cs typeface="Calibri" panose="020F0502020204030204" pitchFamily="34" charset="0"/>
              </a:rPr>
              <a:t> of modules or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selecting topics</a:t>
            </a:r>
            <a:r>
              <a:rPr lang="en-US" sz="2000" dirty="0">
                <a:effectLst/>
                <a:latin typeface="Calibri" panose="020F0502020204030204" pitchFamily="34" charset="0"/>
                <a:ea typeface="Times New Roman" panose="02020603050405020304" pitchFamily="18" charset="0"/>
                <a:cs typeface="Calibri" panose="020F0502020204030204" pitchFamily="34" charset="0"/>
              </a:rPr>
              <a:t> of relevance have proved to be highly useful to retain students’ interest. Personalization increases user engagement by making the content more relevant and meaningful to their individual learning goals. Personalization can be represented by the possibility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choose a learning path</a:t>
            </a:r>
            <a:r>
              <a:rPr lang="en-US" sz="2000" dirty="0">
                <a:effectLst/>
                <a:latin typeface="Calibri" panose="020F0502020204030204" pitchFamily="34" charset="0"/>
                <a:ea typeface="Times New Roman" panose="02020603050405020304" pitchFamily="18" charset="0"/>
                <a:cs typeface="Calibri" panose="020F0502020204030204" pitchFamily="34" charset="0"/>
              </a:rPr>
              <a:t> or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customization of content based on preferences</a:t>
            </a:r>
            <a:r>
              <a:rPr lang="en-US" sz="2000" dirty="0">
                <a:effectLst/>
                <a:latin typeface="Calibri" panose="020F0502020204030204" pitchFamily="34" charset="0"/>
                <a:ea typeface="Times New Roman" panose="02020603050405020304" pitchFamily="18" charset="0"/>
                <a:cs typeface="Calibri" panose="020F0502020204030204" pitchFamily="34" charset="0"/>
              </a:rPr>
              <a:t>. Personalization can also be achieved by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incorporating real-life examples relevant to the learner's specific background</a:t>
            </a:r>
            <a:r>
              <a:rPr lang="en-US" sz="2000" dirty="0">
                <a:effectLst/>
                <a:latin typeface="Calibri" panose="020F0502020204030204" pitchFamily="34" charset="0"/>
                <a:ea typeface="Times New Roman" panose="02020603050405020304" pitchFamily="18" charset="0"/>
                <a:cs typeface="Calibri" panose="020F0502020204030204" pitchFamily="34" charset="0"/>
              </a:rPr>
              <a:t>. Incorporating personalization help learners to feel more engaged in their learning, leading to better retention rates.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Personalization can also help to reduce dropout rates, as learners are more likely to complete a course that is tailored to their needs and interests</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345016"/>
            <a:ext cx="45053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543300"/>
            <a:ext cx="10432774" cy="645817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Bite-sized Learning</a:t>
            </a:r>
            <a:r>
              <a:rPr lang="en-US" sz="2000" dirty="0">
                <a:effectLst/>
                <a:latin typeface="Calibri" panose="020F0502020204030204" pitchFamily="34" charset="0"/>
                <a:ea typeface="Times New Roman" panose="02020603050405020304" pitchFamily="18" charset="0"/>
                <a:cs typeface="Calibri" panose="020F0502020204030204" pitchFamily="34" charset="0"/>
              </a:rPr>
              <a:t>: It is important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break the content into smaller, manageable chunks to facilitate easier consumption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short (10 minute) audio and video lectures. Shorter presentations with varied media can optimize student engagement and allow for ease of updating in the future.</a:t>
            </a:r>
            <a:r>
              <a:rPr lang="en-US" sz="2000" dirty="0">
                <a:effectLst/>
                <a:latin typeface="Calibri" panose="020F0502020204030204" pitchFamily="34" charset="0"/>
                <a:ea typeface="Times New Roman" panose="02020603050405020304" pitchFamily="18" charset="0"/>
                <a:cs typeface="Calibri" panose="020F0502020204030204" pitchFamily="34" charset="0"/>
              </a:rPr>
              <a:t> It always better to deliver the content in short modules or lessons that can be completed within a specific timeframe. This approach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helps prevent information overload, improves retention, and accommodates users' limited attention spans</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Social Learning and Collaboration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Foster a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sense of community and collaboration by incorporating social learning elements</a:t>
            </a:r>
            <a:r>
              <a:rPr lang="en-US" sz="2000" dirty="0">
                <a:effectLst/>
                <a:latin typeface="Calibri" panose="020F0502020204030204" pitchFamily="34" charset="0"/>
                <a:ea typeface="Times New Roman" panose="02020603050405020304" pitchFamily="18" charset="0"/>
                <a:cs typeface="Calibri" panose="020F0502020204030204" pitchFamily="34" charset="0"/>
              </a:rPr>
              <a:t>, like building a group or a community. There are several great ways to build an online community to more effectively engage with your trainees. Forums are still a widely used method of engaging with students and allowing them to engage with each other. Include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discussion forums, group activities, or virtual classrooms where users can interact, share insights, and learn from each other</a:t>
            </a:r>
            <a:r>
              <a:rPr lang="en-US" sz="2000" dirty="0">
                <a:effectLst/>
                <a:latin typeface="Calibri" panose="020F0502020204030204" pitchFamily="34" charset="0"/>
                <a:ea typeface="Times New Roman" panose="02020603050405020304" pitchFamily="18" charset="0"/>
                <a:cs typeface="Calibri" panose="020F0502020204030204" pitchFamily="34" charset="0"/>
              </a:rPr>
              <a:t>. Bring the conversation to them on their social networks of choice. Facebook Groups and LinkedIn Groups are just example of social networks that allow individuals to interact in communities.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Social interaction enhances engagement and provides an opportunity for peer-to-peer learning</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710656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Real-life Scenarios and Case Studies</a:t>
            </a:r>
            <a:r>
              <a:rPr lang="en-US" sz="2000" dirty="0">
                <a:effectLst/>
                <a:latin typeface="Calibri" panose="020F0502020204030204" pitchFamily="34" charset="0"/>
                <a:ea typeface="Times New Roman" panose="02020603050405020304" pitchFamily="18" charset="0"/>
                <a:cs typeface="Calibri" panose="020F0502020204030204" pitchFamily="34" charset="0"/>
              </a:rPr>
              <a:t>: One of the best strategies to engage students is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incorporate real-life scenarios</a:t>
            </a:r>
            <a:r>
              <a:rPr lang="en-US" sz="2000" dirty="0">
                <a:effectLst/>
                <a:latin typeface="Calibri" panose="020F0502020204030204" pitchFamily="34" charset="0"/>
                <a:ea typeface="Times New Roman" panose="02020603050405020304" pitchFamily="18" charset="0"/>
                <a:cs typeface="Calibri" panose="020F0502020204030204" pitchFamily="34" charset="0"/>
              </a:rPr>
              <a:t> into your online training, to help them to see how the concepts studied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apply to real-world settings</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 attention grabbing content to introduce learning objectives (i.e. media clips, documentaries, case studies) to connect course content to the “real world”. </a:t>
            </a:r>
            <a:r>
              <a:rPr lang="en-US" sz="2000" dirty="0">
                <a:effectLst/>
                <a:latin typeface="Calibri" panose="020F0502020204030204" pitchFamily="34" charset="0"/>
                <a:ea typeface="Times New Roman" panose="02020603050405020304" pitchFamily="18" charset="0"/>
                <a:cs typeface="Calibri" panose="020F0502020204030204" pitchFamily="34" charset="0"/>
              </a:rPr>
              <a:t>By using realistic situations, learners are more likely to retain information and apply it in their own lives. Present real-life scenarios and case studies that reflect practical applications of the training content. This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helps users understand the relevance of the material and provides opportunities for critical thinking and problem-solving, making the learning experience more engaging and relatable</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p>
          <a:p>
            <a:pPr lvl="0" algn="just">
              <a:lnSpc>
                <a:spcPct val="107000"/>
              </a:lnSpc>
              <a:spcAft>
                <a:spcPts val="800"/>
              </a:spcAf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Mobile-Friendly Design</a:t>
            </a:r>
            <a:r>
              <a:rPr lang="en-US" sz="2000" dirty="0">
                <a:effectLst/>
                <a:latin typeface="Calibri" panose="020F0502020204030204" pitchFamily="34" charset="0"/>
                <a:ea typeface="Times New Roman" panose="02020603050405020304" pitchFamily="18" charset="0"/>
                <a:cs typeface="Calibri" panose="020F0502020204030204" pitchFamily="34" charset="0"/>
              </a:rPr>
              <a:t>: In today's mobile-ruled world, it is core that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your online training is optimized for mobile devices</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with a responsive layout </a:t>
            </a:r>
            <a:r>
              <a:rPr lang="en-US" sz="2000" dirty="0">
                <a:effectLst/>
                <a:latin typeface="Calibri" panose="020F0502020204030204" pitchFamily="34" charset="0"/>
                <a:ea typeface="Times New Roman" panose="02020603050405020304" pitchFamily="18" charset="0"/>
                <a:cs typeface="Calibri" panose="020F0502020204030204" pitchFamily="34" charset="0"/>
              </a:rPr>
              <a:t>that adjusts to different screen sizes and devices, including smartphones and tablets.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This ensures full accessibility on the trainee’s side and increases the flexibility of training. </a:t>
            </a:r>
            <a:r>
              <a:rPr lang="en-US" sz="2000" dirty="0">
                <a:effectLst/>
                <a:latin typeface="Calibri" panose="020F0502020204030204" pitchFamily="34" charset="0"/>
                <a:ea typeface="Times New Roman" panose="02020603050405020304" pitchFamily="18" charset="0"/>
                <a:cs typeface="Calibri" panose="020F0502020204030204" pitchFamily="34" charset="0"/>
              </a:rPr>
              <a:t>Mobile-friendly design allows users to engage with the content anytime, anywhere, increasing it easiness and convenience. Mobile-friendly online training can also include features that are specific to mobile devices, such as the ability to swipe or tap to navigate, or use voice-activated interactions.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Designing courses with a mobile approach can improve the overall User Experience, as it simplifies contents and focuses on the most important information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57" y="3180439"/>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1: Engaging and Interacting with Users in online training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Strategies for engaging users with digital content in online training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634430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Continuous Learning Opportunities</a:t>
            </a:r>
            <a:r>
              <a:rPr lang="en-US" sz="2000" dirty="0">
                <a:effectLst/>
                <a:latin typeface="Calibri" panose="020F0502020204030204" pitchFamily="34" charset="0"/>
                <a:ea typeface="Times New Roman" panose="02020603050405020304" pitchFamily="18" charset="0"/>
                <a:cs typeface="Calibri" panose="020F0502020204030204" pitchFamily="34" charset="0"/>
              </a:rPr>
              <a:t>: It is important to offer ongoing learning resources and opportunities beyond the initial training.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Provide additional materials</a:t>
            </a:r>
            <a:r>
              <a:rPr lang="en-US" sz="2000" dirty="0">
                <a:effectLst/>
                <a:latin typeface="Calibri" panose="020F0502020204030204" pitchFamily="34" charset="0"/>
                <a:ea typeface="Times New Roman" panose="02020603050405020304" pitchFamily="18" charset="0"/>
                <a:cs typeface="Calibri" panose="020F0502020204030204" pitchFamily="34" charset="0"/>
              </a:rPr>
              <a:t>, recommended readings, or access to relevant webinars or workshops can increase students’ engagement and motivates their further learning. Encouraging continuous learning helps maintain user engagement and supports long-term knowledge retention.</a:t>
            </a:r>
            <a:endParaRPr lang="es-ES" sz="2000" dirty="0">
              <a:effectLst/>
              <a:latin typeface="Arial MT"/>
              <a:ea typeface="Times New Roman" panose="02020603050405020304" pitchFamily="18" charset="0"/>
              <a:cs typeface="Times New Roman" panose="02020603050405020304" pitchFamily="18"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Webinars:</a:t>
            </a:r>
            <a:r>
              <a:rPr lang="en-US" sz="2000" dirty="0">
                <a:effectLst/>
                <a:latin typeface="Calibri" panose="020F0502020204030204" pitchFamily="34" charset="0"/>
                <a:ea typeface="Times New Roman" panose="02020603050405020304" pitchFamily="18" charset="0"/>
                <a:cs typeface="Calibri" panose="020F0502020204030204" pitchFamily="34" charset="0"/>
              </a:rPr>
              <a:t> Another innovative and effective way of engaging with your students is organizing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webinars that are user-friendly and interactive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People love the live video of the presenter, slides, graphics, and other interactive options of webinars</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This strategy allows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teacher to make a very personal connection with students </a:t>
            </a:r>
            <a:r>
              <a:rPr lang="en-US" sz="2000" dirty="0">
                <a:effectLst/>
                <a:latin typeface="Calibri" panose="020F0502020204030204" pitchFamily="34" charset="0"/>
                <a:ea typeface="Times New Roman" panose="02020603050405020304" pitchFamily="18" charset="0"/>
                <a:cs typeface="Calibri" panose="020F0502020204030204" pitchFamily="34" charset="0"/>
              </a:rPr>
              <a:t>and the speaker of the webinar can be more passionate, entertaining, and engaging than just reading through an online text. It is also interesting to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ask students to participate</a:t>
            </a:r>
            <a:r>
              <a:rPr lang="en-US" sz="2000" dirty="0">
                <a:effectLst/>
                <a:latin typeface="Calibri" panose="020F0502020204030204" pitchFamily="34" charset="0"/>
                <a:ea typeface="Times New Roman" panose="02020603050405020304" pitchFamily="18" charset="0"/>
                <a:cs typeface="Calibri" panose="020F0502020204030204" pitchFamily="34" charset="0"/>
              </a:rPr>
              <a:t> allowing them to pose comments or questions to the teacher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via chat or email</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to increase the engagement</a:t>
            </a:r>
            <a:r>
              <a:rPr lang="en-US" sz="2000" dirty="0">
                <a:effectLst/>
                <a:latin typeface="Calibri" panose="020F0502020204030204" pitchFamily="34" charset="0"/>
                <a:ea typeface="Times New Roman" panose="02020603050405020304" pitchFamily="18" charset="0"/>
                <a:cs typeface="Calibri" panose="020F0502020204030204" pitchFamily="34" charset="0"/>
              </a:rPr>
              <a:t> and interaction. This interaction also allows you to make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use of co-creation engagement strategies</a:t>
            </a:r>
            <a:r>
              <a:rPr lang="en-US" sz="2000" dirty="0">
                <a:effectLst/>
                <a:latin typeface="Calibri" panose="020F0502020204030204" pitchFamily="34" charset="0"/>
                <a:ea typeface="Times New Roman" panose="02020603050405020304" pitchFamily="18" charset="0"/>
                <a:cs typeface="Calibri" panose="020F0502020204030204" pitchFamily="34" charset="0"/>
              </a:rPr>
              <a:t>, where your online training is really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made thanks to students’ interaction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and therefore it is much more engaging! Co-creation helps developing a much stronger bond, students feel proud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as they became part of the training process</a:t>
            </a:r>
            <a:r>
              <a:rPr lang="en-US" sz="2000" dirty="0">
                <a:effectLst/>
                <a:latin typeface="Calibri" panose="020F0502020204030204" pitchFamily="34" charset="0"/>
                <a:ea typeface="Times New Roman" panose="02020603050405020304" pitchFamily="18" charset="0"/>
                <a:cs typeface="Calibri" panose="020F0502020204030204" pitchFamily="34" charset="0"/>
              </a:rPr>
              <a:t> and in this sense, it is important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to reward their ideas, recognizing their contribution in the process</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Image</a:t>
            </a:r>
            <a:r>
              <a:rPr lang="es-ES" dirty="0"/>
              <a:t> </a:t>
            </a:r>
            <a:r>
              <a:rPr lang="es-ES" dirty="0" err="1"/>
              <a:t>source</a:t>
            </a:r>
            <a:r>
              <a:rPr lang="es-ES" dirty="0"/>
              <a:t>: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10020</TotalTime>
  <Words>3652</Words>
  <Application>Microsoft Office PowerPoint</Application>
  <PresentationFormat>Personalizado</PresentationFormat>
  <Paragraphs>160</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23</vt:i4>
      </vt:variant>
    </vt:vector>
  </HeadingPairs>
  <TitlesOfParts>
    <vt:vector size="34" baseType="lpstr">
      <vt:lpstr>Arial</vt:lpstr>
      <vt:lpstr>Arial MT</vt:lpstr>
      <vt:lpstr>Calibri</vt:lpstr>
      <vt:lpstr>Calibri Light</vt:lpstr>
      <vt:lpstr>Cambria</vt:lpstr>
      <vt:lpstr>Century Gothic</vt:lpstr>
      <vt:lpstr>Microsoft Sans Serif</vt:lpstr>
      <vt:lpstr>Wingdings</vt:lpstr>
      <vt:lpstr>Office Theme</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Roberta Albertazzi</cp:lastModifiedBy>
  <cp:revision>63</cp:revision>
  <dcterms:created xsi:type="dcterms:W3CDTF">2022-02-01T14:11:31Z</dcterms:created>
  <dcterms:modified xsi:type="dcterms:W3CDTF">2023-06-15T08:42:52Z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